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72"/>
  </p:notesMasterIdLst>
  <p:sldIdLst>
    <p:sldId id="384" r:id="rId3"/>
    <p:sldId id="260" r:id="rId4"/>
    <p:sldId id="317" r:id="rId5"/>
    <p:sldId id="318" r:id="rId6"/>
    <p:sldId id="320" r:id="rId7"/>
    <p:sldId id="323" r:id="rId8"/>
    <p:sldId id="326" r:id="rId9"/>
    <p:sldId id="258" r:id="rId10"/>
    <p:sldId id="269" r:id="rId11"/>
    <p:sldId id="285" r:id="rId12"/>
    <p:sldId id="327" r:id="rId13"/>
    <p:sldId id="286" r:id="rId14"/>
    <p:sldId id="328" r:id="rId15"/>
    <p:sldId id="329" r:id="rId16"/>
    <p:sldId id="314" r:id="rId17"/>
    <p:sldId id="330" r:id="rId18"/>
    <p:sldId id="331" r:id="rId19"/>
    <p:sldId id="332" r:id="rId20"/>
    <p:sldId id="333" r:id="rId21"/>
    <p:sldId id="334" r:id="rId22"/>
    <p:sldId id="335" r:id="rId23"/>
    <p:sldId id="336" r:id="rId24"/>
    <p:sldId id="337" r:id="rId25"/>
    <p:sldId id="338" r:id="rId26"/>
    <p:sldId id="339" r:id="rId27"/>
    <p:sldId id="340" r:id="rId28"/>
    <p:sldId id="342" r:id="rId29"/>
    <p:sldId id="351" r:id="rId30"/>
    <p:sldId id="352" r:id="rId31"/>
    <p:sldId id="343" r:id="rId32"/>
    <p:sldId id="344" r:id="rId33"/>
    <p:sldId id="345" r:id="rId34"/>
    <p:sldId id="346" r:id="rId35"/>
    <p:sldId id="347" r:id="rId36"/>
    <p:sldId id="348" r:id="rId37"/>
    <p:sldId id="313" r:id="rId38"/>
    <p:sldId id="356" r:id="rId39"/>
    <p:sldId id="349" r:id="rId40"/>
    <p:sldId id="357" r:id="rId41"/>
    <p:sldId id="358" r:id="rId42"/>
    <p:sldId id="350" r:id="rId43"/>
    <p:sldId id="316" r:id="rId44"/>
    <p:sldId id="315" r:id="rId45"/>
    <p:sldId id="353" r:id="rId46"/>
    <p:sldId id="359" r:id="rId47"/>
    <p:sldId id="354" r:id="rId48"/>
    <p:sldId id="355" r:id="rId49"/>
    <p:sldId id="360" r:id="rId50"/>
    <p:sldId id="361" r:id="rId51"/>
    <p:sldId id="304" r:id="rId52"/>
    <p:sldId id="362" r:id="rId53"/>
    <p:sldId id="363" r:id="rId54"/>
    <p:sldId id="364" r:id="rId55"/>
    <p:sldId id="365" r:id="rId56"/>
    <p:sldId id="379" r:id="rId57"/>
    <p:sldId id="380" r:id="rId58"/>
    <p:sldId id="381" r:id="rId59"/>
    <p:sldId id="382" r:id="rId60"/>
    <p:sldId id="383" r:id="rId61"/>
    <p:sldId id="366" r:id="rId62"/>
    <p:sldId id="367" r:id="rId63"/>
    <p:sldId id="368" r:id="rId64"/>
    <p:sldId id="369" r:id="rId65"/>
    <p:sldId id="370" r:id="rId66"/>
    <p:sldId id="371" r:id="rId67"/>
    <p:sldId id="372" r:id="rId68"/>
    <p:sldId id="373" r:id="rId69"/>
    <p:sldId id="374" r:id="rId70"/>
    <p:sldId id="37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CCECFF"/>
    <a:srgbClr val="CCFFFF"/>
    <a:srgbClr val="FFFFCC"/>
    <a:srgbClr val="66FF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5" autoAdjust="0"/>
    <p:restoredTop sz="94767" autoAdjust="0"/>
  </p:normalViewPr>
  <p:slideViewPr>
    <p:cSldViewPr snapToGrid="0">
      <p:cViewPr varScale="1">
        <p:scale>
          <a:sx n="70" d="100"/>
          <a:sy n="70" d="100"/>
        </p:scale>
        <p:origin x="69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2C666-3C14-4154-8F4C-1BE592D2077E}" type="datetimeFigureOut">
              <a:rPr lang="en-IN" smtClean="0"/>
              <a:t>08-08-2017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3BE2D-DDD7-4DB0-9D6D-2B573F3C6BBD}" type="slidenum">
              <a:rPr lang="en-IN" smtClean="0"/>
              <a:t>‹#›</a:t>
            </a:fld>
            <a:endParaRPr lang="en-IN"/>
          </a:p>
        </p:txBody>
      </p:sp>
    </p:spTree>
    <p:extLst>
      <p:ext uri="{BB962C8B-B14F-4D97-AF65-F5344CB8AC3E}">
        <p14:creationId xmlns:p14="http://schemas.microsoft.com/office/powerpoint/2010/main" val="36798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A671F2-3176-4609-8E96-EABA41338793}" type="slidenum">
              <a:rPr lang="en-US" altLang="en-US"/>
              <a:pPr/>
              <a:t>3</a:t>
            </a:fld>
            <a:endParaRPr lang="en-US" altLang="en-US"/>
          </a:p>
        </p:txBody>
      </p:sp>
      <p:sp>
        <p:nvSpPr>
          <p:cNvPr id="39938" name="Rectangle 2"/>
          <p:cNvSpPr>
            <a:spLocks noGrp="1" noRot="1" noChangeAspect="1" noChangeArrowheads="1" noTextEdit="1"/>
          </p:cNvSpPr>
          <p:nvPr>
            <p:ph type="sldImg"/>
          </p:nvPr>
        </p:nvSpPr>
        <p:spPr>
          <a:xfrm>
            <a:off x="28575" y="744538"/>
            <a:ext cx="6615113" cy="3722687"/>
          </a:xfrm>
          <a:ln/>
        </p:spPr>
      </p:sp>
      <p:sp>
        <p:nvSpPr>
          <p:cNvPr id="39939" name="Rectangle 3"/>
          <p:cNvSpPr>
            <a:spLocks noGrp="1" noChangeArrowheads="1"/>
          </p:cNvSpPr>
          <p:nvPr>
            <p:ph type="body" idx="1"/>
          </p:nvPr>
        </p:nvSpPr>
        <p:spPr>
          <a:xfrm>
            <a:off x="963613" y="4635500"/>
            <a:ext cx="4891087" cy="4632325"/>
          </a:xfrm>
          <a:noFill/>
        </p:spPr>
        <p:txBody>
          <a:bodyPr/>
          <a:lstStyle/>
          <a:p>
            <a:pPr marL="228600" indent="-228600" algn="just"/>
            <a:endParaRPr lang="en-US" altLang="en-US"/>
          </a:p>
          <a:p>
            <a:pPr marL="228600" indent="-228600" algn="just"/>
            <a:r>
              <a:rPr lang="en-US" altLang="en-US"/>
              <a:t>      In 1960 , MIT, AT&amp;T Bell Labs and GE worked on an experimental Operating system called MULTICS. MULTICS (multiplexed information and computing system) was an  OS for the GE 645 mainframe computer. It  allowed information sharing and security. </a:t>
            </a:r>
          </a:p>
          <a:p>
            <a:pPr marL="228600" indent="-228600" algn="just"/>
            <a:endParaRPr lang="en-US" altLang="en-US"/>
          </a:p>
          <a:p>
            <a:pPr marL="228600" indent="-228600" algn="just"/>
            <a:r>
              <a:rPr lang="en-US" altLang="en-US"/>
              <a:t>Thomson, Ritchie and their colleagues created a multitasking OS, with file system, shell and some features for the PDP-7. </a:t>
            </a:r>
          </a:p>
          <a:p>
            <a:pPr marL="228600" indent="-228600" algn="just"/>
            <a:endParaRPr lang="en-US" altLang="en-US"/>
          </a:p>
          <a:p>
            <a:pPr marL="228600" indent="-228600" algn="just"/>
            <a:r>
              <a:rPr lang="en-US" altLang="en-US"/>
              <a:t>Since the new multitasking OS for the PDP-7 supported two simultaneous users it was called UNICS. </a:t>
            </a:r>
          </a:p>
        </p:txBody>
      </p:sp>
      <p:sp>
        <p:nvSpPr>
          <p:cNvPr id="39940" name="Rectangle 4"/>
          <p:cNvSpPr>
            <a:spLocks noChangeArrowheads="1"/>
          </p:cNvSpPr>
          <p:nvPr/>
        </p:nvSpPr>
        <p:spPr bwMode="auto">
          <a:xfrm>
            <a:off x="889000" y="4716463"/>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a:spcBef>
                <a:spcPct val="30000"/>
              </a:spcBef>
              <a:defRPr sz="1200">
                <a:solidFill>
                  <a:schemeClr val="tx1"/>
                </a:solidFill>
                <a:latin typeface="Arial" panose="020B0604020202020204" pitchFamily="34" charset="0"/>
              </a:defRPr>
            </a:lvl2pPr>
            <a:lvl3pPr>
              <a:spcBef>
                <a:spcPct val="30000"/>
              </a:spcBef>
              <a:defRPr sz="1200">
                <a:solidFill>
                  <a:schemeClr val="tx1"/>
                </a:solidFill>
                <a:latin typeface="Arial" panose="020B0604020202020204" pitchFamily="34" charset="0"/>
              </a:defRPr>
            </a:lvl3pPr>
            <a:lvl4pPr>
              <a:spcBef>
                <a:spcPct val="30000"/>
              </a:spcBef>
              <a:defRPr sz="1200">
                <a:solidFill>
                  <a:schemeClr val="tx1"/>
                </a:solidFill>
                <a:latin typeface="Arial" panose="020B0604020202020204" pitchFamily="34" charset="0"/>
              </a:defRPr>
            </a:lvl4pPr>
            <a:lvl5pPr>
              <a:spcBef>
                <a:spcPct val="30000"/>
              </a:spcBef>
              <a:defRPr sz="1200">
                <a:solidFill>
                  <a:schemeClr val="tx1"/>
                </a:solidFill>
                <a:latin typeface="Arial" panose="020B0604020202020204" pitchFamily="34" charset="0"/>
              </a:defRPr>
            </a:lvl5pPr>
            <a:lvl6pPr fontAlgn="base">
              <a:spcBef>
                <a:spcPct val="30000"/>
              </a:spcBef>
              <a:spcAft>
                <a:spcPct val="0"/>
              </a:spcAft>
              <a:defRPr sz="1200">
                <a:solidFill>
                  <a:schemeClr val="tx1"/>
                </a:solidFill>
                <a:latin typeface="Arial" panose="020B0604020202020204" pitchFamily="34" charset="0"/>
              </a:defRPr>
            </a:lvl6pPr>
            <a:lvl7pPr fontAlgn="base">
              <a:spcBef>
                <a:spcPct val="30000"/>
              </a:spcBef>
              <a:spcAft>
                <a:spcPct val="0"/>
              </a:spcAft>
              <a:defRPr sz="1200">
                <a:solidFill>
                  <a:schemeClr val="tx1"/>
                </a:solidFill>
                <a:latin typeface="Arial" panose="020B0604020202020204" pitchFamily="34" charset="0"/>
              </a:defRPr>
            </a:lvl7pPr>
            <a:lvl8pPr fontAlgn="base">
              <a:spcBef>
                <a:spcPct val="30000"/>
              </a:spcBef>
              <a:spcAft>
                <a:spcPct val="0"/>
              </a:spcAft>
              <a:defRPr sz="1200">
                <a:solidFill>
                  <a:schemeClr val="tx1"/>
                </a:solidFill>
                <a:latin typeface="Arial" panose="020B0604020202020204" pitchFamily="34" charset="0"/>
              </a:defRPr>
            </a:lvl8pPr>
            <a:lvl9pPr fontAlgn="base">
              <a:spcBef>
                <a:spcPct val="30000"/>
              </a:spcBef>
              <a:spcAft>
                <a:spcPct val="0"/>
              </a:spcAft>
              <a:defRPr sz="1200">
                <a:solidFill>
                  <a:schemeClr val="tx1"/>
                </a:solidFill>
                <a:latin typeface="Arial" panose="020B0604020202020204" pitchFamily="34" charset="0"/>
              </a:defRPr>
            </a:lvl9pPr>
          </a:lstStyle>
          <a:p>
            <a:pPr algn="just"/>
            <a:endParaRPr lang="en-US" altLang="en-US"/>
          </a:p>
          <a:p>
            <a:pPr algn="just"/>
            <a:r>
              <a:rPr lang="en-US" altLang="en-US"/>
              <a:t> </a:t>
            </a:r>
          </a:p>
          <a:p>
            <a:pPr algn="just"/>
            <a:endParaRPr lang="en-US" altLang="en-US"/>
          </a:p>
        </p:txBody>
      </p:sp>
    </p:spTree>
    <p:extLst>
      <p:ext uri="{BB962C8B-B14F-4D97-AF65-F5344CB8AC3E}">
        <p14:creationId xmlns:p14="http://schemas.microsoft.com/office/powerpoint/2010/main" val="41570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25C2-796E-4AC3-A053-A59848131015}" type="slidenum">
              <a:rPr lang="en-US" altLang="en-US"/>
              <a:pPr/>
              <a:t>4</a:t>
            </a:fld>
            <a:endParaRPr lang="en-US" altLang="en-US"/>
          </a:p>
        </p:txBody>
      </p:sp>
      <p:sp>
        <p:nvSpPr>
          <p:cNvPr id="41986" name="Rectangle 2"/>
          <p:cNvSpPr>
            <a:spLocks noGrp="1" noRot="1" noChangeAspect="1" noChangeArrowheads="1" noTextEdit="1"/>
          </p:cNvSpPr>
          <p:nvPr>
            <p:ph type="sldImg"/>
          </p:nvPr>
        </p:nvSpPr>
        <p:spPr>
          <a:xfrm>
            <a:off x="28575" y="744538"/>
            <a:ext cx="6615113" cy="3722687"/>
          </a:xfrm>
          <a:ln/>
        </p:spPr>
      </p:sp>
      <p:sp>
        <p:nvSpPr>
          <p:cNvPr id="41987" name="Rectangle 3"/>
          <p:cNvSpPr>
            <a:spLocks noGrp="1" noChangeArrowheads="1"/>
          </p:cNvSpPr>
          <p:nvPr>
            <p:ph type="body" idx="1"/>
          </p:nvPr>
        </p:nvSpPr>
        <p:spPr>
          <a:xfrm>
            <a:off x="896938" y="4583113"/>
            <a:ext cx="4876800" cy="4629150"/>
          </a:xfrm>
        </p:spPr>
        <p:txBody>
          <a:bodyPr/>
          <a:lstStyle/>
          <a:p>
            <a:pPr algn="just"/>
            <a:r>
              <a:rPr lang="en-US" altLang="en-US"/>
              <a:t>Written in a high level language (portability) - easy to read,understand, change and move to other operating systems.</a:t>
            </a:r>
          </a:p>
          <a:p>
            <a:pPr algn="just"/>
            <a:endParaRPr lang="en-US" altLang="en-US"/>
          </a:p>
          <a:p>
            <a:pPr algn="just"/>
            <a:r>
              <a:rPr lang="en-US" altLang="en-US"/>
              <a:t>Provides a simple user interface for example shell</a:t>
            </a:r>
          </a:p>
          <a:p>
            <a:pPr algn="just"/>
            <a:endParaRPr lang="en-US" altLang="en-US"/>
          </a:p>
          <a:p>
            <a:pPr algn="just"/>
            <a:r>
              <a:rPr lang="en-US" altLang="en-US"/>
              <a:t>Uses hierarchical file system:  easy maintenance and efficient implementation.</a:t>
            </a:r>
          </a:p>
          <a:p>
            <a:pPr algn="just"/>
            <a:endParaRPr lang="en-US" altLang="en-US"/>
          </a:p>
          <a:p>
            <a:pPr algn="just"/>
            <a:r>
              <a:rPr lang="en-US" altLang="en-US"/>
              <a:t>Provides a simple and consistent interface to peripheral devices. User need not to worry about the intricacies of hardware details. The user can use the device as a file and perform all the file operations on a device. It hides the machine architecture from the user making it easier to write programs that run on different hardware implementations.</a:t>
            </a:r>
          </a:p>
          <a:p>
            <a:pPr algn="just"/>
            <a:endParaRPr lang="en-US" altLang="en-US"/>
          </a:p>
        </p:txBody>
      </p:sp>
    </p:spTree>
    <p:extLst>
      <p:ext uri="{BB962C8B-B14F-4D97-AF65-F5344CB8AC3E}">
        <p14:creationId xmlns:p14="http://schemas.microsoft.com/office/powerpoint/2010/main" val="387273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898F74-525D-4CC9-A7C0-268DB7045A97}" type="slidenum">
              <a:rPr lang="en-US" altLang="en-US"/>
              <a:pPr/>
              <a:t>5</a:t>
            </a:fld>
            <a:endParaRPr lang="en-US" altLang="en-US"/>
          </a:p>
        </p:txBody>
      </p:sp>
      <p:sp>
        <p:nvSpPr>
          <p:cNvPr id="46082" name="Rectangle 2"/>
          <p:cNvSpPr>
            <a:spLocks noGrp="1" noRot="1" noChangeAspect="1" noChangeArrowheads="1" noTextEdit="1"/>
          </p:cNvSpPr>
          <p:nvPr>
            <p:ph type="sldImg"/>
          </p:nvPr>
        </p:nvSpPr>
        <p:spPr>
          <a:xfrm>
            <a:off x="28575" y="744538"/>
            <a:ext cx="6615113" cy="3722687"/>
          </a:xfrm>
          <a:ln/>
        </p:spPr>
      </p:sp>
      <p:sp>
        <p:nvSpPr>
          <p:cNvPr id="46083" name="Rectangle 3"/>
          <p:cNvSpPr>
            <a:spLocks noGrp="1" noChangeArrowheads="1"/>
          </p:cNvSpPr>
          <p:nvPr>
            <p:ph type="body" idx="1"/>
          </p:nvPr>
        </p:nvSpPr>
        <p:spPr>
          <a:xfrm>
            <a:off x="665163" y="4695825"/>
            <a:ext cx="4900612" cy="4471988"/>
          </a:xfrm>
        </p:spPr>
        <p:txBody>
          <a:bodyPr lIns="91640" tIns="45820" rIns="91640" bIns="45820"/>
          <a:lstStyle/>
          <a:p>
            <a:endParaRPr lang="en-US" altLang="en-US"/>
          </a:p>
        </p:txBody>
      </p:sp>
    </p:spTree>
    <p:extLst>
      <p:ext uri="{BB962C8B-B14F-4D97-AF65-F5344CB8AC3E}">
        <p14:creationId xmlns:p14="http://schemas.microsoft.com/office/powerpoint/2010/main" val="264155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BF345-AEDA-4163-844C-6C79A51333E8}" type="slidenum">
              <a:rPr lang="en-US" altLang="en-US"/>
              <a:pPr/>
              <a:t>6</a:t>
            </a:fld>
            <a:endParaRPr lang="en-US" altLang="en-US"/>
          </a:p>
        </p:txBody>
      </p:sp>
      <p:sp>
        <p:nvSpPr>
          <p:cNvPr id="52226" name="Rectangle 2"/>
          <p:cNvSpPr>
            <a:spLocks noGrp="1" noRot="1" noChangeAspect="1" noChangeArrowheads="1" noTextEdit="1"/>
          </p:cNvSpPr>
          <p:nvPr>
            <p:ph type="sldImg"/>
          </p:nvPr>
        </p:nvSpPr>
        <p:spPr>
          <a:xfrm>
            <a:off x="28575" y="744538"/>
            <a:ext cx="6615113" cy="3722687"/>
          </a:xfrm>
          <a:ln/>
        </p:spPr>
      </p:sp>
      <p:sp>
        <p:nvSpPr>
          <p:cNvPr id="52227" name="Rectangle 3"/>
          <p:cNvSpPr>
            <a:spLocks noGrp="1" noChangeArrowheads="1"/>
          </p:cNvSpPr>
          <p:nvPr>
            <p:ph type="body" idx="1"/>
          </p:nvPr>
        </p:nvSpPr>
        <p:spPr>
          <a:xfrm>
            <a:off x="4478338" y="4794250"/>
            <a:ext cx="1362075" cy="295275"/>
          </a:xfrm>
        </p:spPr>
        <p:txBody>
          <a:bodyPr/>
          <a:lstStyle/>
          <a:p>
            <a:endParaRPr lang="en-US" altLang="en-US"/>
          </a:p>
        </p:txBody>
      </p:sp>
    </p:spTree>
    <p:extLst>
      <p:ext uri="{BB962C8B-B14F-4D97-AF65-F5344CB8AC3E}">
        <p14:creationId xmlns:p14="http://schemas.microsoft.com/office/powerpoint/2010/main" val="140060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BBE08-AD22-4797-9837-4FD53F6F57D0}" type="slidenum">
              <a:rPr lang="en-US" altLang="en-US"/>
              <a:pPr/>
              <a:t>7</a:t>
            </a:fld>
            <a:endParaRPr lang="en-US" altLang="en-US"/>
          </a:p>
        </p:txBody>
      </p:sp>
      <p:sp>
        <p:nvSpPr>
          <p:cNvPr id="58370" name="Rectangle 2"/>
          <p:cNvSpPr>
            <a:spLocks noGrp="1" noRot="1" noChangeAspect="1" noChangeArrowheads="1" noTextEdit="1"/>
          </p:cNvSpPr>
          <p:nvPr>
            <p:ph type="sldImg"/>
          </p:nvPr>
        </p:nvSpPr>
        <p:spPr>
          <a:xfrm>
            <a:off x="28575" y="744538"/>
            <a:ext cx="6615113" cy="3722687"/>
          </a:xfrm>
          <a:ln/>
        </p:spPr>
      </p:sp>
      <p:sp>
        <p:nvSpPr>
          <p:cNvPr id="58371" name="Rectangle 3"/>
          <p:cNvSpPr>
            <a:spLocks noGrp="1" noChangeArrowheads="1"/>
          </p:cNvSpPr>
          <p:nvPr>
            <p:ph type="body" idx="1"/>
          </p:nvPr>
        </p:nvSpPr>
        <p:spPr>
          <a:xfrm>
            <a:off x="4478338" y="4794250"/>
            <a:ext cx="1362075" cy="295275"/>
          </a:xfrm>
        </p:spPr>
        <p:txBody>
          <a:bodyPr/>
          <a:lstStyle/>
          <a:p>
            <a:endParaRPr lang="en-US" altLang="en-US"/>
          </a:p>
        </p:txBody>
      </p:sp>
    </p:spTree>
    <p:extLst>
      <p:ext uri="{BB962C8B-B14F-4D97-AF65-F5344CB8AC3E}">
        <p14:creationId xmlns:p14="http://schemas.microsoft.com/office/powerpoint/2010/main" val="3307920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23BE2D-DDD7-4DB0-9D6D-2B573F3C6BBD}" type="slidenum">
              <a:rPr lang="en-IN" smtClean="0"/>
              <a:t>28</a:t>
            </a:fld>
            <a:endParaRPr lang="en-IN"/>
          </a:p>
        </p:txBody>
      </p:sp>
    </p:spTree>
    <p:extLst>
      <p:ext uri="{BB962C8B-B14F-4D97-AF65-F5344CB8AC3E}">
        <p14:creationId xmlns:p14="http://schemas.microsoft.com/office/powerpoint/2010/main" val="3100005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EFBDA0-AD74-41D1-B067-250B5C005FA0}" type="slidenum">
              <a:rPr lang="en-IN" smtClean="0"/>
              <a:t>‹#›</a:t>
            </a:fld>
            <a:endParaRPr lang="en-IN"/>
          </a:p>
        </p:txBody>
      </p:sp>
      <p:sp>
        <p:nvSpPr>
          <p:cNvPr id="7" name="Title 1"/>
          <p:cNvSpPr>
            <a:spLocks noGrp="1"/>
          </p:cNvSpPr>
          <p:nvPr>
            <p:ph type="ctrTitle" hasCustomPrompt="1"/>
          </p:nvPr>
        </p:nvSpPr>
        <p:spPr>
          <a:xfrm>
            <a:off x="6112559" y="1545997"/>
            <a:ext cx="4775400" cy="1905826"/>
          </a:xfrm>
          <a:noFill/>
        </p:spPr>
        <p:txBody>
          <a:bodyPr wrap="square" rtlCol="0" anchor="ctr">
            <a:normAutofit/>
          </a:bodyPr>
          <a:lstStyle>
            <a:lvl1pPr marL="0" algn="l">
              <a:defRPr lang="en-US" sz="3400" b="1" dirty="0">
                <a:solidFill>
                  <a:schemeClr val="tx1"/>
                </a:solidFill>
                <a:latin typeface="Arial"/>
                <a:ea typeface="+mn-ea"/>
                <a:cs typeface="Arial"/>
              </a:defRPr>
            </a:lvl1pPr>
          </a:lstStyle>
          <a:p>
            <a:pPr marL="0" lvl="0" algn="l"/>
            <a:r>
              <a:rPr lang="en-US" dirty="0"/>
              <a:t>Insert Title</a:t>
            </a:r>
            <a:br>
              <a:rPr lang="en-US" dirty="0"/>
            </a:br>
            <a:r>
              <a:rPr lang="en-US" dirty="0"/>
              <a:t>Here</a:t>
            </a:r>
          </a:p>
        </p:txBody>
      </p:sp>
      <p:sp>
        <p:nvSpPr>
          <p:cNvPr id="8" name="Subtitle 2"/>
          <p:cNvSpPr>
            <a:spLocks noGrp="1"/>
          </p:cNvSpPr>
          <p:nvPr>
            <p:ph type="subTitle" idx="1" hasCustomPrompt="1"/>
          </p:nvPr>
        </p:nvSpPr>
        <p:spPr>
          <a:xfrm>
            <a:off x="6112559" y="3742863"/>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b="1" dirty="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9" name="Text Placeholder 16"/>
          <p:cNvSpPr>
            <a:spLocks noGrp="1"/>
          </p:cNvSpPr>
          <p:nvPr>
            <p:ph type="body" sz="quarter" idx="13" hasCustomPrompt="1"/>
          </p:nvPr>
        </p:nvSpPr>
        <p:spPr>
          <a:xfrm>
            <a:off x="6114624" y="4191115"/>
            <a:ext cx="4148138" cy="347889"/>
          </a:xfrm>
        </p:spPr>
        <p:txBody>
          <a:bodyPr>
            <a:normAutofit/>
          </a:bodyPr>
          <a:lstStyle>
            <a:lvl1pPr>
              <a:buNone/>
              <a:defRPr kumimoji="0" lang="en-US" sz="1600" b="1" i="0" u="none" strike="noStrike" kern="1200" cap="none" spc="0" normalizeH="0" baseline="0" noProof="0" dirty="0" smtClean="0">
                <a:ln>
                  <a:noFill/>
                </a:ln>
                <a:solidFill>
                  <a:schemeClr val="tx1"/>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cxnSp>
        <p:nvCxnSpPr>
          <p:cNvPr id="10" name="Straight Connector 9"/>
          <p:cNvCxnSpPr/>
          <p:nvPr userDrawn="1"/>
        </p:nvCxnSpPr>
        <p:spPr>
          <a:xfrm flipH="1">
            <a:off x="5755055" y="1828798"/>
            <a:ext cx="18854" cy="2710206"/>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3292928" y="2341679"/>
            <a:ext cx="2121412" cy="1978156"/>
          </a:xfrm>
          <a:prstGeom prst="rect">
            <a:avLst/>
          </a:prstGeom>
        </p:spPr>
      </p:pic>
      <p:sp>
        <p:nvSpPr>
          <p:cNvPr id="12" name="Footer Placeholder 4"/>
          <p:cNvSpPr txBox="1">
            <a:spLocks/>
          </p:cNvSpPr>
          <p:nvPr userDrawn="1"/>
        </p:nvSpPr>
        <p:spPr>
          <a:xfrm>
            <a:off x="4384410" y="6608190"/>
            <a:ext cx="3402130" cy="235196"/>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a:solidFill>
                  <a:schemeClr val="tx1"/>
                </a:solidFill>
              </a:rPr>
              <a:t>© 2016 Open Source Technology Learning Center  |  www.ostlc.com</a:t>
            </a:r>
          </a:p>
        </p:txBody>
      </p:sp>
    </p:spTree>
    <p:extLst>
      <p:ext uri="{BB962C8B-B14F-4D97-AF65-F5344CB8AC3E}">
        <p14:creationId xmlns:p14="http://schemas.microsoft.com/office/powerpoint/2010/main" val="230304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286691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3060890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800"/>
          </a:p>
        </p:txBody>
      </p:sp>
      <p:sp>
        <p:nvSpPr>
          <p:cNvPr id="6" name="Text Placeholder 3"/>
          <p:cNvSpPr>
            <a:spLocks noGrp="1"/>
          </p:cNvSpPr>
          <p:nvPr>
            <p:ph type="body" sz="quarter" idx="11" hasCustomPrompt="1"/>
          </p:nvPr>
        </p:nvSpPr>
        <p:spPr>
          <a:xfrm>
            <a:off x="626535" y="2612800"/>
            <a:ext cx="10960099"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626535" y="3290677"/>
            <a:ext cx="10960099"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pic>
        <p:nvPicPr>
          <p:cNvPr id="2" name="Picture 1"/>
          <p:cNvPicPr>
            <a:picLocks noChangeAspect="1"/>
          </p:cNvPicPr>
          <p:nvPr userDrawn="1"/>
        </p:nvPicPr>
        <p:blipFill>
          <a:blip r:embed="rId2"/>
          <a:stretch>
            <a:fillRect/>
          </a:stretch>
        </p:blipFill>
        <p:spPr>
          <a:xfrm>
            <a:off x="10594932" y="36639"/>
            <a:ext cx="1590241" cy="1112141"/>
          </a:xfrm>
          <a:prstGeom prst="rect">
            <a:avLst/>
          </a:prstGeom>
        </p:spPr>
      </p:pic>
    </p:spTree>
    <p:extLst>
      <p:ext uri="{BB962C8B-B14F-4D97-AF65-F5344CB8AC3E}">
        <p14:creationId xmlns:p14="http://schemas.microsoft.com/office/powerpoint/2010/main" val="491086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613835" y="145140"/>
            <a:ext cx="109728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609601" y="1360489"/>
            <a:ext cx="10987617"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53490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extLst>
      <p:ext uri="{BB962C8B-B14F-4D97-AF65-F5344CB8AC3E}">
        <p14:creationId xmlns:p14="http://schemas.microsoft.com/office/powerpoint/2010/main" val="302319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6063614" y="1767649"/>
            <a:ext cx="5604737" cy="553998"/>
          </a:xfrm>
        </p:spPr>
        <p:txBody>
          <a:bodyPr/>
          <a:lstStyle>
            <a:lvl1pPr>
              <a:defRPr/>
            </a:lvl1pPr>
          </a:lstStyle>
          <a:p>
            <a:r>
              <a:rPr lang="en-US" dirty="0"/>
              <a:t>Thank you</a:t>
            </a:r>
          </a:p>
        </p:txBody>
      </p:sp>
      <p:sp>
        <p:nvSpPr>
          <p:cNvPr id="10" name="Text Placeholder 56"/>
          <p:cNvSpPr>
            <a:spLocks noGrp="1"/>
          </p:cNvSpPr>
          <p:nvPr>
            <p:ph type="body" sz="quarter" idx="19" hasCustomPrompt="1"/>
          </p:nvPr>
        </p:nvSpPr>
        <p:spPr>
          <a:xfrm>
            <a:off x="6063614" y="2552751"/>
            <a:ext cx="5544589"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a:t>
            </a:r>
            <a:endParaRPr lang="en-IN" dirty="0"/>
          </a:p>
        </p:txBody>
      </p:sp>
      <p:sp>
        <p:nvSpPr>
          <p:cNvPr id="11" name="Text Placeholder 56"/>
          <p:cNvSpPr>
            <a:spLocks noGrp="1"/>
          </p:cNvSpPr>
          <p:nvPr>
            <p:ph type="body" sz="quarter" idx="20" hasCustomPrompt="1"/>
          </p:nvPr>
        </p:nvSpPr>
        <p:spPr>
          <a:xfrm>
            <a:off x="6063614" y="3537677"/>
            <a:ext cx="5544589"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8" name="Rectangle 7"/>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800"/>
          </a:p>
        </p:txBody>
      </p:sp>
      <p:cxnSp>
        <p:nvCxnSpPr>
          <p:cNvPr id="12" name="Straight Connector 11"/>
          <p:cNvCxnSpPr/>
          <p:nvPr userDrawn="1"/>
        </p:nvCxnSpPr>
        <p:spPr>
          <a:xfrm rot="5400000">
            <a:off x="4211000" y="2780994"/>
            <a:ext cx="2754000" cy="2117"/>
          </a:xfrm>
          <a:prstGeom prst="line">
            <a:avLst/>
          </a:prstGeom>
          <a:ln w="19050">
            <a:solidFill>
              <a:srgbClr val="FFC000"/>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6071742" y="3034335"/>
            <a:ext cx="5544589"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Designation</a:t>
            </a:r>
            <a:endParaRPr lang="en-IN" dirty="0"/>
          </a:p>
        </p:txBody>
      </p:sp>
      <p:pic>
        <p:nvPicPr>
          <p:cNvPr id="9" name="Picture 8"/>
          <p:cNvPicPr>
            <a:picLocks noChangeAspect="1"/>
          </p:cNvPicPr>
          <p:nvPr userDrawn="1"/>
        </p:nvPicPr>
        <p:blipFill>
          <a:blip r:embed="rId2"/>
          <a:stretch>
            <a:fillRect/>
          </a:stretch>
        </p:blipFill>
        <p:spPr>
          <a:xfrm>
            <a:off x="3224188" y="1918715"/>
            <a:ext cx="2121412" cy="1978156"/>
          </a:xfrm>
          <a:prstGeom prst="rect">
            <a:avLst/>
          </a:prstGeom>
        </p:spPr>
      </p:pic>
    </p:spTree>
    <p:extLst>
      <p:ext uri="{BB962C8B-B14F-4D97-AF65-F5344CB8AC3E}">
        <p14:creationId xmlns:p14="http://schemas.microsoft.com/office/powerpoint/2010/main" val="214890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a:xfrm>
            <a:off x="9340065" y="6428263"/>
            <a:ext cx="2743200" cy="365125"/>
          </a:xfrm>
        </p:spPr>
        <p:txBody>
          <a:bodyPr/>
          <a:lstStyle/>
          <a:p>
            <a:fld id="{1DEFBDA0-AD74-41D1-B067-250B5C005FA0}" type="slidenum">
              <a:rPr lang="en-IN" smtClean="0"/>
              <a:t>‹#›</a:t>
            </a:fld>
            <a:endParaRPr lang="en-IN"/>
          </a:p>
        </p:txBody>
      </p:sp>
      <p:cxnSp>
        <p:nvCxnSpPr>
          <p:cNvPr id="8" name="Straight Connector 7"/>
          <p:cNvCxnSpPr/>
          <p:nvPr userDrawn="1"/>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6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33252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218371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89732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426362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296141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36469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22683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FBDA0-AD74-41D1-B067-250B5C005FA0}" type="slidenum">
              <a:rPr lang="en-IN" smtClean="0"/>
              <a:t>‹#›</a:t>
            </a:fld>
            <a:endParaRPr lang="en-IN"/>
          </a:p>
        </p:txBody>
      </p:sp>
    </p:spTree>
    <p:extLst>
      <p:ext uri="{BB962C8B-B14F-4D97-AF65-F5344CB8AC3E}">
        <p14:creationId xmlns:p14="http://schemas.microsoft.com/office/powerpoint/2010/main" val="70496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9154"/>
            <a:ext cx="109728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609600" y="1144964"/>
            <a:ext cx="10972800" cy="5148260"/>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txBox="1">
            <a:spLocks/>
          </p:cNvSpPr>
          <p:nvPr/>
        </p:nvSpPr>
        <p:spPr>
          <a:xfrm>
            <a:off x="3048000" y="6673208"/>
            <a:ext cx="6096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b="0" u="none" dirty="0">
                <a:solidFill>
                  <a:schemeClr val="tx1"/>
                </a:solidFill>
              </a:rPr>
              <a:t>© 2016 Open Source Technology Learning Center  |</a:t>
            </a:r>
            <a:r>
              <a:rPr lang="en-US" sz="800" b="0" u="none" baseline="0" dirty="0">
                <a:solidFill>
                  <a:schemeClr val="tx1"/>
                </a:solidFill>
              </a:rPr>
              <a:t> www.ostlc.com</a:t>
            </a:r>
            <a:r>
              <a:rPr lang="en-US" sz="800" b="0" u="none" dirty="0">
                <a:solidFill>
                  <a:schemeClr val="tx1"/>
                </a:solidFill>
              </a:rPr>
              <a:t>  </a:t>
            </a:r>
          </a:p>
        </p:txBody>
      </p:sp>
      <p:sp>
        <p:nvSpPr>
          <p:cNvPr id="6" name="Footer Placeholder 4"/>
          <p:cNvSpPr txBox="1">
            <a:spLocks/>
          </p:cNvSpPr>
          <p:nvPr/>
        </p:nvSpPr>
        <p:spPr>
          <a:xfrm>
            <a:off x="14512" y="6647352"/>
            <a:ext cx="48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12194117"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solidFill>
                <a:srgbClr val="C00000"/>
              </a:solidFill>
              <a:round/>
              <a:headEnd/>
              <a:tailEnd/>
            </a:ln>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1996738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DEFBDA0-AD74-41D1-B067-250B5C005FA0}" type="slidenum">
              <a:rPr lang="en-IN" smtClean="0"/>
              <a:t>1</a:t>
            </a:fld>
            <a:endParaRPr lang="en-IN"/>
          </a:p>
        </p:txBody>
      </p:sp>
      <p:sp>
        <p:nvSpPr>
          <p:cNvPr id="5" name="TextBox 4"/>
          <p:cNvSpPr txBox="1"/>
          <p:nvPr/>
        </p:nvSpPr>
        <p:spPr>
          <a:xfrm>
            <a:off x="1651379" y="2142699"/>
            <a:ext cx="9198591" cy="1446550"/>
          </a:xfrm>
          <a:prstGeom prst="rect">
            <a:avLst/>
          </a:prstGeom>
          <a:noFill/>
        </p:spPr>
        <p:txBody>
          <a:bodyPr wrap="square" rtlCol="0">
            <a:spAutoFit/>
          </a:bodyPr>
          <a:lstStyle/>
          <a:p>
            <a:pPr algn="ctr"/>
            <a:endParaRPr lang="en-US" sz="4400" b="1" dirty="0" smtClean="0"/>
          </a:p>
          <a:p>
            <a:pPr algn="ctr"/>
            <a:r>
              <a:rPr lang="en-US" sz="4400" b="1" dirty="0" smtClean="0"/>
              <a:t>EG </a:t>
            </a:r>
            <a:r>
              <a:rPr lang="en-US" sz="4400" b="1" dirty="0"/>
              <a:t>301 Operating Systems</a:t>
            </a:r>
            <a:r>
              <a:rPr lang="en-US" sz="4400" dirty="0"/>
              <a:t>           </a:t>
            </a:r>
          </a:p>
        </p:txBody>
      </p:sp>
    </p:spTree>
    <p:extLst>
      <p:ext uri="{BB962C8B-B14F-4D97-AF65-F5344CB8AC3E}">
        <p14:creationId xmlns:p14="http://schemas.microsoft.com/office/powerpoint/2010/main" val="243543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7217" y="2554357"/>
            <a:ext cx="7354957" cy="329979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flipV="1">
            <a:off x="0" y="924674"/>
            <a:ext cx="12192000" cy="7191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txBox="1">
            <a:spLocks/>
          </p:cNvSpPr>
          <p:nvPr/>
        </p:nvSpPr>
        <p:spPr>
          <a:xfrm>
            <a:off x="1628155" y="1779568"/>
            <a:ext cx="8220074" cy="623887"/>
          </a:xfrm>
          <a:prstGeom prst="rect">
            <a:avLst/>
          </a:prstGeom>
          <a:solidFill>
            <a:schemeClr val="accent1">
              <a:lumMod val="20000"/>
              <a:lumOff val="80000"/>
            </a:schemeClr>
          </a:solidFill>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4000" dirty="0">
                <a:solidFill>
                  <a:schemeClr val="tx1"/>
                </a:solidFill>
              </a:rPr>
              <a:t>File Management</a:t>
            </a:r>
          </a:p>
          <a:p>
            <a:pPr algn="l"/>
            <a:endParaRPr lang="en-IN" sz="1100" dirty="0">
              <a:solidFill>
                <a:schemeClr val="tx1"/>
              </a:solidFill>
            </a:endParaRPr>
          </a:p>
          <a:p>
            <a:pPr marL="800100" lvl="1" indent="-342900">
              <a:buFont typeface="Wingdings" panose="05000000000000000000" pitchFamily="2" charset="2"/>
              <a:buChar char="v"/>
            </a:pPr>
            <a:r>
              <a:rPr lang="en-US" altLang="en-US" sz="2800" b="1" dirty="0"/>
              <a:t>Different Types of Files</a:t>
            </a:r>
          </a:p>
          <a:p>
            <a:pPr marL="800100" lvl="1" indent="-342900">
              <a:buFont typeface="Wingdings" panose="05000000000000000000" pitchFamily="2" charset="2"/>
              <a:buChar char="v"/>
            </a:pPr>
            <a:r>
              <a:rPr lang="en-US" altLang="en-US" sz="2800" b="1" dirty="0"/>
              <a:t>File and File System</a:t>
            </a:r>
          </a:p>
          <a:p>
            <a:pPr marL="800100" lvl="1" indent="-342900">
              <a:buFont typeface="Wingdings" panose="05000000000000000000" pitchFamily="2" charset="2"/>
              <a:buChar char="v"/>
            </a:pPr>
            <a:r>
              <a:rPr lang="en-US" altLang="en-US" sz="2800" b="1" dirty="0"/>
              <a:t>Types of File Systems</a:t>
            </a:r>
          </a:p>
          <a:p>
            <a:pPr marL="800100" lvl="1" indent="-342900">
              <a:buFont typeface="Wingdings" panose="05000000000000000000" pitchFamily="2" charset="2"/>
              <a:buChar char="v"/>
            </a:pPr>
            <a:r>
              <a:rPr lang="en-US" altLang="en-US" sz="2800" b="1" dirty="0"/>
              <a:t>Device Special Files</a:t>
            </a:r>
          </a:p>
          <a:p>
            <a:pPr marL="800100" lvl="1" indent="-342900">
              <a:buFont typeface="Wingdings" panose="05000000000000000000" pitchFamily="2" charset="2"/>
              <a:buChar char="v"/>
            </a:pPr>
            <a:r>
              <a:rPr lang="en-US" altLang="en-US" sz="2800" b="1" dirty="0"/>
              <a:t>Mounting and Un mounting Devices and File systems</a:t>
            </a:r>
          </a:p>
          <a:p>
            <a:pPr marL="800100" lvl="1" indent="-342900">
              <a:buFont typeface="Wingdings" panose="05000000000000000000" pitchFamily="2" charset="2"/>
              <a:buChar char="v"/>
            </a:pPr>
            <a:r>
              <a:rPr lang="en-US" altLang="en-US" sz="2800" b="1" dirty="0"/>
              <a:t>Buffer Cache</a:t>
            </a:r>
          </a:p>
          <a:p>
            <a:endParaRPr lang="en-IN" sz="4000" dirty="0">
              <a:solidFill>
                <a:schemeClr val="tx1"/>
              </a:solidFill>
            </a:endParaRPr>
          </a:p>
        </p:txBody>
      </p:sp>
      <p:sp>
        <p:nvSpPr>
          <p:cNvPr id="2" name="Slide Number Placeholder 1"/>
          <p:cNvSpPr>
            <a:spLocks noGrp="1"/>
          </p:cNvSpPr>
          <p:nvPr>
            <p:ph type="sldNum" sz="quarter" idx="12"/>
          </p:nvPr>
        </p:nvSpPr>
        <p:spPr>
          <a:xfrm>
            <a:off x="9319517" y="6396389"/>
            <a:ext cx="2743200" cy="365125"/>
          </a:xfrm>
        </p:spPr>
        <p:txBody>
          <a:bodyPr/>
          <a:lstStyle/>
          <a:p>
            <a:fld id="{1DEFBDA0-AD74-41D1-B067-250B5C005FA0}" type="slidenum">
              <a:rPr lang="en-IN" smtClean="0"/>
              <a:t>10</a:t>
            </a:fld>
            <a:endParaRPr lang="en-IN"/>
          </a:p>
        </p:txBody>
      </p:sp>
    </p:spTree>
    <p:extLst>
      <p:ext uri="{BB962C8B-B14F-4D97-AF65-F5344CB8AC3E}">
        <p14:creationId xmlns:p14="http://schemas.microsoft.com/office/powerpoint/2010/main" val="3759049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Inverted Tree Structure</a:t>
            </a:r>
          </a:p>
        </p:txBody>
      </p:sp>
      <p:sp>
        <p:nvSpPr>
          <p:cNvPr id="4" name="Slide Number Placeholder 3"/>
          <p:cNvSpPr>
            <a:spLocks noGrp="1"/>
          </p:cNvSpPr>
          <p:nvPr>
            <p:ph type="sldNum" sz="quarter" idx="12"/>
          </p:nvPr>
        </p:nvSpPr>
        <p:spPr/>
        <p:txBody>
          <a:bodyPr/>
          <a:lstStyle/>
          <a:p>
            <a:fld id="{1DEFBDA0-AD74-41D1-B067-250B5C005FA0}" type="slidenum">
              <a:rPr lang="en-IN" smtClean="0"/>
              <a:t>11</a:t>
            </a:fld>
            <a:endParaRPr lang="en-IN"/>
          </a:p>
        </p:txBody>
      </p:sp>
      <p:pic>
        <p:nvPicPr>
          <p:cNvPr id="8" name="Picture 7"/>
          <p:cNvPicPr>
            <a:picLocks noChangeAspect="1"/>
          </p:cNvPicPr>
          <p:nvPr/>
        </p:nvPicPr>
        <p:blipFill>
          <a:blip r:embed="rId2"/>
          <a:stretch>
            <a:fillRect/>
          </a:stretch>
        </p:blipFill>
        <p:spPr>
          <a:xfrm>
            <a:off x="2054001" y="1347035"/>
            <a:ext cx="8083997" cy="4163929"/>
          </a:xfrm>
          <a:prstGeom prst="rect">
            <a:avLst/>
          </a:prstGeom>
        </p:spPr>
      </p:pic>
    </p:spTree>
    <p:extLst>
      <p:ext uri="{BB962C8B-B14F-4D97-AF65-F5344CB8AC3E}">
        <p14:creationId xmlns:p14="http://schemas.microsoft.com/office/powerpoint/2010/main" val="364209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File Types</a:t>
            </a:r>
          </a:p>
        </p:txBody>
      </p:sp>
      <p:sp>
        <p:nvSpPr>
          <p:cNvPr id="4" name="Slide Number Placeholder 3"/>
          <p:cNvSpPr>
            <a:spLocks noGrp="1"/>
          </p:cNvSpPr>
          <p:nvPr>
            <p:ph type="sldNum" sz="quarter" idx="12"/>
          </p:nvPr>
        </p:nvSpPr>
        <p:spPr>
          <a:xfrm>
            <a:off x="8886066" y="6410006"/>
            <a:ext cx="3651199" cy="401638"/>
          </a:xfrm>
        </p:spPr>
        <p:txBody>
          <a:bodyPr/>
          <a:lstStyle/>
          <a:p>
            <a:fld id="{1DEFBDA0-AD74-41D1-B067-250B5C005FA0}" type="slidenum">
              <a:rPr lang="en-IN" sz="2400" b="1" smtClean="0">
                <a:solidFill>
                  <a:schemeClr val="tx1"/>
                </a:solidFill>
              </a:rPr>
              <a:t>12</a:t>
            </a:fld>
            <a:endParaRPr lang="en-IN" sz="2400" b="1">
              <a:solidFill>
                <a:schemeClr val="tx1"/>
              </a:solidFill>
            </a:endParaRPr>
          </a:p>
        </p:txBody>
      </p:sp>
      <p:grpSp>
        <p:nvGrpSpPr>
          <p:cNvPr id="5" name="Content Placeholder 3"/>
          <p:cNvGrpSpPr>
            <a:grpSpLocks/>
          </p:cNvGrpSpPr>
          <p:nvPr/>
        </p:nvGrpSpPr>
        <p:grpSpPr bwMode="auto">
          <a:xfrm>
            <a:off x="619201" y="1014123"/>
            <a:ext cx="10953598" cy="5532120"/>
            <a:chOff x="96" y="1298"/>
            <a:chExt cx="4464" cy="2016"/>
          </a:xfrm>
        </p:grpSpPr>
        <p:cxnSp>
          <p:nvCxnSpPr>
            <p:cNvPr id="6" name="_s2052"/>
            <p:cNvCxnSpPr>
              <a:cxnSpLocks noChangeShapeType="1"/>
              <a:stCxn id="28" idx="0"/>
              <a:endCxn id="21" idx="2"/>
            </p:cNvCxnSpPr>
            <p:nvPr/>
          </p:nvCxnSpPr>
          <p:spPr bwMode="auto">
            <a:xfrm flipV="1">
              <a:off x="960"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7" name="_s2053"/>
            <p:cNvCxnSpPr>
              <a:cxnSpLocks noChangeShapeType="1"/>
              <a:stCxn id="27" idx="0"/>
              <a:endCxn id="21" idx="2"/>
            </p:cNvCxnSpPr>
            <p:nvPr/>
          </p:nvCxnSpPr>
          <p:spPr bwMode="auto">
            <a:xfrm flipV="1">
              <a:off x="960"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8" name="_s2054"/>
            <p:cNvCxnSpPr>
              <a:cxnSpLocks noChangeShapeType="1"/>
              <a:stCxn id="26" idx="4"/>
              <a:endCxn id="22" idx="2"/>
            </p:cNvCxnSpPr>
            <p:nvPr/>
          </p:nvCxnSpPr>
          <p:spPr bwMode="auto">
            <a:xfrm rot="10800000">
              <a:off x="2112"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9" name="_s2055"/>
            <p:cNvCxnSpPr>
              <a:cxnSpLocks noChangeShapeType="1"/>
              <a:stCxn id="25" idx="4"/>
              <a:endCxn id="22" idx="2"/>
            </p:cNvCxnSpPr>
            <p:nvPr/>
          </p:nvCxnSpPr>
          <p:spPr bwMode="auto">
            <a:xfrm rot="10800000">
              <a:off x="2112"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0" name="_s2056"/>
            <p:cNvCxnSpPr>
              <a:cxnSpLocks noChangeShapeType="1"/>
              <a:stCxn id="24" idx="6"/>
              <a:endCxn id="20" idx="2"/>
            </p:cNvCxnSpPr>
            <p:nvPr/>
          </p:nvCxnSpPr>
          <p:spPr bwMode="auto">
            <a:xfrm rot="5400000" flipH="1">
              <a:off x="3300"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1" name="_s2057"/>
            <p:cNvCxnSpPr>
              <a:cxnSpLocks noChangeShapeType="1"/>
              <a:stCxn id="23" idx="6"/>
              <a:endCxn id="20" idx="2"/>
            </p:cNvCxnSpPr>
            <p:nvPr/>
          </p:nvCxnSpPr>
          <p:spPr bwMode="auto">
            <a:xfrm rot="5400000" flipH="1">
              <a:off x="2796"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2" name="_s2058"/>
            <p:cNvCxnSpPr>
              <a:cxnSpLocks noChangeShapeType="1"/>
              <a:stCxn id="22" idx="6"/>
              <a:endCxn id="20" idx="2"/>
            </p:cNvCxnSpPr>
            <p:nvPr/>
          </p:nvCxnSpPr>
          <p:spPr bwMode="auto">
            <a:xfrm rot="16200000">
              <a:off x="2292"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3" name="_s2059"/>
            <p:cNvCxnSpPr>
              <a:cxnSpLocks noChangeShapeType="1"/>
              <a:stCxn id="21" idx="6"/>
              <a:endCxn id="20" idx="2"/>
            </p:cNvCxnSpPr>
            <p:nvPr/>
          </p:nvCxnSpPr>
          <p:spPr bwMode="auto">
            <a:xfrm rot="16200000">
              <a:off x="1788"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4" name="_s2060"/>
            <p:cNvCxnSpPr>
              <a:cxnSpLocks noChangeShapeType="1"/>
              <a:stCxn id="20" idx="6"/>
              <a:endCxn id="17" idx="2"/>
            </p:cNvCxnSpPr>
            <p:nvPr/>
          </p:nvCxnSpPr>
          <p:spPr bwMode="auto">
            <a:xfrm rot="5400000" flipH="1">
              <a:off x="2022"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5" name="_s2061"/>
            <p:cNvCxnSpPr>
              <a:cxnSpLocks noChangeShapeType="1"/>
              <a:stCxn id="19" idx="6"/>
              <a:endCxn id="17" idx="2"/>
            </p:cNvCxnSpPr>
            <p:nvPr/>
          </p:nvCxnSpPr>
          <p:spPr bwMode="auto">
            <a:xfrm rot="16200000">
              <a:off x="1483" y="1640"/>
              <a:ext cx="144" cy="35"/>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6" name="_s2062"/>
            <p:cNvCxnSpPr>
              <a:cxnSpLocks noChangeShapeType="1"/>
              <a:stCxn id="18" idx="6"/>
              <a:endCxn id="17" idx="2"/>
            </p:cNvCxnSpPr>
            <p:nvPr/>
          </p:nvCxnSpPr>
          <p:spPr bwMode="auto">
            <a:xfrm rot="16200000">
              <a:off x="978"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sp>
          <p:nvSpPr>
            <p:cNvPr id="17" name="_s2063"/>
            <p:cNvSpPr>
              <a:spLocks noChangeArrowheads="1"/>
            </p:cNvSpPr>
            <p:nvPr/>
          </p:nvSpPr>
          <p:spPr bwMode="auto">
            <a:xfrm>
              <a:off x="1107" y="1298"/>
              <a:ext cx="930" cy="288"/>
            </a:xfrm>
            <a:prstGeom prst="bevel">
              <a:avLst>
                <a:gd name="adj" fmla="val 12500"/>
              </a:avLst>
            </a:prstGeom>
            <a:gradFill rotWithShape="0">
              <a:gsLst>
                <a:gs pos="0">
                  <a:srgbClr val="00B0F0"/>
                </a:gs>
                <a:gs pos="50000">
                  <a:sysClr val="window" lastClr="FFFFFF"/>
                </a:gs>
                <a:gs pos="100000">
                  <a:srgbClr val="00B0F0"/>
                </a:gs>
              </a:gsLst>
              <a:lin ang="18900000" scaled="1"/>
            </a:gradFill>
            <a:ln w="3175">
              <a:solidFill>
                <a:srgbClr val="00B0F0"/>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File Types</a:t>
              </a:r>
            </a:p>
          </p:txBody>
        </p:sp>
        <p:sp>
          <p:nvSpPr>
            <p:cNvPr id="18" name="_s2064"/>
            <p:cNvSpPr>
              <a:spLocks noChangeArrowheads="1"/>
            </p:cNvSpPr>
            <p:nvPr/>
          </p:nvSpPr>
          <p:spPr bwMode="auto">
            <a:xfrm>
              <a:off x="96" y="1730"/>
              <a:ext cx="864" cy="288"/>
            </a:xfrm>
            <a:prstGeom prst="bevel">
              <a:avLst>
                <a:gd name="adj" fmla="val 12500"/>
              </a:avLst>
            </a:prstGeom>
            <a:solidFill>
              <a:schemeClr val="bg1">
                <a:lumMod val="95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regular</a:t>
              </a:r>
            </a:p>
          </p:txBody>
        </p:sp>
        <p:sp>
          <p:nvSpPr>
            <p:cNvPr id="19" name="_s2065"/>
            <p:cNvSpPr>
              <a:spLocks noChangeArrowheads="1"/>
            </p:cNvSpPr>
            <p:nvPr/>
          </p:nvSpPr>
          <p:spPr bwMode="auto">
            <a:xfrm>
              <a:off x="1104" y="1730"/>
              <a:ext cx="864" cy="288"/>
            </a:xfrm>
            <a:prstGeom prst="bevel">
              <a:avLst>
                <a:gd name="adj" fmla="val 12500"/>
              </a:avLst>
            </a:prstGeom>
            <a:solidFill>
              <a:schemeClr val="accent1">
                <a:lumMod val="20000"/>
                <a:lumOff val="80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Directory</a:t>
              </a:r>
            </a:p>
          </p:txBody>
        </p:sp>
        <p:sp>
          <p:nvSpPr>
            <p:cNvPr id="20" name="_s2066"/>
            <p:cNvSpPr>
              <a:spLocks noChangeArrowheads="1"/>
            </p:cNvSpPr>
            <p:nvPr/>
          </p:nvSpPr>
          <p:spPr bwMode="auto">
            <a:xfrm>
              <a:off x="2184" y="1730"/>
              <a:ext cx="864" cy="288"/>
            </a:xfrm>
            <a:prstGeom prst="bevel">
              <a:avLst>
                <a:gd name="adj" fmla="val 12500"/>
              </a:avLst>
            </a:prstGeom>
            <a:solidFill>
              <a:schemeClr val="bg2"/>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Special</a:t>
              </a:r>
            </a:p>
          </p:txBody>
        </p:sp>
        <p:sp>
          <p:nvSpPr>
            <p:cNvPr id="21" name="_s2067"/>
            <p:cNvSpPr>
              <a:spLocks noChangeArrowheads="1"/>
            </p:cNvSpPr>
            <p:nvPr/>
          </p:nvSpPr>
          <p:spPr bwMode="auto">
            <a:xfrm>
              <a:off x="672" y="2162"/>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Device</a:t>
              </a:r>
            </a:p>
          </p:txBody>
        </p:sp>
        <p:sp>
          <p:nvSpPr>
            <p:cNvPr id="22" name="_s2068"/>
            <p:cNvSpPr>
              <a:spLocks noChangeArrowheads="1"/>
            </p:cNvSpPr>
            <p:nvPr/>
          </p:nvSpPr>
          <p:spPr bwMode="auto">
            <a:xfrm>
              <a:off x="1680" y="2162"/>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Link </a:t>
              </a:r>
            </a:p>
          </p:txBody>
        </p:sp>
        <p:sp>
          <p:nvSpPr>
            <p:cNvPr id="23" name="_s2069"/>
            <p:cNvSpPr>
              <a:spLocks noChangeArrowheads="1"/>
            </p:cNvSpPr>
            <p:nvPr/>
          </p:nvSpPr>
          <p:spPr bwMode="auto">
            <a:xfrm>
              <a:off x="2688" y="2162"/>
              <a:ext cx="864" cy="288"/>
            </a:xfrm>
            <a:prstGeom prst="bevel">
              <a:avLst>
                <a:gd name="adj" fmla="val 12500"/>
              </a:avLst>
            </a:prstGeom>
            <a:solidFill>
              <a:schemeClr val="accent5">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Socket</a:t>
              </a:r>
            </a:p>
          </p:txBody>
        </p:sp>
        <p:sp>
          <p:nvSpPr>
            <p:cNvPr id="24" name="_s2070"/>
            <p:cNvSpPr>
              <a:spLocks noChangeArrowheads="1"/>
            </p:cNvSpPr>
            <p:nvPr/>
          </p:nvSpPr>
          <p:spPr bwMode="auto">
            <a:xfrm>
              <a:off x="3696" y="2162"/>
              <a:ext cx="864" cy="288"/>
            </a:xfrm>
            <a:prstGeom prst="bevel">
              <a:avLst>
                <a:gd name="adj" fmla="val 12500"/>
              </a:avLst>
            </a:prstGeom>
            <a:solidFill>
              <a:schemeClr val="accent5">
                <a:lumMod val="40000"/>
                <a:lumOff val="6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FIFO</a:t>
              </a:r>
            </a:p>
          </p:txBody>
        </p:sp>
        <p:sp>
          <p:nvSpPr>
            <p:cNvPr id="25" name="_s2071"/>
            <p:cNvSpPr>
              <a:spLocks noChangeArrowheads="1"/>
            </p:cNvSpPr>
            <p:nvPr/>
          </p:nvSpPr>
          <p:spPr bwMode="auto">
            <a:xfrm>
              <a:off x="2256" y="2594"/>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Soft</a:t>
              </a:r>
            </a:p>
          </p:txBody>
        </p:sp>
        <p:sp>
          <p:nvSpPr>
            <p:cNvPr id="26" name="_s2072"/>
            <p:cNvSpPr>
              <a:spLocks noChangeArrowheads="1"/>
            </p:cNvSpPr>
            <p:nvPr/>
          </p:nvSpPr>
          <p:spPr bwMode="auto">
            <a:xfrm>
              <a:off x="2256" y="3026"/>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Hard</a:t>
              </a:r>
            </a:p>
          </p:txBody>
        </p:sp>
        <p:sp>
          <p:nvSpPr>
            <p:cNvPr id="27" name="_s2073"/>
            <p:cNvSpPr>
              <a:spLocks noChangeArrowheads="1"/>
            </p:cNvSpPr>
            <p:nvPr/>
          </p:nvSpPr>
          <p:spPr bwMode="auto">
            <a:xfrm>
              <a:off x="96" y="2594"/>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Character</a:t>
              </a:r>
            </a:p>
          </p:txBody>
        </p:sp>
        <p:sp>
          <p:nvSpPr>
            <p:cNvPr id="28" name="_s2074"/>
            <p:cNvSpPr>
              <a:spLocks noChangeArrowheads="1"/>
            </p:cNvSpPr>
            <p:nvPr/>
          </p:nvSpPr>
          <p:spPr bwMode="auto">
            <a:xfrm>
              <a:off x="96" y="3026"/>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Block</a:t>
              </a:r>
            </a:p>
          </p:txBody>
        </p:sp>
      </p:grpSp>
      <p:sp>
        <p:nvSpPr>
          <p:cNvPr id="29" name="TextBox 28"/>
          <p:cNvSpPr txBox="1"/>
          <p:nvPr/>
        </p:nvSpPr>
        <p:spPr>
          <a:xfrm>
            <a:off x="7495766" y="1276935"/>
            <a:ext cx="4221389" cy="461665"/>
          </a:xfrm>
          <a:prstGeom prst="rect">
            <a:avLst/>
          </a:prstGeom>
          <a:solidFill>
            <a:schemeClr val="bg1">
              <a:lumMod val="95000"/>
            </a:schemeClr>
          </a:solidFill>
        </p:spPr>
        <p:txBody>
          <a:bodyPr wrap="square" rtlCol="0">
            <a:spAutoFit/>
          </a:bodyPr>
          <a:lstStyle/>
          <a:p>
            <a:r>
              <a:rPr lang="en-US" sz="2400" b="1" i="1" kern="0" dirty="0"/>
              <a:t>$</a:t>
            </a:r>
            <a:r>
              <a:rPr lang="en-US" sz="2400" b="1" i="1" kern="0" dirty="0" err="1"/>
              <a:t>lsof</a:t>
            </a:r>
            <a:r>
              <a:rPr lang="en-US" sz="2400" b="1" i="1" kern="0" dirty="0"/>
              <a:t> /bin/vi - </a:t>
            </a:r>
            <a:r>
              <a:rPr lang="en-US" sz="2400" b="1" kern="0" dirty="0"/>
              <a:t>List open files</a:t>
            </a:r>
          </a:p>
        </p:txBody>
      </p:sp>
    </p:spTree>
    <p:extLst>
      <p:ext uri="{BB962C8B-B14F-4D97-AF65-F5344CB8AC3E}">
        <p14:creationId xmlns:p14="http://schemas.microsoft.com/office/powerpoint/2010/main" val="3508179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 ls -l</a:t>
            </a:r>
          </a:p>
        </p:txBody>
      </p:sp>
      <p:sp>
        <p:nvSpPr>
          <p:cNvPr id="4" name="Slide Number Placeholder 3"/>
          <p:cNvSpPr>
            <a:spLocks noGrp="1"/>
          </p:cNvSpPr>
          <p:nvPr>
            <p:ph type="sldNum" sz="quarter" idx="12"/>
          </p:nvPr>
        </p:nvSpPr>
        <p:spPr/>
        <p:txBody>
          <a:bodyPr/>
          <a:lstStyle/>
          <a:p>
            <a:fld id="{1DEFBDA0-AD74-41D1-B067-250B5C005FA0}" type="slidenum">
              <a:rPr lang="en-IN" smtClean="0"/>
              <a:t>13</a:t>
            </a:fld>
            <a:endParaRPr lang="en-IN"/>
          </a:p>
        </p:txBody>
      </p:sp>
      <p:sp>
        <p:nvSpPr>
          <p:cNvPr id="5" name="Rectangle 3"/>
          <p:cNvSpPr txBox="1">
            <a:spLocks noChangeArrowheads="1"/>
          </p:cNvSpPr>
          <p:nvPr/>
        </p:nvSpPr>
        <p:spPr>
          <a:xfrm>
            <a:off x="152400" y="1143000"/>
            <a:ext cx="5115339" cy="4482548"/>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3200" b="1" dirty="0"/>
          </a:p>
          <a:p>
            <a:r>
              <a:rPr lang="en-US" altLang="en-US" sz="3200" b="1" dirty="0"/>
              <a:t>Identification of File types</a:t>
            </a:r>
          </a:p>
          <a:p>
            <a:pPr lvl="1"/>
            <a:r>
              <a:rPr lang="en-US" altLang="en-US" sz="3200" b="1" dirty="0"/>
              <a:t>? r w - r- - r- -    </a:t>
            </a:r>
          </a:p>
          <a:p>
            <a:pPr lvl="1"/>
            <a:r>
              <a:rPr lang="en-US" altLang="en-US" sz="3200" b="1" dirty="0"/>
              <a:t>?-specifies a type of a file</a:t>
            </a:r>
          </a:p>
          <a:p>
            <a:r>
              <a:rPr lang="en-US" altLang="en-US" sz="3200" b="1" dirty="0"/>
              <a:t>Regular (-)</a:t>
            </a:r>
          </a:p>
          <a:p>
            <a:r>
              <a:rPr lang="en-US" altLang="en-US" sz="3200" b="1" dirty="0"/>
              <a:t>Directory (d)</a:t>
            </a:r>
          </a:p>
          <a:p>
            <a:r>
              <a:rPr lang="en-US" altLang="en-US" sz="3200" b="1" dirty="0"/>
              <a:t>Special Files</a:t>
            </a:r>
          </a:p>
        </p:txBody>
      </p:sp>
      <p:sp>
        <p:nvSpPr>
          <p:cNvPr id="6" name="Rectangle 3"/>
          <p:cNvSpPr txBox="1">
            <a:spLocks noChangeArrowheads="1"/>
          </p:cNvSpPr>
          <p:nvPr/>
        </p:nvSpPr>
        <p:spPr>
          <a:xfrm>
            <a:off x="5655365" y="1023731"/>
            <a:ext cx="5913783" cy="4969566"/>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3600" b="1" dirty="0"/>
              <a:t>Special Files</a:t>
            </a:r>
          </a:p>
          <a:p>
            <a:pPr lvl="1"/>
            <a:r>
              <a:rPr lang="en-US" altLang="en-US" sz="2800" b="1" dirty="0"/>
              <a:t>FIFO (p)</a:t>
            </a:r>
          </a:p>
          <a:p>
            <a:pPr lvl="1"/>
            <a:r>
              <a:rPr lang="en-US" altLang="en-US" sz="2800" b="1" dirty="0"/>
              <a:t>Socket (S)</a:t>
            </a:r>
          </a:p>
          <a:p>
            <a:pPr lvl="1"/>
            <a:r>
              <a:rPr lang="en-US" altLang="en-US" sz="2800" b="1" dirty="0"/>
              <a:t>Link File</a:t>
            </a:r>
          </a:p>
          <a:p>
            <a:pPr lvl="2"/>
            <a:r>
              <a:rPr lang="en-US" altLang="en-US" sz="2400" b="1" dirty="0"/>
              <a:t>Soft Link (l)</a:t>
            </a:r>
          </a:p>
          <a:p>
            <a:pPr lvl="2"/>
            <a:r>
              <a:rPr lang="en-US" altLang="en-US" sz="2400" b="1" dirty="0"/>
              <a:t>Hard Link (inode numbers are same)</a:t>
            </a:r>
          </a:p>
          <a:p>
            <a:pPr lvl="1"/>
            <a:r>
              <a:rPr lang="en-US" altLang="en-US" sz="2800" b="1" dirty="0"/>
              <a:t>Device File </a:t>
            </a:r>
          </a:p>
          <a:p>
            <a:pPr lvl="2"/>
            <a:r>
              <a:rPr lang="en-US" altLang="en-US" sz="2400" b="1" dirty="0"/>
              <a:t>Character (c)</a:t>
            </a:r>
          </a:p>
          <a:p>
            <a:pPr lvl="3"/>
            <a:r>
              <a:rPr lang="en-US" altLang="en-US" sz="2000" b="1" dirty="0"/>
              <a:t>Example: Monitor, Keyboard, Mouse, Tape</a:t>
            </a:r>
          </a:p>
          <a:p>
            <a:pPr lvl="2"/>
            <a:r>
              <a:rPr lang="en-US" altLang="en-US" sz="2400" b="1" dirty="0"/>
              <a:t>Block (b)</a:t>
            </a:r>
          </a:p>
          <a:p>
            <a:pPr lvl="3"/>
            <a:r>
              <a:rPr lang="en-US" altLang="en-US" sz="2000" b="1" dirty="0"/>
              <a:t>Example: Hard disk, CDROM, Floppy</a:t>
            </a:r>
          </a:p>
          <a:p>
            <a:endParaRPr lang="en-US" altLang="en-US" sz="2000" b="1" dirty="0"/>
          </a:p>
        </p:txBody>
      </p:sp>
    </p:spTree>
    <p:extLst>
      <p:ext uri="{BB962C8B-B14F-4D97-AF65-F5344CB8AC3E}">
        <p14:creationId xmlns:p14="http://schemas.microsoft.com/office/powerpoint/2010/main" val="742654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File System</a:t>
            </a:r>
          </a:p>
        </p:txBody>
      </p:sp>
      <p:sp>
        <p:nvSpPr>
          <p:cNvPr id="4" name="Slide Number Placeholder 3"/>
          <p:cNvSpPr>
            <a:spLocks noGrp="1"/>
          </p:cNvSpPr>
          <p:nvPr>
            <p:ph type="sldNum" sz="quarter" idx="12"/>
          </p:nvPr>
        </p:nvSpPr>
        <p:spPr/>
        <p:txBody>
          <a:bodyPr/>
          <a:lstStyle/>
          <a:p>
            <a:fld id="{1DEFBDA0-AD74-41D1-B067-250B5C005FA0}" type="slidenum">
              <a:rPr lang="en-IN" smtClean="0"/>
              <a:t>14</a:t>
            </a:fld>
            <a:endParaRPr lang="en-IN" dirty="0"/>
          </a:p>
        </p:txBody>
      </p:sp>
      <p:sp>
        <p:nvSpPr>
          <p:cNvPr id="5" name="Rectangle 3"/>
          <p:cNvSpPr txBox="1">
            <a:spLocks noChangeArrowheads="1"/>
          </p:cNvSpPr>
          <p:nvPr/>
        </p:nvSpPr>
        <p:spPr>
          <a:xfrm>
            <a:off x="818322" y="2189922"/>
            <a:ext cx="7262191" cy="3306417"/>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Facilitates persistent storage and data management</a:t>
            </a:r>
          </a:p>
          <a:p>
            <a:r>
              <a:rPr lang="en-US" altLang="en-US" b="1" dirty="0"/>
              <a:t>Facilitates file related system calls. </a:t>
            </a:r>
          </a:p>
          <a:p>
            <a:r>
              <a:rPr lang="en-US" altLang="en-US" b="1" dirty="0"/>
              <a:t>Different types of file system for different needs –depends on implementation</a:t>
            </a:r>
          </a:p>
          <a:p>
            <a:pPr lvl="1" algn="just"/>
            <a:r>
              <a:rPr lang="en-US" altLang="en-US" sz="1600" b="1" dirty="0">
                <a:cs typeface="Times New Roman" panose="02020603050405020304" pitchFamily="18" charset="0"/>
              </a:rPr>
              <a:t> </a:t>
            </a:r>
            <a:r>
              <a:rPr lang="en-US" altLang="en-US" sz="2000" b="1" dirty="0">
                <a:cs typeface="Times New Roman" panose="02020603050405020304" pitchFamily="18" charset="0"/>
              </a:rPr>
              <a:t>A logical file system appears as a single entity to the user process, but it may be composed of a number of physical file systems.</a:t>
            </a:r>
            <a:endParaRPr lang="en-US" altLang="en-US" sz="2000" b="1" dirty="0"/>
          </a:p>
        </p:txBody>
      </p:sp>
      <p:sp>
        <p:nvSpPr>
          <p:cNvPr id="6" name="Rectangle 3"/>
          <p:cNvSpPr txBox="1">
            <a:spLocks noChangeArrowheads="1"/>
          </p:cNvSpPr>
          <p:nvPr/>
        </p:nvSpPr>
        <p:spPr>
          <a:xfrm>
            <a:off x="8468139" y="1202634"/>
            <a:ext cx="2362200" cy="5088836"/>
          </a:xfrm>
          <a:prstGeom prst="rect">
            <a:avLst/>
          </a:prstGeom>
          <a:solidFill>
            <a:schemeClr val="accent2">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b="1" dirty="0"/>
              <a:t>VFS</a:t>
            </a:r>
          </a:p>
          <a:p>
            <a:r>
              <a:rPr lang="en-US" altLang="en-US" sz="3200" b="1" dirty="0"/>
              <a:t>XFS</a:t>
            </a:r>
          </a:p>
          <a:p>
            <a:r>
              <a:rPr lang="en-US" altLang="en-US" sz="3200" b="1" dirty="0"/>
              <a:t>ext4</a:t>
            </a:r>
          </a:p>
          <a:p>
            <a:r>
              <a:rPr lang="en-US" altLang="en-US" sz="3200" b="1" dirty="0"/>
              <a:t>UFS</a:t>
            </a:r>
          </a:p>
          <a:p>
            <a:r>
              <a:rPr lang="en-US" altLang="en-US" sz="3200" b="1" dirty="0"/>
              <a:t>proc</a:t>
            </a:r>
          </a:p>
          <a:p>
            <a:r>
              <a:rPr lang="en-US" altLang="en-US" sz="3200" b="1" dirty="0" err="1"/>
              <a:t>msdos</a:t>
            </a:r>
            <a:endParaRPr lang="en-US" altLang="en-US" sz="3200" b="1" dirty="0"/>
          </a:p>
          <a:p>
            <a:r>
              <a:rPr lang="en-US" altLang="en-US" sz="3200" b="1" dirty="0"/>
              <a:t>iso9660</a:t>
            </a:r>
          </a:p>
          <a:p>
            <a:r>
              <a:rPr lang="en-US" altLang="en-US" sz="3200" b="1" dirty="0" err="1"/>
              <a:t>Vfat</a:t>
            </a:r>
            <a:endParaRPr lang="en-US" altLang="en-US" sz="3200" b="1" dirty="0"/>
          </a:p>
          <a:p>
            <a:r>
              <a:rPr lang="en-US" altLang="en-US" sz="3200" b="1" dirty="0" err="1"/>
              <a:t>Aufs</a:t>
            </a:r>
            <a:endParaRPr lang="en-US" altLang="en-US" sz="3200" b="1" dirty="0"/>
          </a:p>
          <a:p>
            <a:r>
              <a:rPr lang="en-US" altLang="en-US" sz="3200" b="1" dirty="0"/>
              <a:t>…….</a:t>
            </a:r>
          </a:p>
        </p:txBody>
      </p:sp>
    </p:spTree>
    <p:extLst>
      <p:ext uri="{BB962C8B-B14F-4D97-AF65-F5344CB8AC3E}">
        <p14:creationId xmlns:p14="http://schemas.microsoft.com/office/powerpoint/2010/main" val="3040587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File System Architecture</a:t>
            </a:r>
          </a:p>
        </p:txBody>
      </p:sp>
      <p:sp>
        <p:nvSpPr>
          <p:cNvPr id="4" name="Slide Number Placeholder 3"/>
          <p:cNvSpPr>
            <a:spLocks noGrp="1"/>
          </p:cNvSpPr>
          <p:nvPr>
            <p:ph type="sldNum" sz="quarter" idx="12"/>
          </p:nvPr>
        </p:nvSpPr>
        <p:spPr/>
        <p:txBody>
          <a:bodyPr/>
          <a:lstStyle/>
          <a:p>
            <a:fld id="{1DEFBDA0-AD74-41D1-B067-250B5C005FA0}" type="slidenum">
              <a:rPr lang="en-IN" smtClean="0"/>
              <a:t>15</a:t>
            </a:fld>
            <a:endParaRPr lang="en-IN"/>
          </a:p>
        </p:txBody>
      </p:sp>
      <p:sp>
        <p:nvSpPr>
          <p:cNvPr id="5" name="AutoShape 3"/>
          <p:cNvSpPr>
            <a:spLocks noChangeArrowheads="1"/>
          </p:cNvSpPr>
          <p:nvPr/>
        </p:nvSpPr>
        <p:spPr bwMode="auto">
          <a:xfrm>
            <a:off x="1663700" y="1524000"/>
            <a:ext cx="6477000" cy="2743200"/>
          </a:xfrm>
          <a:prstGeom prst="roundRect">
            <a:avLst>
              <a:gd name="adj" fmla="val 16667"/>
            </a:avLst>
          </a:prstGeom>
          <a:solidFill>
            <a:srgbClr val="39B3E9">
              <a:lumMod val="20000"/>
              <a:lumOff val="80000"/>
              <a:alpha val="75999"/>
            </a:srgbClr>
          </a:soli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6" name="Rectangle 4"/>
          <p:cNvSpPr>
            <a:spLocks noChangeArrowheads="1"/>
          </p:cNvSpPr>
          <p:nvPr/>
        </p:nvSpPr>
        <p:spPr bwMode="auto">
          <a:xfrm>
            <a:off x="2044700" y="4662488"/>
            <a:ext cx="5524500" cy="747712"/>
          </a:xfrm>
          <a:prstGeom prst="rect">
            <a:avLst/>
          </a:prstGeom>
          <a:solidFill>
            <a:srgbClr val="CC99FF"/>
          </a:solidFill>
          <a:ln w="9525" algn="ctr">
            <a:noFill/>
            <a:miter lim="800000"/>
            <a:headEnd/>
            <a:tailEnd/>
          </a:ln>
          <a:effectLst/>
        </p:spPr>
        <p:txBody>
          <a:bodyPr wrap="none" anchor="ctr"/>
          <a:lstStyle/>
          <a:p>
            <a:pPr algn="ctr"/>
            <a:r>
              <a:rPr lang="en-US" b="1" kern="0">
                <a:solidFill>
                  <a:sysClr val="windowText" lastClr="000000"/>
                </a:solidFill>
                <a:latin typeface="Arial"/>
              </a:rPr>
              <a:t>Device Drivers</a:t>
            </a:r>
          </a:p>
        </p:txBody>
      </p:sp>
      <p:sp>
        <p:nvSpPr>
          <p:cNvPr id="7" name="AutoShape 5"/>
          <p:cNvSpPr>
            <a:spLocks noChangeArrowheads="1"/>
          </p:cNvSpPr>
          <p:nvPr/>
        </p:nvSpPr>
        <p:spPr bwMode="auto">
          <a:xfrm>
            <a:off x="2197100" y="5818188"/>
            <a:ext cx="5143500" cy="582612"/>
          </a:xfrm>
          <a:prstGeom prst="roundRect">
            <a:avLst>
              <a:gd name="adj" fmla="val 16667"/>
            </a:avLst>
          </a:prstGeom>
          <a:solidFill>
            <a:srgbClr val="800000">
              <a:alpha val="75999"/>
            </a:srgbClr>
          </a:solidFill>
          <a:ln w="9525" algn="ctr">
            <a:noFill/>
            <a:round/>
            <a:headEnd/>
            <a:tailEnd/>
          </a:ln>
          <a:effectLst/>
        </p:spPr>
        <p:txBody>
          <a:bodyPr wrap="none" anchor="ctr"/>
          <a:lstStyle/>
          <a:p>
            <a:pPr algn="ctr"/>
            <a:r>
              <a:rPr lang="en-US" b="1" kern="0">
                <a:solidFill>
                  <a:srgbClr val="FFFF00"/>
                </a:solidFill>
                <a:latin typeface="Arial"/>
              </a:rPr>
              <a:t>Physical Devices</a:t>
            </a:r>
          </a:p>
        </p:txBody>
      </p:sp>
      <p:sp>
        <p:nvSpPr>
          <p:cNvPr id="8" name="AutoShape 6"/>
          <p:cNvSpPr>
            <a:spLocks noChangeArrowheads="1"/>
          </p:cNvSpPr>
          <p:nvPr/>
        </p:nvSpPr>
        <p:spPr bwMode="auto">
          <a:xfrm>
            <a:off x="4356100" y="4038600"/>
            <a:ext cx="571500" cy="685800"/>
          </a:xfrm>
          <a:prstGeom prst="downArrow">
            <a:avLst>
              <a:gd name="adj1" fmla="val 50000"/>
              <a:gd name="adj2" fmla="val 30000"/>
            </a:avLst>
          </a:prstGeom>
          <a:solidFill>
            <a:sysClr val="windowText" lastClr="000000">
              <a:alpha val="75999"/>
            </a:sysClr>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9" name="AutoShape 7"/>
          <p:cNvSpPr>
            <a:spLocks noChangeArrowheads="1"/>
          </p:cNvSpPr>
          <p:nvPr/>
        </p:nvSpPr>
        <p:spPr bwMode="auto">
          <a:xfrm>
            <a:off x="4368800" y="5334001"/>
            <a:ext cx="571500" cy="498475"/>
          </a:xfrm>
          <a:prstGeom prst="downArrow">
            <a:avLst>
              <a:gd name="adj1" fmla="val 50000"/>
              <a:gd name="adj2" fmla="val 25000"/>
            </a:avLst>
          </a:prstGeom>
          <a:solidFill>
            <a:srgbClr val="000000">
              <a:alpha val="75999"/>
            </a:srgbClr>
          </a:solidFill>
          <a:ln w="9525" algn="ctr">
            <a:noFill/>
            <a:miter lim="800000"/>
            <a:headEnd/>
            <a:tailEnd/>
          </a:ln>
          <a:effectLst/>
        </p:spPr>
        <p:txBody>
          <a:bodyPr wrap="none" anchor="ctr"/>
          <a:lstStyle/>
          <a:p>
            <a:endParaRPr lang="en-US" kern="0">
              <a:solidFill>
                <a:sysClr val="windowText" lastClr="000000"/>
              </a:solidFill>
              <a:latin typeface="Arial"/>
            </a:endParaRPr>
          </a:p>
        </p:txBody>
      </p:sp>
      <p:sp>
        <p:nvSpPr>
          <p:cNvPr id="10" name="Rectangle 8"/>
          <p:cNvSpPr>
            <a:spLocks noChangeArrowheads="1"/>
          </p:cNvSpPr>
          <p:nvPr/>
        </p:nvSpPr>
        <p:spPr bwMode="auto">
          <a:xfrm>
            <a:off x="1968500" y="1863726"/>
            <a:ext cx="5524500" cy="498475"/>
          </a:xfrm>
          <a:prstGeom prst="rect">
            <a:avLst/>
          </a:prstGeom>
          <a:solidFill>
            <a:srgbClr val="993300">
              <a:alpha val="75999"/>
            </a:srgbClr>
          </a:solidFill>
          <a:ln w="9525" algn="ctr">
            <a:noFill/>
            <a:miter lim="800000"/>
            <a:headEnd/>
            <a:tailEnd/>
          </a:ln>
          <a:effectLst/>
        </p:spPr>
        <p:txBody>
          <a:bodyPr wrap="none" anchor="ctr"/>
          <a:lstStyle/>
          <a:p>
            <a:pPr algn="ctr"/>
            <a:r>
              <a:rPr lang="en-US" sz="1400" b="1" kern="0">
                <a:solidFill>
                  <a:srgbClr val="FFFF00"/>
                </a:solidFill>
                <a:latin typeface="Arial"/>
              </a:rPr>
              <a:t>Virtual File System (VFS)</a:t>
            </a:r>
          </a:p>
        </p:txBody>
      </p:sp>
      <p:sp>
        <p:nvSpPr>
          <p:cNvPr id="11" name="Rectangle 9"/>
          <p:cNvSpPr>
            <a:spLocks noChangeArrowheads="1"/>
          </p:cNvSpPr>
          <p:nvPr/>
        </p:nvSpPr>
        <p:spPr bwMode="auto">
          <a:xfrm>
            <a:off x="2882900" y="3540126"/>
            <a:ext cx="3429000" cy="498475"/>
          </a:xfrm>
          <a:prstGeom prst="rect">
            <a:avLst/>
          </a:prstGeom>
          <a:solidFill>
            <a:srgbClr val="0000FF">
              <a:alpha val="75999"/>
            </a:srgbClr>
          </a:solidFill>
          <a:ln w="9525" algn="ctr">
            <a:noFill/>
            <a:miter lim="800000"/>
            <a:headEnd/>
            <a:tailEnd/>
          </a:ln>
          <a:effectLst/>
        </p:spPr>
        <p:txBody>
          <a:bodyPr wrap="none" anchor="ctr"/>
          <a:lstStyle/>
          <a:p>
            <a:pPr algn="ctr"/>
            <a:r>
              <a:rPr lang="en-US" sz="1400" b="1" kern="0">
                <a:solidFill>
                  <a:prstClr val="white"/>
                </a:solidFill>
                <a:latin typeface="Arial"/>
              </a:rPr>
              <a:t>Buffer Cache</a:t>
            </a:r>
          </a:p>
        </p:txBody>
      </p:sp>
      <p:sp>
        <p:nvSpPr>
          <p:cNvPr id="12" name="Rectangle 10"/>
          <p:cNvSpPr>
            <a:spLocks noChangeArrowheads="1"/>
          </p:cNvSpPr>
          <p:nvPr/>
        </p:nvSpPr>
        <p:spPr bwMode="auto">
          <a:xfrm>
            <a:off x="3111500" y="2701926"/>
            <a:ext cx="857250" cy="498475"/>
          </a:xfrm>
          <a:prstGeom prst="rect">
            <a:avLst/>
          </a:prstGeom>
          <a:solidFill>
            <a:srgbClr val="993366">
              <a:alpha val="75999"/>
            </a:srgbClr>
          </a:solidFill>
          <a:ln w="9525" algn="ctr">
            <a:noFill/>
            <a:miter lim="800000"/>
            <a:headEnd/>
            <a:tailEnd/>
          </a:ln>
          <a:effectLst/>
        </p:spPr>
        <p:txBody>
          <a:bodyPr wrap="none" anchor="ctr"/>
          <a:lstStyle/>
          <a:p>
            <a:pPr algn="ctr"/>
            <a:r>
              <a:rPr lang="en-US" sz="1400" b="1" kern="0" dirty="0">
                <a:solidFill>
                  <a:prstClr val="white"/>
                </a:solidFill>
                <a:latin typeface="Arial"/>
              </a:rPr>
              <a:t>XFS</a:t>
            </a:r>
          </a:p>
        </p:txBody>
      </p:sp>
      <p:sp>
        <p:nvSpPr>
          <p:cNvPr id="13" name="Rectangle 11"/>
          <p:cNvSpPr>
            <a:spLocks noChangeArrowheads="1"/>
          </p:cNvSpPr>
          <p:nvPr/>
        </p:nvSpPr>
        <p:spPr bwMode="auto">
          <a:xfrm>
            <a:off x="4457700" y="2714626"/>
            <a:ext cx="857250" cy="498475"/>
          </a:xfrm>
          <a:prstGeom prst="rect">
            <a:avLst/>
          </a:prstGeom>
          <a:solidFill>
            <a:srgbClr val="CC99FF">
              <a:alpha val="75999"/>
            </a:srgbClr>
          </a:solidFill>
          <a:ln w="9525" algn="ctr">
            <a:noFill/>
            <a:miter lim="800000"/>
            <a:headEnd/>
            <a:tailEnd/>
          </a:ln>
          <a:effectLst/>
        </p:spPr>
        <p:txBody>
          <a:bodyPr wrap="none" anchor="ctr"/>
          <a:lstStyle/>
          <a:p>
            <a:pPr algn="ctr"/>
            <a:r>
              <a:rPr lang="en-US" sz="1400" b="1" kern="0">
                <a:solidFill>
                  <a:sysClr val="windowText" lastClr="000000"/>
                </a:solidFill>
                <a:latin typeface="Arial"/>
              </a:rPr>
              <a:t>UFS</a:t>
            </a:r>
          </a:p>
        </p:txBody>
      </p:sp>
      <p:sp>
        <p:nvSpPr>
          <p:cNvPr id="14" name="Rectangle 12"/>
          <p:cNvSpPr>
            <a:spLocks noChangeArrowheads="1"/>
          </p:cNvSpPr>
          <p:nvPr/>
        </p:nvSpPr>
        <p:spPr bwMode="auto">
          <a:xfrm>
            <a:off x="5702300" y="2701926"/>
            <a:ext cx="857250" cy="498475"/>
          </a:xfrm>
          <a:prstGeom prst="rect">
            <a:avLst/>
          </a:prstGeom>
          <a:solidFill>
            <a:srgbClr val="FF00FF">
              <a:alpha val="75999"/>
            </a:srgbClr>
          </a:solidFill>
          <a:ln w="9525" algn="ctr">
            <a:noFill/>
            <a:miter lim="800000"/>
            <a:headEnd/>
            <a:tailEnd/>
          </a:ln>
          <a:effectLst/>
        </p:spPr>
        <p:txBody>
          <a:bodyPr wrap="none" anchor="ctr"/>
          <a:lstStyle/>
          <a:p>
            <a:pPr algn="ctr"/>
            <a:r>
              <a:rPr lang="en-US" sz="1400" b="1" kern="0">
                <a:solidFill>
                  <a:sysClr val="windowText" lastClr="000000"/>
                </a:solidFill>
                <a:latin typeface="Arial"/>
              </a:rPr>
              <a:t>/ proc</a:t>
            </a:r>
          </a:p>
        </p:txBody>
      </p:sp>
      <p:sp>
        <p:nvSpPr>
          <p:cNvPr id="15" name="Line 13"/>
          <p:cNvSpPr>
            <a:spLocks noChangeShapeType="1"/>
          </p:cNvSpPr>
          <p:nvPr/>
        </p:nvSpPr>
        <p:spPr bwMode="auto">
          <a:xfrm flipH="1">
            <a:off x="4864100" y="1447800"/>
            <a:ext cx="12700" cy="457200"/>
          </a:xfrm>
          <a:prstGeom prst="line">
            <a:avLst/>
          </a:prstGeom>
          <a:noFill/>
          <a:ln w="28575">
            <a:solidFill>
              <a:sysClr val="windowText" lastClr="000000"/>
            </a:solidFill>
            <a:round/>
            <a:headEnd/>
            <a:tailEnd type="triangl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16" name="Line 14"/>
          <p:cNvSpPr>
            <a:spLocks noChangeShapeType="1"/>
          </p:cNvSpPr>
          <p:nvPr/>
        </p:nvSpPr>
        <p:spPr bwMode="auto">
          <a:xfrm>
            <a:off x="5346700" y="2971800"/>
            <a:ext cx="304800" cy="0"/>
          </a:xfrm>
          <a:prstGeom prst="line">
            <a:avLst/>
          </a:prstGeom>
          <a:noFill/>
          <a:ln w="28575" cap="rnd">
            <a:solidFill>
              <a:sysClr val="windowText" lastClr="000000"/>
            </a:solid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17" name="Line 15"/>
          <p:cNvSpPr>
            <a:spLocks noChangeShapeType="1"/>
          </p:cNvSpPr>
          <p:nvPr/>
        </p:nvSpPr>
        <p:spPr bwMode="auto">
          <a:xfrm>
            <a:off x="3517900" y="2362200"/>
            <a:ext cx="0" cy="330200"/>
          </a:xfrm>
          <a:prstGeom prst="line">
            <a:avLst/>
          </a:prstGeom>
          <a:noFill/>
          <a:ln w="1905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18" name="Line 16"/>
          <p:cNvSpPr>
            <a:spLocks noChangeShapeType="1"/>
          </p:cNvSpPr>
          <p:nvPr/>
        </p:nvSpPr>
        <p:spPr bwMode="auto">
          <a:xfrm>
            <a:off x="3492500" y="3200400"/>
            <a:ext cx="0" cy="330200"/>
          </a:xfrm>
          <a:prstGeom prst="line">
            <a:avLst/>
          </a:prstGeom>
          <a:noFill/>
          <a:ln w="1905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19" name="Line 17"/>
          <p:cNvSpPr>
            <a:spLocks noChangeShapeType="1"/>
          </p:cNvSpPr>
          <p:nvPr/>
        </p:nvSpPr>
        <p:spPr bwMode="auto">
          <a:xfrm>
            <a:off x="4864100" y="3200400"/>
            <a:ext cx="0" cy="330200"/>
          </a:xfrm>
          <a:prstGeom prst="line">
            <a:avLst/>
          </a:prstGeom>
          <a:noFill/>
          <a:ln w="1905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20" name="Line 18"/>
          <p:cNvSpPr>
            <a:spLocks noChangeShapeType="1"/>
          </p:cNvSpPr>
          <p:nvPr/>
        </p:nvSpPr>
        <p:spPr bwMode="auto">
          <a:xfrm>
            <a:off x="4864100" y="2362200"/>
            <a:ext cx="0" cy="330200"/>
          </a:xfrm>
          <a:prstGeom prst="line">
            <a:avLst/>
          </a:prstGeom>
          <a:noFill/>
          <a:ln w="1905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21" name="Line 19"/>
          <p:cNvSpPr>
            <a:spLocks noChangeShapeType="1"/>
          </p:cNvSpPr>
          <p:nvPr/>
        </p:nvSpPr>
        <p:spPr bwMode="auto">
          <a:xfrm>
            <a:off x="6108700" y="2362200"/>
            <a:ext cx="0" cy="330200"/>
          </a:xfrm>
          <a:prstGeom prst="line">
            <a:avLst/>
          </a:prstGeom>
          <a:noFill/>
          <a:ln w="1905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22" name="AutoShape 20"/>
          <p:cNvSpPr>
            <a:spLocks noChangeArrowheads="1"/>
          </p:cNvSpPr>
          <p:nvPr/>
        </p:nvSpPr>
        <p:spPr bwMode="auto">
          <a:xfrm>
            <a:off x="8229600" y="4267200"/>
            <a:ext cx="2209800" cy="2362200"/>
          </a:xfrm>
          <a:prstGeom prst="roundRect">
            <a:avLst>
              <a:gd name="adj" fmla="val 16667"/>
            </a:avLst>
          </a:prstGeom>
          <a:solidFill>
            <a:srgbClr val="003366">
              <a:alpha val="75999"/>
            </a:srgbClr>
          </a:solidFill>
          <a:ln w="9525" algn="ctr">
            <a:noFill/>
            <a:round/>
            <a:headEnd/>
            <a:tailEnd/>
          </a:ln>
          <a:effectLst/>
        </p:spPr>
        <p:txBody>
          <a:bodyPr wrap="none" anchor="ctr"/>
          <a:lstStyle/>
          <a:p>
            <a:pPr algn="ctr">
              <a:lnSpc>
                <a:spcPct val="150000"/>
              </a:lnSpc>
            </a:pPr>
            <a:r>
              <a:rPr lang="en-US" sz="1400" b="1" kern="0">
                <a:solidFill>
                  <a:srgbClr val="FFFF00"/>
                </a:solidFill>
                <a:latin typeface="Arial"/>
              </a:rPr>
              <a:t>Regular</a:t>
            </a:r>
          </a:p>
          <a:p>
            <a:pPr algn="ctr">
              <a:lnSpc>
                <a:spcPct val="150000"/>
              </a:lnSpc>
            </a:pPr>
            <a:r>
              <a:rPr lang="en-US" sz="1400" b="1" kern="0">
                <a:solidFill>
                  <a:srgbClr val="FFFF00"/>
                </a:solidFill>
                <a:latin typeface="Arial"/>
              </a:rPr>
              <a:t>Directory</a:t>
            </a:r>
          </a:p>
          <a:p>
            <a:pPr algn="ctr">
              <a:lnSpc>
                <a:spcPct val="150000"/>
              </a:lnSpc>
            </a:pPr>
            <a:r>
              <a:rPr lang="en-US" sz="1400" b="1" kern="0">
                <a:solidFill>
                  <a:srgbClr val="FFFF00"/>
                </a:solidFill>
                <a:latin typeface="Arial"/>
              </a:rPr>
              <a:t>Link (Soft and Hard)</a:t>
            </a:r>
          </a:p>
          <a:p>
            <a:pPr algn="ctr">
              <a:lnSpc>
                <a:spcPct val="150000"/>
              </a:lnSpc>
            </a:pPr>
            <a:r>
              <a:rPr lang="en-US" sz="1400" b="1" kern="0">
                <a:solidFill>
                  <a:srgbClr val="FFFF00"/>
                </a:solidFill>
                <a:latin typeface="Arial"/>
              </a:rPr>
              <a:t>FIFO</a:t>
            </a:r>
          </a:p>
          <a:p>
            <a:pPr algn="ctr">
              <a:lnSpc>
                <a:spcPct val="150000"/>
              </a:lnSpc>
            </a:pPr>
            <a:r>
              <a:rPr lang="en-US" sz="1400" b="1" kern="0">
                <a:solidFill>
                  <a:srgbClr val="FFFF00"/>
                </a:solidFill>
                <a:latin typeface="Arial"/>
              </a:rPr>
              <a:t>Socket</a:t>
            </a:r>
          </a:p>
          <a:p>
            <a:pPr algn="ctr">
              <a:lnSpc>
                <a:spcPct val="150000"/>
              </a:lnSpc>
            </a:pPr>
            <a:r>
              <a:rPr lang="en-US" sz="1400" b="1" kern="0">
                <a:solidFill>
                  <a:srgbClr val="FFFF00"/>
                </a:solidFill>
                <a:latin typeface="Arial"/>
              </a:rPr>
              <a:t>Character Device</a:t>
            </a:r>
          </a:p>
          <a:p>
            <a:pPr algn="ctr">
              <a:lnSpc>
                <a:spcPct val="150000"/>
              </a:lnSpc>
            </a:pPr>
            <a:r>
              <a:rPr lang="en-US" sz="1400" b="1" kern="0">
                <a:solidFill>
                  <a:srgbClr val="FFFF00"/>
                </a:solidFill>
                <a:latin typeface="Arial"/>
              </a:rPr>
              <a:t>Block Device</a:t>
            </a:r>
          </a:p>
        </p:txBody>
      </p:sp>
      <p:sp>
        <p:nvSpPr>
          <p:cNvPr id="23" name="AutoShape 21"/>
          <p:cNvSpPr>
            <a:spLocks noChangeArrowheads="1"/>
          </p:cNvSpPr>
          <p:nvPr/>
        </p:nvSpPr>
        <p:spPr bwMode="auto">
          <a:xfrm>
            <a:off x="8610600" y="3810000"/>
            <a:ext cx="1524000" cy="457200"/>
          </a:xfrm>
          <a:prstGeom prst="roundRect">
            <a:avLst>
              <a:gd name="adj" fmla="val 16667"/>
            </a:avLst>
          </a:prstGeom>
          <a:solidFill>
            <a:srgbClr val="FF6600">
              <a:alpha val="75999"/>
            </a:srgbClr>
          </a:solidFill>
          <a:ln w="9525" algn="ctr">
            <a:noFill/>
            <a:round/>
            <a:headEnd/>
            <a:tailEnd/>
          </a:ln>
          <a:effectLst/>
        </p:spPr>
        <p:txBody>
          <a:bodyPr wrap="none" anchor="ctr"/>
          <a:lstStyle/>
          <a:p>
            <a:pPr algn="ctr"/>
            <a:r>
              <a:rPr lang="en-US" sz="1400" b="1" kern="0" dirty="0">
                <a:solidFill>
                  <a:sysClr val="windowText" lastClr="000000"/>
                </a:solidFill>
                <a:latin typeface="Arial"/>
              </a:rPr>
              <a:t>UNIX Files</a:t>
            </a:r>
          </a:p>
        </p:txBody>
      </p:sp>
      <p:sp>
        <p:nvSpPr>
          <p:cNvPr id="24" name="AutoShape 22"/>
          <p:cNvSpPr>
            <a:spLocks noChangeArrowheads="1"/>
          </p:cNvSpPr>
          <p:nvPr/>
        </p:nvSpPr>
        <p:spPr bwMode="auto">
          <a:xfrm>
            <a:off x="8763000" y="1524000"/>
            <a:ext cx="1219200" cy="2133600"/>
          </a:xfrm>
          <a:prstGeom prst="can">
            <a:avLst>
              <a:gd name="adj" fmla="val 43750"/>
            </a:avLst>
          </a:prstGeom>
          <a:solidFill>
            <a:srgbClr val="339966"/>
          </a:solidFill>
          <a:ln w="9525">
            <a:noFill/>
            <a:round/>
            <a:headEnd/>
            <a:tailEnd/>
          </a:ln>
          <a:effectLst/>
        </p:spPr>
        <p:txBody>
          <a:bodyPr wrap="none" anchor="ctr"/>
          <a:lstStyle/>
          <a:p>
            <a:pPr algn="ctr"/>
            <a:r>
              <a:rPr lang="en-US" sz="1400" b="1" kern="0">
                <a:solidFill>
                  <a:sysClr val="windowText" lastClr="000000"/>
                </a:solidFill>
                <a:latin typeface="Arial"/>
              </a:rPr>
              <a:t>0</a:t>
            </a:r>
          </a:p>
          <a:p>
            <a:pPr algn="ctr"/>
            <a:r>
              <a:rPr lang="en-US" sz="1400" b="1" kern="0">
                <a:solidFill>
                  <a:sysClr val="windowText" lastClr="000000"/>
                </a:solidFill>
                <a:latin typeface="Arial"/>
              </a:rPr>
              <a:t>1</a:t>
            </a:r>
          </a:p>
          <a:p>
            <a:pPr algn="ctr"/>
            <a:r>
              <a:rPr lang="en-US" sz="1400" b="1" kern="0">
                <a:solidFill>
                  <a:sysClr val="windowText" lastClr="000000"/>
                </a:solidFill>
                <a:latin typeface="Arial"/>
              </a:rPr>
              <a:t>2</a:t>
            </a:r>
          </a:p>
          <a:p>
            <a:pPr algn="ctr"/>
            <a:r>
              <a:rPr lang="en-US" sz="1400" b="1" kern="0">
                <a:solidFill>
                  <a:sysClr val="windowText" lastClr="000000"/>
                </a:solidFill>
                <a:latin typeface="Arial"/>
              </a:rPr>
              <a:t>fd -&gt; 3</a:t>
            </a:r>
          </a:p>
        </p:txBody>
      </p:sp>
      <p:sp>
        <p:nvSpPr>
          <p:cNvPr id="25" name="AutoShape 23"/>
          <p:cNvSpPr>
            <a:spLocks noChangeArrowheads="1"/>
          </p:cNvSpPr>
          <p:nvPr/>
        </p:nvSpPr>
        <p:spPr bwMode="auto">
          <a:xfrm>
            <a:off x="8915400" y="1600200"/>
            <a:ext cx="914400" cy="381000"/>
          </a:xfrm>
          <a:prstGeom prst="roundRect">
            <a:avLst>
              <a:gd name="adj" fmla="val 50000"/>
            </a:avLst>
          </a:prstGeom>
          <a:solidFill>
            <a:srgbClr val="00B0F0">
              <a:alpha val="75999"/>
            </a:srgbClr>
          </a:soli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26" name="Text Box 24"/>
          <p:cNvSpPr txBox="1">
            <a:spLocks noChangeArrowheads="1"/>
          </p:cNvSpPr>
          <p:nvPr/>
        </p:nvSpPr>
        <p:spPr bwMode="auto">
          <a:xfrm>
            <a:off x="8915400" y="1676400"/>
            <a:ext cx="914400" cy="304800"/>
          </a:xfrm>
          <a:prstGeom prst="rect">
            <a:avLst/>
          </a:prstGeom>
          <a:noFill/>
          <a:ln w="9525" algn="ctr">
            <a:noFill/>
            <a:miter lim="800000"/>
            <a:headEnd/>
            <a:tailEnd/>
          </a:ln>
          <a:effectLst/>
        </p:spPr>
        <p:txBody>
          <a:bodyPr>
            <a:spAutoFit/>
          </a:bodyPr>
          <a:lstStyle/>
          <a:p>
            <a:pPr algn="ctr">
              <a:spcBef>
                <a:spcPct val="50000"/>
              </a:spcBef>
            </a:pPr>
            <a:r>
              <a:rPr lang="en-US" sz="1400" b="1" kern="0">
                <a:solidFill>
                  <a:srgbClr val="FFFF00"/>
                </a:solidFill>
                <a:latin typeface="Arial"/>
              </a:rPr>
              <a:t>fd Table</a:t>
            </a:r>
          </a:p>
        </p:txBody>
      </p:sp>
      <p:sp>
        <p:nvSpPr>
          <p:cNvPr id="27" name="Rectangle 25"/>
          <p:cNvSpPr>
            <a:spLocks noChangeArrowheads="1"/>
          </p:cNvSpPr>
          <p:nvPr/>
        </p:nvSpPr>
        <p:spPr bwMode="auto">
          <a:xfrm>
            <a:off x="1676400" y="1143000"/>
            <a:ext cx="914400" cy="228600"/>
          </a:xfrm>
          <a:prstGeom prst="rect">
            <a:avLst/>
          </a:prstGeom>
          <a:solidFill>
            <a:srgbClr val="808080">
              <a:alpha val="75999"/>
            </a:srgbClr>
          </a:solidFill>
          <a:ln w="9525" algn="ctr">
            <a:solidFill>
              <a:sysClr val="windowText" lastClr="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Arial"/>
              </a:rPr>
              <a:t>open</a:t>
            </a:r>
          </a:p>
        </p:txBody>
      </p:sp>
      <p:sp>
        <p:nvSpPr>
          <p:cNvPr id="28" name="Rectangle 26"/>
          <p:cNvSpPr>
            <a:spLocks noChangeArrowheads="1"/>
          </p:cNvSpPr>
          <p:nvPr/>
        </p:nvSpPr>
        <p:spPr bwMode="auto">
          <a:xfrm>
            <a:off x="2743200" y="1143000"/>
            <a:ext cx="914400" cy="228600"/>
          </a:xfrm>
          <a:prstGeom prst="rect">
            <a:avLst/>
          </a:prstGeom>
          <a:solidFill>
            <a:srgbClr val="CC99FF">
              <a:alpha val="75999"/>
            </a:srgbClr>
          </a:solidFill>
          <a:ln w="9525" algn="ctr">
            <a:solidFill>
              <a:sysClr val="windowText" lastClr="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Arial"/>
              </a:rPr>
              <a:t>write</a:t>
            </a:r>
          </a:p>
        </p:txBody>
      </p:sp>
      <p:sp>
        <p:nvSpPr>
          <p:cNvPr id="29" name="Rectangle 27"/>
          <p:cNvSpPr>
            <a:spLocks noChangeArrowheads="1"/>
          </p:cNvSpPr>
          <p:nvPr/>
        </p:nvSpPr>
        <p:spPr bwMode="auto">
          <a:xfrm>
            <a:off x="3886200" y="1143000"/>
            <a:ext cx="914400" cy="228600"/>
          </a:xfrm>
          <a:prstGeom prst="rect">
            <a:avLst/>
          </a:prstGeom>
          <a:solidFill>
            <a:srgbClr val="99CCFF">
              <a:alpha val="75999"/>
            </a:srgbClr>
          </a:solidFill>
          <a:ln w="9525" algn="ctr">
            <a:solidFill>
              <a:sysClr val="windowText" lastClr="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Arial"/>
              </a:rPr>
              <a:t>read</a:t>
            </a:r>
          </a:p>
        </p:txBody>
      </p:sp>
      <p:sp>
        <p:nvSpPr>
          <p:cNvPr id="30" name="Rectangle 28"/>
          <p:cNvSpPr>
            <a:spLocks noChangeArrowheads="1"/>
          </p:cNvSpPr>
          <p:nvPr/>
        </p:nvSpPr>
        <p:spPr bwMode="auto">
          <a:xfrm>
            <a:off x="4953000" y="1143000"/>
            <a:ext cx="914400" cy="228600"/>
          </a:xfrm>
          <a:prstGeom prst="rect">
            <a:avLst/>
          </a:prstGeom>
          <a:solidFill>
            <a:srgbClr val="00FF00">
              <a:alpha val="75999"/>
            </a:srgbClr>
          </a:solidFill>
          <a:ln w="9525" algn="ctr">
            <a:solidFill>
              <a:sysClr val="windowText" lastClr="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Arial"/>
              </a:rPr>
              <a:t>lseek</a:t>
            </a:r>
          </a:p>
        </p:txBody>
      </p:sp>
      <p:sp>
        <p:nvSpPr>
          <p:cNvPr id="31" name="Rectangle 29"/>
          <p:cNvSpPr>
            <a:spLocks noChangeArrowheads="1"/>
          </p:cNvSpPr>
          <p:nvPr/>
        </p:nvSpPr>
        <p:spPr bwMode="auto">
          <a:xfrm>
            <a:off x="6019800" y="1143000"/>
            <a:ext cx="914400" cy="228600"/>
          </a:xfrm>
          <a:prstGeom prst="rect">
            <a:avLst/>
          </a:prstGeom>
          <a:solidFill>
            <a:srgbClr val="808000">
              <a:alpha val="75999"/>
            </a:srgbClr>
          </a:solidFill>
          <a:ln w="9525" algn="ctr">
            <a:solidFill>
              <a:sysClr val="windowText" lastClr="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Arial"/>
              </a:rPr>
              <a:t>ioctl</a:t>
            </a:r>
          </a:p>
        </p:txBody>
      </p:sp>
      <p:sp>
        <p:nvSpPr>
          <p:cNvPr id="32" name="Rectangle 30"/>
          <p:cNvSpPr>
            <a:spLocks noChangeArrowheads="1"/>
          </p:cNvSpPr>
          <p:nvPr/>
        </p:nvSpPr>
        <p:spPr bwMode="auto">
          <a:xfrm>
            <a:off x="7239000" y="1143000"/>
            <a:ext cx="914400" cy="228600"/>
          </a:xfrm>
          <a:prstGeom prst="rect">
            <a:avLst/>
          </a:prstGeom>
          <a:solidFill>
            <a:srgbClr val="993300">
              <a:alpha val="75999"/>
            </a:srgbClr>
          </a:solidFill>
          <a:ln w="9525" algn="ctr">
            <a:solidFill>
              <a:sysClr val="windowText" lastClr="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Text" lastClr="000000"/>
                </a:solidFill>
                <a:effectLst/>
                <a:uLnTx/>
                <a:uFillTx/>
                <a:latin typeface="Arial"/>
              </a:rPr>
              <a:t>close</a:t>
            </a:r>
          </a:p>
        </p:txBody>
      </p:sp>
    </p:spTree>
    <p:extLst>
      <p:ext uri="{BB962C8B-B14F-4D97-AF65-F5344CB8AC3E}">
        <p14:creationId xmlns:p14="http://schemas.microsoft.com/office/powerpoint/2010/main" val="1817156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XFS File System</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1DEFBDA0-AD74-41D1-B067-250B5C005FA0}" type="slidenum">
              <a:rPr lang="en-IN" smtClean="0"/>
              <a:t>16</a:t>
            </a:fld>
            <a:endParaRPr lang="en-IN"/>
          </a:p>
        </p:txBody>
      </p:sp>
    </p:spTree>
    <p:extLst>
      <p:ext uri="{BB962C8B-B14F-4D97-AF65-F5344CB8AC3E}">
        <p14:creationId xmlns:p14="http://schemas.microsoft.com/office/powerpoint/2010/main" val="359834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XFS File System</a:t>
            </a:r>
          </a:p>
        </p:txBody>
      </p:sp>
      <p:sp>
        <p:nvSpPr>
          <p:cNvPr id="4" name="Slide Number Placeholder 3"/>
          <p:cNvSpPr>
            <a:spLocks noGrp="1"/>
          </p:cNvSpPr>
          <p:nvPr>
            <p:ph type="sldNum" sz="quarter" idx="12"/>
          </p:nvPr>
        </p:nvSpPr>
        <p:spPr/>
        <p:txBody>
          <a:bodyPr/>
          <a:lstStyle/>
          <a:p>
            <a:fld id="{1DEFBDA0-AD74-41D1-B067-250B5C005FA0}" type="slidenum">
              <a:rPr lang="en-IN" smtClean="0"/>
              <a:t>17</a:t>
            </a:fld>
            <a:endParaRPr lang="en-IN"/>
          </a:p>
        </p:txBody>
      </p:sp>
      <p:sp>
        <p:nvSpPr>
          <p:cNvPr id="5" name="Rectangle 3"/>
          <p:cNvSpPr txBox="1">
            <a:spLocks noChangeArrowheads="1"/>
          </p:cNvSpPr>
          <p:nvPr/>
        </p:nvSpPr>
        <p:spPr>
          <a:xfrm>
            <a:off x="82825" y="1130706"/>
            <a:ext cx="5681871" cy="5257800"/>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1800" b="1" dirty="0"/>
              <a:t>  </a:t>
            </a:r>
            <a:r>
              <a:rPr lang="en-US" altLang="en-US" b="1" dirty="0"/>
              <a:t>When you create a file system, Linux creates a number of blocks on that device.</a:t>
            </a:r>
            <a:r>
              <a:rPr lang="en-US" altLang="en-US" sz="1600" b="1" dirty="0"/>
              <a:t>  </a:t>
            </a:r>
          </a:p>
          <a:p>
            <a:endParaRPr lang="en-US" altLang="en-US" sz="2000" b="1" dirty="0"/>
          </a:p>
          <a:p>
            <a:pPr lvl="1"/>
            <a:endParaRPr lang="en-US" altLang="en-US" sz="1600" b="1" dirty="0"/>
          </a:p>
          <a:p>
            <a:pPr lvl="1"/>
            <a:endParaRPr lang="en-US" altLang="en-US" sz="1600" b="1" dirty="0"/>
          </a:p>
          <a:p>
            <a:pPr lvl="1"/>
            <a:endParaRPr lang="en-US" altLang="en-US" sz="1600" b="1" dirty="0"/>
          </a:p>
          <a:p>
            <a:pPr lvl="1"/>
            <a:endParaRPr lang="en-US" altLang="en-US" sz="1600" b="1" dirty="0"/>
          </a:p>
          <a:p>
            <a:pPr lvl="1"/>
            <a:endParaRPr lang="en-US" altLang="en-US" sz="1600" b="1" dirty="0"/>
          </a:p>
          <a:p>
            <a:pPr lvl="1"/>
            <a:r>
              <a:rPr lang="en-US" altLang="en-US" b="1" dirty="0"/>
              <a:t>Boot Block  </a:t>
            </a:r>
          </a:p>
          <a:p>
            <a:pPr lvl="1"/>
            <a:r>
              <a:rPr lang="en-US" altLang="en-US" b="1" dirty="0"/>
              <a:t>Super-block  </a:t>
            </a:r>
          </a:p>
          <a:p>
            <a:pPr lvl="1"/>
            <a:r>
              <a:rPr lang="en-US" altLang="en-US" b="1" dirty="0"/>
              <a:t>I-node table  </a:t>
            </a:r>
          </a:p>
          <a:p>
            <a:pPr lvl="1"/>
            <a:r>
              <a:rPr lang="en-US" altLang="en-US" b="1" dirty="0"/>
              <a:t>Data Blocks</a:t>
            </a:r>
          </a:p>
          <a:p>
            <a:r>
              <a:rPr lang="en-US" altLang="en-US" sz="1800" b="1" dirty="0"/>
              <a:t>Linux also creates an entry for the “/” (root) directory in the I-node table, and allocates data block to store the contents of the “/” directory.</a:t>
            </a:r>
          </a:p>
        </p:txBody>
      </p:sp>
      <p:sp>
        <p:nvSpPr>
          <p:cNvPr id="8" name="Rectangle 4"/>
          <p:cNvSpPr>
            <a:spLocks noChangeArrowheads="1"/>
          </p:cNvSpPr>
          <p:nvPr/>
        </p:nvSpPr>
        <p:spPr bwMode="auto">
          <a:xfrm>
            <a:off x="536714" y="2895600"/>
            <a:ext cx="5105400" cy="533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endParaRPr lang="en-IN" dirty="0"/>
          </a:p>
        </p:txBody>
      </p:sp>
      <p:sp>
        <p:nvSpPr>
          <p:cNvPr id="9" name="Text Box 8"/>
          <p:cNvSpPr txBox="1">
            <a:spLocks noChangeArrowheads="1"/>
          </p:cNvSpPr>
          <p:nvPr/>
        </p:nvSpPr>
        <p:spPr bwMode="auto">
          <a:xfrm>
            <a:off x="632790" y="28956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400" dirty="0">
                <a:latin typeface="Tahoma" panose="020B0604030504040204" pitchFamily="34" charset="0"/>
              </a:rPr>
              <a:t>B</a:t>
            </a:r>
          </a:p>
        </p:txBody>
      </p:sp>
      <p:sp>
        <p:nvSpPr>
          <p:cNvPr id="10" name="Text Box 9"/>
          <p:cNvSpPr txBox="1">
            <a:spLocks noChangeArrowheads="1"/>
          </p:cNvSpPr>
          <p:nvPr/>
        </p:nvSpPr>
        <p:spPr bwMode="auto">
          <a:xfrm>
            <a:off x="1470990" y="2895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400" dirty="0">
                <a:latin typeface="Tahoma" panose="020B0604030504040204" pitchFamily="34" charset="0"/>
              </a:rPr>
              <a:t>S</a:t>
            </a:r>
          </a:p>
        </p:txBody>
      </p:sp>
      <p:sp>
        <p:nvSpPr>
          <p:cNvPr id="11" name="Text Box 10"/>
          <p:cNvSpPr txBox="1">
            <a:spLocks noChangeArrowheads="1"/>
          </p:cNvSpPr>
          <p:nvPr/>
        </p:nvSpPr>
        <p:spPr bwMode="auto">
          <a:xfrm>
            <a:off x="2156790" y="2895600"/>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400" dirty="0">
                <a:latin typeface="Tahoma" panose="020B0604030504040204" pitchFamily="34" charset="0"/>
              </a:rPr>
              <a:t>inode table</a:t>
            </a:r>
          </a:p>
        </p:txBody>
      </p:sp>
      <p:sp>
        <p:nvSpPr>
          <p:cNvPr id="12" name="Text Box 11"/>
          <p:cNvSpPr txBox="1">
            <a:spLocks noChangeArrowheads="1"/>
          </p:cNvSpPr>
          <p:nvPr/>
        </p:nvSpPr>
        <p:spPr bwMode="auto">
          <a:xfrm>
            <a:off x="3909390" y="2905539"/>
            <a:ext cx="174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400" dirty="0">
                <a:latin typeface="Tahoma" panose="020B0604030504040204" pitchFamily="34" charset="0"/>
              </a:rPr>
              <a:t>Data blocks</a:t>
            </a:r>
          </a:p>
        </p:txBody>
      </p:sp>
      <p:cxnSp>
        <p:nvCxnSpPr>
          <p:cNvPr id="14" name="Straight Connector 13"/>
          <p:cNvCxnSpPr/>
          <p:nvPr/>
        </p:nvCxnSpPr>
        <p:spPr>
          <a:xfrm>
            <a:off x="3909390" y="28956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24269" y="28956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39686" y="28956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3"/>
          <p:cNvSpPr txBox="1">
            <a:spLocks noChangeArrowheads="1"/>
          </p:cNvSpPr>
          <p:nvPr/>
        </p:nvSpPr>
        <p:spPr>
          <a:xfrm>
            <a:off x="6162125" y="1355035"/>
            <a:ext cx="5762782" cy="434340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n-US" altLang="en-US" sz="3200" b="1" dirty="0"/>
              <a:t>The super-block contains info. such as</a:t>
            </a:r>
            <a:endParaRPr lang="en-US" altLang="en-US" sz="3600" b="1" dirty="0"/>
          </a:p>
          <a:p>
            <a:pPr lvl="1"/>
            <a:r>
              <a:rPr lang="en-US" altLang="en-US" b="1" dirty="0"/>
              <a:t>a bitmap of blocks on the device, each bit specifies whether a block is free or in use.</a:t>
            </a:r>
          </a:p>
          <a:p>
            <a:pPr lvl="1"/>
            <a:r>
              <a:rPr lang="en-US" altLang="en-US" b="1" dirty="0"/>
              <a:t>the size of a data block</a:t>
            </a:r>
          </a:p>
          <a:p>
            <a:pPr lvl="1"/>
            <a:r>
              <a:rPr lang="en-US" altLang="en-US" b="1" dirty="0"/>
              <a:t>the count of entries in the I-node table</a:t>
            </a:r>
          </a:p>
          <a:p>
            <a:pPr lvl="1"/>
            <a:r>
              <a:rPr lang="en-US" altLang="en-US" b="1" dirty="0"/>
              <a:t>the date and time when the file system was last checked</a:t>
            </a:r>
          </a:p>
          <a:p>
            <a:pPr lvl="1"/>
            <a:r>
              <a:rPr lang="en-US" altLang="en-US" b="1" dirty="0"/>
              <a:t>the date and time when the file system was last backed up</a:t>
            </a:r>
          </a:p>
        </p:txBody>
      </p:sp>
    </p:spTree>
    <p:extLst>
      <p:ext uri="{BB962C8B-B14F-4D97-AF65-F5344CB8AC3E}">
        <p14:creationId xmlns:p14="http://schemas.microsoft.com/office/powerpoint/2010/main" val="3878746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XFS File System</a:t>
            </a:r>
          </a:p>
        </p:txBody>
      </p:sp>
      <p:sp>
        <p:nvSpPr>
          <p:cNvPr id="4" name="Slide Number Placeholder 3"/>
          <p:cNvSpPr>
            <a:spLocks noGrp="1"/>
          </p:cNvSpPr>
          <p:nvPr>
            <p:ph type="sldNum" sz="quarter" idx="12"/>
          </p:nvPr>
        </p:nvSpPr>
        <p:spPr/>
        <p:txBody>
          <a:bodyPr/>
          <a:lstStyle/>
          <a:p>
            <a:fld id="{1DEFBDA0-AD74-41D1-B067-250B5C005FA0}" type="slidenum">
              <a:rPr lang="en-IN" smtClean="0"/>
              <a:t>18</a:t>
            </a:fld>
            <a:endParaRPr lang="en-IN"/>
          </a:p>
        </p:txBody>
      </p:sp>
      <p:sp>
        <p:nvSpPr>
          <p:cNvPr id="5" name="Rectangle 3"/>
          <p:cNvSpPr txBox="1">
            <a:spLocks noChangeArrowheads="1"/>
          </p:cNvSpPr>
          <p:nvPr/>
        </p:nvSpPr>
        <p:spPr>
          <a:xfrm>
            <a:off x="457200" y="1143000"/>
            <a:ext cx="4572000" cy="5257800"/>
          </a:xfrm>
          <a:prstGeom prst="rect">
            <a:avLst/>
          </a:prstGeom>
          <a:solidFill>
            <a:schemeClr val="accent2">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a:t>Each device also contains more than one copy of the super-block. </a:t>
            </a:r>
          </a:p>
          <a:p>
            <a:pPr algn="just"/>
            <a:endParaRPr lang="en-US" altLang="en-US" sz="1100" b="1" dirty="0"/>
          </a:p>
          <a:p>
            <a:pPr algn="just"/>
            <a:r>
              <a:rPr lang="en-US" altLang="en-US" b="1" dirty="0"/>
              <a:t>Linux maintains multiple copies of super-block, as the super-block contains information that must be available to use the device. </a:t>
            </a:r>
          </a:p>
          <a:p>
            <a:pPr algn="just"/>
            <a:endParaRPr lang="en-US" altLang="en-US" sz="1050" b="1" dirty="0"/>
          </a:p>
          <a:p>
            <a:pPr algn="just"/>
            <a:r>
              <a:rPr lang="en-US" altLang="en-US" b="1" dirty="0"/>
              <a:t>If the original super-block is corrupted, an alternate super-block can be used to mount the file system.</a:t>
            </a:r>
          </a:p>
        </p:txBody>
      </p:sp>
      <p:sp>
        <p:nvSpPr>
          <p:cNvPr id="6" name="Rectangle 3"/>
          <p:cNvSpPr txBox="1">
            <a:spLocks noChangeArrowheads="1"/>
          </p:cNvSpPr>
          <p:nvPr/>
        </p:nvSpPr>
        <p:spPr>
          <a:xfrm>
            <a:off x="6192078" y="1142999"/>
            <a:ext cx="4876800" cy="5449479"/>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 typeface="Arial" panose="020B0604020202020204" pitchFamily="34" charset="0"/>
              <a:buNone/>
            </a:pPr>
            <a:endParaRPr lang="en-US" altLang="en-US" sz="1600"/>
          </a:p>
          <a:p>
            <a:pPr algn="just"/>
            <a:r>
              <a:rPr lang="en-US" altLang="en-US" b="1"/>
              <a:t>The I-node table contains an entry for each file stored in the file system. The total number of I-nodes in a file system determine the number of files that a file system can contain.</a:t>
            </a:r>
          </a:p>
          <a:p>
            <a:pPr algn="just"/>
            <a:endParaRPr lang="en-US" altLang="en-US" sz="1100" b="1"/>
          </a:p>
          <a:p>
            <a:pPr algn="just"/>
            <a:r>
              <a:rPr lang="en-US" altLang="en-US" b="1"/>
              <a:t>When a file system is created, the I-node for the root directory of the file system is automatically created.</a:t>
            </a:r>
          </a:p>
          <a:p>
            <a:pPr algn="just"/>
            <a:endParaRPr lang="en-US" altLang="en-US" sz="1200" b="1"/>
          </a:p>
          <a:p>
            <a:pPr algn="just"/>
            <a:r>
              <a:rPr lang="en-US" altLang="en-US" b="1"/>
              <a:t>Each I-node entry describes one file.</a:t>
            </a:r>
            <a:endParaRPr lang="en-US" altLang="en-US" b="1" dirty="0"/>
          </a:p>
        </p:txBody>
      </p:sp>
    </p:spTree>
    <p:extLst>
      <p:ext uri="{BB962C8B-B14F-4D97-AF65-F5344CB8AC3E}">
        <p14:creationId xmlns:p14="http://schemas.microsoft.com/office/powerpoint/2010/main" val="1732190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XFS File System</a:t>
            </a:r>
          </a:p>
        </p:txBody>
      </p:sp>
      <p:sp>
        <p:nvSpPr>
          <p:cNvPr id="4" name="Slide Number Placeholder 3"/>
          <p:cNvSpPr>
            <a:spLocks noGrp="1"/>
          </p:cNvSpPr>
          <p:nvPr>
            <p:ph type="sldNum" sz="quarter" idx="12"/>
          </p:nvPr>
        </p:nvSpPr>
        <p:spPr/>
        <p:txBody>
          <a:bodyPr/>
          <a:lstStyle/>
          <a:p>
            <a:fld id="{1DEFBDA0-AD74-41D1-B067-250B5C005FA0}" type="slidenum">
              <a:rPr lang="en-IN" smtClean="0"/>
              <a:t>19</a:t>
            </a:fld>
            <a:endParaRPr lang="en-IN"/>
          </a:p>
        </p:txBody>
      </p:sp>
      <p:sp>
        <p:nvSpPr>
          <p:cNvPr id="5" name="Rectangle 3"/>
          <p:cNvSpPr txBox="1">
            <a:spLocks noChangeArrowheads="1"/>
          </p:cNvSpPr>
          <p:nvPr/>
        </p:nvSpPr>
        <p:spPr>
          <a:xfrm>
            <a:off x="457200" y="1113183"/>
            <a:ext cx="5181600" cy="4880113"/>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en-US" sz="1800" b="1" dirty="0"/>
          </a:p>
          <a:p>
            <a:r>
              <a:rPr lang="en-US" altLang="en-US" b="1" dirty="0"/>
              <a:t>Each I-node contains following info</a:t>
            </a:r>
          </a:p>
          <a:p>
            <a:pPr lvl="1"/>
            <a:r>
              <a:rPr lang="en-US" altLang="en-US" b="1" dirty="0"/>
              <a:t>file owner UID and GID</a:t>
            </a:r>
          </a:p>
          <a:p>
            <a:pPr lvl="1"/>
            <a:r>
              <a:rPr lang="en-US" altLang="en-US" b="1" dirty="0"/>
              <a:t>file type and access permissions</a:t>
            </a:r>
          </a:p>
          <a:p>
            <a:pPr lvl="1"/>
            <a:r>
              <a:rPr lang="en-US" altLang="en-US" b="1" dirty="0"/>
              <a:t>date/time the file was created, last modified, last accessed</a:t>
            </a:r>
          </a:p>
          <a:p>
            <a:pPr lvl="1"/>
            <a:r>
              <a:rPr lang="en-US" altLang="en-US" b="1" dirty="0"/>
              <a:t>the size of the file</a:t>
            </a:r>
          </a:p>
          <a:p>
            <a:pPr lvl="1"/>
            <a:r>
              <a:rPr lang="en-US" altLang="en-US" b="1" dirty="0"/>
              <a:t>the number of  hard links to the file</a:t>
            </a:r>
          </a:p>
          <a:p>
            <a:pPr lvl="1"/>
            <a:r>
              <a:rPr lang="en-US" altLang="en-US" b="1" dirty="0"/>
              <a:t>Each I-node entry can track a very large file</a:t>
            </a:r>
          </a:p>
        </p:txBody>
      </p:sp>
      <p:sp>
        <p:nvSpPr>
          <p:cNvPr id="6" name="Rectangle 3"/>
          <p:cNvSpPr txBox="1">
            <a:spLocks noChangeArrowheads="1"/>
          </p:cNvSpPr>
          <p:nvPr/>
        </p:nvSpPr>
        <p:spPr>
          <a:xfrm>
            <a:off x="6274904" y="1441174"/>
            <a:ext cx="5105400" cy="4373217"/>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3200" b="1"/>
              <a:t>Ordinary file creation</a:t>
            </a:r>
          </a:p>
          <a:p>
            <a:pPr lvl="1" algn="just"/>
            <a:r>
              <a:rPr lang="en-US" altLang="en-US" b="1"/>
              <a:t>The kernel allocates space in the hard disk. The text in the file is stored one character per byte of memory.</a:t>
            </a:r>
          </a:p>
          <a:p>
            <a:pPr lvl="1" algn="just"/>
            <a:r>
              <a:rPr lang="en-US" altLang="en-US" b="1"/>
              <a:t>The file holds these characters and nothing more. It does not contain any information about its beginning or ending.</a:t>
            </a:r>
          </a:p>
          <a:p>
            <a:pPr lvl="1" algn="just"/>
            <a:r>
              <a:rPr lang="en-US" altLang="en-US" b="1"/>
              <a:t>An inode entry is created on a section of the disk set aside for this purpose.</a:t>
            </a:r>
            <a:r>
              <a:rPr lang="en-US" altLang="en-US"/>
              <a:t> </a:t>
            </a:r>
          </a:p>
          <a:p>
            <a:endParaRPr lang="en-US" altLang="en-US" dirty="0"/>
          </a:p>
        </p:txBody>
      </p:sp>
    </p:spTree>
    <p:extLst>
      <p:ext uri="{BB962C8B-B14F-4D97-AF65-F5344CB8AC3E}">
        <p14:creationId xmlns:p14="http://schemas.microsoft.com/office/powerpoint/2010/main" val="3255668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Agenda</a:t>
            </a:r>
          </a:p>
        </p:txBody>
      </p:sp>
      <p:sp>
        <p:nvSpPr>
          <p:cNvPr id="4" name="Text Placeholder 38"/>
          <p:cNvSpPr txBox="1">
            <a:spLocks/>
          </p:cNvSpPr>
          <p:nvPr/>
        </p:nvSpPr>
        <p:spPr>
          <a:xfrm>
            <a:off x="1005339" y="1463523"/>
            <a:ext cx="10799668" cy="6524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Introduction to Linux Kernel Architecture</a:t>
            </a:r>
          </a:p>
        </p:txBody>
      </p:sp>
      <p:sp>
        <p:nvSpPr>
          <p:cNvPr id="5" name="Text Placeholder 38"/>
          <p:cNvSpPr txBox="1">
            <a:spLocks/>
          </p:cNvSpPr>
          <p:nvPr/>
        </p:nvSpPr>
        <p:spPr>
          <a:xfrm>
            <a:off x="964243" y="2504077"/>
            <a:ext cx="10799668" cy="6524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b="1"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File Management</a:t>
            </a:r>
          </a:p>
        </p:txBody>
      </p:sp>
      <p:sp>
        <p:nvSpPr>
          <p:cNvPr id="6" name="Text Placeholder 38"/>
          <p:cNvSpPr txBox="1">
            <a:spLocks/>
          </p:cNvSpPr>
          <p:nvPr/>
        </p:nvSpPr>
        <p:spPr>
          <a:xfrm>
            <a:off x="964243" y="3454523"/>
            <a:ext cx="10799668" cy="652462"/>
          </a:xfrm>
          <a:prstGeom prst="rect">
            <a:avLst/>
          </a:prstGeom>
        </p:spPr>
        <p:txBody>
          <a:bodyPr vert="horz" lIns="91440" tIns="45720" rIns="91440" bIns="45720" rtlCol="0" anchor="ctr">
            <a:normAutofit/>
          </a:bodyPr>
          <a:lstStyle>
            <a:defPPr>
              <a:defRPr lang="en-US"/>
            </a:defPPr>
            <a:lvl1pPr marL="0" indent="0" algn="r" defTabSz="914400" rtl="0" eaLnBrk="1" latinLnBrk="0" hangingPunct="1">
              <a:buNone/>
              <a:defRPr sz="2800" b="1" kern="1200">
                <a:solidFill>
                  <a:srgbClr val="595959"/>
                </a:solidFill>
                <a:latin typeface="+mn-lt"/>
                <a:ea typeface="+mn-ea"/>
                <a:cs typeface="+mn-cs"/>
              </a:defRPr>
            </a:lvl1pPr>
            <a:lvl2pPr marL="45720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buNone/>
              <a:defRPr sz="1800" kern="1200">
                <a:solidFill>
                  <a:schemeClr val="tx1"/>
                </a:solidFill>
                <a:latin typeface="+mn-lt"/>
                <a:ea typeface="+mn-ea"/>
                <a:cs typeface="+mn-cs"/>
              </a:defRPr>
            </a:lvl3pPr>
            <a:lvl4pPr marL="1371600" algn="l" defTabSz="914400" rtl="0" eaLnBrk="1" latinLnBrk="0" hangingPunct="1">
              <a:buNone/>
              <a:defRPr sz="1800" kern="1200">
                <a:solidFill>
                  <a:schemeClr val="tx1"/>
                </a:solidFill>
                <a:latin typeface="+mn-lt"/>
                <a:ea typeface="+mn-ea"/>
                <a:cs typeface="+mn-cs"/>
              </a:defRPr>
            </a:lvl4pPr>
            <a:lvl5pPr marL="182880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tx1"/>
                </a:solidFill>
              </a:rPr>
              <a:t>Process </a:t>
            </a:r>
            <a:r>
              <a:rPr lang="en-US" dirty="0" smtClean="0">
                <a:solidFill>
                  <a:schemeClr val="tx1"/>
                </a:solidFill>
              </a:rPr>
              <a:t>Management</a:t>
            </a:r>
            <a:endParaRPr lang="en-US" dirty="0">
              <a:solidFill>
                <a:schemeClr val="tx1"/>
              </a:solidFill>
            </a:endParaRPr>
          </a:p>
        </p:txBody>
      </p:sp>
      <p:sp>
        <p:nvSpPr>
          <p:cNvPr id="9" name="Text Placeholder 38"/>
          <p:cNvSpPr txBox="1">
            <a:spLocks/>
          </p:cNvSpPr>
          <p:nvPr/>
        </p:nvSpPr>
        <p:spPr>
          <a:xfrm>
            <a:off x="460375" y="1345746"/>
            <a:ext cx="503599" cy="668792"/>
          </a:xfrm>
          <a:prstGeom prst="rect">
            <a:avLst/>
          </a:prstGeom>
          <a:solidFill>
            <a:srgbClr val="002060"/>
          </a:solidFill>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1</a:t>
            </a:r>
            <a:endParaRPr lang="en-US" dirty="0"/>
          </a:p>
        </p:txBody>
      </p:sp>
      <p:sp>
        <p:nvSpPr>
          <p:cNvPr id="10" name="Text Placeholder 38"/>
          <p:cNvSpPr txBox="1">
            <a:spLocks/>
          </p:cNvSpPr>
          <p:nvPr/>
        </p:nvSpPr>
        <p:spPr>
          <a:xfrm>
            <a:off x="460375" y="2384085"/>
            <a:ext cx="503599" cy="668792"/>
          </a:xfrm>
          <a:prstGeom prst="rect">
            <a:avLst/>
          </a:prstGeom>
          <a:solidFill>
            <a:srgbClr val="002060"/>
          </a:solidFill>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a:t>
            </a:r>
            <a:endParaRPr lang="en-US" dirty="0"/>
          </a:p>
        </p:txBody>
      </p:sp>
      <p:sp>
        <p:nvSpPr>
          <p:cNvPr id="11" name="Text Placeholder 38"/>
          <p:cNvSpPr txBox="1">
            <a:spLocks/>
          </p:cNvSpPr>
          <p:nvPr/>
        </p:nvSpPr>
        <p:spPr>
          <a:xfrm>
            <a:off x="460375" y="3422424"/>
            <a:ext cx="503599" cy="668792"/>
          </a:xfrm>
          <a:prstGeom prst="rect">
            <a:avLst/>
          </a:prstGeom>
          <a:solidFill>
            <a:srgbClr val="002060"/>
          </a:solidFill>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3</a:t>
            </a:r>
            <a:endParaRPr lang="en-US" dirty="0"/>
          </a:p>
        </p:txBody>
      </p:sp>
    </p:spTree>
    <p:extLst>
      <p:ext uri="{BB962C8B-B14F-4D97-AF65-F5344CB8AC3E}">
        <p14:creationId xmlns:p14="http://schemas.microsoft.com/office/powerpoint/2010/main" val="3528337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Device Special File</a:t>
            </a:r>
          </a:p>
        </p:txBody>
      </p:sp>
      <p:sp>
        <p:nvSpPr>
          <p:cNvPr id="4" name="Slide Number Placeholder 3"/>
          <p:cNvSpPr>
            <a:spLocks noGrp="1"/>
          </p:cNvSpPr>
          <p:nvPr>
            <p:ph type="sldNum" sz="quarter" idx="12"/>
          </p:nvPr>
        </p:nvSpPr>
        <p:spPr/>
        <p:txBody>
          <a:bodyPr/>
          <a:lstStyle/>
          <a:p>
            <a:fld id="{1DEFBDA0-AD74-41D1-B067-250B5C005FA0}" type="slidenum">
              <a:rPr lang="en-IN" smtClean="0"/>
              <a:t>20</a:t>
            </a:fld>
            <a:endParaRPr lang="en-IN"/>
          </a:p>
        </p:txBody>
      </p:sp>
      <p:sp>
        <p:nvSpPr>
          <p:cNvPr id="5" name="Rectangle 2"/>
          <p:cNvSpPr txBox="1">
            <a:spLocks noChangeArrowheads="1"/>
          </p:cNvSpPr>
          <p:nvPr/>
        </p:nvSpPr>
        <p:spPr>
          <a:xfrm>
            <a:off x="576470" y="1142999"/>
            <a:ext cx="4953000" cy="5357191"/>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altLang="en-US" b="1" dirty="0"/>
          </a:p>
          <a:p>
            <a:r>
              <a:rPr lang="en-US" altLang="en-US" sz="3200" b="1" dirty="0"/>
              <a:t>A device special file describes following characteristics of a device</a:t>
            </a:r>
            <a:r>
              <a:rPr lang="en-US" altLang="en-US" sz="1800" b="1" dirty="0"/>
              <a:t> </a:t>
            </a:r>
          </a:p>
          <a:p>
            <a:pPr lvl="1"/>
            <a:endParaRPr lang="en-US" altLang="en-US" sz="1800" b="1" dirty="0"/>
          </a:p>
          <a:p>
            <a:pPr lvl="1"/>
            <a:r>
              <a:rPr lang="en-US" altLang="en-US" b="1" dirty="0"/>
              <a:t>Device name</a:t>
            </a:r>
          </a:p>
          <a:p>
            <a:pPr lvl="1"/>
            <a:r>
              <a:rPr lang="en-US" altLang="en-US" b="1" dirty="0"/>
              <a:t>Device type (block device or character device)</a:t>
            </a:r>
          </a:p>
          <a:p>
            <a:pPr lvl="1"/>
            <a:r>
              <a:rPr lang="en-US" altLang="en-US" b="1" dirty="0"/>
              <a:t>Major device number (for example ‘2” for floppy, “3” for hard-disk )</a:t>
            </a:r>
          </a:p>
          <a:p>
            <a:pPr lvl="1"/>
            <a:r>
              <a:rPr lang="en-US" altLang="en-US" b="1" dirty="0"/>
              <a:t>Minor device number (such as “1” for “hda1”)</a:t>
            </a:r>
          </a:p>
        </p:txBody>
      </p:sp>
      <p:sp>
        <p:nvSpPr>
          <p:cNvPr id="6" name="Rectangle 2"/>
          <p:cNvSpPr txBox="1">
            <a:spLocks noChangeArrowheads="1"/>
          </p:cNvSpPr>
          <p:nvPr/>
        </p:nvSpPr>
        <p:spPr>
          <a:xfrm>
            <a:off x="6728791" y="1143000"/>
            <a:ext cx="4267200" cy="5257800"/>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0"/>
              </a:spcBef>
            </a:pPr>
            <a:endParaRPr lang="en-US" altLang="en-US" dirty="0"/>
          </a:p>
          <a:p>
            <a:pPr algn="just"/>
            <a:r>
              <a:rPr lang="en-US" altLang="en-US" sz="3200" b="1" dirty="0"/>
              <a:t>Switch Table - Unix kernel maintains a set of tables using the major device numbers.</a:t>
            </a:r>
          </a:p>
          <a:p>
            <a:pPr algn="just"/>
            <a:endParaRPr lang="en-US" altLang="en-US" sz="3200" b="1" dirty="0"/>
          </a:p>
          <a:p>
            <a:pPr algn="just"/>
            <a:r>
              <a:rPr lang="en-US" altLang="en-US" sz="3200" b="1" dirty="0"/>
              <a:t>The switch table is used to find out which device driver should be invoked </a:t>
            </a:r>
          </a:p>
          <a:p>
            <a:pPr algn="just"/>
            <a:endParaRPr lang="en-US" altLang="en-US" sz="3200" b="1" dirty="0"/>
          </a:p>
          <a:p>
            <a:pPr algn="just"/>
            <a:r>
              <a:rPr lang="en-US" altLang="en-US" sz="3200" b="1" dirty="0"/>
              <a:t>For example : </a:t>
            </a:r>
            <a:r>
              <a:rPr lang="en-US" altLang="en-US" sz="3200" b="1" dirty="0" err="1"/>
              <a:t>fd</a:t>
            </a:r>
            <a:r>
              <a:rPr lang="en-US" altLang="en-US" sz="3200" b="1" dirty="0"/>
              <a:t> –&gt; file table –&gt; inode table –&gt; switch table –&gt; device drivers </a:t>
            </a:r>
          </a:p>
        </p:txBody>
      </p:sp>
    </p:spTree>
    <p:extLst>
      <p:ext uri="{BB962C8B-B14F-4D97-AF65-F5344CB8AC3E}">
        <p14:creationId xmlns:p14="http://schemas.microsoft.com/office/powerpoint/2010/main" val="1724722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t>
            </a:r>
            <a:r>
              <a:rPr lang="en-IN" i="1" dirty="0">
                <a:latin typeface="+mn-lt"/>
              </a:rPr>
              <a:t>mount</a:t>
            </a:r>
            <a:r>
              <a:rPr lang="en-IN" dirty="0">
                <a:latin typeface="+mn-lt"/>
              </a:rPr>
              <a:t> Command</a:t>
            </a:r>
          </a:p>
        </p:txBody>
      </p:sp>
      <p:sp>
        <p:nvSpPr>
          <p:cNvPr id="4" name="Slide Number Placeholder 3"/>
          <p:cNvSpPr>
            <a:spLocks noGrp="1"/>
          </p:cNvSpPr>
          <p:nvPr>
            <p:ph type="sldNum" sz="quarter" idx="12"/>
          </p:nvPr>
        </p:nvSpPr>
        <p:spPr/>
        <p:txBody>
          <a:bodyPr/>
          <a:lstStyle/>
          <a:p>
            <a:fld id="{1DEFBDA0-AD74-41D1-B067-250B5C005FA0}" type="slidenum">
              <a:rPr lang="en-IN" smtClean="0"/>
              <a:t>21</a:t>
            </a:fld>
            <a:endParaRPr lang="en-IN"/>
          </a:p>
        </p:txBody>
      </p:sp>
      <p:sp>
        <p:nvSpPr>
          <p:cNvPr id="5" name="Rectangle 2"/>
          <p:cNvSpPr txBox="1">
            <a:spLocks noChangeArrowheads="1"/>
          </p:cNvSpPr>
          <p:nvPr/>
        </p:nvSpPr>
        <p:spPr>
          <a:xfrm>
            <a:off x="1311965" y="1170463"/>
            <a:ext cx="4373217" cy="5073208"/>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en-US" sz="1800" dirty="0"/>
          </a:p>
          <a:p>
            <a:pPr algn="just"/>
            <a:r>
              <a:rPr lang="en-US" altLang="en-US" sz="2400" b="1" dirty="0"/>
              <a:t>Each file is located on a file system.</a:t>
            </a:r>
          </a:p>
          <a:p>
            <a:pPr algn="just"/>
            <a:endParaRPr lang="en-US" altLang="en-US" sz="1400" b="1" dirty="0"/>
          </a:p>
          <a:p>
            <a:pPr algn="just"/>
            <a:r>
              <a:rPr lang="en-US" altLang="en-US" sz="2400" b="1" dirty="0"/>
              <a:t>Each file system is created on a device, and associated with a device special file.</a:t>
            </a:r>
          </a:p>
          <a:p>
            <a:pPr algn="just"/>
            <a:endParaRPr lang="en-US" altLang="en-US" sz="1200" b="1" dirty="0"/>
          </a:p>
          <a:p>
            <a:pPr algn="just"/>
            <a:r>
              <a:rPr lang="en-US" altLang="en-US" sz="2400" b="1" dirty="0"/>
              <a:t>Therefore, when you use a file, Unix can find out which device special file is associated with that file and send your request to corresponding device driver.</a:t>
            </a:r>
          </a:p>
        </p:txBody>
      </p:sp>
      <p:sp>
        <p:nvSpPr>
          <p:cNvPr id="6" name="Rectangle 2"/>
          <p:cNvSpPr txBox="1">
            <a:spLocks noChangeArrowheads="1"/>
          </p:cNvSpPr>
          <p:nvPr/>
        </p:nvSpPr>
        <p:spPr>
          <a:xfrm>
            <a:off x="6708913" y="1170463"/>
            <a:ext cx="4572000" cy="507320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en-US" sz="1800" dirty="0"/>
          </a:p>
          <a:p>
            <a:pPr algn="just"/>
            <a:r>
              <a:rPr lang="en-US" altLang="en-US" sz="2400" b="1" dirty="0"/>
              <a:t>Each file system must be mounted before it can be used. Normally, all file systems are mounted during system startup depending on </a:t>
            </a:r>
            <a:r>
              <a:rPr lang="en-US" altLang="en-US" sz="2400" b="1" i="1" dirty="0"/>
              <a:t>/</a:t>
            </a:r>
            <a:r>
              <a:rPr lang="en-US" altLang="en-US" sz="2400" b="1" i="1" dirty="0" err="1"/>
              <a:t>etc</a:t>
            </a:r>
            <a:r>
              <a:rPr lang="en-US" altLang="en-US" sz="2400" b="1" i="1" dirty="0"/>
              <a:t>/</a:t>
            </a:r>
            <a:r>
              <a:rPr lang="en-US" altLang="en-US" sz="2400" b="1" i="1" dirty="0" err="1"/>
              <a:t>fstab</a:t>
            </a:r>
            <a:r>
              <a:rPr lang="en-US" altLang="en-US" sz="2400" b="1" dirty="0"/>
              <a:t> entry</a:t>
            </a:r>
          </a:p>
          <a:p>
            <a:pPr algn="just"/>
            <a:endParaRPr lang="en-US" altLang="en-US" sz="2400" b="1" dirty="0"/>
          </a:p>
          <a:p>
            <a:pPr algn="just"/>
            <a:r>
              <a:rPr lang="en-US" altLang="en-US" sz="2400" b="1" dirty="0"/>
              <a:t>root file system is mounted by default</a:t>
            </a:r>
          </a:p>
          <a:p>
            <a:pPr algn="just"/>
            <a:endParaRPr lang="en-US" altLang="en-US" sz="2400" b="1" dirty="0"/>
          </a:p>
          <a:p>
            <a:pPr algn="just"/>
            <a:r>
              <a:rPr lang="en-US" altLang="en-US" sz="2400" b="1" dirty="0"/>
              <a:t>It is possible to mount a file system at any time using the “mount” command.  </a:t>
            </a:r>
          </a:p>
        </p:txBody>
      </p:sp>
    </p:spTree>
    <p:extLst>
      <p:ext uri="{BB962C8B-B14F-4D97-AF65-F5344CB8AC3E}">
        <p14:creationId xmlns:p14="http://schemas.microsoft.com/office/powerpoint/2010/main" val="2564436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t>
            </a:r>
            <a:r>
              <a:rPr lang="en-IN" i="1" dirty="0">
                <a:latin typeface="+mn-lt"/>
              </a:rPr>
              <a:t>mount</a:t>
            </a:r>
            <a:r>
              <a:rPr lang="en-IN" dirty="0">
                <a:latin typeface="+mn-lt"/>
              </a:rPr>
              <a:t> Command</a:t>
            </a:r>
          </a:p>
        </p:txBody>
      </p:sp>
      <p:sp>
        <p:nvSpPr>
          <p:cNvPr id="4" name="Slide Number Placeholder 3"/>
          <p:cNvSpPr>
            <a:spLocks noGrp="1"/>
          </p:cNvSpPr>
          <p:nvPr>
            <p:ph type="sldNum" sz="quarter" idx="12"/>
          </p:nvPr>
        </p:nvSpPr>
        <p:spPr/>
        <p:txBody>
          <a:bodyPr/>
          <a:lstStyle/>
          <a:p>
            <a:fld id="{1DEFBDA0-AD74-41D1-B067-250B5C005FA0}" type="slidenum">
              <a:rPr lang="en-IN" smtClean="0"/>
              <a:t>22</a:t>
            </a:fld>
            <a:endParaRPr lang="en-IN"/>
          </a:p>
        </p:txBody>
      </p:sp>
      <p:sp>
        <p:nvSpPr>
          <p:cNvPr id="5" name="Rectangle 2"/>
          <p:cNvSpPr txBox="1">
            <a:spLocks noChangeArrowheads="1"/>
          </p:cNvSpPr>
          <p:nvPr/>
        </p:nvSpPr>
        <p:spPr>
          <a:xfrm>
            <a:off x="8905461" y="1142999"/>
            <a:ext cx="3177804" cy="4989443"/>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altLang="en-US" sz="1600" b="1" dirty="0"/>
          </a:p>
          <a:p>
            <a:r>
              <a:rPr lang="en-US" altLang="en-US" sz="2400" b="1" dirty="0"/>
              <a:t>You can use mount command to find how many file systems are mounted, and what is the mount point for each file system :</a:t>
            </a:r>
          </a:p>
          <a:p>
            <a:endParaRPr lang="en-US" altLang="en-US" sz="2400" b="1" dirty="0"/>
          </a:p>
          <a:p>
            <a:pPr lvl="1">
              <a:buFont typeface="Arial" panose="020B0604020202020204" pitchFamily="34" charset="0"/>
              <a:buNone/>
            </a:pPr>
            <a:r>
              <a:rPr lang="en-US" altLang="en-US" sz="2000" b="1" dirty="0"/>
              <a:t>Screen shot of mount command</a:t>
            </a:r>
          </a:p>
          <a:p>
            <a:pPr lvl="1">
              <a:buFont typeface="Arial" panose="020B0604020202020204" pitchFamily="34" charset="0"/>
              <a:buNone/>
            </a:pPr>
            <a:r>
              <a:rPr lang="en-US" altLang="en-US" sz="1600" b="1" dirty="0"/>
              <a:t>$ mount</a:t>
            </a:r>
          </a:p>
          <a:p>
            <a:pPr lvl="1">
              <a:buFont typeface="Arial" panose="020B0604020202020204" pitchFamily="34" charset="0"/>
              <a:buNone/>
            </a:pPr>
            <a:r>
              <a:rPr lang="en-US" altLang="en-US" sz="1600" b="1" dirty="0"/>
              <a:t>/dev/hda2 on / type ext2 (</a:t>
            </a:r>
            <a:r>
              <a:rPr lang="en-US" altLang="en-US" sz="1600" b="1" dirty="0" err="1"/>
              <a:t>rw</a:t>
            </a:r>
            <a:r>
              <a:rPr lang="en-US" altLang="en-US" sz="1600" b="1" dirty="0"/>
              <a:t>)</a:t>
            </a:r>
          </a:p>
          <a:p>
            <a:pPr lvl="1">
              <a:buFont typeface="Arial" panose="020B0604020202020204" pitchFamily="34" charset="0"/>
              <a:buNone/>
            </a:pPr>
            <a:r>
              <a:rPr lang="en-US" altLang="en-US" sz="1600" b="1" dirty="0"/>
              <a:t>none on /proc type proc (</a:t>
            </a:r>
            <a:r>
              <a:rPr lang="en-US" altLang="en-US" sz="1600" b="1" dirty="0" err="1"/>
              <a:t>rw</a:t>
            </a:r>
            <a:r>
              <a:rPr lang="en-US" altLang="en-US" sz="1600" b="1" dirty="0"/>
              <a:t>) </a:t>
            </a:r>
          </a:p>
        </p:txBody>
      </p:sp>
      <p:sp>
        <p:nvSpPr>
          <p:cNvPr id="6" name="Rectangle 2"/>
          <p:cNvSpPr txBox="1">
            <a:spLocks noChangeArrowheads="1"/>
          </p:cNvSpPr>
          <p:nvPr/>
        </p:nvSpPr>
        <p:spPr>
          <a:xfrm>
            <a:off x="70172" y="1142999"/>
            <a:ext cx="3973397" cy="5257800"/>
          </a:xfrm>
          <a:prstGeom prst="rect">
            <a:avLst/>
          </a:prstGeom>
          <a:solidFill>
            <a:schemeClr val="bg2">
              <a:lumMod val="9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gn="just"/>
            <a:endParaRPr lang="en-US" altLang="en-US" sz="1200" dirty="0"/>
          </a:p>
          <a:p>
            <a:pPr algn="just"/>
            <a:r>
              <a:rPr lang="en-US" altLang="en-US" sz="2400" b="1" dirty="0"/>
              <a:t>The “dev” directory contains names of each device special file. </a:t>
            </a:r>
          </a:p>
          <a:p>
            <a:pPr algn="just"/>
            <a:r>
              <a:rPr lang="en-US" altLang="en-US" sz="2400" b="1" dirty="0"/>
              <a:t>Each file system has a “/” (root) directory. However, once a file system is mounted,  it’s the root directory that is accessed through mount point.</a:t>
            </a:r>
          </a:p>
          <a:p>
            <a:pPr algn="just"/>
            <a:r>
              <a:rPr lang="en-US" altLang="en-US" sz="2400" b="1" dirty="0"/>
              <a:t>A file system is mounted typically under an empty directory. This directory is called the “mount point” for the file system.</a:t>
            </a:r>
          </a:p>
        </p:txBody>
      </p:sp>
      <p:sp>
        <p:nvSpPr>
          <p:cNvPr id="7" name="Rectangle 3"/>
          <p:cNvSpPr txBox="1">
            <a:spLocks noChangeArrowheads="1"/>
          </p:cNvSpPr>
          <p:nvPr/>
        </p:nvSpPr>
        <p:spPr>
          <a:xfrm>
            <a:off x="4114800" y="1170463"/>
            <a:ext cx="4648200" cy="525780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When a file system is mounted, the system reads the I-node table and the super-block into memory.</a:t>
            </a:r>
          </a:p>
          <a:p>
            <a:pPr algn="just"/>
            <a:r>
              <a:rPr lang="en-US" altLang="en-US" sz="2400" b="1" dirty="0"/>
              <a:t>The in-memory I-node table is used when a process tries to access a file. </a:t>
            </a:r>
          </a:p>
          <a:p>
            <a:pPr algn="just"/>
            <a:r>
              <a:rPr lang="en-US" altLang="en-US" sz="2400" b="1" dirty="0"/>
              <a:t>If kernel does not find an entry in this I-node table, it reads the I-node from the on-disk I-node table into in-memory I-node table.</a:t>
            </a:r>
          </a:p>
          <a:p>
            <a:pPr algn="just"/>
            <a:r>
              <a:rPr lang="en-US" altLang="en-US" sz="2400" b="1" dirty="0"/>
              <a:t>File system can be unmounted using </a:t>
            </a:r>
            <a:r>
              <a:rPr lang="en-US" altLang="en-US" sz="2400" b="1" dirty="0" err="1"/>
              <a:t>umount</a:t>
            </a:r>
            <a:r>
              <a:rPr lang="en-US" altLang="en-US" sz="2400" b="1" dirty="0"/>
              <a:t> </a:t>
            </a:r>
            <a:r>
              <a:rPr lang="en-US" altLang="en-US" sz="2400" b="1" dirty="0" err="1"/>
              <a:t>cmd</a:t>
            </a:r>
            <a:endParaRPr lang="en-US" altLang="en-US" sz="2400" b="1" dirty="0"/>
          </a:p>
        </p:txBody>
      </p:sp>
    </p:spTree>
    <p:extLst>
      <p:ext uri="{BB962C8B-B14F-4D97-AF65-F5344CB8AC3E}">
        <p14:creationId xmlns:p14="http://schemas.microsoft.com/office/powerpoint/2010/main" val="3393088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mn-lt"/>
              </a:rPr>
              <a:t>procfs</a:t>
            </a:r>
            <a:endParaRPr lang="en-IN"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23</a:t>
            </a:fld>
            <a:endParaRPr lang="en-IN"/>
          </a:p>
        </p:txBody>
      </p:sp>
      <p:sp>
        <p:nvSpPr>
          <p:cNvPr id="5" name="Rectangle 3"/>
          <p:cNvSpPr txBox="1">
            <a:spLocks noChangeArrowheads="1"/>
          </p:cNvSpPr>
          <p:nvPr/>
        </p:nvSpPr>
        <p:spPr>
          <a:xfrm>
            <a:off x="152399" y="1007280"/>
            <a:ext cx="11772507" cy="7593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To store necessary information about currently running processes, system information and limitations. Size of /proc is zero. Created on the fly.</a:t>
            </a:r>
          </a:p>
          <a:p>
            <a:endParaRPr lang="en-US" altLang="en-US" sz="2400" b="1" dirty="0"/>
          </a:p>
        </p:txBody>
      </p:sp>
      <p:pic>
        <p:nvPicPr>
          <p:cNvPr id="7" name="Picture 6"/>
          <p:cNvPicPr>
            <a:picLocks noChangeAspect="1"/>
          </p:cNvPicPr>
          <p:nvPr/>
        </p:nvPicPr>
        <p:blipFill>
          <a:blip r:embed="rId2"/>
          <a:stretch>
            <a:fillRect/>
          </a:stretch>
        </p:blipFill>
        <p:spPr>
          <a:xfrm>
            <a:off x="305017" y="2244095"/>
            <a:ext cx="11456276" cy="4179224"/>
          </a:xfrm>
          <a:prstGeom prst="rect">
            <a:avLst/>
          </a:prstGeom>
        </p:spPr>
      </p:pic>
      <p:pic>
        <p:nvPicPr>
          <p:cNvPr id="9" name="Picture 8"/>
          <p:cNvPicPr>
            <a:picLocks noChangeAspect="1"/>
          </p:cNvPicPr>
          <p:nvPr/>
        </p:nvPicPr>
        <p:blipFill>
          <a:blip r:embed="rId3"/>
          <a:stretch>
            <a:fillRect/>
          </a:stretch>
        </p:blipFill>
        <p:spPr>
          <a:xfrm>
            <a:off x="8686406" y="1857736"/>
            <a:ext cx="3238500" cy="295275"/>
          </a:xfrm>
          <a:prstGeom prst="rect">
            <a:avLst/>
          </a:prstGeom>
        </p:spPr>
      </p:pic>
      <p:pic>
        <p:nvPicPr>
          <p:cNvPr id="10" name="Picture 9"/>
          <p:cNvPicPr>
            <a:picLocks noChangeAspect="1"/>
          </p:cNvPicPr>
          <p:nvPr/>
        </p:nvPicPr>
        <p:blipFill>
          <a:blip r:embed="rId4"/>
          <a:stretch>
            <a:fillRect/>
          </a:stretch>
        </p:blipFill>
        <p:spPr>
          <a:xfrm>
            <a:off x="305017" y="1848212"/>
            <a:ext cx="3648075" cy="304800"/>
          </a:xfrm>
          <a:prstGeom prst="rect">
            <a:avLst/>
          </a:prstGeom>
        </p:spPr>
      </p:pic>
      <p:pic>
        <p:nvPicPr>
          <p:cNvPr id="11" name="Picture 10"/>
          <p:cNvPicPr>
            <a:picLocks noChangeAspect="1"/>
          </p:cNvPicPr>
          <p:nvPr/>
        </p:nvPicPr>
        <p:blipFill>
          <a:blip r:embed="rId5"/>
          <a:stretch>
            <a:fillRect/>
          </a:stretch>
        </p:blipFill>
        <p:spPr>
          <a:xfrm>
            <a:off x="4841437" y="1881274"/>
            <a:ext cx="3200400" cy="285750"/>
          </a:xfrm>
          <a:prstGeom prst="rect">
            <a:avLst/>
          </a:prstGeom>
        </p:spPr>
      </p:pic>
    </p:spTree>
    <p:extLst>
      <p:ext uri="{BB962C8B-B14F-4D97-AF65-F5344CB8AC3E}">
        <p14:creationId xmlns:p14="http://schemas.microsoft.com/office/powerpoint/2010/main" val="319971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Buffer Cache</a:t>
            </a:r>
          </a:p>
        </p:txBody>
      </p:sp>
      <p:sp>
        <p:nvSpPr>
          <p:cNvPr id="4" name="Slide Number Placeholder 3"/>
          <p:cNvSpPr>
            <a:spLocks noGrp="1"/>
          </p:cNvSpPr>
          <p:nvPr>
            <p:ph type="sldNum" sz="quarter" idx="12"/>
          </p:nvPr>
        </p:nvSpPr>
        <p:spPr/>
        <p:txBody>
          <a:bodyPr/>
          <a:lstStyle/>
          <a:p>
            <a:fld id="{1DEFBDA0-AD74-41D1-B067-250B5C005FA0}" type="slidenum">
              <a:rPr lang="en-IN" smtClean="0"/>
              <a:t>24</a:t>
            </a:fld>
            <a:endParaRPr lang="en-IN"/>
          </a:p>
        </p:txBody>
      </p:sp>
      <p:sp>
        <p:nvSpPr>
          <p:cNvPr id="5" name="Rectangle 3"/>
          <p:cNvSpPr txBox="1">
            <a:spLocks noChangeArrowheads="1"/>
          </p:cNvSpPr>
          <p:nvPr/>
        </p:nvSpPr>
        <p:spPr>
          <a:xfrm>
            <a:off x="141403" y="1143000"/>
            <a:ext cx="3925957" cy="5257800"/>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The file system also maintains a buffer cache. </a:t>
            </a:r>
          </a:p>
          <a:p>
            <a:pPr algn="just"/>
            <a:r>
              <a:rPr lang="en-US" altLang="en-US" sz="2400" b="1" dirty="0"/>
              <a:t>The buffer cache is stored in physical memory (non-paged memory). </a:t>
            </a:r>
          </a:p>
          <a:p>
            <a:pPr algn="just"/>
            <a:r>
              <a:rPr lang="en-US" altLang="en-US" sz="2400" b="1" dirty="0"/>
              <a:t>The buffer cache is used to store any data that is read from or written to a block-device such as a hard-disk,  floppy disk or CD-ROM.</a:t>
            </a:r>
          </a:p>
          <a:p>
            <a:pPr algn="just"/>
            <a:r>
              <a:rPr lang="en-US" altLang="en-US" sz="2400" b="1" dirty="0"/>
              <a:t>It reduces disk traffic and access time</a:t>
            </a:r>
            <a:r>
              <a:rPr lang="en-US" altLang="en-US" sz="2400" b="1" dirty="0">
                <a:solidFill>
                  <a:srgbClr val="A50021"/>
                </a:solidFill>
              </a:rPr>
              <a:t> </a:t>
            </a:r>
            <a:endParaRPr lang="en-US" altLang="en-US" sz="2400" b="1" dirty="0"/>
          </a:p>
        </p:txBody>
      </p:sp>
      <p:sp>
        <p:nvSpPr>
          <p:cNvPr id="6" name="Rectangle 3"/>
          <p:cNvSpPr txBox="1">
            <a:spLocks noChangeArrowheads="1"/>
          </p:cNvSpPr>
          <p:nvPr/>
        </p:nvSpPr>
        <p:spPr>
          <a:xfrm>
            <a:off x="4463797" y="1143000"/>
            <a:ext cx="3641630" cy="5257800"/>
          </a:xfrm>
          <a:prstGeom prst="rect">
            <a:avLst/>
          </a:prstGeom>
          <a:solidFill>
            <a:schemeClr val="accent1">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600" b="1" dirty="0"/>
              <a:t>If data is not present in buffer cache</a:t>
            </a:r>
          </a:p>
          <a:p>
            <a:pPr lvl="1"/>
            <a:r>
              <a:rPr lang="en-US" altLang="en-US" b="1" dirty="0"/>
              <a:t>the system allocates a free buffer in buffer cache</a:t>
            </a:r>
          </a:p>
          <a:p>
            <a:pPr lvl="1"/>
            <a:r>
              <a:rPr lang="en-US" altLang="en-US" b="1" dirty="0"/>
              <a:t>reads the data from the disk </a:t>
            </a:r>
          </a:p>
          <a:p>
            <a:pPr lvl="1"/>
            <a:r>
              <a:rPr lang="en-US" altLang="en-US" b="1" dirty="0"/>
              <a:t>stores the data in the buffer cache.</a:t>
            </a:r>
          </a:p>
          <a:p>
            <a:r>
              <a:rPr lang="en-US" altLang="en-US" sz="2600" b="1" dirty="0"/>
              <a:t>If there is no free buffer in the buffer cache</a:t>
            </a:r>
            <a:endParaRPr lang="en-US" altLang="en-US" sz="3000" b="1" dirty="0"/>
          </a:p>
          <a:p>
            <a:pPr lvl="1"/>
            <a:r>
              <a:rPr lang="en-US" altLang="en-US" b="1" dirty="0"/>
              <a:t>the system selects a used buffer</a:t>
            </a:r>
          </a:p>
          <a:p>
            <a:pPr lvl="1"/>
            <a:r>
              <a:rPr lang="en-US" altLang="en-US" b="1" dirty="0"/>
              <a:t>writes it to the disk</a:t>
            </a:r>
          </a:p>
          <a:p>
            <a:pPr lvl="1"/>
            <a:r>
              <a:rPr lang="en-US" altLang="en-US" b="1" dirty="0"/>
              <a:t>marks the buffer as free </a:t>
            </a:r>
          </a:p>
          <a:p>
            <a:pPr lvl="1"/>
            <a:r>
              <a:rPr lang="en-US" altLang="en-US" b="1" dirty="0"/>
              <a:t>allocates it for the requesting process.  </a:t>
            </a:r>
          </a:p>
        </p:txBody>
      </p:sp>
      <p:sp>
        <p:nvSpPr>
          <p:cNvPr id="7" name="Rectangle 3"/>
          <p:cNvSpPr txBox="1">
            <a:spLocks noChangeArrowheads="1"/>
          </p:cNvSpPr>
          <p:nvPr/>
        </p:nvSpPr>
        <p:spPr>
          <a:xfrm>
            <a:off x="8367293" y="1170463"/>
            <a:ext cx="3581400" cy="5257800"/>
          </a:xfrm>
          <a:prstGeom prst="rect">
            <a:avLst/>
          </a:prstGeom>
          <a:solidFill>
            <a:schemeClr val="bg2">
              <a:lumMod val="9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While all this is going on, the requesting process is put to wait state.</a:t>
            </a:r>
          </a:p>
          <a:p>
            <a:pPr algn="just"/>
            <a:r>
              <a:rPr lang="en-US" altLang="en-US" sz="2400" b="1" dirty="0"/>
              <a:t>Once a free buffer is allocated and data is read from disk into buffer cache, the process is resumed.</a:t>
            </a:r>
          </a:p>
          <a:p>
            <a:pPr algn="just"/>
            <a:r>
              <a:rPr lang="en-US" altLang="en-US" sz="2400" b="1" dirty="0"/>
              <a:t>A process can use the sync() system call to tell the system that any changes made by itself in the buffer cache must be written to the disk. </a:t>
            </a:r>
          </a:p>
        </p:txBody>
      </p:sp>
    </p:spTree>
    <p:extLst>
      <p:ext uri="{BB962C8B-B14F-4D97-AF65-F5344CB8AC3E}">
        <p14:creationId xmlns:p14="http://schemas.microsoft.com/office/powerpoint/2010/main" val="3802061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7218" y="2554357"/>
            <a:ext cx="4989444" cy="39955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IN" dirty="0">
              <a:solidFill>
                <a:schemeClr val="tx1"/>
              </a:solidFill>
            </a:endParaRPr>
          </a:p>
        </p:txBody>
      </p:sp>
      <p:cxnSp>
        <p:nvCxnSpPr>
          <p:cNvPr id="8" name="Straight Connector 7"/>
          <p:cNvCxnSpPr/>
          <p:nvPr/>
        </p:nvCxnSpPr>
        <p:spPr>
          <a:xfrm flipV="1">
            <a:off x="0" y="924674"/>
            <a:ext cx="12192000" cy="7191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txBox="1">
            <a:spLocks/>
          </p:cNvSpPr>
          <p:nvPr/>
        </p:nvSpPr>
        <p:spPr>
          <a:xfrm>
            <a:off x="1654658" y="1636707"/>
            <a:ext cx="5710238" cy="623887"/>
          </a:xfrm>
          <a:prstGeom prst="rect">
            <a:avLst/>
          </a:prstGeom>
          <a:solidFill>
            <a:schemeClr val="accent3">
              <a:lumMod val="50000"/>
            </a:schemeClr>
          </a:solidFill>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4000" dirty="0">
                <a:solidFill>
                  <a:schemeClr val="bg1"/>
                </a:solidFill>
              </a:rPr>
              <a:t>I/O Handling</a:t>
            </a:r>
          </a:p>
          <a:p>
            <a:pPr algn="l"/>
            <a:endParaRPr lang="en-IN" sz="3600" dirty="0">
              <a:solidFill>
                <a:schemeClr val="bg1"/>
              </a:solidFill>
            </a:endParaRPr>
          </a:p>
          <a:p>
            <a:pPr lvl="1">
              <a:buFont typeface="Wingdings" panose="05000000000000000000" pitchFamily="2" charset="2"/>
              <a:buChar char="v"/>
            </a:pPr>
            <a:r>
              <a:rPr lang="en-US" altLang="en-US" b="1" dirty="0"/>
              <a:t>   overview</a:t>
            </a:r>
          </a:p>
          <a:p>
            <a:pPr lvl="1">
              <a:buFont typeface="Wingdings" panose="05000000000000000000" pitchFamily="2" charset="2"/>
              <a:buChar char="v"/>
            </a:pPr>
            <a:r>
              <a:rPr lang="en-US" altLang="en-US" b="1" dirty="0"/>
              <a:t>   </a:t>
            </a:r>
            <a:r>
              <a:rPr lang="en-US" altLang="en-US" b="1" dirty="0" err="1"/>
              <a:t>fd</a:t>
            </a:r>
            <a:r>
              <a:rPr lang="en-US" altLang="en-US" b="1" dirty="0"/>
              <a:t> table</a:t>
            </a:r>
          </a:p>
          <a:p>
            <a:pPr lvl="1">
              <a:buFont typeface="Wingdings" panose="05000000000000000000" pitchFamily="2" charset="2"/>
              <a:buChar char="v"/>
            </a:pPr>
            <a:r>
              <a:rPr lang="en-US" altLang="en-US" b="1" dirty="0"/>
              <a:t>   System Calls</a:t>
            </a:r>
          </a:p>
          <a:p>
            <a:pPr lvl="1">
              <a:buFont typeface="Wingdings" panose="05000000000000000000" pitchFamily="2" charset="2"/>
              <a:buChar char="v"/>
            </a:pPr>
            <a:r>
              <a:rPr lang="en-US" altLang="en-US" b="1" dirty="0"/>
              <a:t>   Opening a file</a:t>
            </a:r>
          </a:p>
          <a:p>
            <a:pPr lvl="1">
              <a:buFont typeface="Wingdings" panose="05000000000000000000" pitchFamily="2" charset="2"/>
              <a:buChar char="v"/>
            </a:pPr>
            <a:r>
              <a:rPr lang="en-US" altLang="en-US" b="1" dirty="0"/>
              <a:t>   Duplicating a file descriptor</a:t>
            </a:r>
          </a:p>
          <a:p>
            <a:pPr lvl="1">
              <a:buFont typeface="Wingdings" panose="05000000000000000000" pitchFamily="2" charset="2"/>
              <a:buChar char="v"/>
            </a:pPr>
            <a:r>
              <a:rPr lang="en-US" altLang="en-US" b="1" dirty="0"/>
              <a:t>   Random Access</a:t>
            </a:r>
          </a:p>
          <a:p>
            <a:pPr lvl="1">
              <a:buFont typeface="Wingdings" panose="05000000000000000000" pitchFamily="2" charset="2"/>
              <a:buChar char="v"/>
            </a:pPr>
            <a:r>
              <a:rPr lang="en-US" altLang="en-US" b="1" dirty="0"/>
              <a:t>   File control </a:t>
            </a:r>
          </a:p>
          <a:p>
            <a:pPr lvl="1">
              <a:buFont typeface="Wingdings" panose="05000000000000000000" pitchFamily="2" charset="2"/>
              <a:buChar char="v"/>
            </a:pPr>
            <a:r>
              <a:rPr lang="en-US" altLang="en-US" b="1" dirty="0"/>
              <a:t>   Get file status</a:t>
            </a:r>
          </a:p>
          <a:p>
            <a:pPr lvl="1">
              <a:buFont typeface="Wingdings" panose="05000000000000000000" pitchFamily="2" charset="2"/>
              <a:buChar char="v"/>
            </a:pPr>
            <a:r>
              <a:rPr lang="en-US" altLang="en-US" b="1" dirty="0"/>
              <a:t>  </a:t>
            </a:r>
            <a:r>
              <a:rPr lang="en-US" altLang="en-US" b="1" dirty="0">
                <a:solidFill>
                  <a:schemeClr val="bg1"/>
                </a:solidFill>
              </a:rPr>
              <a:t> </a:t>
            </a:r>
            <a:r>
              <a:rPr lang="en-US" altLang="en-US" b="1" i="1" dirty="0"/>
              <a:t>select</a:t>
            </a:r>
            <a:r>
              <a:rPr lang="en-US" altLang="en-US" b="1" dirty="0"/>
              <a:t> system call</a:t>
            </a:r>
          </a:p>
          <a:p>
            <a:pPr marL="800100" lvl="1" indent="-342900">
              <a:buFont typeface="Wingdings" panose="05000000000000000000" pitchFamily="2" charset="2"/>
              <a:buChar char="v"/>
            </a:pPr>
            <a:endParaRPr lang="en-US" altLang="en-US" sz="2800" b="1" dirty="0">
              <a:solidFill>
                <a:schemeClr val="bg1"/>
              </a:solidFill>
            </a:endParaRPr>
          </a:p>
          <a:p>
            <a:endParaRPr lang="en-IN" sz="4000" dirty="0">
              <a:solidFill>
                <a:schemeClr val="bg1"/>
              </a:solidFill>
            </a:endParaRPr>
          </a:p>
        </p:txBody>
      </p:sp>
      <p:sp>
        <p:nvSpPr>
          <p:cNvPr id="2" name="Slide Number Placeholder 1"/>
          <p:cNvSpPr>
            <a:spLocks noGrp="1"/>
          </p:cNvSpPr>
          <p:nvPr>
            <p:ph type="sldNum" sz="quarter" idx="12"/>
          </p:nvPr>
        </p:nvSpPr>
        <p:spPr>
          <a:xfrm>
            <a:off x="9319517" y="6396389"/>
            <a:ext cx="2743200" cy="365125"/>
          </a:xfrm>
        </p:spPr>
        <p:txBody>
          <a:bodyPr/>
          <a:lstStyle/>
          <a:p>
            <a:fld id="{1DEFBDA0-AD74-41D1-B067-250B5C005FA0}" type="slidenum">
              <a:rPr lang="en-IN" smtClean="0"/>
              <a:t>25</a:t>
            </a:fld>
            <a:endParaRPr lang="en-IN"/>
          </a:p>
        </p:txBody>
      </p:sp>
    </p:spTree>
    <p:extLst>
      <p:ext uri="{BB962C8B-B14F-4D97-AF65-F5344CB8AC3E}">
        <p14:creationId xmlns:p14="http://schemas.microsoft.com/office/powerpoint/2010/main" val="2056925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Overview –I/O</a:t>
            </a:r>
          </a:p>
        </p:txBody>
      </p:sp>
      <p:sp>
        <p:nvSpPr>
          <p:cNvPr id="4" name="Slide Number Placeholder 3"/>
          <p:cNvSpPr>
            <a:spLocks noGrp="1"/>
          </p:cNvSpPr>
          <p:nvPr>
            <p:ph type="sldNum" sz="quarter" idx="12"/>
          </p:nvPr>
        </p:nvSpPr>
        <p:spPr/>
        <p:txBody>
          <a:bodyPr/>
          <a:lstStyle/>
          <a:p>
            <a:fld id="{1DEFBDA0-AD74-41D1-B067-250B5C005FA0}" type="slidenum">
              <a:rPr lang="en-IN" smtClean="0"/>
              <a:t>26</a:t>
            </a:fld>
            <a:endParaRPr lang="en-IN"/>
          </a:p>
        </p:txBody>
      </p:sp>
      <p:sp>
        <p:nvSpPr>
          <p:cNvPr id="5" name="Rectangle 3"/>
          <p:cNvSpPr txBox="1">
            <a:spLocks noChangeArrowheads="1"/>
          </p:cNvSpPr>
          <p:nvPr/>
        </p:nvSpPr>
        <p:spPr>
          <a:xfrm>
            <a:off x="188842" y="1246663"/>
            <a:ext cx="3756991" cy="5364162"/>
          </a:xfrm>
          <a:prstGeom prst="rect">
            <a:avLst/>
          </a:prstGeom>
          <a:solidFill>
            <a:schemeClr val="accent1">
              <a:lumMod val="20000"/>
              <a:lumOff val="80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a:cs typeface="Times New Roman" panose="02020603050405020304" pitchFamily="18" charset="0"/>
              </a:rPr>
              <a:t>The basic model of I/O system is a sequence of bytes that can be accessed either randomly, or sequentially. </a:t>
            </a:r>
          </a:p>
          <a:p>
            <a:pPr algn="just"/>
            <a:endParaRPr lang="en-US" altLang="en-US" b="1" dirty="0">
              <a:cs typeface="Times New Roman" panose="02020603050405020304" pitchFamily="18" charset="0"/>
            </a:endParaRPr>
          </a:p>
          <a:p>
            <a:pPr algn="just"/>
            <a:r>
              <a:rPr lang="en-US" altLang="en-US" b="1" dirty="0">
                <a:cs typeface="Times New Roman" panose="02020603050405020304" pitchFamily="18" charset="0"/>
              </a:rPr>
              <a:t>There are no file formats (sequential, indexed etc.) and no control blocks (such as a file control block) in a typical user process. </a:t>
            </a:r>
          </a:p>
          <a:p>
            <a:pPr algn="just"/>
            <a:endParaRPr lang="en-US" altLang="en-US" b="1" dirty="0">
              <a:cs typeface="Times New Roman" panose="02020603050405020304" pitchFamily="18" charset="0"/>
            </a:endParaRPr>
          </a:p>
          <a:p>
            <a:pPr algn="just"/>
            <a:r>
              <a:rPr lang="en-US" altLang="en-US" b="1" dirty="0">
                <a:cs typeface="Times New Roman" panose="02020603050405020304" pitchFamily="18" charset="0"/>
              </a:rPr>
              <a:t>The I/O system is visible to a user process as a stream of bytes (I/O stream). A Unix process uses descriptors (small unsigned integers) to refer to I/O streams</a:t>
            </a:r>
            <a:r>
              <a:rPr lang="en-US" altLang="en-US" sz="1800" dirty="0">
                <a:cs typeface="Times New Roman" panose="02020603050405020304" pitchFamily="18" charset="0"/>
              </a:rPr>
              <a:t>. </a:t>
            </a:r>
          </a:p>
        </p:txBody>
      </p:sp>
      <p:sp>
        <p:nvSpPr>
          <p:cNvPr id="6" name="Rectangle 3"/>
          <p:cNvSpPr txBox="1">
            <a:spLocks noChangeArrowheads="1"/>
          </p:cNvSpPr>
          <p:nvPr/>
        </p:nvSpPr>
        <p:spPr>
          <a:xfrm>
            <a:off x="4260573" y="1246663"/>
            <a:ext cx="4419600" cy="5181600"/>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200" b="1" dirty="0">
                <a:cs typeface="Times New Roman" panose="02020603050405020304" pitchFamily="18" charset="0"/>
              </a:rPr>
              <a:t>The system calls related to the Input-Output operations take a descriptor as an argument.</a:t>
            </a:r>
          </a:p>
          <a:p>
            <a:pPr algn="just">
              <a:lnSpc>
                <a:spcPct val="80000"/>
              </a:lnSpc>
            </a:pPr>
            <a:r>
              <a:rPr lang="en-US" altLang="en-US" sz="2200" b="1" dirty="0">
                <a:cs typeface="Times New Roman" panose="02020603050405020304" pitchFamily="18" charset="0"/>
              </a:rPr>
              <a:t>Each process has a separate File Descriptor (FD) Table.</a:t>
            </a:r>
          </a:p>
          <a:p>
            <a:pPr algn="just">
              <a:lnSpc>
                <a:spcPct val="80000"/>
              </a:lnSpc>
            </a:pPr>
            <a:r>
              <a:rPr lang="en-US" altLang="en-US" sz="2200" b="1" dirty="0">
                <a:cs typeface="Times New Roman" panose="02020603050405020304" pitchFamily="18" charset="0"/>
              </a:rPr>
              <a:t>Valid file descriptor ranges from 0 to a maximum descriptor number that is configurable.</a:t>
            </a:r>
          </a:p>
          <a:p>
            <a:pPr algn="just">
              <a:lnSpc>
                <a:spcPct val="80000"/>
              </a:lnSpc>
            </a:pPr>
            <a:r>
              <a:rPr lang="en-US" altLang="en-US" sz="2200" b="1" dirty="0">
                <a:cs typeface="Times New Roman" panose="02020603050405020304" pitchFamily="18" charset="0"/>
              </a:rPr>
              <a:t>Kernel assigns descriptors for standard input (0), standard output (1) and standard error (2) of the FD table as part of process creation.</a:t>
            </a:r>
          </a:p>
          <a:p>
            <a:pPr algn="just">
              <a:lnSpc>
                <a:spcPct val="80000"/>
              </a:lnSpc>
            </a:pPr>
            <a:r>
              <a:rPr lang="en-US" altLang="en-US" sz="2200" b="1" dirty="0">
                <a:cs typeface="Times New Roman" panose="02020603050405020304" pitchFamily="18" charset="0"/>
              </a:rPr>
              <a:t>Kernel always assign minimum possible value from the </a:t>
            </a:r>
            <a:r>
              <a:rPr lang="en-US" altLang="en-US" sz="2200" b="1" dirty="0" err="1">
                <a:cs typeface="Times New Roman" panose="02020603050405020304" pitchFamily="18" charset="0"/>
              </a:rPr>
              <a:t>fd</a:t>
            </a:r>
            <a:r>
              <a:rPr lang="en-US" altLang="en-US" sz="2200" b="1" dirty="0">
                <a:cs typeface="Times New Roman" panose="02020603050405020304" pitchFamily="18" charset="0"/>
              </a:rPr>
              <a:t> table to any new file descriptors. </a:t>
            </a:r>
          </a:p>
          <a:p>
            <a:pPr algn="just">
              <a:lnSpc>
                <a:spcPct val="80000"/>
              </a:lnSpc>
            </a:pPr>
            <a:endParaRPr lang="en-US" altLang="en-US" sz="2200" b="1" dirty="0">
              <a:cs typeface="Times New Roman" panose="02020603050405020304" pitchFamily="18" charset="0"/>
            </a:endParaRPr>
          </a:p>
          <a:p>
            <a:pPr algn="just">
              <a:lnSpc>
                <a:spcPct val="80000"/>
              </a:lnSpc>
              <a:buFont typeface="Wingdings" panose="05000000000000000000" pitchFamily="2" charset="2"/>
              <a:buNone/>
            </a:pPr>
            <a:r>
              <a:rPr lang="en-US" altLang="en-US" sz="2200" dirty="0">
                <a:cs typeface="Times New Roman" panose="02020603050405020304" pitchFamily="18" charset="0"/>
              </a:rPr>
              <a:t> </a:t>
            </a:r>
          </a:p>
        </p:txBody>
      </p:sp>
      <p:sp>
        <p:nvSpPr>
          <p:cNvPr id="7" name="Rectangle 3"/>
          <p:cNvSpPr txBox="1">
            <a:spLocks noChangeArrowheads="1"/>
          </p:cNvSpPr>
          <p:nvPr/>
        </p:nvSpPr>
        <p:spPr>
          <a:xfrm>
            <a:off x="8766313" y="1982159"/>
            <a:ext cx="3088352" cy="4080711"/>
          </a:xfrm>
          <a:prstGeom prst="rect">
            <a:avLst/>
          </a:prstGeom>
          <a:solidFill>
            <a:schemeClr val="accent5">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200" b="1" dirty="0">
                <a:cs typeface="Times New Roman" panose="02020603050405020304" pitchFamily="18" charset="0"/>
              </a:rPr>
              <a:t>The system calls related to the I/O system take a descriptor as an argument to handle a file.</a:t>
            </a:r>
          </a:p>
          <a:p>
            <a:pPr algn="just"/>
            <a:r>
              <a:rPr lang="en-US" altLang="en-US" sz="2200" b="1" dirty="0">
                <a:cs typeface="Times New Roman" panose="02020603050405020304" pitchFamily="18" charset="0"/>
              </a:rPr>
              <a:t>The descriptor is a positive integer number.</a:t>
            </a:r>
          </a:p>
          <a:p>
            <a:pPr algn="just"/>
            <a:r>
              <a:rPr lang="en-US" altLang="en-US" sz="2200" b="1" dirty="0">
                <a:cs typeface="Times New Roman" panose="02020603050405020304" pitchFamily="18" charset="0"/>
              </a:rPr>
              <a:t>If a file open is not successful, </a:t>
            </a:r>
            <a:r>
              <a:rPr lang="en-US" altLang="en-US" sz="2200" b="1" dirty="0" err="1">
                <a:cs typeface="Times New Roman" panose="02020603050405020304" pitchFamily="18" charset="0"/>
              </a:rPr>
              <a:t>fd</a:t>
            </a:r>
            <a:r>
              <a:rPr lang="en-US" altLang="en-US" sz="2200" b="1" dirty="0">
                <a:cs typeface="Times New Roman" panose="02020603050405020304" pitchFamily="18" charset="0"/>
              </a:rPr>
              <a:t> returns -1.</a:t>
            </a:r>
          </a:p>
          <a:p>
            <a:pPr algn="just"/>
            <a:endParaRPr lang="en-US" altLang="en-US" sz="2200" b="1" dirty="0">
              <a:cs typeface="Times New Roman" panose="02020603050405020304" pitchFamily="18" charset="0"/>
            </a:endParaRPr>
          </a:p>
          <a:p>
            <a:pPr algn="just"/>
            <a:endParaRPr lang="en-US" altLang="en-US" sz="2200" dirty="0">
              <a:cs typeface="Times New Roman" panose="02020603050405020304" pitchFamily="18" charset="0"/>
            </a:endParaRPr>
          </a:p>
          <a:p>
            <a:pPr algn="just"/>
            <a:endParaRPr lang="en-US" altLang="en-US" sz="2200" dirty="0"/>
          </a:p>
        </p:txBody>
      </p:sp>
    </p:spTree>
    <p:extLst>
      <p:ext uri="{BB962C8B-B14F-4D97-AF65-F5344CB8AC3E}">
        <p14:creationId xmlns:p14="http://schemas.microsoft.com/office/powerpoint/2010/main" val="1076378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mn-lt"/>
              </a:rPr>
              <a:t>fd</a:t>
            </a:r>
            <a:r>
              <a:rPr lang="en-IN" dirty="0">
                <a:latin typeface="+mn-lt"/>
              </a:rPr>
              <a:t> Table</a:t>
            </a:r>
          </a:p>
        </p:txBody>
      </p:sp>
      <p:sp>
        <p:nvSpPr>
          <p:cNvPr id="4" name="Slide Number Placeholder 3"/>
          <p:cNvSpPr>
            <a:spLocks noGrp="1"/>
          </p:cNvSpPr>
          <p:nvPr>
            <p:ph type="sldNum" sz="quarter" idx="12"/>
          </p:nvPr>
        </p:nvSpPr>
        <p:spPr/>
        <p:txBody>
          <a:bodyPr/>
          <a:lstStyle/>
          <a:p>
            <a:fld id="{1DEFBDA0-AD74-41D1-B067-250B5C005FA0}" type="slidenum">
              <a:rPr lang="en-IN" b="1" smtClean="0"/>
              <a:t>27</a:t>
            </a:fld>
            <a:endParaRPr lang="en-IN" b="1"/>
          </a:p>
        </p:txBody>
      </p:sp>
      <p:sp>
        <p:nvSpPr>
          <p:cNvPr id="5" name="Rectangle 4"/>
          <p:cNvSpPr>
            <a:spLocks noChangeArrowheads="1"/>
          </p:cNvSpPr>
          <p:nvPr/>
        </p:nvSpPr>
        <p:spPr bwMode="auto">
          <a:xfrm>
            <a:off x="1219200" y="1905000"/>
            <a:ext cx="2133600" cy="2362200"/>
          </a:xfrm>
          <a:prstGeom prst="rect">
            <a:avLst/>
          </a:prstGeom>
          <a:solidFill>
            <a:schemeClr val="accent3">
              <a:lumMod val="20000"/>
              <a:lumOff val="80000"/>
            </a:schemeClr>
          </a:solidFill>
          <a:ln w="9525">
            <a:solidFill>
              <a:srgbClr val="FF9933"/>
            </a:solidFill>
            <a:miter lim="800000"/>
            <a:headEnd/>
            <a:tailEnd/>
          </a:ln>
          <a:effectLst/>
        </p:spPr>
        <p:txBody>
          <a:bodyPr wrap="none" anchor="ctr"/>
          <a:lstStyle/>
          <a:p>
            <a:pPr algn="ctr"/>
            <a:endParaRPr lang="en-US" altLang="en-US" sz="2400" b="1"/>
          </a:p>
        </p:txBody>
      </p:sp>
      <p:sp>
        <p:nvSpPr>
          <p:cNvPr id="6" name="Line 5"/>
          <p:cNvSpPr>
            <a:spLocks noChangeShapeType="1"/>
          </p:cNvSpPr>
          <p:nvPr/>
        </p:nvSpPr>
        <p:spPr bwMode="auto">
          <a:xfrm>
            <a:off x="1219200" y="24384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7" name="Line 6"/>
          <p:cNvSpPr>
            <a:spLocks noChangeShapeType="1"/>
          </p:cNvSpPr>
          <p:nvPr/>
        </p:nvSpPr>
        <p:spPr bwMode="auto">
          <a:xfrm>
            <a:off x="1219200" y="28956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8" name="Line 7"/>
          <p:cNvSpPr>
            <a:spLocks noChangeShapeType="1"/>
          </p:cNvSpPr>
          <p:nvPr/>
        </p:nvSpPr>
        <p:spPr bwMode="auto">
          <a:xfrm>
            <a:off x="1219200" y="3352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9" name="Line 8"/>
          <p:cNvSpPr>
            <a:spLocks noChangeShapeType="1"/>
          </p:cNvSpPr>
          <p:nvPr/>
        </p:nvSpPr>
        <p:spPr bwMode="auto">
          <a:xfrm>
            <a:off x="1219200" y="38100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0" name="Text Box 9"/>
          <p:cNvSpPr txBox="1">
            <a:spLocks noChangeArrowheads="1"/>
          </p:cNvSpPr>
          <p:nvPr/>
        </p:nvSpPr>
        <p:spPr bwMode="auto">
          <a:xfrm>
            <a:off x="1600200" y="1905000"/>
            <a:ext cx="12458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0 - stdin</a:t>
            </a:r>
          </a:p>
        </p:txBody>
      </p:sp>
      <p:sp>
        <p:nvSpPr>
          <p:cNvPr id="11" name="Text Box 10"/>
          <p:cNvSpPr txBox="1">
            <a:spLocks noChangeArrowheads="1"/>
          </p:cNvSpPr>
          <p:nvPr/>
        </p:nvSpPr>
        <p:spPr bwMode="auto">
          <a:xfrm>
            <a:off x="1600200" y="2438400"/>
            <a:ext cx="1417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1 - stdout</a:t>
            </a:r>
          </a:p>
        </p:txBody>
      </p:sp>
      <p:sp>
        <p:nvSpPr>
          <p:cNvPr id="12" name="Text Box 11"/>
          <p:cNvSpPr txBox="1">
            <a:spLocks noChangeArrowheads="1"/>
          </p:cNvSpPr>
          <p:nvPr/>
        </p:nvSpPr>
        <p:spPr bwMode="auto">
          <a:xfrm>
            <a:off x="1600200" y="2895600"/>
            <a:ext cx="13351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2 - stderr</a:t>
            </a:r>
          </a:p>
        </p:txBody>
      </p:sp>
      <p:sp>
        <p:nvSpPr>
          <p:cNvPr id="13" name="Text Box 12"/>
          <p:cNvSpPr txBox="1">
            <a:spLocks noChangeArrowheads="1"/>
          </p:cNvSpPr>
          <p:nvPr/>
        </p:nvSpPr>
        <p:spPr bwMode="auto">
          <a:xfrm>
            <a:off x="1600200" y="3352800"/>
            <a:ext cx="114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3 - file1</a:t>
            </a:r>
          </a:p>
        </p:txBody>
      </p:sp>
      <p:sp>
        <p:nvSpPr>
          <p:cNvPr id="14" name="Text Box 13"/>
          <p:cNvSpPr txBox="1">
            <a:spLocks noChangeArrowheads="1"/>
          </p:cNvSpPr>
          <p:nvPr/>
        </p:nvSpPr>
        <p:spPr bwMode="auto">
          <a:xfrm>
            <a:off x="1600200" y="3810000"/>
            <a:ext cx="114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4 - file2</a:t>
            </a:r>
          </a:p>
        </p:txBody>
      </p:sp>
      <p:sp>
        <p:nvSpPr>
          <p:cNvPr id="15" name="Rectangle 3"/>
          <p:cNvSpPr>
            <a:spLocks noChangeArrowheads="1"/>
          </p:cNvSpPr>
          <p:nvPr/>
        </p:nvSpPr>
        <p:spPr bwMode="auto">
          <a:xfrm>
            <a:off x="4960152" y="2052671"/>
            <a:ext cx="2133600" cy="2362200"/>
          </a:xfrm>
          <a:prstGeom prst="rect">
            <a:avLst/>
          </a:prstGeom>
          <a:solidFill>
            <a:schemeClr val="tx2">
              <a:lumMod val="10000"/>
              <a:lumOff val="90000"/>
            </a:schemeClr>
          </a:solidFill>
          <a:ln w="9525">
            <a:solidFill>
              <a:schemeClr val="tx1"/>
            </a:solidFill>
            <a:miter lim="800000"/>
            <a:headEnd/>
            <a:tailEnd/>
          </a:ln>
          <a:effectLst/>
        </p:spPr>
        <p:txBody>
          <a:bodyPr wrap="none" anchor="ctr"/>
          <a:lstStyle/>
          <a:p>
            <a:pPr algn="ctr"/>
            <a:endParaRPr lang="en-US" altLang="en-US" sz="2400" b="1"/>
          </a:p>
        </p:txBody>
      </p:sp>
      <p:sp>
        <p:nvSpPr>
          <p:cNvPr id="16" name="Line 4"/>
          <p:cNvSpPr>
            <a:spLocks noChangeShapeType="1"/>
          </p:cNvSpPr>
          <p:nvPr/>
        </p:nvSpPr>
        <p:spPr bwMode="auto">
          <a:xfrm>
            <a:off x="4960152" y="2586071"/>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7" name="Line 5"/>
          <p:cNvSpPr>
            <a:spLocks noChangeShapeType="1"/>
          </p:cNvSpPr>
          <p:nvPr/>
        </p:nvSpPr>
        <p:spPr bwMode="auto">
          <a:xfrm>
            <a:off x="4960152" y="3043271"/>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8" name="Line 6"/>
          <p:cNvSpPr>
            <a:spLocks noChangeShapeType="1"/>
          </p:cNvSpPr>
          <p:nvPr/>
        </p:nvSpPr>
        <p:spPr bwMode="auto">
          <a:xfrm>
            <a:off x="4960152" y="3500471"/>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9" name="Line 7"/>
          <p:cNvSpPr>
            <a:spLocks noChangeShapeType="1"/>
          </p:cNvSpPr>
          <p:nvPr/>
        </p:nvSpPr>
        <p:spPr bwMode="auto">
          <a:xfrm>
            <a:off x="4960152" y="3957671"/>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0" name="Text Box 8"/>
          <p:cNvSpPr txBox="1">
            <a:spLocks noChangeArrowheads="1"/>
          </p:cNvSpPr>
          <p:nvPr/>
        </p:nvSpPr>
        <p:spPr bwMode="auto">
          <a:xfrm>
            <a:off x="4807752" y="1462842"/>
            <a:ext cx="2514600" cy="461665"/>
          </a:xfrm>
          <a:prstGeom prst="rect">
            <a:avLst/>
          </a:prstGeom>
          <a:solidFill>
            <a:schemeClr val="tx1"/>
          </a:solidFill>
          <a:ln>
            <a:noFill/>
          </a:ln>
          <a:effectLst/>
        </p:spPr>
        <p:txBody>
          <a:bodyPr wrap="square">
            <a:spAutoFit/>
          </a:bodyPr>
          <a:lstStyle/>
          <a:p>
            <a:r>
              <a:rPr lang="en-US" altLang="en-US" sz="2400" b="1" dirty="0">
                <a:solidFill>
                  <a:schemeClr val="bg1"/>
                </a:solidFill>
              </a:rPr>
              <a:t> </a:t>
            </a:r>
            <a:r>
              <a:rPr lang="en-US" altLang="en-US" sz="2400" b="1" dirty="0" err="1">
                <a:solidFill>
                  <a:schemeClr val="bg1"/>
                </a:solidFill>
              </a:rPr>
              <a:t>fd</a:t>
            </a:r>
            <a:r>
              <a:rPr lang="en-US" altLang="en-US" sz="2400" b="1" dirty="0">
                <a:solidFill>
                  <a:schemeClr val="bg1"/>
                </a:solidFill>
              </a:rPr>
              <a:t> table Process 1</a:t>
            </a:r>
          </a:p>
        </p:txBody>
      </p:sp>
      <p:sp>
        <p:nvSpPr>
          <p:cNvPr id="21" name="Rectangle 9"/>
          <p:cNvSpPr>
            <a:spLocks noChangeArrowheads="1"/>
          </p:cNvSpPr>
          <p:nvPr/>
        </p:nvSpPr>
        <p:spPr bwMode="auto">
          <a:xfrm>
            <a:off x="8909852" y="2011396"/>
            <a:ext cx="2133600" cy="2403475"/>
          </a:xfrm>
          <a:prstGeom prst="rect">
            <a:avLst/>
          </a:prstGeom>
          <a:solidFill>
            <a:schemeClr val="accent5">
              <a:lumMod val="20000"/>
              <a:lumOff val="80000"/>
            </a:schemeClr>
          </a:solidFill>
          <a:ln w="9525">
            <a:solidFill>
              <a:schemeClr val="tx1"/>
            </a:solidFill>
            <a:miter lim="800000"/>
            <a:headEnd/>
            <a:tailEnd/>
          </a:ln>
          <a:effectLst/>
        </p:spPr>
        <p:txBody>
          <a:bodyPr wrap="none" anchor="ctr"/>
          <a:lstStyle/>
          <a:p>
            <a:endParaRPr lang="en-IN" b="1"/>
          </a:p>
        </p:txBody>
      </p:sp>
      <p:sp>
        <p:nvSpPr>
          <p:cNvPr id="22" name="Line 10"/>
          <p:cNvSpPr>
            <a:spLocks noChangeShapeType="1"/>
          </p:cNvSpPr>
          <p:nvPr/>
        </p:nvSpPr>
        <p:spPr bwMode="auto">
          <a:xfrm>
            <a:off x="8909852" y="2544796"/>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3" name="Line 11"/>
          <p:cNvSpPr>
            <a:spLocks noChangeShapeType="1"/>
          </p:cNvSpPr>
          <p:nvPr/>
        </p:nvSpPr>
        <p:spPr bwMode="auto">
          <a:xfrm>
            <a:off x="8909852" y="3001996"/>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4" name="Line 12"/>
          <p:cNvSpPr>
            <a:spLocks noChangeShapeType="1"/>
          </p:cNvSpPr>
          <p:nvPr/>
        </p:nvSpPr>
        <p:spPr bwMode="auto">
          <a:xfrm>
            <a:off x="8909852" y="3459196"/>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5" name="Line 13"/>
          <p:cNvSpPr>
            <a:spLocks noChangeShapeType="1"/>
          </p:cNvSpPr>
          <p:nvPr/>
        </p:nvSpPr>
        <p:spPr bwMode="auto">
          <a:xfrm>
            <a:off x="8909852" y="3916396"/>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6" name="Text Box 14"/>
          <p:cNvSpPr txBox="1">
            <a:spLocks noChangeArrowheads="1"/>
          </p:cNvSpPr>
          <p:nvPr/>
        </p:nvSpPr>
        <p:spPr bwMode="auto">
          <a:xfrm>
            <a:off x="8693952" y="1386774"/>
            <a:ext cx="2530640" cy="461665"/>
          </a:xfrm>
          <a:prstGeom prst="rect">
            <a:avLst/>
          </a:prstGeom>
          <a:solidFill>
            <a:schemeClr val="accent3">
              <a:lumMod val="50000"/>
            </a:schemeClr>
          </a:solidFill>
          <a:ln>
            <a:noFill/>
          </a:ln>
          <a:effectLst/>
        </p:spPr>
        <p:txBody>
          <a:bodyPr wrap="square">
            <a:spAutoFit/>
          </a:bodyPr>
          <a:lstStyle/>
          <a:p>
            <a:r>
              <a:rPr lang="en-US" altLang="en-US" sz="2400" b="1" dirty="0" err="1">
                <a:solidFill>
                  <a:schemeClr val="bg1"/>
                </a:solidFill>
              </a:rPr>
              <a:t>fd</a:t>
            </a:r>
            <a:r>
              <a:rPr lang="en-US" altLang="en-US" sz="2400" b="1" dirty="0">
                <a:solidFill>
                  <a:schemeClr val="bg1"/>
                </a:solidFill>
              </a:rPr>
              <a:t> table Process 2</a:t>
            </a:r>
          </a:p>
        </p:txBody>
      </p:sp>
      <p:sp>
        <p:nvSpPr>
          <p:cNvPr id="27" name="AutoShape 15"/>
          <p:cNvSpPr>
            <a:spLocks noChangeArrowheads="1"/>
          </p:cNvSpPr>
          <p:nvPr/>
        </p:nvSpPr>
        <p:spPr bwMode="auto">
          <a:xfrm>
            <a:off x="6865152" y="5024471"/>
            <a:ext cx="762000" cy="1066800"/>
          </a:xfrm>
          <a:prstGeom prst="can">
            <a:avLst>
              <a:gd name="adj" fmla="val 35000"/>
            </a:avLst>
          </a:prstGeom>
          <a:solidFill>
            <a:schemeClr val="tx2">
              <a:lumMod val="50000"/>
              <a:lumOff val="50000"/>
            </a:schemeClr>
          </a:solidFill>
          <a:ln w="9525">
            <a:solidFill>
              <a:schemeClr val="tx1"/>
            </a:solidFill>
            <a:round/>
            <a:headEnd/>
            <a:tailEnd/>
          </a:ln>
          <a:effectLst/>
        </p:spPr>
        <p:txBody>
          <a:bodyPr wrap="none" anchor="ctr"/>
          <a:lstStyle/>
          <a:p>
            <a:endParaRPr lang="en-IN" b="1"/>
          </a:p>
        </p:txBody>
      </p:sp>
      <p:sp>
        <p:nvSpPr>
          <p:cNvPr id="28" name="AutoShape 16"/>
          <p:cNvSpPr>
            <a:spLocks noChangeArrowheads="1"/>
          </p:cNvSpPr>
          <p:nvPr/>
        </p:nvSpPr>
        <p:spPr bwMode="auto">
          <a:xfrm>
            <a:off x="8312952" y="5024471"/>
            <a:ext cx="762000" cy="1066800"/>
          </a:xfrm>
          <a:prstGeom prst="can">
            <a:avLst>
              <a:gd name="adj" fmla="val 35000"/>
            </a:avLst>
          </a:prstGeom>
          <a:solidFill>
            <a:schemeClr val="accent2">
              <a:lumMod val="40000"/>
              <a:lumOff val="60000"/>
            </a:schemeClr>
          </a:solidFill>
          <a:ln w="9525">
            <a:solidFill>
              <a:schemeClr val="tx1"/>
            </a:solidFill>
            <a:round/>
            <a:headEnd/>
            <a:tailEnd/>
          </a:ln>
          <a:effectLst/>
        </p:spPr>
        <p:txBody>
          <a:bodyPr wrap="none" anchor="ctr"/>
          <a:lstStyle/>
          <a:p>
            <a:endParaRPr lang="en-IN" b="1"/>
          </a:p>
        </p:txBody>
      </p:sp>
      <p:sp>
        <p:nvSpPr>
          <p:cNvPr id="29" name="Line 17"/>
          <p:cNvSpPr>
            <a:spLocks noChangeShapeType="1"/>
          </p:cNvSpPr>
          <p:nvPr/>
        </p:nvSpPr>
        <p:spPr bwMode="auto">
          <a:xfrm>
            <a:off x="6407952" y="4033871"/>
            <a:ext cx="9144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0" name="Line 18"/>
          <p:cNvSpPr>
            <a:spLocks noChangeShapeType="1"/>
          </p:cNvSpPr>
          <p:nvPr/>
        </p:nvSpPr>
        <p:spPr bwMode="auto">
          <a:xfrm flipH="1">
            <a:off x="8693952" y="4033871"/>
            <a:ext cx="457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1" name="AutoShape 19"/>
          <p:cNvSpPr>
            <a:spLocks noChangeArrowheads="1"/>
          </p:cNvSpPr>
          <p:nvPr/>
        </p:nvSpPr>
        <p:spPr bwMode="auto">
          <a:xfrm>
            <a:off x="7627152" y="3043271"/>
            <a:ext cx="762000" cy="1066800"/>
          </a:xfrm>
          <a:prstGeom prst="can">
            <a:avLst>
              <a:gd name="adj" fmla="val 35000"/>
            </a:avLst>
          </a:prstGeom>
          <a:solidFill>
            <a:schemeClr val="accent1">
              <a:lumMod val="40000"/>
              <a:lumOff val="60000"/>
            </a:schemeClr>
          </a:solidFill>
          <a:ln w="9525">
            <a:solidFill>
              <a:schemeClr val="tx1"/>
            </a:solidFill>
            <a:round/>
            <a:headEnd/>
            <a:tailEnd/>
          </a:ln>
          <a:effectLst/>
        </p:spPr>
        <p:txBody>
          <a:bodyPr wrap="none" anchor="ctr"/>
          <a:lstStyle/>
          <a:p>
            <a:endParaRPr lang="en-IN" b="1"/>
          </a:p>
        </p:txBody>
      </p:sp>
      <p:sp>
        <p:nvSpPr>
          <p:cNvPr id="32" name="Line 20"/>
          <p:cNvSpPr>
            <a:spLocks noChangeShapeType="1"/>
          </p:cNvSpPr>
          <p:nvPr/>
        </p:nvSpPr>
        <p:spPr bwMode="auto">
          <a:xfrm flipV="1">
            <a:off x="6712752" y="3500471"/>
            <a:ext cx="1143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3" name="Line 21"/>
          <p:cNvSpPr>
            <a:spLocks noChangeShapeType="1"/>
          </p:cNvSpPr>
          <p:nvPr/>
        </p:nvSpPr>
        <p:spPr bwMode="auto">
          <a:xfrm flipH="1" flipV="1">
            <a:off x="8084352" y="3500471"/>
            <a:ext cx="990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4" name="Text Box 22"/>
          <p:cNvSpPr txBox="1">
            <a:spLocks noChangeArrowheads="1"/>
          </p:cNvSpPr>
          <p:nvPr/>
        </p:nvSpPr>
        <p:spPr bwMode="auto">
          <a:xfrm>
            <a:off x="5341152" y="2052671"/>
            <a:ext cx="12458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0 - stdin</a:t>
            </a:r>
          </a:p>
        </p:txBody>
      </p:sp>
      <p:sp>
        <p:nvSpPr>
          <p:cNvPr id="35" name="Text Box 23"/>
          <p:cNvSpPr txBox="1">
            <a:spLocks noChangeArrowheads="1"/>
          </p:cNvSpPr>
          <p:nvPr/>
        </p:nvSpPr>
        <p:spPr bwMode="auto">
          <a:xfrm>
            <a:off x="9340065" y="2052671"/>
            <a:ext cx="12458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0 - stdin</a:t>
            </a:r>
          </a:p>
        </p:txBody>
      </p:sp>
      <p:sp>
        <p:nvSpPr>
          <p:cNvPr id="36" name="Text Box 24"/>
          <p:cNvSpPr txBox="1">
            <a:spLocks noChangeArrowheads="1"/>
          </p:cNvSpPr>
          <p:nvPr/>
        </p:nvSpPr>
        <p:spPr bwMode="auto">
          <a:xfrm>
            <a:off x="5341152" y="2586071"/>
            <a:ext cx="1417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1 - stdout</a:t>
            </a:r>
          </a:p>
        </p:txBody>
      </p:sp>
      <p:sp>
        <p:nvSpPr>
          <p:cNvPr id="37" name="Text Box 25"/>
          <p:cNvSpPr txBox="1">
            <a:spLocks noChangeArrowheads="1"/>
          </p:cNvSpPr>
          <p:nvPr/>
        </p:nvSpPr>
        <p:spPr bwMode="auto">
          <a:xfrm>
            <a:off x="9340065" y="2586071"/>
            <a:ext cx="1417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1 - stdout</a:t>
            </a:r>
          </a:p>
        </p:txBody>
      </p:sp>
      <p:sp>
        <p:nvSpPr>
          <p:cNvPr id="38" name="Text Box 26"/>
          <p:cNvSpPr txBox="1">
            <a:spLocks noChangeArrowheads="1"/>
          </p:cNvSpPr>
          <p:nvPr/>
        </p:nvSpPr>
        <p:spPr bwMode="auto">
          <a:xfrm>
            <a:off x="5341152" y="3043271"/>
            <a:ext cx="13351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2 - stderr</a:t>
            </a:r>
          </a:p>
        </p:txBody>
      </p:sp>
      <p:sp>
        <p:nvSpPr>
          <p:cNvPr id="39" name="Text Box 27"/>
          <p:cNvSpPr txBox="1">
            <a:spLocks noChangeArrowheads="1"/>
          </p:cNvSpPr>
          <p:nvPr/>
        </p:nvSpPr>
        <p:spPr bwMode="auto">
          <a:xfrm>
            <a:off x="9340065" y="3043271"/>
            <a:ext cx="13351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2 - stderr</a:t>
            </a:r>
          </a:p>
        </p:txBody>
      </p:sp>
      <p:sp>
        <p:nvSpPr>
          <p:cNvPr id="40" name="Text Box 28"/>
          <p:cNvSpPr txBox="1">
            <a:spLocks noChangeArrowheads="1"/>
          </p:cNvSpPr>
          <p:nvPr/>
        </p:nvSpPr>
        <p:spPr bwMode="auto">
          <a:xfrm>
            <a:off x="5341152" y="3500471"/>
            <a:ext cx="114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3 - file1</a:t>
            </a:r>
          </a:p>
        </p:txBody>
      </p:sp>
      <p:sp>
        <p:nvSpPr>
          <p:cNvPr id="41" name="Text Box 29"/>
          <p:cNvSpPr txBox="1">
            <a:spLocks noChangeArrowheads="1"/>
          </p:cNvSpPr>
          <p:nvPr/>
        </p:nvSpPr>
        <p:spPr bwMode="auto">
          <a:xfrm>
            <a:off x="9374990" y="3500471"/>
            <a:ext cx="1147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3 - file1</a:t>
            </a:r>
          </a:p>
        </p:txBody>
      </p:sp>
      <p:sp>
        <p:nvSpPr>
          <p:cNvPr id="42" name="Text Box 30"/>
          <p:cNvSpPr txBox="1">
            <a:spLocks noChangeArrowheads="1"/>
          </p:cNvSpPr>
          <p:nvPr/>
        </p:nvSpPr>
        <p:spPr bwMode="auto">
          <a:xfrm>
            <a:off x="5341152" y="3957671"/>
            <a:ext cx="114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4 - file2</a:t>
            </a:r>
          </a:p>
        </p:txBody>
      </p:sp>
      <p:sp>
        <p:nvSpPr>
          <p:cNvPr id="43" name="Text Box 31"/>
          <p:cNvSpPr txBox="1">
            <a:spLocks noChangeArrowheads="1"/>
          </p:cNvSpPr>
          <p:nvPr/>
        </p:nvSpPr>
        <p:spPr bwMode="auto">
          <a:xfrm>
            <a:off x="9374990" y="3957671"/>
            <a:ext cx="1147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4 - file3</a:t>
            </a:r>
          </a:p>
        </p:txBody>
      </p:sp>
      <p:sp>
        <p:nvSpPr>
          <p:cNvPr id="44" name="Text Box 32"/>
          <p:cNvSpPr txBox="1">
            <a:spLocks noChangeArrowheads="1"/>
          </p:cNvSpPr>
          <p:nvPr/>
        </p:nvSpPr>
        <p:spPr bwMode="auto">
          <a:xfrm>
            <a:off x="7550952" y="3576671"/>
            <a:ext cx="856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File 1</a:t>
            </a:r>
          </a:p>
        </p:txBody>
      </p:sp>
      <p:sp>
        <p:nvSpPr>
          <p:cNvPr id="45" name="Text Box 33"/>
          <p:cNvSpPr txBox="1">
            <a:spLocks noChangeArrowheads="1"/>
          </p:cNvSpPr>
          <p:nvPr/>
        </p:nvSpPr>
        <p:spPr bwMode="auto">
          <a:xfrm>
            <a:off x="6788952" y="5481671"/>
            <a:ext cx="856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File 2</a:t>
            </a:r>
          </a:p>
        </p:txBody>
      </p:sp>
      <p:sp>
        <p:nvSpPr>
          <p:cNvPr id="46" name="Text Box 34"/>
          <p:cNvSpPr txBox="1">
            <a:spLocks noChangeArrowheads="1"/>
          </p:cNvSpPr>
          <p:nvPr/>
        </p:nvSpPr>
        <p:spPr bwMode="auto">
          <a:xfrm>
            <a:off x="8236752" y="5405471"/>
            <a:ext cx="856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File 3</a:t>
            </a:r>
          </a:p>
        </p:txBody>
      </p:sp>
      <p:sp>
        <p:nvSpPr>
          <p:cNvPr id="47" name="Text Box 8"/>
          <p:cNvSpPr txBox="1">
            <a:spLocks noChangeArrowheads="1"/>
          </p:cNvSpPr>
          <p:nvPr/>
        </p:nvSpPr>
        <p:spPr bwMode="auto">
          <a:xfrm>
            <a:off x="1550400" y="1334679"/>
            <a:ext cx="1247361" cy="461665"/>
          </a:xfrm>
          <a:prstGeom prst="rect">
            <a:avLst/>
          </a:prstGeom>
          <a:solidFill>
            <a:schemeClr val="tx1"/>
          </a:solidFill>
          <a:ln>
            <a:noFill/>
          </a:ln>
          <a:effectLst/>
        </p:spPr>
        <p:txBody>
          <a:bodyPr wrap="square">
            <a:spAutoFit/>
          </a:bodyPr>
          <a:lstStyle/>
          <a:p>
            <a:r>
              <a:rPr lang="en-US" altLang="en-US" sz="2400" b="1" dirty="0">
                <a:solidFill>
                  <a:schemeClr val="bg1"/>
                </a:solidFill>
              </a:rPr>
              <a:t> </a:t>
            </a:r>
            <a:r>
              <a:rPr lang="en-US" altLang="en-US" sz="2400" b="1" dirty="0" err="1">
                <a:solidFill>
                  <a:schemeClr val="bg1"/>
                </a:solidFill>
              </a:rPr>
              <a:t>fd</a:t>
            </a:r>
            <a:r>
              <a:rPr lang="en-US" altLang="en-US" sz="2400" b="1" dirty="0">
                <a:solidFill>
                  <a:schemeClr val="bg1"/>
                </a:solidFill>
              </a:rPr>
              <a:t> table</a:t>
            </a:r>
          </a:p>
        </p:txBody>
      </p:sp>
    </p:spTree>
    <p:extLst>
      <p:ext uri="{BB962C8B-B14F-4D97-AF65-F5344CB8AC3E}">
        <p14:creationId xmlns:p14="http://schemas.microsoft.com/office/powerpoint/2010/main" val="188634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Interaction between </a:t>
            </a:r>
            <a:r>
              <a:rPr lang="en-IN" dirty="0" err="1">
                <a:latin typeface="+mn-lt"/>
              </a:rPr>
              <a:t>fd</a:t>
            </a:r>
            <a:r>
              <a:rPr lang="en-IN" dirty="0">
                <a:latin typeface="+mn-lt"/>
              </a:rPr>
              <a:t> and Data Block</a:t>
            </a:r>
          </a:p>
        </p:txBody>
      </p:sp>
      <p:sp>
        <p:nvSpPr>
          <p:cNvPr id="4" name="Slide Number Placeholder 3"/>
          <p:cNvSpPr>
            <a:spLocks noGrp="1"/>
          </p:cNvSpPr>
          <p:nvPr>
            <p:ph type="sldNum" sz="quarter" idx="12"/>
          </p:nvPr>
        </p:nvSpPr>
        <p:spPr/>
        <p:txBody>
          <a:bodyPr/>
          <a:lstStyle/>
          <a:p>
            <a:fld id="{1DEFBDA0-AD74-41D1-B067-250B5C005FA0}" type="slidenum">
              <a:rPr lang="en-IN" smtClean="0"/>
              <a:t>28</a:t>
            </a:fld>
            <a:endParaRPr lang="en-IN"/>
          </a:p>
        </p:txBody>
      </p:sp>
      <p:pic>
        <p:nvPicPr>
          <p:cNvPr id="5" name="Picture 4"/>
          <p:cNvPicPr>
            <a:picLocks noChangeAspect="1"/>
          </p:cNvPicPr>
          <p:nvPr/>
        </p:nvPicPr>
        <p:blipFill>
          <a:blip r:embed="rId3"/>
          <a:stretch>
            <a:fillRect/>
          </a:stretch>
        </p:blipFill>
        <p:spPr>
          <a:xfrm>
            <a:off x="2604976" y="1177027"/>
            <a:ext cx="8218967" cy="5805550"/>
          </a:xfrm>
          <a:prstGeom prst="rect">
            <a:avLst/>
          </a:prstGeom>
        </p:spPr>
      </p:pic>
    </p:spTree>
    <p:extLst>
      <p:ext uri="{BB962C8B-B14F-4D97-AF65-F5344CB8AC3E}">
        <p14:creationId xmlns:p14="http://schemas.microsoft.com/office/powerpoint/2010/main" val="420404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User Process Accessing Device Special File</a:t>
            </a:r>
          </a:p>
        </p:txBody>
      </p:sp>
      <p:sp>
        <p:nvSpPr>
          <p:cNvPr id="4" name="Slide Number Placeholder 3"/>
          <p:cNvSpPr>
            <a:spLocks noGrp="1"/>
          </p:cNvSpPr>
          <p:nvPr>
            <p:ph type="sldNum" sz="quarter" idx="12"/>
          </p:nvPr>
        </p:nvSpPr>
        <p:spPr/>
        <p:txBody>
          <a:bodyPr/>
          <a:lstStyle/>
          <a:p>
            <a:fld id="{1DEFBDA0-AD74-41D1-B067-250B5C005FA0}" type="slidenum">
              <a:rPr lang="en-IN" smtClean="0"/>
              <a:t>29</a:t>
            </a:fld>
            <a:endParaRPr lang="en-IN"/>
          </a:p>
        </p:txBody>
      </p:sp>
      <p:pic>
        <p:nvPicPr>
          <p:cNvPr id="5" name="Picture 4"/>
          <p:cNvPicPr>
            <a:picLocks noChangeAspect="1"/>
          </p:cNvPicPr>
          <p:nvPr/>
        </p:nvPicPr>
        <p:blipFill>
          <a:blip r:embed="rId2"/>
          <a:stretch>
            <a:fillRect/>
          </a:stretch>
        </p:blipFill>
        <p:spPr>
          <a:xfrm>
            <a:off x="1881963" y="1129468"/>
            <a:ext cx="7272670" cy="5467715"/>
          </a:xfrm>
          <a:prstGeom prst="rect">
            <a:avLst/>
          </a:prstGeom>
        </p:spPr>
      </p:pic>
    </p:spTree>
    <p:extLst>
      <p:ext uri="{BB962C8B-B14F-4D97-AF65-F5344CB8AC3E}">
        <p14:creationId xmlns:p14="http://schemas.microsoft.com/office/powerpoint/2010/main" val="1744314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0817" y="-205408"/>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800" b="1">
                <a:solidFill>
                  <a:srgbClr val="1C3D94"/>
                </a:solidFill>
                <a:latin typeface="Arial" panose="020B0604020202020204" pitchFamily="34" charset="0"/>
                <a:cs typeface="Arial" panose="020B0604020202020204" pitchFamily="34" charset="0"/>
              </a:defRPr>
            </a:lvl1pPr>
            <a:lvl2pPr>
              <a:defRPr sz="2800" b="1">
                <a:solidFill>
                  <a:srgbClr val="1C3D94"/>
                </a:solidFill>
                <a:latin typeface="Arial" panose="020B0604020202020204" pitchFamily="34" charset="0"/>
                <a:cs typeface="Arial" panose="020B0604020202020204" pitchFamily="34" charset="0"/>
              </a:defRPr>
            </a:lvl2pPr>
            <a:lvl3pPr>
              <a:defRPr sz="2800" b="1">
                <a:solidFill>
                  <a:srgbClr val="1C3D94"/>
                </a:solidFill>
                <a:latin typeface="Arial" panose="020B0604020202020204" pitchFamily="34" charset="0"/>
                <a:cs typeface="Arial" panose="020B0604020202020204" pitchFamily="34" charset="0"/>
              </a:defRPr>
            </a:lvl3pPr>
            <a:lvl4pPr>
              <a:defRPr sz="2800" b="1">
                <a:solidFill>
                  <a:srgbClr val="1C3D94"/>
                </a:solidFill>
                <a:latin typeface="Arial" panose="020B0604020202020204" pitchFamily="34" charset="0"/>
                <a:cs typeface="Arial" panose="020B0604020202020204" pitchFamily="34" charset="0"/>
              </a:defRPr>
            </a:lvl4pPr>
            <a:lvl5pPr>
              <a:defRPr sz="2800" b="1">
                <a:solidFill>
                  <a:srgbClr val="1C3D94"/>
                </a:solidFill>
                <a:latin typeface="Arial" panose="020B0604020202020204" pitchFamily="34" charset="0"/>
                <a:cs typeface="Arial" panose="020B0604020202020204" pitchFamily="34" charset="0"/>
              </a:defRPr>
            </a:lvl5pPr>
            <a:lvl6pPr marL="4572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6pPr>
            <a:lvl7pPr marL="9144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7pPr>
            <a:lvl8pPr marL="13716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8pPr>
            <a:lvl9pPr marL="18288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9pPr>
          </a:lstStyle>
          <a:p>
            <a:r>
              <a:rPr lang="en-US" altLang="en-US" sz="4400" dirty="0">
                <a:solidFill>
                  <a:schemeClr val="tx1"/>
                </a:solidFill>
                <a:latin typeface="+mn-lt"/>
              </a:rPr>
              <a:t>Name History</a:t>
            </a:r>
          </a:p>
        </p:txBody>
      </p:sp>
      <p:sp>
        <p:nvSpPr>
          <p:cNvPr id="38915" name="Rectangle 3"/>
          <p:cNvSpPr>
            <a:spLocks noChangeArrowheads="1"/>
          </p:cNvSpPr>
          <p:nvPr/>
        </p:nvSpPr>
        <p:spPr bwMode="auto">
          <a:xfrm>
            <a:off x="188843" y="1169505"/>
            <a:ext cx="5516218" cy="4068417"/>
          </a:xfrm>
          <a:prstGeom prst="rect">
            <a:avLst/>
          </a:prstGeom>
          <a:solidFill>
            <a:schemeClr val="accent3">
              <a:lumMod val="20000"/>
              <a:lumOff val="8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UNIX</a:t>
            </a:r>
          </a:p>
          <a:p>
            <a:pPr algn="just"/>
            <a:endParaRPr lang="en-US" altLang="en-US" sz="2800" b="1" dirty="0"/>
          </a:p>
          <a:p>
            <a:pPr lvl="1" algn="just"/>
            <a:r>
              <a:rPr lang="en-US" altLang="en-US" sz="2400" b="1" dirty="0">
                <a:latin typeface="+mn-lt"/>
              </a:rPr>
              <a:t>The multitasking operating system PDP-7 supported two simultaneous users and Brian Kernighan humorously called it UNICS for the </a:t>
            </a:r>
            <a:r>
              <a:rPr lang="en-US" altLang="en-US" sz="2400" b="1" dirty="0" err="1">
                <a:latin typeface="+mn-lt"/>
              </a:rPr>
              <a:t>uniplexed</a:t>
            </a:r>
            <a:r>
              <a:rPr lang="en-US" altLang="en-US" sz="2400" b="1" dirty="0">
                <a:latin typeface="+mn-lt"/>
              </a:rPr>
              <a:t> Information and computing system. The name was changed to UNIX in 1970.</a:t>
            </a:r>
          </a:p>
          <a:p>
            <a:pPr lvl="1"/>
            <a:endParaRPr lang="en-US" altLang="en-US" sz="2400" b="1" dirty="0"/>
          </a:p>
        </p:txBody>
      </p:sp>
      <p:sp>
        <p:nvSpPr>
          <p:cNvPr id="4" name="Rectangle 3"/>
          <p:cNvSpPr>
            <a:spLocks noChangeArrowheads="1"/>
          </p:cNvSpPr>
          <p:nvPr/>
        </p:nvSpPr>
        <p:spPr bwMode="auto">
          <a:xfrm>
            <a:off x="6105939" y="1169504"/>
            <a:ext cx="5652052" cy="4764157"/>
          </a:xfrm>
          <a:prstGeom prst="rect">
            <a:avLst/>
          </a:prstGeom>
          <a:solidFill>
            <a:schemeClr val="tx2">
              <a:lumMod val="10000"/>
              <a:lumOff val="9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Linux</a:t>
            </a:r>
          </a:p>
          <a:p>
            <a:pPr algn="just"/>
            <a:endParaRPr lang="en-US" altLang="en-US" sz="2800" b="1" dirty="0"/>
          </a:p>
          <a:p>
            <a:pPr lvl="1" algn="just"/>
            <a:r>
              <a:rPr lang="en-IN" sz="2400" b="1" dirty="0">
                <a:latin typeface="+mn-lt"/>
              </a:rPr>
              <a:t>Started in 1991 by Linux Torvalds as a personal project to create a free OS Kernel. </a:t>
            </a:r>
          </a:p>
          <a:p>
            <a:pPr lvl="1" algn="just"/>
            <a:r>
              <a:rPr lang="en-IN" sz="2400" b="1" dirty="0">
                <a:latin typeface="+mn-lt"/>
              </a:rPr>
              <a:t>Published under GPL</a:t>
            </a:r>
          </a:p>
          <a:p>
            <a:pPr lvl="1" algn="just"/>
            <a:r>
              <a:rPr lang="en-IN" sz="2400" b="1" dirty="0">
                <a:latin typeface="+mn-lt"/>
              </a:rPr>
              <a:t>You can download the kernel sources code from </a:t>
            </a:r>
            <a:r>
              <a:rPr lang="en-IN" sz="2400" b="1" i="1" dirty="0">
                <a:latin typeface="+mn-lt"/>
              </a:rPr>
              <a:t>kernel.org</a:t>
            </a:r>
            <a:r>
              <a:rPr lang="en-IN" sz="2400" b="1" dirty="0">
                <a:latin typeface="+mn-lt"/>
              </a:rPr>
              <a:t>.</a:t>
            </a:r>
          </a:p>
          <a:p>
            <a:pPr lvl="1" algn="just"/>
            <a:r>
              <a:rPr lang="en-IN" sz="2400" b="1" dirty="0">
                <a:latin typeface="+mn-lt"/>
              </a:rPr>
              <a:t>You can check your running kernel version in Linux system by executing the command:      $ </a:t>
            </a:r>
            <a:r>
              <a:rPr lang="en-IN" sz="2400" b="1" dirty="0" err="1">
                <a:latin typeface="+mn-lt"/>
              </a:rPr>
              <a:t>uname</a:t>
            </a:r>
            <a:r>
              <a:rPr lang="en-IN" sz="2400" b="1" dirty="0">
                <a:latin typeface="+mn-lt"/>
              </a:rPr>
              <a:t> -r</a:t>
            </a:r>
          </a:p>
        </p:txBody>
      </p:sp>
    </p:spTree>
    <p:extLst>
      <p:ext uri="{BB962C8B-B14F-4D97-AF65-F5344CB8AC3E}">
        <p14:creationId xmlns:p14="http://schemas.microsoft.com/office/powerpoint/2010/main" val="3164624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System Calls</a:t>
            </a:r>
          </a:p>
        </p:txBody>
      </p:sp>
      <p:sp>
        <p:nvSpPr>
          <p:cNvPr id="4" name="Slide Number Placeholder 3"/>
          <p:cNvSpPr>
            <a:spLocks noGrp="1"/>
          </p:cNvSpPr>
          <p:nvPr>
            <p:ph type="sldNum" sz="quarter" idx="12"/>
          </p:nvPr>
        </p:nvSpPr>
        <p:spPr/>
        <p:txBody>
          <a:bodyPr/>
          <a:lstStyle/>
          <a:p>
            <a:fld id="{1DEFBDA0-AD74-41D1-B067-250B5C005FA0}" type="slidenum">
              <a:rPr lang="en-IN" smtClean="0"/>
              <a:t>30</a:t>
            </a:fld>
            <a:endParaRPr lang="en-IN"/>
          </a:p>
        </p:txBody>
      </p:sp>
      <p:sp>
        <p:nvSpPr>
          <p:cNvPr id="5" name="Rectangle 3"/>
          <p:cNvSpPr txBox="1">
            <a:spLocks noChangeArrowheads="1"/>
          </p:cNvSpPr>
          <p:nvPr/>
        </p:nvSpPr>
        <p:spPr>
          <a:xfrm>
            <a:off x="141403" y="1085495"/>
            <a:ext cx="9340065" cy="2511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File descriptor table (</a:t>
            </a:r>
            <a:r>
              <a:rPr lang="en-US" altLang="en-US" sz="2400" b="1" dirty="0" err="1"/>
              <a:t>fd</a:t>
            </a:r>
            <a:r>
              <a:rPr lang="en-US" altLang="en-US" sz="2400" b="1" dirty="0"/>
              <a:t>, process specific) </a:t>
            </a:r>
          </a:p>
          <a:p>
            <a:pPr algn="just"/>
            <a:r>
              <a:rPr lang="en-US" altLang="en-US" sz="2400" b="1" dirty="0"/>
              <a:t>File table (offset, </a:t>
            </a:r>
            <a:r>
              <a:rPr lang="en-US" altLang="en-US" sz="2400" b="1" dirty="0" err="1"/>
              <a:t>mode,permission</a:t>
            </a:r>
            <a:r>
              <a:rPr lang="en-US" altLang="en-US" sz="2400" b="1" dirty="0"/>
              <a:t>, pointer to inode table)</a:t>
            </a:r>
          </a:p>
          <a:p>
            <a:pPr algn="just"/>
            <a:r>
              <a:rPr lang="en-US" altLang="en-US" sz="2400" b="1" dirty="0"/>
              <a:t>Inode Table (inode number, pointer to Data Block). </a:t>
            </a:r>
          </a:p>
          <a:p>
            <a:pPr algn="just"/>
            <a:r>
              <a:rPr lang="en-US" altLang="en-US" sz="2400" b="1" dirty="0"/>
              <a:t>Switch table (only for device special files)</a:t>
            </a:r>
          </a:p>
          <a:p>
            <a:pPr algn="just"/>
            <a:r>
              <a:rPr lang="en-US" altLang="en-US" sz="2400" b="1" dirty="0"/>
              <a:t>Data Block (where a file is stored)</a:t>
            </a:r>
          </a:p>
        </p:txBody>
      </p:sp>
      <p:sp>
        <p:nvSpPr>
          <p:cNvPr id="6" name="Rectangle 3"/>
          <p:cNvSpPr txBox="1">
            <a:spLocks noChangeArrowheads="1"/>
          </p:cNvSpPr>
          <p:nvPr/>
        </p:nvSpPr>
        <p:spPr>
          <a:xfrm>
            <a:off x="141403" y="3725778"/>
            <a:ext cx="6500088" cy="2702485"/>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Library Functions (Application Programs)</a:t>
            </a:r>
          </a:p>
          <a:p>
            <a:pPr lvl="1"/>
            <a:r>
              <a:rPr lang="en-US" altLang="en-US" b="1" dirty="0" err="1"/>
              <a:t>fopen</a:t>
            </a:r>
            <a:r>
              <a:rPr lang="en-US" altLang="en-US" b="1" dirty="0"/>
              <a:t>, </a:t>
            </a:r>
            <a:r>
              <a:rPr lang="en-US" altLang="en-US" b="1" dirty="0" err="1"/>
              <a:t>fwrite</a:t>
            </a:r>
            <a:r>
              <a:rPr lang="en-US" altLang="en-US" b="1" dirty="0"/>
              <a:t>, </a:t>
            </a:r>
            <a:r>
              <a:rPr lang="en-US" altLang="en-US" b="1" dirty="0" err="1"/>
              <a:t>fread</a:t>
            </a:r>
            <a:r>
              <a:rPr lang="en-US" altLang="en-US" b="1" dirty="0"/>
              <a:t>, </a:t>
            </a:r>
            <a:r>
              <a:rPr lang="en-US" altLang="en-US" b="1" dirty="0" err="1"/>
              <a:t>fclose</a:t>
            </a:r>
            <a:endParaRPr lang="en-US" altLang="en-US" b="1" dirty="0"/>
          </a:p>
          <a:p>
            <a:r>
              <a:rPr lang="en-US" altLang="en-US" sz="2400" b="1" dirty="0"/>
              <a:t>System Calls (System Programs)</a:t>
            </a:r>
          </a:p>
          <a:p>
            <a:pPr lvl="1"/>
            <a:r>
              <a:rPr lang="en-US" altLang="en-US" b="1" dirty="0"/>
              <a:t>open, write, read, close</a:t>
            </a:r>
          </a:p>
          <a:p>
            <a:r>
              <a:rPr lang="en-US" altLang="en-US" sz="2400" b="1" dirty="0"/>
              <a:t>Entry Points (Kernel Programs)</a:t>
            </a:r>
          </a:p>
          <a:p>
            <a:pPr lvl="1"/>
            <a:r>
              <a:rPr lang="en-US" altLang="en-US" b="1" dirty="0" err="1"/>
              <a:t>my_open</a:t>
            </a:r>
            <a:r>
              <a:rPr lang="en-US" altLang="en-US" b="1" dirty="0"/>
              <a:t>, </a:t>
            </a:r>
            <a:r>
              <a:rPr lang="en-US" altLang="en-US" b="1" dirty="0" err="1"/>
              <a:t>my_write</a:t>
            </a:r>
            <a:r>
              <a:rPr lang="en-US" altLang="en-US" b="1" dirty="0"/>
              <a:t>, </a:t>
            </a:r>
            <a:r>
              <a:rPr lang="en-US" altLang="en-US" b="1" dirty="0" err="1"/>
              <a:t>my_read</a:t>
            </a:r>
            <a:r>
              <a:rPr lang="en-US" altLang="en-US" b="1" dirty="0"/>
              <a:t>, </a:t>
            </a:r>
            <a:r>
              <a:rPr lang="en-US" altLang="en-US" b="1" dirty="0" err="1"/>
              <a:t>my_release</a:t>
            </a:r>
            <a:endParaRPr lang="en-US" altLang="en-US" b="1" dirty="0"/>
          </a:p>
        </p:txBody>
      </p:sp>
      <p:sp>
        <p:nvSpPr>
          <p:cNvPr id="7" name="Rectangle 3"/>
          <p:cNvSpPr txBox="1">
            <a:spLocks noChangeArrowheads="1"/>
          </p:cNvSpPr>
          <p:nvPr/>
        </p:nvSpPr>
        <p:spPr>
          <a:xfrm>
            <a:off x="7304798" y="2265404"/>
            <a:ext cx="4353339" cy="448041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en-US" sz="2200" b="1" dirty="0"/>
          </a:p>
          <a:p>
            <a:pPr algn="just"/>
            <a:r>
              <a:rPr lang="en-US" altLang="en-US" sz="2200" b="1" dirty="0"/>
              <a:t>The system call code is physically located in the kernel. The kernel itself is stored in a separate area of memory - which is normally not accessible to the process.</a:t>
            </a:r>
          </a:p>
          <a:p>
            <a:pPr algn="just"/>
            <a:r>
              <a:rPr lang="en-US" altLang="en-US" sz="2200" b="1" dirty="0"/>
              <a:t>Therefore, the first thing that is required to execute a system call is to change to Kernel Mode - so that the kernel memory can be accessed - this is what the “</a:t>
            </a:r>
            <a:r>
              <a:rPr lang="en-US" altLang="en-US" sz="2200" b="1" dirty="0" err="1"/>
              <a:t>int</a:t>
            </a:r>
            <a:r>
              <a:rPr lang="en-US" altLang="en-US" sz="2200" b="1" dirty="0"/>
              <a:t> 0x80” instruction in system call wrapper function (on Intel) does.</a:t>
            </a:r>
          </a:p>
        </p:txBody>
      </p:sp>
    </p:spTree>
    <p:extLst>
      <p:ext uri="{BB962C8B-B14F-4D97-AF65-F5344CB8AC3E}">
        <p14:creationId xmlns:p14="http://schemas.microsoft.com/office/powerpoint/2010/main" val="697424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mn-lt"/>
              </a:rPr>
              <a:t>read(</a:t>
            </a:r>
            <a:r>
              <a:rPr lang="en-IN" i="1" dirty="0" err="1">
                <a:latin typeface="+mn-lt"/>
              </a:rPr>
              <a:t>fd</a:t>
            </a:r>
            <a:r>
              <a:rPr lang="en-IN" i="1" dirty="0">
                <a:latin typeface="+mn-lt"/>
              </a:rPr>
              <a:t>, &amp;buff, </a:t>
            </a:r>
            <a:r>
              <a:rPr lang="en-IN" i="1" dirty="0" err="1">
                <a:latin typeface="+mn-lt"/>
              </a:rPr>
              <a:t>sizeof</a:t>
            </a:r>
            <a:r>
              <a:rPr lang="en-IN" i="1" dirty="0">
                <a:latin typeface="+mn-lt"/>
              </a:rPr>
              <a:t>(</a:t>
            </a:r>
            <a:r>
              <a:rPr lang="en-IN" i="1" dirty="0" err="1">
                <a:latin typeface="+mn-lt"/>
              </a:rPr>
              <a:t>buf</a:t>
            </a:r>
            <a:r>
              <a:rPr lang="en-IN" i="1" dirty="0">
                <a:latin typeface="+mn-lt"/>
              </a:rPr>
              <a:t>))</a:t>
            </a:r>
          </a:p>
        </p:txBody>
      </p:sp>
      <p:sp>
        <p:nvSpPr>
          <p:cNvPr id="4" name="Slide Number Placeholder 3"/>
          <p:cNvSpPr>
            <a:spLocks noGrp="1"/>
          </p:cNvSpPr>
          <p:nvPr>
            <p:ph type="sldNum" sz="quarter" idx="12"/>
          </p:nvPr>
        </p:nvSpPr>
        <p:spPr/>
        <p:txBody>
          <a:bodyPr/>
          <a:lstStyle/>
          <a:p>
            <a:fld id="{1DEFBDA0-AD74-41D1-B067-250B5C005FA0}" type="slidenum">
              <a:rPr lang="en-IN" b="1" smtClean="0">
                <a:solidFill>
                  <a:schemeClr val="tx1"/>
                </a:solidFill>
              </a:rPr>
              <a:t>31</a:t>
            </a:fld>
            <a:endParaRPr lang="en-IN" b="1">
              <a:solidFill>
                <a:schemeClr val="tx1"/>
              </a:solidFill>
            </a:endParaRPr>
          </a:p>
        </p:txBody>
      </p:sp>
      <p:sp>
        <p:nvSpPr>
          <p:cNvPr id="5" name="Rectangle 3"/>
          <p:cNvSpPr>
            <a:spLocks noChangeArrowheads="1"/>
          </p:cNvSpPr>
          <p:nvPr/>
        </p:nvSpPr>
        <p:spPr bwMode="auto">
          <a:xfrm>
            <a:off x="2209800" y="1295400"/>
            <a:ext cx="4267200" cy="4724400"/>
          </a:xfrm>
          <a:prstGeom prst="rect">
            <a:avLst/>
          </a:prstGeom>
          <a:gradFill rotWithShape="1">
            <a:gsLst>
              <a:gs pos="0">
                <a:schemeClr val="bg1"/>
              </a:gs>
              <a:gs pos="100000">
                <a:schemeClr val="bg1"/>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6" name="Rectangle 4"/>
          <p:cNvSpPr>
            <a:spLocks noChangeArrowheads="1"/>
          </p:cNvSpPr>
          <p:nvPr/>
        </p:nvSpPr>
        <p:spPr bwMode="auto">
          <a:xfrm>
            <a:off x="2667000" y="1447800"/>
            <a:ext cx="3124200" cy="381000"/>
          </a:xfrm>
          <a:prstGeom prst="rect">
            <a:avLst/>
          </a:prstGeom>
          <a:gradFill rotWithShape="1">
            <a:gsLst>
              <a:gs pos="0">
                <a:srgbClr val="3366CC"/>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Return to caller  - 10</a:t>
            </a:r>
          </a:p>
        </p:txBody>
      </p:sp>
      <p:sp>
        <p:nvSpPr>
          <p:cNvPr id="7" name="Rectangle 5"/>
          <p:cNvSpPr>
            <a:spLocks noChangeArrowheads="1"/>
          </p:cNvSpPr>
          <p:nvPr/>
        </p:nvSpPr>
        <p:spPr bwMode="auto">
          <a:xfrm>
            <a:off x="2667000" y="1828800"/>
            <a:ext cx="3124200" cy="381000"/>
          </a:xfrm>
          <a:prstGeom prst="rect">
            <a:avLst/>
          </a:prstGeom>
          <a:gradFill rotWithShape="1">
            <a:gsLst>
              <a:gs pos="0">
                <a:srgbClr val="3366CC"/>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Trap to the kernel  - 6</a:t>
            </a:r>
          </a:p>
        </p:txBody>
      </p:sp>
      <p:sp>
        <p:nvSpPr>
          <p:cNvPr id="8" name="Rectangle 6"/>
          <p:cNvSpPr>
            <a:spLocks noChangeArrowheads="1"/>
          </p:cNvSpPr>
          <p:nvPr/>
        </p:nvSpPr>
        <p:spPr bwMode="auto">
          <a:xfrm>
            <a:off x="2667000" y="2209800"/>
            <a:ext cx="3124200" cy="381000"/>
          </a:xfrm>
          <a:prstGeom prst="rect">
            <a:avLst/>
          </a:prstGeom>
          <a:gradFill rotWithShape="1">
            <a:gsLst>
              <a:gs pos="0">
                <a:srgbClr val="3366CC"/>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Put code for read in register</a:t>
            </a:r>
          </a:p>
        </p:txBody>
      </p:sp>
      <p:sp>
        <p:nvSpPr>
          <p:cNvPr id="9" name="Rectangle 7"/>
          <p:cNvSpPr>
            <a:spLocks noChangeArrowheads="1"/>
          </p:cNvSpPr>
          <p:nvPr/>
        </p:nvSpPr>
        <p:spPr bwMode="auto">
          <a:xfrm>
            <a:off x="2667000" y="2971800"/>
            <a:ext cx="3124200" cy="381000"/>
          </a:xfrm>
          <a:prstGeom prst="rect">
            <a:avLst/>
          </a:prstGeom>
          <a:gradFill rotWithShape="1">
            <a:gsLst>
              <a:gs pos="0">
                <a:srgbClr val="3366CC"/>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Increment stack pointer  -11</a:t>
            </a:r>
          </a:p>
        </p:txBody>
      </p:sp>
      <p:sp>
        <p:nvSpPr>
          <p:cNvPr id="10" name="AutoShape 8"/>
          <p:cNvSpPr>
            <a:spLocks noChangeArrowheads="1"/>
          </p:cNvSpPr>
          <p:nvPr/>
        </p:nvSpPr>
        <p:spPr bwMode="auto">
          <a:xfrm>
            <a:off x="2438400" y="5410200"/>
            <a:ext cx="1143000" cy="457200"/>
          </a:xfrm>
          <a:prstGeom prst="flowChartAlternateProcess">
            <a:avLst/>
          </a:prstGeom>
          <a:gradFill rotWithShape="1">
            <a:gsLst>
              <a:gs pos="0">
                <a:schemeClr val="bg2"/>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Dispatch</a:t>
            </a:r>
          </a:p>
        </p:txBody>
      </p:sp>
      <p:sp>
        <p:nvSpPr>
          <p:cNvPr id="11" name="AutoShape 9"/>
          <p:cNvSpPr>
            <a:spLocks noChangeArrowheads="1"/>
          </p:cNvSpPr>
          <p:nvPr/>
        </p:nvSpPr>
        <p:spPr bwMode="auto">
          <a:xfrm>
            <a:off x="4953000" y="5334000"/>
            <a:ext cx="1371600" cy="533400"/>
          </a:xfrm>
          <a:prstGeom prst="flowChartAlternateProcess">
            <a:avLst/>
          </a:prstGeom>
          <a:gradFill rotWithShape="0">
            <a:gsLst>
              <a:gs pos="0">
                <a:schemeClr val="bg2"/>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System call </a:t>
            </a:r>
          </a:p>
          <a:p>
            <a:pPr algn="ctr"/>
            <a:r>
              <a:rPr lang="en-US" altLang="en-US" b="1"/>
              <a:t>handler</a:t>
            </a:r>
          </a:p>
        </p:txBody>
      </p:sp>
      <p:sp>
        <p:nvSpPr>
          <p:cNvPr id="12" name="Rectangle 10"/>
          <p:cNvSpPr>
            <a:spLocks noChangeArrowheads="1"/>
          </p:cNvSpPr>
          <p:nvPr/>
        </p:nvSpPr>
        <p:spPr bwMode="auto">
          <a:xfrm>
            <a:off x="3810000" y="5486400"/>
            <a:ext cx="914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3" name="Line 11"/>
          <p:cNvSpPr>
            <a:spLocks noChangeShapeType="1"/>
          </p:cNvSpPr>
          <p:nvPr/>
        </p:nvSpPr>
        <p:spPr bwMode="auto">
          <a:xfrm>
            <a:off x="3810000" y="5562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 name="Line 12"/>
          <p:cNvSpPr>
            <a:spLocks noChangeShapeType="1"/>
          </p:cNvSpPr>
          <p:nvPr/>
        </p:nvSpPr>
        <p:spPr bwMode="auto">
          <a:xfrm>
            <a:off x="3810000" y="5638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5" name="Line 13"/>
          <p:cNvSpPr>
            <a:spLocks noChangeShapeType="1"/>
          </p:cNvSpPr>
          <p:nvPr/>
        </p:nvSpPr>
        <p:spPr bwMode="auto">
          <a:xfrm>
            <a:off x="3810000" y="5715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6" name="Line 14"/>
          <p:cNvSpPr>
            <a:spLocks noChangeShapeType="1"/>
          </p:cNvSpPr>
          <p:nvPr/>
        </p:nvSpPr>
        <p:spPr bwMode="auto">
          <a:xfrm>
            <a:off x="3810000" y="5791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7" name="Line 15"/>
          <p:cNvSpPr>
            <a:spLocks noChangeShapeType="1"/>
          </p:cNvSpPr>
          <p:nvPr/>
        </p:nvSpPr>
        <p:spPr bwMode="auto">
          <a:xfrm>
            <a:off x="3581400" y="5638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8" name="Line 16"/>
          <p:cNvSpPr>
            <a:spLocks noChangeShapeType="1"/>
          </p:cNvSpPr>
          <p:nvPr/>
        </p:nvSpPr>
        <p:spPr bwMode="auto">
          <a:xfrm>
            <a:off x="4724400" y="56388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9" name="Line 17"/>
          <p:cNvSpPr>
            <a:spLocks noChangeShapeType="1"/>
          </p:cNvSpPr>
          <p:nvPr/>
        </p:nvSpPr>
        <p:spPr bwMode="auto">
          <a:xfrm>
            <a:off x="2209800" y="51054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0" name="Rectangle 18"/>
          <p:cNvSpPr>
            <a:spLocks noChangeArrowheads="1"/>
          </p:cNvSpPr>
          <p:nvPr/>
        </p:nvSpPr>
        <p:spPr bwMode="auto">
          <a:xfrm>
            <a:off x="2667000" y="3352800"/>
            <a:ext cx="3124200" cy="381000"/>
          </a:xfrm>
          <a:prstGeom prst="rect">
            <a:avLst/>
          </a:prstGeom>
          <a:gradFill rotWithShape="1">
            <a:gsLst>
              <a:gs pos="0">
                <a:schemeClr val="bg2"/>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Call read  - 4</a:t>
            </a:r>
          </a:p>
        </p:txBody>
      </p:sp>
      <p:sp>
        <p:nvSpPr>
          <p:cNvPr id="21" name="Rectangle 19"/>
          <p:cNvSpPr>
            <a:spLocks noChangeArrowheads="1"/>
          </p:cNvSpPr>
          <p:nvPr/>
        </p:nvSpPr>
        <p:spPr bwMode="auto">
          <a:xfrm>
            <a:off x="2667000" y="3733800"/>
            <a:ext cx="3124200" cy="381000"/>
          </a:xfrm>
          <a:prstGeom prst="rect">
            <a:avLst/>
          </a:prstGeom>
          <a:gradFill rotWithShape="1">
            <a:gsLst>
              <a:gs pos="0">
                <a:srgbClr val="3366CC"/>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Push fd  - 3</a:t>
            </a:r>
          </a:p>
        </p:txBody>
      </p:sp>
      <p:sp>
        <p:nvSpPr>
          <p:cNvPr id="22" name="Rectangle 20"/>
          <p:cNvSpPr>
            <a:spLocks noChangeArrowheads="1"/>
          </p:cNvSpPr>
          <p:nvPr/>
        </p:nvSpPr>
        <p:spPr bwMode="auto">
          <a:xfrm>
            <a:off x="2667000" y="4114800"/>
            <a:ext cx="3124200" cy="381000"/>
          </a:xfrm>
          <a:prstGeom prst="rect">
            <a:avLst/>
          </a:prstGeom>
          <a:gradFill rotWithShape="1">
            <a:gsLst>
              <a:gs pos="0">
                <a:schemeClr val="bg2"/>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Push &amp;buf  - 2</a:t>
            </a:r>
          </a:p>
        </p:txBody>
      </p:sp>
      <p:sp>
        <p:nvSpPr>
          <p:cNvPr id="23" name="Rectangle 21"/>
          <p:cNvSpPr>
            <a:spLocks noChangeArrowheads="1"/>
          </p:cNvSpPr>
          <p:nvPr/>
        </p:nvSpPr>
        <p:spPr bwMode="auto">
          <a:xfrm>
            <a:off x="2667000" y="4495800"/>
            <a:ext cx="3124200" cy="381000"/>
          </a:xfrm>
          <a:prstGeom prst="rect">
            <a:avLst/>
          </a:prstGeom>
          <a:gradFill rotWithShape="1">
            <a:gsLst>
              <a:gs pos="0">
                <a:srgbClr val="3366CC"/>
              </a:gs>
              <a:gs pos="100000">
                <a:srgbClr val="DDDDDD"/>
              </a:gs>
            </a:gsLst>
            <a:path path="rect">
              <a:fillToRect r="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Push sizeof(buf) -1</a:t>
            </a:r>
          </a:p>
        </p:txBody>
      </p:sp>
      <p:sp>
        <p:nvSpPr>
          <p:cNvPr id="24" name="Line 22"/>
          <p:cNvSpPr>
            <a:spLocks noChangeShapeType="1"/>
          </p:cNvSpPr>
          <p:nvPr/>
        </p:nvSpPr>
        <p:spPr bwMode="auto">
          <a:xfrm>
            <a:off x="6172200" y="1524000"/>
            <a:ext cx="0" cy="365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5" name="Line 23"/>
          <p:cNvSpPr>
            <a:spLocks noChangeShapeType="1"/>
          </p:cNvSpPr>
          <p:nvPr/>
        </p:nvSpPr>
        <p:spPr bwMode="auto">
          <a:xfrm flipH="1">
            <a:off x="5791200" y="1524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6" name="Line 24"/>
          <p:cNvSpPr>
            <a:spLocks noChangeShapeType="1"/>
          </p:cNvSpPr>
          <p:nvPr/>
        </p:nvSpPr>
        <p:spPr bwMode="auto">
          <a:xfrm>
            <a:off x="5791200" y="1676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7" name="Line 25"/>
          <p:cNvSpPr>
            <a:spLocks noChangeShapeType="1"/>
          </p:cNvSpPr>
          <p:nvPr/>
        </p:nvSpPr>
        <p:spPr bwMode="auto">
          <a:xfrm>
            <a:off x="5943600" y="1676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8" name="Line 26"/>
          <p:cNvSpPr>
            <a:spLocks noChangeShapeType="1"/>
          </p:cNvSpPr>
          <p:nvPr/>
        </p:nvSpPr>
        <p:spPr bwMode="auto">
          <a:xfrm flipH="1" flipV="1">
            <a:off x="5791200" y="3124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9" name="Line 27"/>
          <p:cNvSpPr>
            <a:spLocks noChangeShapeType="1"/>
          </p:cNvSpPr>
          <p:nvPr/>
        </p:nvSpPr>
        <p:spPr bwMode="auto">
          <a:xfrm flipH="1">
            <a:off x="2514600" y="3657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0" name="Line 28"/>
          <p:cNvSpPr>
            <a:spLocks noChangeShapeType="1"/>
          </p:cNvSpPr>
          <p:nvPr/>
        </p:nvSpPr>
        <p:spPr bwMode="auto">
          <a:xfrm flipV="1">
            <a:off x="2514600" y="2362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1" name="Line 29"/>
          <p:cNvSpPr>
            <a:spLocks noChangeShapeType="1"/>
          </p:cNvSpPr>
          <p:nvPr/>
        </p:nvSpPr>
        <p:spPr bwMode="auto">
          <a:xfrm>
            <a:off x="2514600" y="2362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2" name="Line 30"/>
          <p:cNvSpPr>
            <a:spLocks noChangeShapeType="1"/>
          </p:cNvSpPr>
          <p:nvPr/>
        </p:nvSpPr>
        <p:spPr bwMode="auto">
          <a:xfrm>
            <a:off x="2362200" y="2057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3" name="Line 31"/>
          <p:cNvSpPr>
            <a:spLocks noChangeShapeType="1"/>
          </p:cNvSpPr>
          <p:nvPr/>
        </p:nvSpPr>
        <p:spPr bwMode="auto">
          <a:xfrm>
            <a:off x="2362200" y="2057400"/>
            <a:ext cx="0" cy="327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4" name="Line 32"/>
          <p:cNvSpPr>
            <a:spLocks noChangeShapeType="1"/>
          </p:cNvSpPr>
          <p:nvPr/>
        </p:nvSpPr>
        <p:spPr bwMode="auto">
          <a:xfrm>
            <a:off x="2362200" y="5334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5" name="AutoShape 33"/>
          <p:cNvSpPr>
            <a:spLocks/>
          </p:cNvSpPr>
          <p:nvPr/>
        </p:nvSpPr>
        <p:spPr bwMode="auto">
          <a:xfrm>
            <a:off x="6553200" y="5105400"/>
            <a:ext cx="304800" cy="914400"/>
          </a:xfrm>
          <a:prstGeom prst="righ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6" name="Rectangle 34"/>
          <p:cNvSpPr>
            <a:spLocks noChangeArrowheads="1"/>
          </p:cNvSpPr>
          <p:nvPr/>
        </p:nvSpPr>
        <p:spPr bwMode="auto">
          <a:xfrm>
            <a:off x="6934200" y="5363647"/>
            <a:ext cx="19911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en-US" b="1" dirty="0"/>
              <a:t>Kernel Space</a:t>
            </a:r>
          </a:p>
        </p:txBody>
      </p:sp>
      <p:sp>
        <p:nvSpPr>
          <p:cNvPr id="37" name="AutoShape 35"/>
          <p:cNvSpPr>
            <a:spLocks/>
          </p:cNvSpPr>
          <p:nvPr/>
        </p:nvSpPr>
        <p:spPr bwMode="auto">
          <a:xfrm>
            <a:off x="6553200" y="1295400"/>
            <a:ext cx="457200" cy="3733800"/>
          </a:xfrm>
          <a:prstGeom prst="rightBrace">
            <a:avLst>
              <a:gd name="adj1" fmla="val 680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8" name="Rectangle 36"/>
          <p:cNvSpPr>
            <a:spLocks noChangeArrowheads="1"/>
          </p:cNvSpPr>
          <p:nvPr/>
        </p:nvSpPr>
        <p:spPr bwMode="auto">
          <a:xfrm>
            <a:off x="7086600" y="2966903"/>
            <a:ext cx="1759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en-US" b="1" dirty="0"/>
              <a:t>User Space</a:t>
            </a:r>
          </a:p>
        </p:txBody>
      </p:sp>
      <p:sp>
        <p:nvSpPr>
          <p:cNvPr id="39" name="AutoShape 37"/>
          <p:cNvSpPr>
            <a:spLocks/>
          </p:cNvSpPr>
          <p:nvPr/>
        </p:nvSpPr>
        <p:spPr bwMode="auto">
          <a:xfrm>
            <a:off x="1828800" y="3048000"/>
            <a:ext cx="304800" cy="18288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0" name="Rectangle 38"/>
          <p:cNvSpPr>
            <a:spLocks noChangeArrowheads="1"/>
          </p:cNvSpPr>
          <p:nvPr/>
        </p:nvSpPr>
        <p:spPr bwMode="auto">
          <a:xfrm>
            <a:off x="228600" y="3429000"/>
            <a:ext cx="16002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en-US" b="1" dirty="0"/>
              <a:t>User program   calling    read</a:t>
            </a:r>
          </a:p>
          <a:p>
            <a:pPr algn="r">
              <a:spcBef>
                <a:spcPct val="20000"/>
              </a:spcBef>
            </a:pPr>
            <a:endParaRPr lang="en-US" altLang="en-US" b="1" dirty="0"/>
          </a:p>
        </p:txBody>
      </p:sp>
      <p:sp>
        <p:nvSpPr>
          <p:cNvPr id="41" name="AutoShape 39"/>
          <p:cNvSpPr>
            <a:spLocks/>
          </p:cNvSpPr>
          <p:nvPr/>
        </p:nvSpPr>
        <p:spPr bwMode="auto">
          <a:xfrm>
            <a:off x="1676400" y="1447800"/>
            <a:ext cx="457200" cy="1295400"/>
          </a:xfrm>
          <a:prstGeom prst="leftBrace">
            <a:avLst>
              <a:gd name="adj1" fmla="val 236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2" name="Rectangle 40"/>
          <p:cNvSpPr>
            <a:spLocks noChangeArrowheads="1"/>
          </p:cNvSpPr>
          <p:nvPr/>
        </p:nvSpPr>
        <p:spPr bwMode="auto">
          <a:xfrm>
            <a:off x="101647" y="1600200"/>
            <a:ext cx="1915997"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en-US" b="1" dirty="0"/>
              <a:t>Library procedure</a:t>
            </a:r>
          </a:p>
          <a:p>
            <a:pPr>
              <a:spcBef>
                <a:spcPct val="20000"/>
              </a:spcBef>
            </a:pPr>
            <a:r>
              <a:rPr lang="en-US" altLang="en-US" b="1" dirty="0"/>
              <a:t>           read</a:t>
            </a:r>
          </a:p>
          <a:p>
            <a:pPr>
              <a:spcBef>
                <a:spcPct val="20000"/>
              </a:spcBef>
            </a:pPr>
            <a:endParaRPr lang="en-US" altLang="en-US" b="1" dirty="0"/>
          </a:p>
        </p:txBody>
      </p:sp>
      <p:sp>
        <p:nvSpPr>
          <p:cNvPr id="43" name="Text Box 41"/>
          <p:cNvSpPr txBox="1">
            <a:spLocks noChangeArrowheads="1"/>
          </p:cNvSpPr>
          <p:nvPr/>
        </p:nvSpPr>
        <p:spPr bwMode="auto">
          <a:xfrm>
            <a:off x="5715000" y="2362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5</a:t>
            </a:r>
          </a:p>
        </p:txBody>
      </p:sp>
      <p:sp>
        <p:nvSpPr>
          <p:cNvPr id="44" name="Text Box 42"/>
          <p:cNvSpPr txBox="1">
            <a:spLocks noChangeArrowheads="1"/>
          </p:cNvSpPr>
          <p:nvPr/>
        </p:nvSpPr>
        <p:spPr bwMode="auto">
          <a:xfrm>
            <a:off x="3505200" y="5181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7</a:t>
            </a:r>
          </a:p>
        </p:txBody>
      </p:sp>
      <p:sp>
        <p:nvSpPr>
          <p:cNvPr id="45" name="Text Box 43"/>
          <p:cNvSpPr txBox="1">
            <a:spLocks noChangeArrowheads="1"/>
          </p:cNvSpPr>
          <p:nvPr/>
        </p:nvSpPr>
        <p:spPr bwMode="auto">
          <a:xfrm>
            <a:off x="4648200" y="5638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8</a:t>
            </a:r>
          </a:p>
        </p:txBody>
      </p:sp>
      <p:sp>
        <p:nvSpPr>
          <p:cNvPr id="46" name="Line 44"/>
          <p:cNvSpPr>
            <a:spLocks noChangeShapeType="1"/>
          </p:cNvSpPr>
          <p:nvPr/>
        </p:nvSpPr>
        <p:spPr bwMode="auto">
          <a:xfrm>
            <a:off x="6172200" y="50292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b="1"/>
          </a:p>
        </p:txBody>
      </p:sp>
      <p:sp>
        <p:nvSpPr>
          <p:cNvPr id="47" name="Text Box 45"/>
          <p:cNvSpPr txBox="1">
            <a:spLocks noChangeArrowheads="1"/>
          </p:cNvSpPr>
          <p:nvPr/>
        </p:nvSpPr>
        <p:spPr bwMode="auto">
          <a:xfrm>
            <a:off x="5791200" y="5029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9 </a:t>
            </a:r>
          </a:p>
        </p:txBody>
      </p:sp>
      <p:sp>
        <p:nvSpPr>
          <p:cNvPr id="48" name="Text Box 46"/>
          <p:cNvSpPr txBox="1">
            <a:spLocks noChangeArrowheads="1"/>
          </p:cNvSpPr>
          <p:nvPr/>
        </p:nvSpPr>
        <p:spPr bwMode="auto">
          <a:xfrm>
            <a:off x="2895600" y="6172200"/>
            <a:ext cx="3505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t>System Call vector table</a:t>
            </a:r>
          </a:p>
        </p:txBody>
      </p:sp>
      <p:sp>
        <p:nvSpPr>
          <p:cNvPr id="49" name="Line 47"/>
          <p:cNvSpPr>
            <a:spLocks noChangeShapeType="1"/>
          </p:cNvSpPr>
          <p:nvPr/>
        </p:nvSpPr>
        <p:spPr bwMode="auto">
          <a:xfrm flipV="1">
            <a:off x="4267200" y="5867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b="1"/>
          </a:p>
        </p:txBody>
      </p:sp>
      <p:sp>
        <p:nvSpPr>
          <p:cNvPr id="50" name="Rectangle 3"/>
          <p:cNvSpPr txBox="1">
            <a:spLocks noChangeArrowheads="1"/>
          </p:cNvSpPr>
          <p:nvPr/>
        </p:nvSpPr>
        <p:spPr>
          <a:xfrm>
            <a:off x="8534399" y="1289464"/>
            <a:ext cx="3283227" cy="4730336"/>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en-US" sz="100" dirty="0"/>
          </a:p>
          <a:p>
            <a:pPr lvl="1"/>
            <a:r>
              <a:rPr lang="en-US" altLang="en-US" sz="3200" b="1" dirty="0" err="1"/>
              <a:t>creat</a:t>
            </a:r>
            <a:r>
              <a:rPr lang="en-US" altLang="en-US" sz="3200" b="1" dirty="0"/>
              <a:t> / open   </a:t>
            </a:r>
          </a:p>
          <a:p>
            <a:pPr lvl="1"/>
            <a:r>
              <a:rPr lang="en-US" altLang="en-US" sz="3200" b="1" dirty="0"/>
              <a:t>read, write  </a:t>
            </a:r>
          </a:p>
          <a:p>
            <a:pPr lvl="1"/>
            <a:r>
              <a:rPr lang="en-US" altLang="en-US" sz="3200" b="1" dirty="0" err="1"/>
              <a:t>lseek</a:t>
            </a:r>
            <a:r>
              <a:rPr lang="en-US" altLang="en-US" sz="3200" b="1" dirty="0"/>
              <a:t>         </a:t>
            </a:r>
          </a:p>
          <a:p>
            <a:pPr lvl="1"/>
            <a:r>
              <a:rPr lang="en-US" altLang="en-US" sz="3200" b="1" dirty="0"/>
              <a:t>close, unlink     </a:t>
            </a:r>
          </a:p>
          <a:p>
            <a:pPr lvl="1"/>
            <a:r>
              <a:rPr lang="en-US" altLang="en-US" sz="3200" b="1" dirty="0"/>
              <a:t>dup / dup2   </a:t>
            </a:r>
          </a:p>
          <a:p>
            <a:pPr lvl="1"/>
            <a:r>
              <a:rPr lang="en-US" altLang="en-US" sz="3200" b="1" dirty="0" err="1"/>
              <a:t>fcntl</a:t>
            </a:r>
            <a:endParaRPr lang="en-US" altLang="en-US" sz="3200" b="1" dirty="0"/>
          </a:p>
          <a:p>
            <a:pPr lvl="1"/>
            <a:r>
              <a:rPr lang="en-US" altLang="en-US" sz="3200" b="1" dirty="0"/>
              <a:t>stat</a:t>
            </a:r>
          </a:p>
          <a:p>
            <a:pPr lvl="1"/>
            <a:r>
              <a:rPr lang="en-US" altLang="en-US" sz="3200" b="1" dirty="0"/>
              <a:t>select</a:t>
            </a:r>
          </a:p>
          <a:p>
            <a:pPr lvl="1"/>
            <a:r>
              <a:rPr lang="en-US" altLang="en-US" sz="3200" b="1" dirty="0"/>
              <a:t>sync  </a:t>
            </a:r>
          </a:p>
        </p:txBody>
      </p:sp>
    </p:spTree>
    <p:extLst>
      <p:ext uri="{BB962C8B-B14F-4D97-AF65-F5344CB8AC3E}">
        <p14:creationId xmlns:p14="http://schemas.microsoft.com/office/powerpoint/2010/main" val="3388916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System Calls</a:t>
            </a:r>
          </a:p>
        </p:txBody>
      </p:sp>
      <p:sp>
        <p:nvSpPr>
          <p:cNvPr id="4" name="Slide Number Placeholder 3"/>
          <p:cNvSpPr>
            <a:spLocks noGrp="1"/>
          </p:cNvSpPr>
          <p:nvPr>
            <p:ph type="sldNum" sz="quarter" idx="12"/>
          </p:nvPr>
        </p:nvSpPr>
        <p:spPr/>
        <p:txBody>
          <a:bodyPr/>
          <a:lstStyle/>
          <a:p>
            <a:fld id="{1DEFBDA0-AD74-41D1-B067-250B5C005FA0}" type="slidenum">
              <a:rPr lang="en-IN" smtClean="0"/>
              <a:t>32</a:t>
            </a:fld>
            <a:endParaRPr lang="en-IN"/>
          </a:p>
        </p:txBody>
      </p:sp>
      <p:sp>
        <p:nvSpPr>
          <p:cNvPr id="5" name="Rectangle 3"/>
          <p:cNvSpPr txBox="1">
            <a:spLocks noChangeArrowheads="1"/>
          </p:cNvSpPr>
          <p:nvPr/>
        </p:nvSpPr>
        <p:spPr>
          <a:xfrm>
            <a:off x="582017" y="1112367"/>
            <a:ext cx="6833555" cy="1835708"/>
          </a:xfrm>
          <a:prstGeom prst="rect">
            <a:avLst/>
          </a:prstGeom>
          <a:solidFill>
            <a:schemeClr val="accent5">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dirty="0" err="1"/>
              <a:t>int</a:t>
            </a:r>
            <a:r>
              <a:rPr lang="en-US" altLang="en-US" sz="2400" b="1" dirty="0"/>
              <a:t> </a:t>
            </a:r>
            <a:r>
              <a:rPr lang="en-US" altLang="en-US" sz="2400" b="1" dirty="0" err="1"/>
              <a:t>creat</a:t>
            </a:r>
            <a:r>
              <a:rPr lang="en-US" altLang="en-US" sz="2400" b="1" dirty="0"/>
              <a:t> (char *</a:t>
            </a:r>
            <a:r>
              <a:rPr lang="en-US" altLang="en-US" sz="2400" b="1" dirty="0" err="1"/>
              <a:t>file_name</a:t>
            </a:r>
            <a:r>
              <a:rPr lang="en-US" altLang="en-US" sz="2400" b="1" dirty="0"/>
              <a:t>, </a:t>
            </a:r>
            <a:r>
              <a:rPr lang="en-US" altLang="en-US" sz="2400" b="1" dirty="0" err="1"/>
              <a:t>mode_t</a:t>
            </a:r>
            <a:r>
              <a:rPr lang="en-US" altLang="en-US" sz="2400" b="1" dirty="0"/>
              <a:t> mode)</a:t>
            </a:r>
          </a:p>
          <a:p>
            <a:pPr>
              <a:buFont typeface="Wingdings" panose="05000000000000000000" pitchFamily="2" charset="2"/>
              <a:buNone/>
            </a:pPr>
            <a:r>
              <a:rPr lang="en-US" altLang="en-US" sz="2400" b="1" dirty="0" err="1"/>
              <a:t>int</a:t>
            </a:r>
            <a:r>
              <a:rPr lang="en-US" altLang="en-US" sz="2400" b="1" dirty="0"/>
              <a:t> open(char *</a:t>
            </a:r>
            <a:r>
              <a:rPr lang="en-US" altLang="en-US" sz="2400" b="1" dirty="0" err="1"/>
              <a:t>file_name</a:t>
            </a:r>
            <a:r>
              <a:rPr lang="en-US" altLang="en-US" sz="2400" b="1" dirty="0"/>
              <a:t>, </a:t>
            </a:r>
            <a:r>
              <a:rPr lang="en-US" altLang="en-US" sz="2400" b="1" dirty="0" err="1"/>
              <a:t>int</a:t>
            </a:r>
            <a:r>
              <a:rPr lang="en-US" altLang="en-US" sz="2400" b="1" dirty="0"/>
              <a:t> flags);</a:t>
            </a:r>
          </a:p>
          <a:p>
            <a:pPr>
              <a:buFont typeface="Wingdings" panose="05000000000000000000" pitchFamily="2" charset="2"/>
              <a:buNone/>
            </a:pPr>
            <a:r>
              <a:rPr lang="en-US" altLang="en-US" sz="2400" b="1" dirty="0" err="1"/>
              <a:t>int</a:t>
            </a:r>
            <a:r>
              <a:rPr lang="en-US" altLang="en-US" sz="2400" b="1" dirty="0"/>
              <a:t> open (char *</a:t>
            </a:r>
            <a:r>
              <a:rPr lang="en-US" altLang="en-US" sz="2400" b="1" dirty="0" err="1"/>
              <a:t>file_name</a:t>
            </a:r>
            <a:r>
              <a:rPr lang="en-US" altLang="en-US" sz="2400" b="1" dirty="0"/>
              <a:t>, </a:t>
            </a:r>
            <a:r>
              <a:rPr lang="en-US" altLang="en-US" sz="2400" b="1" dirty="0" err="1"/>
              <a:t>int</a:t>
            </a:r>
            <a:r>
              <a:rPr lang="en-US" altLang="en-US" sz="2400" b="1" dirty="0"/>
              <a:t> </a:t>
            </a:r>
            <a:r>
              <a:rPr lang="en-US" altLang="en-US" sz="2400" b="1" dirty="0" err="1"/>
              <a:t>flags,mode_t</a:t>
            </a:r>
            <a:r>
              <a:rPr lang="en-US" altLang="en-US" sz="2400" b="1" dirty="0"/>
              <a:t> mode);</a:t>
            </a:r>
          </a:p>
          <a:p>
            <a:pPr>
              <a:buFont typeface="Wingdings" panose="05000000000000000000" pitchFamily="2" charset="2"/>
              <a:buNone/>
            </a:pPr>
            <a:r>
              <a:rPr lang="en-US" altLang="en-US" sz="1800" b="1" dirty="0"/>
              <a:t>Ex: </a:t>
            </a:r>
            <a:r>
              <a:rPr lang="en-US" altLang="en-US" sz="1800" b="1" dirty="0" err="1"/>
              <a:t>fd</a:t>
            </a:r>
            <a:r>
              <a:rPr lang="en-US" altLang="en-US" sz="1800" b="1" dirty="0"/>
              <a:t> = open(“temp”, O_RDWR|O_CREAT, 0744);</a:t>
            </a:r>
          </a:p>
        </p:txBody>
      </p:sp>
      <p:sp>
        <p:nvSpPr>
          <p:cNvPr id="6" name="Rectangle 3"/>
          <p:cNvSpPr txBox="1">
            <a:spLocks noChangeArrowheads="1"/>
          </p:cNvSpPr>
          <p:nvPr/>
        </p:nvSpPr>
        <p:spPr>
          <a:xfrm>
            <a:off x="582017" y="3066704"/>
            <a:ext cx="7290754" cy="1909539"/>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dirty="0"/>
              <a:t>dup or dup2 copies the </a:t>
            </a:r>
            <a:r>
              <a:rPr lang="en-US" altLang="en-US" sz="2400" b="1" dirty="0" err="1"/>
              <a:t>oldfd</a:t>
            </a:r>
            <a:r>
              <a:rPr lang="en-US" altLang="en-US" sz="2400" b="1" dirty="0"/>
              <a:t> into the </a:t>
            </a:r>
            <a:r>
              <a:rPr lang="en-US" altLang="en-US" sz="2400" b="1" dirty="0" err="1"/>
              <a:t>newfd</a:t>
            </a:r>
            <a:r>
              <a:rPr lang="en-US" altLang="en-US" sz="2400" b="1" dirty="0"/>
              <a:t>.</a:t>
            </a:r>
          </a:p>
          <a:p>
            <a:pPr>
              <a:buFont typeface="Wingdings" panose="05000000000000000000" pitchFamily="2" charset="2"/>
              <a:buNone/>
            </a:pPr>
            <a:r>
              <a:rPr lang="en-US" altLang="en-US" sz="2400" b="1" dirty="0" err="1"/>
              <a:t>int</a:t>
            </a:r>
            <a:r>
              <a:rPr lang="en-US" altLang="en-US" sz="2400" b="1" dirty="0"/>
              <a:t> </a:t>
            </a:r>
            <a:r>
              <a:rPr lang="en-US" altLang="en-US" sz="2400" b="1" dirty="0" err="1"/>
              <a:t>new_fd</a:t>
            </a:r>
            <a:r>
              <a:rPr lang="en-US" altLang="en-US" sz="2400" b="1" dirty="0"/>
              <a:t> =  dup (</a:t>
            </a:r>
            <a:r>
              <a:rPr lang="en-US" altLang="en-US" sz="2400" b="1" dirty="0" err="1"/>
              <a:t>old_fd</a:t>
            </a:r>
            <a:r>
              <a:rPr lang="en-US" altLang="en-US" sz="2400" b="1" dirty="0"/>
              <a:t>);</a:t>
            </a:r>
          </a:p>
          <a:p>
            <a:pPr>
              <a:buFont typeface="Wingdings" panose="05000000000000000000" pitchFamily="2" charset="2"/>
              <a:buNone/>
            </a:pPr>
            <a:r>
              <a:rPr lang="en-US" altLang="en-US" sz="2400" b="1" dirty="0" err="1"/>
              <a:t>int</a:t>
            </a:r>
            <a:r>
              <a:rPr lang="en-US" altLang="en-US" sz="2400" b="1" dirty="0"/>
              <a:t> dup2 (</a:t>
            </a:r>
            <a:r>
              <a:rPr lang="en-US" altLang="en-US" sz="2400" b="1" dirty="0" err="1"/>
              <a:t>int</a:t>
            </a:r>
            <a:r>
              <a:rPr lang="en-US" altLang="en-US" sz="2400" b="1" dirty="0"/>
              <a:t> </a:t>
            </a:r>
            <a:r>
              <a:rPr lang="en-US" altLang="en-US" sz="2400" b="1" dirty="0" err="1"/>
              <a:t>new_fd</a:t>
            </a:r>
            <a:r>
              <a:rPr lang="en-US" altLang="en-US" sz="2400" b="1" dirty="0"/>
              <a:t>, </a:t>
            </a:r>
            <a:r>
              <a:rPr lang="en-US" altLang="en-US" sz="2400" b="1" dirty="0" err="1"/>
              <a:t>int</a:t>
            </a:r>
            <a:r>
              <a:rPr lang="en-US" altLang="en-US" sz="2400" b="1" dirty="0"/>
              <a:t> </a:t>
            </a:r>
            <a:r>
              <a:rPr lang="en-US" altLang="en-US" sz="2400" b="1" dirty="0" err="1"/>
              <a:t>old_fd</a:t>
            </a:r>
            <a:r>
              <a:rPr lang="en-US" altLang="en-US" sz="2400" b="1" dirty="0"/>
              <a:t>);</a:t>
            </a:r>
          </a:p>
          <a:p>
            <a:pPr>
              <a:buFont typeface="Wingdings" panose="05000000000000000000" pitchFamily="2" charset="2"/>
              <a:buNone/>
            </a:pPr>
            <a:r>
              <a:rPr lang="en-US" altLang="en-US" sz="2400" b="1" dirty="0" err="1"/>
              <a:t>new_fd</a:t>
            </a:r>
            <a:r>
              <a:rPr lang="en-US" altLang="en-US" sz="2400" b="1" dirty="0"/>
              <a:t> and </a:t>
            </a:r>
            <a:r>
              <a:rPr lang="en-US" altLang="en-US" sz="2400" b="1" dirty="0" err="1"/>
              <a:t>old_fd</a:t>
            </a:r>
            <a:r>
              <a:rPr lang="en-US" altLang="en-US" sz="2400" b="1" dirty="0"/>
              <a:t> shares: locks, file position and flags. </a:t>
            </a:r>
          </a:p>
          <a:p>
            <a:pPr>
              <a:buFont typeface="Wingdings" panose="05000000000000000000" pitchFamily="2" charset="2"/>
              <a:buNone/>
            </a:pPr>
            <a:endParaRPr lang="en-US" altLang="en-US" sz="2400" b="1" dirty="0"/>
          </a:p>
        </p:txBody>
      </p:sp>
      <p:sp>
        <p:nvSpPr>
          <p:cNvPr id="7" name="Rectangle 3"/>
          <p:cNvSpPr txBox="1">
            <a:spLocks noChangeArrowheads="1"/>
          </p:cNvSpPr>
          <p:nvPr/>
        </p:nvSpPr>
        <p:spPr>
          <a:xfrm>
            <a:off x="383265" y="5213500"/>
            <a:ext cx="11541642" cy="13333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dirty="0" err="1"/>
              <a:t>int</a:t>
            </a:r>
            <a:r>
              <a:rPr lang="en-US" altLang="en-US" sz="2400" b="1" dirty="0"/>
              <a:t> write ( </a:t>
            </a:r>
            <a:r>
              <a:rPr lang="en-US" altLang="en-US" sz="2400" b="1" dirty="0" err="1"/>
              <a:t>int</a:t>
            </a:r>
            <a:r>
              <a:rPr lang="en-US" altLang="en-US" sz="2400" b="1" dirty="0"/>
              <a:t> </a:t>
            </a:r>
            <a:r>
              <a:rPr lang="en-US" altLang="en-US" sz="2400" b="1" dirty="0" err="1"/>
              <a:t>fd</a:t>
            </a:r>
            <a:r>
              <a:rPr lang="en-US" altLang="en-US" sz="2400" b="1" dirty="0"/>
              <a:t>, </a:t>
            </a:r>
            <a:r>
              <a:rPr lang="en-US" altLang="en-US" sz="2400" b="1" dirty="0" err="1"/>
              <a:t>const</a:t>
            </a:r>
            <a:r>
              <a:rPr lang="en-US" altLang="en-US" sz="2400" b="1" dirty="0"/>
              <a:t> void *</a:t>
            </a:r>
            <a:r>
              <a:rPr lang="en-US" altLang="en-US" sz="2400" b="1" dirty="0" err="1"/>
              <a:t>buf</a:t>
            </a:r>
            <a:r>
              <a:rPr lang="en-US" altLang="en-US" sz="2400" b="1" dirty="0"/>
              <a:t>, </a:t>
            </a:r>
            <a:r>
              <a:rPr lang="en-US" altLang="en-US" sz="2400" b="1" dirty="0" err="1"/>
              <a:t>int</a:t>
            </a:r>
            <a:r>
              <a:rPr lang="en-US" altLang="en-US" sz="2400" b="1" dirty="0"/>
              <a:t> count);  it writes count bytes to the file from the </a:t>
            </a:r>
            <a:r>
              <a:rPr lang="en-US" altLang="en-US" sz="2400" b="1" dirty="0" err="1"/>
              <a:t>buf</a:t>
            </a:r>
            <a:r>
              <a:rPr lang="en-US" altLang="en-US" sz="2400" b="1" dirty="0"/>
              <a:t>. </a:t>
            </a:r>
          </a:p>
          <a:p>
            <a:pPr>
              <a:buFont typeface="Wingdings" panose="05000000000000000000" pitchFamily="2" charset="2"/>
              <a:buNone/>
            </a:pPr>
            <a:r>
              <a:rPr lang="en-US" altLang="en-US" sz="2400" b="1" dirty="0"/>
              <a:t>On success return with: </a:t>
            </a:r>
            <a:r>
              <a:rPr lang="en-US" altLang="en-US" b="1" dirty="0"/>
              <a:t>Number of bytes written</a:t>
            </a:r>
          </a:p>
          <a:p>
            <a:pPr lvl="1">
              <a:buFont typeface="Arial" panose="020B0604020202020204" pitchFamily="34" charset="0"/>
              <a:buNone/>
            </a:pPr>
            <a:r>
              <a:rPr lang="en-US" altLang="en-US" b="1" dirty="0"/>
              <a:t>0 - indicates nothing was written or -1 on error. </a:t>
            </a:r>
          </a:p>
        </p:txBody>
      </p:sp>
    </p:spTree>
    <p:extLst>
      <p:ext uri="{BB962C8B-B14F-4D97-AF65-F5344CB8AC3E}">
        <p14:creationId xmlns:p14="http://schemas.microsoft.com/office/powerpoint/2010/main" val="2630685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System Calls</a:t>
            </a:r>
          </a:p>
        </p:txBody>
      </p:sp>
      <p:sp>
        <p:nvSpPr>
          <p:cNvPr id="4" name="Slide Number Placeholder 3"/>
          <p:cNvSpPr>
            <a:spLocks noGrp="1"/>
          </p:cNvSpPr>
          <p:nvPr>
            <p:ph type="sldNum" sz="quarter" idx="12"/>
          </p:nvPr>
        </p:nvSpPr>
        <p:spPr/>
        <p:txBody>
          <a:bodyPr/>
          <a:lstStyle/>
          <a:p>
            <a:fld id="{1DEFBDA0-AD74-41D1-B067-250B5C005FA0}" type="slidenum">
              <a:rPr lang="en-IN" smtClean="0"/>
              <a:t>33</a:t>
            </a:fld>
            <a:endParaRPr lang="en-IN"/>
          </a:p>
        </p:txBody>
      </p:sp>
      <p:sp>
        <p:nvSpPr>
          <p:cNvPr id="5" name="Rectangle 3"/>
          <p:cNvSpPr txBox="1">
            <a:spLocks noChangeArrowheads="1"/>
          </p:cNvSpPr>
          <p:nvPr/>
        </p:nvSpPr>
        <p:spPr>
          <a:xfrm>
            <a:off x="266944" y="1051899"/>
            <a:ext cx="6452833" cy="1724052"/>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dirty="0" err="1"/>
              <a:t>int</a:t>
            </a:r>
            <a:r>
              <a:rPr lang="en-US" altLang="en-US" sz="2400" b="1" dirty="0"/>
              <a:t> write ( </a:t>
            </a:r>
            <a:r>
              <a:rPr lang="en-US" altLang="en-US" sz="2400" b="1" dirty="0" err="1"/>
              <a:t>int</a:t>
            </a:r>
            <a:r>
              <a:rPr lang="en-US" altLang="en-US" sz="2400" b="1" dirty="0"/>
              <a:t> </a:t>
            </a:r>
            <a:r>
              <a:rPr lang="en-US" altLang="en-US" sz="2400" b="1" dirty="0" err="1"/>
              <a:t>fd</a:t>
            </a:r>
            <a:r>
              <a:rPr lang="en-US" altLang="en-US" sz="2400" b="1" dirty="0"/>
              <a:t>, </a:t>
            </a:r>
            <a:r>
              <a:rPr lang="en-US" altLang="en-US" sz="2400" b="1" dirty="0" err="1"/>
              <a:t>const</a:t>
            </a:r>
            <a:r>
              <a:rPr lang="en-US" altLang="en-US" sz="2400" b="1" dirty="0"/>
              <a:t> void *</a:t>
            </a:r>
            <a:r>
              <a:rPr lang="en-US" altLang="en-US" sz="2400" b="1" dirty="0" err="1"/>
              <a:t>buf</a:t>
            </a:r>
            <a:r>
              <a:rPr lang="en-US" altLang="en-US" sz="2400" b="1" dirty="0"/>
              <a:t>, </a:t>
            </a:r>
            <a:r>
              <a:rPr lang="en-US" altLang="en-US" sz="2400" b="1" dirty="0" err="1"/>
              <a:t>int</a:t>
            </a:r>
            <a:r>
              <a:rPr lang="en-US" altLang="en-US" sz="2400" b="1" dirty="0"/>
              <a:t> count); </a:t>
            </a:r>
          </a:p>
          <a:p>
            <a:pPr>
              <a:buFont typeface="Wingdings" panose="05000000000000000000" pitchFamily="2" charset="2"/>
              <a:buNone/>
            </a:pPr>
            <a:r>
              <a:rPr lang="en-US" altLang="en-US" sz="2400" b="1" dirty="0"/>
              <a:t>it writes count bytes to the file from the </a:t>
            </a:r>
            <a:r>
              <a:rPr lang="en-US" altLang="en-US" sz="2400" b="1" dirty="0" err="1"/>
              <a:t>buf</a:t>
            </a:r>
            <a:r>
              <a:rPr lang="en-US" altLang="en-US" sz="2400" b="1" dirty="0"/>
              <a:t>. </a:t>
            </a:r>
          </a:p>
          <a:p>
            <a:pPr>
              <a:buFont typeface="Wingdings" panose="05000000000000000000" pitchFamily="2" charset="2"/>
              <a:buNone/>
            </a:pPr>
            <a:r>
              <a:rPr lang="en-US" altLang="en-US" sz="2400" b="1" dirty="0"/>
              <a:t>On success return with: Number of bytes written</a:t>
            </a:r>
          </a:p>
          <a:p>
            <a:pPr lvl="1">
              <a:buFont typeface="Arial" panose="020B0604020202020204" pitchFamily="34" charset="0"/>
              <a:buNone/>
            </a:pPr>
            <a:r>
              <a:rPr lang="en-US" altLang="en-US" sz="2000" b="1" dirty="0"/>
              <a:t>0 - indicates nothing was written or -1 on error. </a:t>
            </a:r>
          </a:p>
        </p:txBody>
      </p:sp>
      <p:sp>
        <p:nvSpPr>
          <p:cNvPr id="6" name="Rectangle 3"/>
          <p:cNvSpPr txBox="1">
            <a:spLocks noChangeArrowheads="1"/>
          </p:cNvSpPr>
          <p:nvPr/>
        </p:nvSpPr>
        <p:spPr>
          <a:xfrm>
            <a:off x="266944" y="3040946"/>
            <a:ext cx="8366693" cy="1664488"/>
          </a:xfrm>
          <a:prstGeom prst="rect">
            <a:avLst/>
          </a:prstGeom>
          <a:solidFill>
            <a:schemeClr val="bg2">
              <a:lumMod val="9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dirty="0" err="1"/>
              <a:t>int</a:t>
            </a:r>
            <a:r>
              <a:rPr lang="en-US" altLang="en-US" sz="2400" b="1" dirty="0"/>
              <a:t> read ( </a:t>
            </a:r>
            <a:r>
              <a:rPr lang="en-US" altLang="en-US" sz="2400" b="1" dirty="0" err="1"/>
              <a:t>int</a:t>
            </a:r>
            <a:r>
              <a:rPr lang="en-US" altLang="en-US" sz="2400" b="1" dirty="0"/>
              <a:t> </a:t>
            </a:r>
            <a:r>
              <a:rPr lang="en-US" altLang="en-US" sz="2400" b="1" dirty="0" err="1"/>
              <a:t>fd</a:t>
            </a:r>
            <a:r>
              <a:rPr lang="en-US" altLang="en-US" sz="2400" b="1" dirty="0"/>
              <a:t>, void *</a:t>
            </a:r>
            <a:r>
              <a:rPr lang="en-US" altLang="en-US" sz="2400" b="1" dirty="0" err="1"/>
              <a:t>buf</a:t>
            </a:r>
            <a:r>
              <a:rPr lang="en-US" altLang="en-US" sz="2400" b="1" dirty="0"/>
              <a:t>, </a:t>
            </a:r>
            <a:r>
              <a:rPr lang="en-US" altLang="en-US" sz="2400" b="1" dirty="0" err="1"/>
              <a:t>int</a:t>
            </a:r>
            <a:r>
              <a:rPr lang="en-US" altLang="en-US" sz="2400" b="1" dirty="0"/>
              <a:t> count); </a:t>
            </a:r>
          </a:p>
          <a:p>
            <a:pPr>
              <a:buFont typeface="Wingdings" panose="05000000000000000000" pitchFamily="2" charset="2"/>
              <a:buNone/>
            </a:pPr>
            <a:r>
              <a:rPr lang="en-US" altLang="en-US" sz="2400" b="1" dirty="0"/>
              <a:t>It reads count bytes from the file and store the data into the </a:t>
            </a:r>
            <a:r>
              <a:rPr lang="en-US" altLang="en-US" sz="2400" b="1" dirty="0" err="1"/>
              <a:t>buf</a:t>
            </a:r>
            <a:r>
              <a:rPr lang="en-US" altLang="en-US" sz="2400" b="1" dirty="0"/>
              <a:t>. </a:t>
            </a:r>
          </a:p>
          <a:p>
            <a:pPr>
              <a:buFont typeface="Wingdings" panose="05000000000000000000" pitchFamily="2" charset="2"/>
              <a:buNone/>
            </a:pPr>
            <a:r>
              <a:rPr lang="en-US" altLang="en-US" sz="2400" b="1" dirty="0"/>
              <a:t>On success return with: Number of bytes read</a:t>
            </a:r>
          </a:p>
          <a:p>
            <a:pPr lvl="1">
              <a:buFont typeface="Arial" panose="020B0604020202020204" pitchFamily="34" charset="0"/>
              <a:buNone/>
            </a:pPr>
            <a:r>
              <a:rPr lang="en-US" altLang="en-US" sz="2000" b="1" dirty="0"/>
              <a:t>0 - indicates end of the file or -1 on error. </a:t>
            </a:r>
          </a:p>
        </p:txBody>
      </p:sp>
      <p:sp>
        <p:nvSpPr>
          <p:cNvPr id="7" name="Rectangle 3"/>
          <p:cNvSpPr txBox="1">
            <a:spLocks noChangeArrowheads="1"/>
          </p:cNvSpPr>
          <p:nvPr/>
        </p:nvSpPr>
        <p:spPr>
          <a:xfrm>
            <a:off x="228600" y="4970430"/>
            <a:ext cx="9510823" cy="1557962"/>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en-US" sz="2400" b="1" dirty="0" err="1"/>
              <a:t>int</a:t>
            </a:r>
            <a:r>
              <a:rPr lang="en-US" altLang="en-US" sz="2400" b="1" dirty="0"/>
              <a:t> </a:t>
            </a:r>
            <a:r>
              <a:rPr lang="en-US" altLang="en-US" sz="2400" b="1" dirty="0" err="1"/>
              <a:t>lseek</a:t>
            </a:r>
            <a:r>
              <a:rPr lang="en-US" altLang="en-US" sz="2400" b="1" dirty="0"/>
              <a:t> (</a:t>
            </a:r>
            <a:r>
              <a:rPr lang="en-US" altLang="en-US" sz="2400" b="1" dirty="0" err="1"/>
              <a:t>int</a:t>
            </a:r>
            <a:r>
              <a:rPr lang="en-US" altLang="en-US" sz="2400" b="1" dirty="0"/>
              <a:t> </a:t>
            </a:r>
            <a:r>
              <a:rPr lang="en-US" altLang="en-US" sz="2400" b="1" dirty="0" err="1"/>
              <a:t>fd</a:t>
            </a:r>
            <a:r>
              <a:rPr lang="en-US" altLang="en-US" sz="2400" b="1" dirty="0"/>
              <a:t>, long </a:t>
            </a:r>
            <a:r>
              <a:rPr lang="en-US" altLang="en-US" sz="2400" b="1" dirty="0" err="1"/>
              <a:t>int</a:t>
            </a:r>
            <a:r>
              <a:rPr lang="en-US" altLang="en-US" sz="2400" b="1" dirty="0"/>
              <a:t> offset, </a:t>
            </a:r>
            <a:r>
              <a:rPr lang="en-US" altLang="en-US" sz="2400" b="1" dirty="0" err="1"/>
              <a:t>int</a:t>
            </a:r>
            <a:r>
              <a:rPr lang="en-US" altLang="en-US" sz="2400" b="1" dirty="0"/>
              <a:t> whence);</a:t>
            </a:r>
          </a:p>
          <a:p>
            <a:pPr>
              <a:lnSpc>
                <a:spcPct val="80000"/>
              </a:lnSpc>
              <a:buFont typeface="Wingdings" panose="05000000000000000000" pitchFamily="2" charset="2"/>
              <a:buNone/>
            </a:pPr>
            <a:r>
              <a:rPr lang="en-US" altLang="en-US" sz="2400" b="1" dirty="0"/>
              <a:t>whence: SEEK_SET, SEEK_CUR or SEEK_END – from the end of file</a:t>
            </a:r>
          </a:p>
          <a:p>
            <a:pPr>
              <a:lnSpc>
                <a:spcPct val="80000"/>
              </a:lnSpc>
            </a:pPr>
            <a:r>
              <a:rPr lang="en-US" altLang="en-US" sz="2400" b="1" dirty="0"/>
              <a:t>On success the system call returns with any one of the following value:</a:t>
            </a:r>
          </a:p>
          <a:p>
            <a:pPr lvl="1">
              <a:lnSpc>
                <a:spcPct val="80000"/>
              </a:lnSpc>
            </a:pPr>
            <a:r>
              <a:rPr lang="en-US" altLang="en-US" sz="2000" b="1" dirty="0"/>
              <a:t>Offset value or 0 or -1</a:t>
            </a:r>
          </a:p>
        </p:txBody>
      </p:sp>
    </p:spTree>
    <p:extLst>
      <p:ext uri="{BB962C8B-B14F-4D97-AF65-F5344CB8AC3E}">
        <p14:creationId xmlns:p14="http://schemas.microsoft.com/office/powerpoint/2010/main" val="6829892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System Calls</a:t>
            </a:r>
          </a:p>
        </p:txBody>
      </p:sp>
      <p:sp>
        <p:nvSpPr>
          <p:cNvPr id="4" name="Slide Number Placeholder 3"/>
          <p:cNvSpPr>
            <a:spLocks noGrp="1"/>
          </p:cNvSpPr>
          <p:nvPr>
            <p:ph type="sldNum" sz="quarter" idx="12"/>
          </p:nvPr>
        </p:nvSpPr>
        <p:spPr/>
        <p:txBody>
          <a:bodyPr/>
          <a:lstStyle/>
          <a:p>
            <a:fld id="{1DEFBDA0-AD74-41D1-B067-250B5C005FA0}" type="slidenum">
              <a:rPr lang="en-IN" smtClean="0"/>
              <a:t>34</a:t>
            </a:fld>
            <a:endParaRPr lang="en-IN"/>
          </a:p>
        </p:txBody>
      </p:sp>
      <p:sp>
        <p:nvSpPr>
          <p:cNvPr id="5" name="Rectangle 3"/>
          <p:cNvSpPr txBox="1">
            <a:spLocks noChangeArrowheads="1"/>
          </p:cNvSpPr>
          <p:nvPr/>
        </p:nvSpPr>
        <p:spPr>
          <a:xfrm>
            <a:off x="457200" y="1143001"/>
            <a:ext cx="4944140" cy="1334386"/>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dirty="0" err="1"/>
              <a:t>int</a:t>
            </a:r>
            <a:r>
              <a:rPr lang="en-US" altLang="en-US" sz="2400" b="1" dirty="0"/>
              <a:t> stat (“</a:t>
            </a:r>
            <a:r>
              <a:rPr lang="en-US" altLang="en-US" sz="2400" b="1" dirty="0" err="1"/>
              <a:t>file_name</a:t>
            </a:r>
            <a:r>
              <a:rPr lang="en-US" altLang="en-US" sz="2400" b="1" dirty="0"/>
              <a:t>”, </a:t>
            </a:r>
            <a:r>
              <a:rPr lang="en-US" altLang="en-US" sz="2400" b="1" dirty="0" err="1"/>
              <a:t>struct</a:t>
            </a:r>
            <a:r>
              <a:rPr lang="en-US" altLang="en-US" sz="2400" b="1" dirty="0"/>
              <a:t> stat *);</a:t>
            </a:r>
          </a:p>
          <a:p>
            <a:pPr>
              <a:buFont typeface="Wingdings" panose="05000000000000000000" pitchFamily="2" charset="2"/>
              <a:buNone/>
            </a:pPr>
            <a:r>
              <a:rPr lang="en-US" altLang="en-US" sz="2400" b="1" dirty="0" err="1"/>
              <a:t>int</a:t>
            </a:r>
            <a:r>
              <a:rPr lang="en-US" altLang="en-US" sz="2400" b="1" dirty="0"/>
              <a:t> </a:t>
            </a:r>
            <a:r>
              <a:rPr lang="en-US" altLang="en-US" sz="2400" b="1" dirty="0" err="1"/>
              <a:t>fstat</a:t>
            </a:r>
            <a:r>
              <a:rPr lang="en-US" altLang="en-US" sz="2400" b="1" dirty="0"/>
              <a:t> (</a:t>
            </a:r>
            <a:r>
              <a:rPr lang="en-US" altLang="en-US" sz="2400" b="1" dirty="0" err="1"/>
              <a:t>fd</a:t>
            </a:r>
            <a:r>
              <a:rPr lang="en-US" altLang="en-US" sz="2400" b="1" dirty="0"/>
              <a:t>, </a:t>
            </a:r>
            <a:r>
              <a:rPr lang="en-US" altLang="en-US" sz="2400" b="1" dirty="0" err="1"/>
              <a:t>struct</a:t>
            </a:r>
            <a:r>
              <a:rPr lang="en-US" altLang="en-US" sz="2400" b="1" dirty="0"/>
              <a:t> stat *);</a:t>
            </a:r>
          </a:p>
          <a:p>
            <a:pPr>
              <a:buFont typeface="Wingdings" panose="05000000000000000000" pitchFamily="2" charset="2"/>
              <a:buNone/>
            </a:pPr>
            <a:r>
              <a:rPr lang="en-US" altLang="en-US" sz="2400" b="1" dirty="0" err="1"/>
              <a:t>int</a:t>
            </a:r>
            <a:r>
              <a:rPr lang="en-US" altLang="en-US" sz="2400" b="1" dirty="0"/>
              <a:t> </a:t>
            </a:r>
            <a:r>
              <a:rPr lang="en-US" altLang="en-US" sz="2400" b="1" dirty="0" err="1"/>
              <a:t>lstat</a:t>
            </a:r>
            <a:r>
              <a:rPr lang="en-US" altLang="en-US" sz="2400" b="1" dirty="0"/>
              <a:t> (“</a:t>
            </a:r>
            <a:r>
              <a:rPr lang="en-US" altLang="en-US" sz="2400" b="1" dirty="0" err="1"/>
              <a:t>file_name</a:t>
            </a:r>
            <a:r>
              <a:rPr lang="en-US" altLang="en-US" sz="2400" b="1" dirty="0"/>
              <a:t>”, </a:t>
            </a:r>
            <a:r>
              <a:rPr lang="en-US" altLang="en-US" sz="2400" b="1" dirty="0" err="1"/>
              <a:t>struct</a:t>
            </a:r>
            <a:r>
              <a:rPr lang="en-US" altLang="en-US" sz="2400" b="1" dirty="0"/>
              <a:t> stat *);</a:t>
            </a:r>
          </a:p>
        </p:txBody>
      </p:sp>
      <p:sp>
        <p:nvSpPr>
          <p:cNvPr id="6" name="Rectangle 3"/>
          <p:cNvSpPr txBox="1">
            <a:spLocks noChangeArrowheads="1"/>
          </p:cNvSpPr>
          <p:nvPr/>
        </p:nvSpPr>
        <p:spPr>
          <a:xfrm>
            <a:off x="265814" y="2918188"/>
            <a:ext cx="11659093" cy="1334835"/>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b="1" i="1" dirty="0"/>
              <a:t>Select </a:t>
            </a:r>
            <a:r>
              <a:rPr lang="en-US" altLang="en-US" sz="2400" b="1" dirty="0"/>
              <a:t>is a system call used to handle more than one file descriptor in an efficient manner.</a:t>
            </a:r>
          </a:p>
          <a:p>
            <a:r>
              <a:rPr lang="en-US" altLang="en-US" sz="2400" b="1" dirty="0" err="1"/>
              <a:t>int</a:t>
            </a:r>
            <a:r>
              <a:rPr lang="en-US" altLang="en-US" sz="2400" b="1" dirty="0"/>
              <a:t> select (</a:t>
            </a:r>
            <a:r>
              <a:rPr lang="en-US" altLang="en-US" sz="2400" b="1" dirty="0" err="1"/>
              <a:t>int</a:t>
            </a:r>
            <a:r>
              <a:rPr lang="en-US" altLang="en-US" sz="2400" b="1" dirty="0"/>
              <a:t> n, </a:t>
            </a:r>
            <a:r>
              <a:rPr lang="en-US" altLang="en-US" sz="2400" b="1" dirty="0" err="1"/>
              <a:t>fd_set</a:t>
            </a:r>
            <a:r>
              <a:rPr lang="en-US" altLang="en-US" sz="2400" b="1" dirty="0"/>
              <a:t> *</a:t>
            </a:r>
            <a:r>
              <a:rPr lang="en-US" altLang="en-US" sz="2400" b="1" dirty="0" err="1"/>
              <a:t>readfds</a:t>
            </a:r>
            <a:r>
              <a:rPr lang="en-US" altLang="en-US" sz="2400" b="1" dirty="0"/>
              <a:t>, </a:t>
            </a:r>
            <a:r>
              <a:rPr lang="en-US" altLang="en-US" sz="2400" b="1" dirty="0" err="1"/>
              <a:t>fd_set</a:t>
            </a:r>
            <a:r>
              <a:rPr lang="en-US" altLang="en-US" sz="2400" b="1" dirty="0"/>
              <a:t> *</a:t>
            </a:r>
            <a:r>
              <a:rPr lang="en-US" altLang="en-US" sz="2400" b="1" dirty="0" err="1"/>
              <a:t>writefds</a:t>
            </a:r>
            <a:r>
              <a:rPr lang="en-US" altLang="en-US" sz="2400" b="1" dirty="0"/>
              <a:t>, </a:t>
            </a:r>
            <a:r>
              <a:rPr lang="en-US" altLang="en-US" sz="2400" b="1" dirty="0" err="1"/>
              <a:t>fd_set</a:t>
            </a:r>
            <a:r>
              <a:rPr lang="en-US" altLang="en-US" sz="2400" b="1" dirty="0"/>
              <a:t> *</a:t>
            </a:r>
            <a:r>
              <a:rPr lang="en-US" altLang="en-US" sz="2400" b="1" dirty="0" err="1"/>
              <a:t>exceptfds</a:t>
            </a:r>
            <a:r>
              <a:rPr lang="en-US" altLang="en-US" sz="2400" b="1" dirty="0"/>
              <a:t>, </a:t>
            </a:r>
            <a:r>
              <a:rPr lang="en-US" altLang="en-US" sz="2400" b="1" dirty="0" err="1"/>
              <a:t>struct</a:t>
            </a:r>
            <a:r>
              <a:rPr lang="en-US" altLang="en-US" sz="2400" b="1" dirty="0"/>
              <a:t> </a:t>
            </a:r>
            <a:r>
              <a:rPr lang="en-US" altLang="en-US" sz="2400" b="1" dirty="0" err="1"/>
              <a:t>timeval</a:t>
            </a:r>
            <a:r>
              <a:rPr lang="en-US" altLang="en-US" sz="2400" b="1" dirty="0"/>
              <a:t> *timeout);</a:t>
            </a:r>
          </a:p>
          <a:p>
            <a:endParaRPr lang="en-US" altLang="en-US" sz="2400" b="1" dirty="0"/>
          </a:p>
        </p:txBody>
      </p:sp>
      <p:sp>
        <p:nvSpPr>
          <p:cNvPr id="7" name="Rectangle 3"/>
          <p:cNvSpPr txBox="1">
            <a:spLocks noChangeArrowheads="1"/>
          </p:cNvSpPr>
          <p:nvPr/>
        </p:nvSpPr>
        <p:spPr>
          <a:xfrm>
            <a:off x="457200" y="4961190"/>
            <a:ext cx="10122196" cy="1484133"/>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a:t>fd_set</a:t>
            </a:r>
            <a:r>
              <a:rPr lang="en-US" altLang="en-US" sz="2400" b="1" dirty="0"/>
              <a:t> is the file descriptor set, which is an arrays of file descriptors. </a:t>
            </a:r>
          </a:p>
          <a:p>
            <a:r>
              <a:rPr lang="en-US" altLang="en-US" sz="2400" b="1" dirty="0"/>
              <a:t>FD_CLR (</a:t>
            </a:r>
            <a:r>
              <a:rPr lang="en-US" altLang="en-US" sz="2400" b="1" dirty="0" err="1"/>
              <a:t>int</a:t>
            </a:r>
            <a:r>
              <a:rPr lang="en-US" altLang="en-US" sz="2400" b="1" dirty="0"/>
              <a:t> </a:t>
            </a:r>
            <a:r>
              <a:rPr lang="en-US" altLang="en-US" sz="2400" b="1" dirty="0" err="1"/>
              <a:t>fd</a:t>
            </a:r>
            <a:r>
              <a:rPr lang="en-US" altLang="en-US" sz="2400" b="1" dirty="0"/>
              <a:t>, </a:t>
            </a:r>
            <a:r>
              <a:rPr lang="en-US" altLang="en-US" sz="2400" b="1" dirty="0" err="1"/>
              <a:t>fd_set</a:t>
            </a:r>
            <a:r>
              <a:rPr lang="en-US" altLang="en-US" sz="2400" b="1" dirty="0"/>
              <a:t> *</a:t>
            </a:r>
            <a:r>
              <a:rPr lang="en-US" altLang="en-US" sz="2400" b="1" dirty="0" err="1"/>
              <a:t>myset</a:t>
            </a:r>
            <a:r>
              <a:rPr lang="en-US" altLang="en-US" sz="2400" b="1" dirty="0"/>
              <a:t>);  FD_ISSET (</a:t>
            </a:r>
            <a:r>
              <a:rPr lang="en-US" altLang="en-US" sz="2400" b="1" dirty="0" err="1"/>
              <a:t>int</a:t>
            </a:r>
            <a:r>
              <a:rPr lang="en-US" altLang="en-US" sz="2400" b="1" dirty="0"/>
              <a:t> </a:t>
            </a:r>
            <a:r>
              <a:rPr lang="en-US" altLang="en-US" sz="2400" b="1" dirty="0" err="1"/>
              <a:t>fd</a:t>
            </a:r>
            <a:r>
              <a:rPr lang="en-US" altLang="en-US" sz="2400" b="1" dirty="0"/>
              <a:t>, </a:t>
            </a:r>
            <a:r>
              <a:rPr lang="en-US" altLang="en-US" sz="2400" b="1" dirty="0" err="1"/>
              <a:t>fd_set</a:t>
            </a:r>
            <a:r>
              <a:rPr lang="en-US" altLang="en-US" sz="2400" b="1" dirty="0"/>
              <a:t> *</a:t>
            </a:r>
            <a:r>
              <a:rPr lang="en-US" altLang="en-US" sz="2400" b="1" dirty="0" err="1"/>
              <a:t>myset</a:t>
            </a:r>
            <a:r>
              <a:rPr lang="en-US" altLang="en-US" sz="2400" b="1" dirty="0"/>
              <a:t>);</a:t>
            </a:r>
          </a:p>
          <a:p>
            <a:r>
              <a:rPr lang="en-US" altLang="en-US" sz="2400" b="1" dirty="0"/>
              <a:t>FD_SET (</a:t>
            </a:r>
            <a:r>
              <a:rPr lang="en-US" altLang="en-US" sz="2400" b="1" dirty="0" err="1"/>
              <a:t>int</a:t>
            </a:r>
            <a:r>
              <a:rPr lang="en-US" altLang="en-US" sz="2400" b="1" dirty="0"/>
              <a:t> </a:t>
            </a:r>
            <a:r>
              <a:rPr lang="en-US" altLang="en-US" sz="2400" b="1" dirty="0" err="1"/>
              <a:t>fd</a:t>
            </a:r>
            <a:r>
              <a:rPr lang="en-US" altLang="en-US" sz="2400" b="1" dirty="0"/>
              <a:t>, </a:t>
            </a:r>
            <a:r>
              <a:rPr lang="en-US" altLang="en-US" sz="2400" b="1" dirty="0" err="1"/>
              <a:t>fd_set</a:t>
            </a:r>
            <a:r>
              <a:rPr lang="en-US" altLang="en-US" sz="2400" b="1" dirty="0"/>
              <a:t> *</a:t>
            </a:r>
            <a:r>
              <a:rPr lang="en-US" altLang="en-US" sz="2400" b="1" dirty="0" err="1"/>
              <a:t>myset</a:t>
            </a:r>
            <a:r>
              <a:rPr lang="en-US" altLang="en-US" sz="2400" b="1" dirty="0"/>
              <a:t>);  FD_ZERO (</a:t>
            </a:r>
            <a:r>
              <a:rPr lang="en-US" altLang="en-US" sz="2400" b="1" dirty="0" err="1"/>
              <a:t>fd_set</a:t>
            </a:r>
            <a:r>
              <a:rPr lang="en-US" altLang="en-US" sz="2400" b="1" dirty="0"/>
              <a:t> *</a:t>
            </a:r>
            <a:r>
              <a:rPr lang="en-US" altLang="en-US" sz="2400" b="1" dirty="0" err="1"/>
              <a:t>myset</a:t>
            </a:r>
            <a:r>
              <a:rPr lang="en-US" altLang="en-US" sz="2400" b="1" dirty="0"/>
              <a:t>);</a:t>
            </a:r>
          </a:p>
        </p:txBody>
      </p:sp>
    </p:spTree>
    <p:extLst>
      <p:ext uri="{BB962C8B-B14F-4D97-AF65-F5344CB8AC3E}">
        <p14:creationId xmlns:p14="http://schemas.microsoft.com/office/powerpoint/2010/main" val="1593499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I/O subroutine</a:t>
            </a:r>
          </a:p>
        </p:txBody>
      </p:sp>
      <p:sp>
        <p:nvSpPr>
          <p:cNvPr id="4" name="Slide Number Placeholder 3"/>
          <p:cNvSpPr>
            <a:spLocks noGrp="1"/>
          </p:cNvSpPr>
          <p:nvPr>
            <p:ph type="sldNum" sz="quarter" idx="12"/>
          </p:nvPr>
        </p:nvSpPr>
        <p:spPr/>
        <p:txBody>
          <a:bodyPr/>
          <a:lstStyle/>
          <a:p>
            <a:fld id="{1DEFBDA0-AD74-41D1-B067-250B5C005FA0}" type="slidenum">
              <a:rPr lang="en-IN" smtClean="0"/>
              <a:t>35</a:t>
            </a:fld>
            <a:endParaRPr lang="en-IN"/>
          </a:p>
        </p:txBody>
      </p:sp>
      <p:sp>
        <p:nvSpPr>
          <p:cNvPr id="7" name="Rectangle 3"/>
          <p:cNvSpPr txBox="1">
            <a:spLocks noChangeArrowheads="1"/>
          </p:cNvSpPr>
          <p:nvPr/>
        </p:nvSpPr>
        <p:spPr>
          <a:xfrm>
            <a:off x="228600" y="1301340"/>
            <a:ext cx="8638953" cy="1632098"/>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b="1" dirty="0"/>
              <a:t>write modifications to the disk file - void sync (void);</a:t>
            </a:r>
          </a:p>
          <a:p>
            <a:pPr>
              <a:buFont typeface="Wingdings" panose="05000000000000000000" pitchFamily="2" charset="2"/>
              <a:buNone/>
            </a:pPr>
            <a:r>
              <a:rPr lang="en-US" altLang="en-US" b="1" dirty="0"/>
              <a:t>Close a </a:t>
            </a:r>
            <a:r>
              <a:rPr lang="en-US" altLang="en-US" b="1" dirty="0" err="1"/>
              <a:t>fd</a:t>
            </a:r>
            <a:r>
              <a:rPr lang="en-US" altLang="en-US" b="1" dirty="0"/>
              <a:t> - </a:t>
            </a:r>
            <a:r>
              <a:rPr lang="en-US" altLang="en-US" b="1" dirty="0" err="1"/>
              <a:t>int</a:t>
            </a:r>
            <a:r>
              <a:rPr lang="en-US" altLang="en-US" b="1" dirty="0"/>
              <a:t> close (</a:t>
            </a:r>
            <a:r>
              <a:rPr lang="en-US" altLang="en-US" b="1" dirty="0" err="1"/>
              <a:t>fd</a:t>
            </a:r>
            <a:r>
              <a:rPr lang="en-US" altLang="en-US" b="1" dirty="0"/>
              <a:t>);</a:t>
            </a:r>
          </a:p>
          <a:p>
            <a:pPr>
              <a:buFont typeface="Wingdings" panose="05000000000000000000" pitchFamily="2" charset="2"/>
              <a:buNone/>
            </a:pPr>
            <a:r>
              <a:rPr lang="en-US" altLang="en-US" b="1" dirty="0" err="1"/>
              <a:t>int</a:t>
            </a:r>
            <a:r>
              <a:rPr lang="en-US" altLang="en-US" b="1" dirty="0"/>
              <a:t> unlink(“</a:t>
            </a:r>
            <a:r>
              <a:rPr lang="en-US" altLang="en-US" b="1" dirty="0" err="1"/>
              <a:t>file_name</a:t>
            </a:r>
            <a:r>
              <a:rPr lang="en-US" altLang="en-US" b="1" dirty="0"/>
              <a:t>”) - equivalent to $</a:t>
            </a:r>
            <a:r>
              <a:rPr lang="en-US" altLang="en-US" b="1" dirty="0" err="1"/>
              <a:t>rm</a:t>
            </a:r>
            <a:r>
              <a:rPr lang="en-US" altLang="en-US" b="1" dirty="0"/>
              <a:t> </a:t>
            </a:r>
            <a:r>
              <a:rPr lang="en-US" altLang="en-US" b="1" dirty="0" err="1"/>
              <a:t>file_name</a:t>
            </a:r>
            <a:r>
              <a:rPr lang="en-US" altLang="en-US" b="1" dirty="0"/>
              <a:t>;</a:t>
            </a:r>
          </a:p>
        </p:txBody>
      </p:sp>
      <p:sp>
        <p:nvSpPr>
          <p:cNvPr id="8" name="Rectangle 3"/>
          <p:cNvSpPr txBox="1">
            <a:spLocks noChangeArrowheads="1"/>
          </p:cNvSpPr>
          <p:nvPr/>
        </p:nvSpPr>
        <p:spPr>
          <a:xfrm>
            <a:off x="250138" y="3433499"/>
            <a:ext cx="9255369" cy="2839710"/>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a:t>Linux uses internal routines for accessing a file. For example</a:t>
            </a:r>
          </a:p>
          <a:p>
            <a:pPr lvl="1"/>
            <a:r>
              <a:rPr lang="en-US" altLang="en-US" b="1" dirty="0" err="1"/>
              <a:t>namei</a:t>
            </a:r>
            <a:r>
              <a:rPr lang="en-US" altLang="en-US" b="1" dirty="0"/>
              <a:t>() (convert a “</a:t>
            </a:r>
            <a:r>
              <a:rPr lang="en-US" altLang="en-US" b="1" dirty="0" err="1"/>
              <a:t>file_name</a:t>
            </a:r>
            <a:r>
              <a:rPr lang="en-US" altLang="en-US" b="1" dirty="0"/>
              <a:t>” into an inode)</a:t>
            </a:r>
          </a:p>
          <a:p>
            <a:pPr lvl="1"/>
            <a:r>
              <a:rPr lang="en-US" altLang="en-US" b="1" dirty="0" err="1"/>
              <a:t>iget</a:t>
            </a:r>
            <a:r>
              <a:rPr lang="en-US" altLang="en-US" b="1" dirty="0"/>
              <a:t>() (reads an I-node)</a:t>
            </a:r>
          </a:p>
          <a:p>
            <a:pPr lvl="1"/>
            <a:r>
              <a:rPr lang="en-US" altLang="en-US" b="1" dirty="0" err="1"/>
              <a:t>iput</a:t>
            </a:r>
            <a:r>
              <a:rPr lang="en-US" altLang="en-US" b="1" dirty="0"/>
              <a:t>() (writes an I-node)</a:t>
            </a:r>
          </a:p>
          <a:p>
            <a:pPr lvl="1">
              <a:spcBef>
                <a:spcPct val="0"/>
              </a:spcBef>
            </a:pPr>
            <a:r>
              <a:rPr lang="en-US" altLang="en-US" b="1" dirty="0"/>
              <a:t>bread() (read a block from buffer cache/disk)</a:t>
            </a:r>
          </a:p>
          <a:p>
            <a:pPr lvl="1"/>
            <a:r>
              <a:rPr lang="en-US" altLang="en-US" b="1" dirty="0" err="1"/>
              <a:t>bwrite</a:t>
            </a:r>
            <a:r>
              <a:rPr lang="en-US" altLang="en-US" b="1" dirty="0"/>
              <a:t>() (write a block from buffer cache to disk)</a:t>
            </a:r>
          </a:p>
          <a:p>
            <a:pPr lvl="1"/>
            <a:r>
              <a:rPr lang="en-US" altLang="en-US" b="1" dirty="0" err="1"/>
              <a:t>getblk</a:t>
            </a:r>
            <a:r>
              <a:rPr lang="en-US" altLang="en-US" b="1" dirty="0"/>
              <a:t>() (get a free block in the buffer cache)</a:t>
            </a:r>
          </a:p>
        </p:txBody>
      </p:sp>
    </p:spTree>
    <p:extLst>
      <p:ext uri="{BB962C8B-B14F-4D97-AF65-F5344CB8AC3E}">
        <p14:creationId xmlns:p14="http://schemas.microsoft.com/office/powerpoint/2010/main" val="594218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I/O Scheduling Class </a:t>
            </a:r>
          </a:p>
        </p:txBody>
      </p:sp>
      <p:sp>
        <p:nvSpPr>
          <p:cNvPr id="4" name="Slide Number Placeholder 3"/>
          <p:cNvSpPr>
            <a:spLocks noGrp="1"/>
          </p:cNvSpPr>
          <p:nvPr>
            <p:ph type="sldNum" sz="quarter" idx="12"/>
          </p:nvPr>
        </p:nvSpPr>
        <p:spPr/>
        <p:txBody>
          <a:bodyPr/>
          <a:lstStyle/>
          <a:p>
            <a:fld id="{1DEFBDA0-AD74-41D1-B067-250B5C005FA0}" type="slidenum">
              <a:rPr lang="en-IN" smtClean="0"/>
              <a:t>36</a:t>
            </a:fld>
            <a:endParaRPr lang="en-IN"/>
          </a:p>
        </p:txBody>
      </p:sp>
      <p:sp>
        <p:nvSpPr>
          <p:cNvPr id="5" name="Rectangle 4"/>
          <p:cNvSpPr/>
          <p:nvPr/>
        </p:nvSpPr>
        <p:spPr>
          <a:xfrm>
            <a:off x="4699000" y="2984500"/>
            <a:ext cx="3200400" cy="2387600"/>
          </a:xfrm>
          <a:prstGeom prst="rect">
            <a:avLst/>
          </a:prstGeom>
          <a:solidFill>
            <a:srgbClr val="33CC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6" name="Rectangle 5"/>
          <p:cNvSpPr/>
          <p:nvPr/>
        </p:nvSpPr>
        <p:spPr>
          <a:xfrm>
            <a:off x="4953000" y="3225800"/>
            <a:ext cx="2755900" cy="1257300"/>
          </a:xfrm>
          <a:prstGeom prst="rect">
            <a:avLst/>
          </a:prstGeom>
          <a:solidFill>
            <a:schemeClr val="accent1">
              <a:lumMod val="20000"/>
              <a:lumOff val="80000"/>
            </a:schemeClr>
          </a:solidFill>
          <a:ln w="9525" cap="flat" cmpd="sng" algn="ctr">
            <a:solidFill>
              <a:sysClr val="windowText" lastClr="000000"/>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ea typeface="+mn-ea"/>
                <a:cs typeface="+mn-cs"/>
              </a:rPr>
              <a:t>I/O Scheduler</a:t>
            </a:r>
          </a:p>
        </p:txBody>
      </p:sp>
      <p:sp>
        <p:nvSpPr>
          <p:cNvPr id="7" name="Rectangle 6"/>
          <p:cNvSpPr/>
          <p:nvPr/>
        </p:nvSpPr>
        <p:spPr>
          <a:xfrm>
            <a:off x="4953000" y="4991100"/>
            <a:ext cx="2755900" cy="254000"/>
          </a:xfrm>
          <a:prstGeom prst="rect">
            <a:avLst/>
          </a:prstGeom>
          <a:solidFill>
            <a:srgbClr val="FFFF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cxnSp>
        <p:nvCxnSpPr>
          <p:cNvPr id="8" name="Straight Connector 7"/>
          <p:cNvCxnSpPr/>
          <p:nvPr/>
        </p:nvCxnSpPr>
        <p:spPr>
          <a:xfrm>
            <a:off x="5499100" y="4991100"/>
            <a:ext cx="0" cy="2540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9" name="Straight Connector 8"/>
          <p:cNvCxnSpPr/>
          <p:nvPr/>
        </p:nvCxnSpPr>
        <p:spPr>
          <a:xfrm>
            <a:off x="5791200" y="4991100"/>
            <a:ext cx="0" cy="2540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10" name="Straight Connector 9"/>
          <p:cNvCxnSpPr/>
          <p:nvPr/>
        </p:nvCxnSpPr>
        <p:spPr>
          <a:xfrm>
            <a:off x="7112000" y="4991100"/>
            <a:ext cx="0" cy="2540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11" name="Rectangle 10"/>
          <p:cNvSpPr/>
          <p:nvPr/>
        </p:nvSpPr>
        <p:spPr>
          <a:xfrm>
            <a:off x="4953000" y="5918200"/>
            <a:ext cx="2654300" cy="558800"/>
          </a:xfrm>
          <a:prstGeom prst="rect">
            <a:avLst/>
          </a:prstGeom>
          <a:solidFill>
            <a:srgbClr val="00B0F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ea typeface="+mn-ea"/>
                <a:cs typeface="+mn-cs"/>
              </a:rPr>
              <a:t>Disk Device Driver</a:t>
            </a:r>
          </a:p>
        </p:txBody>
      </p:sp>
      <p:sp>
        <p:nvSpPr>
          <p:cNvPr id="12" name="Rectangle 11"/>
          <p:cNvSpPr/>
          <p:nvPr/>
        </p:nvSpPr>
        <p:spPr>
          <a:xfrm>
            <a:off x="4953000" y="1689100"/>
            <a:ext cx="2654300" cy="558800"/>
          </a:xfrm>
          <a:prstGeom prst="rect">
            <a:avLst/>
          </a:prstGeom>
          <a:solidFill>
            <a:schemeClr val="accent2">
              <a:lumMod val="20000"/>
              <a:lumOff val="8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ea typeface="+mn-ea"/>
                <a:cs typeface="+mn-cs"/>
              </a:rPr>
              <a:t>Page / Buffer Cache</a:t>
            </a:r>
          </a:p>
        </p:txBody>
      </p:sp>
      <p:cxnSp>
        <p:nvCxnSpPr>
          <p:cNvPr id="13" name="Straight Arrow Connector 12"/>
          <p:cNvCxnSpPr/>
          <p:nvPr/>
        </p:nvCxnSpPr>
        <p:spPr>
          <a:xfrm>
            <a:off x="5791200" y="2324100"/>
            <a:ext cx="0" cy="60960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14" name="Straight Arrow Connector 13"/>
          <p:cNvCxnSpPr/>
          <p:nvPr/>
        </p:nvCxnSpPr>
        <p:spPr>
          <a:xfrm>
            <a:off x="6794500" y="2324100"/>
            <a:ext cx="0" cy="60960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15" name="Straight Arrow Connector 14"/>
          <p:cNvCxnSpPr/>
          <p:nvPr/>
        </p:nvCxnSpPr>
        <p:spPr>
          <a:xfrm>
            <a:off x="6254750" y="5435600"/>
            <a:ext cx="0" cy="44450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16" name="Straight Arrow Connector 15"/>
          <p:cNvCxnSpPr/>
          <p:nvPr/>
        </p:nvCxnSpPr>
        <p:spPr>
          <a:xfrm>
            <a:off x="5118100" y="1339850"/>
            <a:ext cx="0" cy="34925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17" name="Straight Arrow Connector 16"/>
          <p:cNvCxnSpPr/>
          <p:nvPr/>
        </p:nvCxnSpPr>
        <p:spPr>
          <a:xfrm>
            <a:off x="5499100" y="1339850"/>
            <a:ext cx="0" cy="34925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18" name="Straight Arrow Connector 17"/>
          <p:cNvCxnSpPr/>
          <p:nvPr/>
        </p:nvCxnSpPr>
        <p:spPr>
          <a:xfrm>
            <a:off x="5803900" y="1339850"/>
            <a:ext cx="0" cy="34925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19" name="Straight Arrow Connector 18"/>
          <p:cNvCxnSpPr/>
          <p:nvPr/>
        </p:nvCxnSpPr>
        <p:spPr>
          <a:xfrm>
            <a:off x="6165850" y="1339850"/>
            <a:ext cx="0" cy="34925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20" name="Straight Arrow Connector 19"/>
          <p:cNvCxnSpPr/>
          <p:nvPr/>
        </p:nvCxnSpPr>
        <p:spPr>
          <a:xfrm>
            <a:off x="6591300" y="1339850"/>
            <a:ext cx="0" cy="34925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21" name="Straight Arrow Connector 20"/>
          <p:cNvCxnSpPr/>
          <p:nvPr/>
        </p:nvCxnSpPr>
        <p:spPr>
          <a:xfrm>
            <a:off x="6959600" y="1339850"/>
            <a:ext cx="0" cy="34925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22" name="Straight Arrow Connector 21"/>
          <p:cNvCxnSpPr/>
          <p:nvPr/>
        </p:nvCxnSpPr>
        <p:spPr>
          <a:xfrm>
            <a:off x="7378700" y="1339850"/>
            <a:ext cx="0" cy="34925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sp>
        <p:nvSpPr>
          <p:cNvPr id="23" name="TextBox 22"/>
          <p:cNvSpPr txBox="1"/>
          <p:nvPr/>
        </p:nvSpPr>
        <p:spPr>
          <a:xfrm>
            <a:off x="5092700" y="933196"/>
            <a:ext cx="2654300" cy="381000"/>
          </a:xfrm>
          <a:prstGeom prst="rect">
            <a:avLst/>
          </a:prstGeom>
          <a:noFill/>
          <a:ln>
            <a:solidFill>
              <a:sysClr val="window" lastClr="FFFFFF"/>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ysClr val="windowText" lastClr="000000"/>
                </a:solidFill>
                <a:effectLst/>
                <a:uLnTx/>
                <a:uFillTx/>
                <a:latin typeface="Arial"/>
              </a:rPr>
              <a:t>ls</a:t>
            </a:r>
            <a:r>
              <a:rPr kumimoji="0" lang="en-US" sz="1800" b="1" i="0" u="none" strike="noStrike" kern="0" cap="none" spc="0" normalizeH="0" baseline="0" noProof="0" dirty="0">
                <a:ln>
                  <a:noFill/>
                </a:ln>
                <a:solidFill>
                  <a:sysClr val="windowText" lastClr="000000"/>
                </a:solidFill>
                <a:effectLst/>
                <a:uLnTx/>
                <a:uFillTx/>
                <a:latin typeface="Arial"/>
              </a:rPr>
              <a:t>, </a:t>
            </a:r>
            <a:r>
              <a:rPr kumimoji="0" lang="en-US" sz="1800" b="1" i="0" u="none" strike="noStrike" kern="0" cap="none" spc="0" normalizeH="0" baseline="0" noProof="0" dirty="0" err="1">
                <a:ln>
                  <a:noFill/>
                </a:ln>
                <a:solidFill>
                  <a:sysClr val="windowText" lastClr="000000"/>
                </a:solidFill>
                <a:effectLst/>
                <a:uLnTx/>
                <a:uFillTx/>
                <a:latin typeface="Arial"/>
              </a:rPr>
              <a:t>cp</a:t>
            </a:r>
            <a:r>
              <a:rPr kumimoji="0" lang="en-US" sz="1800" b="1" i="0" u="none" strike="noStrike" kern="0" cap="none" spc="0" normalizeH="0" baseline="0" noProof="0" dirty="0">
                <a:ln>
                  <a:noFill/>
                </a:ln>
                <a:solidFill>
                  <a:sysClr val="windowText" lastClr="000000"/>
                </a:solidFill>
                <a:effectLst/>
                <a:uLnTx/>
                <a:uFillTx/>
                <a:latin typeface="Arial"/>
              </a:rPr>
              <a:t>, </a:t>
            </a:r>
            <a:r>
              <a:rPr kumimoji="0" lang="en-US" sz="1800" b="1" i="0" u="none" strike="noStrike" kern="0" cap="none" spc="0" normalizeH="0" baseline="0" noProof="0" dirty="0" err="1">
                <a:ln>
                  <a:noFill/>
                </a:ln>
                <a:solidFill>
                  <a:sysClr val="windowText" lastClr="000000"/>
                </a:solidFill>
                <a:effectLst/>
                <a:uLnTx/>
                <a:uFillTx/>
                <a:latin typeface="Arial"/>
              </a:rPr>
              <a:t>rm</a:t>
            </a:r>
            <a:r>
              <a:rPr kumimoji="0" lang="en-US" sz="1800" b="1" i="0" u="none" strike="noStrike" kern="0" cap="none" spc="0" normalizeH="0" baseline="0" noProof="0" dirty="0">
                <a:ln>
                  <a:noFill/>
                </a:ln>
                <a:solidFill>
                  <a:sysClr val="windowText" lastClr="000000"/>
                </a:solidFill>
                <a:effectLst/>
                <a:uLnTx/>
                <a:uFillTx/>
                <a:latin typeface="Arial"/>
              </a:rPr>
              <a:t>, mv, touch </a:t>
            </a:r>
          </a:p>
        </p:txBody>
      </p:sp>
      <p:sp>
        <p:nvSpPr>
          <p:cNvPr id="24" name="TextBox 23"/>
          <p:cNvSpPr txBox="1"/>
          <p:nvPr/>
        </p:nvSpPr>
        <p:spPr>
          <a:xfrm>
            <a:off x="4953000" y="4634468"/>
            <a:ext cx="2654300" cy="369332"/>
          </a:xfrm>
          <a:prstGeom prst="rect">
            <a:avLst/>
          </a:prstGeom>
          <a:noFill/>
          <a:ln>
            <a:solidFill>
              <a:sysClr val="windowText" lastClr="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rPr>
              <a:t>Request Queue</a:t>
            </a:r>
          </a:p>
        </p:txBody>
      </p:sp>
      <p:sp>
        <p:nvSpPr>
          <p:cNvPr id="25" name="Right Arrow 32"/>
          <p:cNvSpPr/>
          <p:nvPr/>
        </p:nvSpPr>
        <p:spPr>
          <a:xfrm>
            <a:off x="1803400" y="2838450"/>
            <a:ext cx="2565400" cy="2279650"/>
          </a:xfrm>
          <a:prstGeom prst="rightArrow">
            <a:avLst/>
          </a:prstGeom>
          <a:solidFill>
            <a:srgbClr val="FBE69B"/>
          </a:solidFill>
          <a:ln w="9525" cap="flat" cmpd="sng" algn="ctr">
            <a:solidFill>
              <a:sysClr val="window" lastClr="FFFFFF"/>
            </a:solidFill>
            <a:prstDash val="solid"/>
          </a:ln>
          <a:effectLst>
            <a:outerShdw blurRad="40000" dist="23000" dir="5400000" rotWithShape="0">
              <a:srgbClr val="000000">
                <a:alpha val="35000"/>
              </a:srgbClr>
            </a:outerShdw>
          </a:effectLst>
          <a:scene3d>
            <a:camera prst="orthographicFront"/>
            <a:lightRig rig="threePt" dir="t"/>
          </a:scene3d>
          <a:sp3d>
            <a:bevel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prstClr val="black"/>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prstClr val="black"/>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Scheduling Class: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Idle, best effort and RT</a:t>
            </a:r>
            <a:endParaRPr kumimoji="0" lang="en-US" sz="1800" b="0" i="0" u="none" strike="noStrike" kern="0" cap="none" spc="0" normalizeH="0" baseline="0" noProof="0" dirty="0">
              <a:ln>
                <a:noFill/>
              </a:ln>
              <a:solidFill>
                <a:prstClr val="black"/>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Priority: 0-7</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spTree>
    <p:extLst>
      <p:ext uri="{BB962C8B-B14F-4D97-AF65-F5344CB8AC3E}">
        <p14:creationId xmlns:p14="http://schemas.microsoft.com/office/powerpoint/2010/main" val="2836442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924674"/>
            <a:ext cx="12192000" cy="7191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txBox="1">
            <a:spLocks/>
          </p:cNvSpPr>
          <p:nvPr/>
        </p:nvSpPr>
        <p:spPr>
          <a:xfrm>
            <a:off x="1985963" y="1935127"/>
            <a:ext cx="8220074" cy="691116"/>
          </a:xfrm>
          <a:prstGeom prst="rect">
            <a:avLst/>
          </a:prstGeom>
          <a:solidFill>
            <a:schemeClr val="accent3">
              <a:lumMod val="75000"/>
            </a:schemeClr>
          </a:solidFill>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400" dirty="0">
                <a:solidFill>
                  <a:schemeClr val="bg1"/>
                </a:solidFill>
              </a:rPr>
              <a:t>File Locking</a:t>
            </a:r>
          </a:p>
        </p:txBody>
      </p:sp>
      <p:sp>
        <p:nvSpPr>
          <p:cNvPr id="2" name="Slide Number Placeholder 1"/>
          <p:cNvSpPr>
            <a:spLocks noGrp="1"/>
          </p:cNvSpPr>
          <p:nvPr>
            <p:ph type="sldNum" sz="quarter" idx="12"/>
          </p:nvPr>
        </p:nvSpPr>
        <p:spPr>
          <a:xfrm>
            <a:off x="9319517" y="6396389"/>
            <a:ext cx="2743200" cy="365125"/>
          </a:xfrm>
        </p:spPr>
        <p:txBody>
          <a:bodyPr/>
          <a:lstStyle/>
          <a:p>
            <a:fld id="{1DEFBDA0-AD74-41D1-B067-250B5C005FA0}" type="slidenum">
              <a:rPr lang="en-IN" smtClean="0"/>
              <a:t>37</a:t>
            </a:fld>
            <a:endParaRPr lang="en-IN"/>
          </a:p>
        </p:txBody>
      </p:sp>
      <p:sp>
        <p:nvSpPr>
          <p:cNvPr id="3" name="TextBox 2"/>
          <p:cNvSpPr txBox="1"/>
          <p:nvPr/>
        </p:nvSpPr>
        <p:spPr>
          <a:xfrm>
            <a:off x="5528929" y="3083757"/>
            <a:ext cx="4146699" cy="3046988"/>
          </a:xfrm>
          <a:prstGeom prst="rect">
            <a:avLst/>
          </a:prstGeom>
          <a:solidFill>
            <a:schemeClr val="accent2">
              <a:lumMod val="20000"/>
              <a:lumOff val="80000"/>
            </a:schemeClr>
          </a:solidFill>
        </p:spPr>
        <p:txBody>
          <a:bodyPr wrap="square" rtlCol="0">
            <a:spAutoFit/>
          </a:bodyPr>
          <a:lstStyle/>
          <a:p>
            <a:pPr marL="285750" indent="-285750">
              <a:buFont typeface="Wingdings" panose="05000000000000000000" pitchFamily="2" charset="2"/>
              <a:buChar char="Ø"/>
            </a:pPr>
            <a:r>
              <a:rPr lang="en-US" altLang="en-US" sz="3200" b="1" dirty="0"/>
              <a:t>Share data in a file </a:t>
            </a:r>
          </a:p>
          <a:p>
            <a:pPr marL="285750" indent="-285750">
              <a:buFont typeface="Wingdings" panose="05000000000000000000" pitchFamily="2" charset="2"/>
              <a:buChar char="Ø"/>
            </a:pPr>
            <a:r>
              <a:rPr lang="en-US" altLang="en-US" sz="3200" b="1" dirty="0"/>
              <a:t>Concurrent access</a:t>
            </a:r>
          </a:p>
          <a:p>
            <a:pPr marL="285750" indent="-285750">
              <a:buFont typeface="Wingdings" panose="05000000000000000000" pitchFamily="2" charset="2"/>
              <a:buChar char="Ø"/>
            </a:pPr>
            <a:r>
              <a:rPr lang="en-US" altLang="en-US" sz="3200" b="1" dirty="0"/>
              <a:t>Race condition</a:t>
            </a:r>
          </a:p>
          <a:p>
            <a:pPr marL="285750" indent="-285750">
              <a:buFont typeface="Wingdings" panose="05000000000000000000" pitchFamily="2" charset="2"/>
              <a:buChar char="Ø"/>
            </a:pPr>
            <a:r>
              <a:rPr lang="en-US" altLang="en-US" sz="3200" b="1" dirty="0"/>
              <a:t>Dead Lock</a:t>
            </a:r>
          </a:p>
          <a:p>
            <a:pPr marL="285750" indent="-285750">
              <a:buFont typeface="Wingdings" panose="05000000000000000000" pitchFamily="2" charset="2"/>
              <a:buChar char="Ø"/>
            </a:pPr>
            <a:r>
              <a:rPr lang="en-US" altLang="en-US" sz="3200" b="1" dirty="0"/>
              <a:t>Synchronization</a:t>
            </a:r>
          </a:p>
          <a:p>
            <a:pPr marL="285750" indent="-285750">
              <a:buFont typeface="Wingdings" panose="05000000000000000000" pitchFamily="2" charset="2"/>
              <a:buChar char="Ø"/>
            </a:pPr>
            <a:r>
              <a:rPr lang="en-US" altLang="en-US" sz="3200" b="1" dirty="0"/>
              <a:t>File locking</a:t>
            </a:r>
            <a:endParaRPr lang="en-IN" sz="3200" b="1" dirty="0"/>
          </a:p>
        </p:txBody>
      </p:sp>
    </p:spTree>
    <p:extLst>
      <p:ext uri="{BB962C8B-B14F-4D97-AF65-F5344CB8AC3E}">
        <p14:creationId xmlns:p14="http://schemas.microsoft.com/office/powerpoint/2010/main" val="1200037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Types of Locking</a:t>
            </a:r>
          </a:p>
        </p:txBody>
      </p:sp>
      <p:sp>
        <p:nvSpPr>
          <p:cNvPr id="4" name="Slide Number Placeholder 3"/>
          <p:cNvSpPr>
            <a:spLocks noGrp="1"/>
          </p:cNvSpPr>
          <p:nvPr>
            <p:ph type="sldNum" sz="quarter" idx="12"/>
          </p:nvPr>
        </p:nvSpPr>
        <p:spPr/>
        <p:txBody>
          <a:bodyPr/>
          <a:lstStyle/>
          <a:p>
            <a:fld id="{1DEFBDA0-AD74-41D1-B067-250B5C005FA0}" type="slidenum">
              <a:rPr lang="en-IN" smtClean="0"/>
              <a:t>38</a:t>
            </a:fld>
            <a:endParaRPr lang="en-IN"/>
          </a:p>
        </p:txBody>
      </p:sp>
      <p:sp>
        <p:nvSpPr>
          <p:cNvPr id="5" name="Rectangle 3"/>
          <p:cNvSpPr txBox="1">
            <a:spLocks noChangeArrowheads="1"/>
          </p:cNvSpPr>
          <p:nvPr/>
        </p:nvSpPr>
        <p:spPr>
          <a:xfrm>
            <a:off x="990600" y="1644503"/>
            <a:ext cx="7772400" cy="3512288"/>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b="1" dirty="0"/>
              <a:t>Two Types</a:t>
            </a:r>
          </a:p>
          <a:p>
            <a:pPr lvl="1"/>
            <a:r>
              <a:rPr lang="en-US" altLang="en-US" sz="2800" b="1" dirty="0"/>
              <a:t>Mandatory locking</a:t>
            </a:r>
          </a:p>
          <a:p>
            <a:pPr lvl="2"/>
            <a:r>
              <a:rPr lang="en-US" altLang="en-US" sz="2400" b="1" dirty="0"/>
              <a:t>Lock an entire file</a:t>
            </a:r>
          </a:p>
          <a:p>
            <a:pPr lvl="2"/>
            <a:endParaRPr lang="en-US" altLang="en-US" sz="2400" b="1" dirty="0"/>
          </a:p>
          <a:p>
            <a:pPr lvl="1"/>
            <a:r>
              <a:rPr lang="en-US" altLang="en-US" sz="2800" b="1" dirty="0"/>
              <a:t>Advisory (or ) Record locking</a:t>
            </a:r>
          </a:p>
          <a:p>
            <a:pPr lvl="2"/>
            <a:r>
              <a:rPr lang="en-US" altLang="en-US" sz="2400" b="1" dirty="0"/>
              <a:t>Lock to specific byte range</a:t>
            </a:r>
          </a:p>
          <a:p>
            <a:pPr lvl="2"/>
            <a:r>
              <a:rPr lang="en-US" altLang="en-US" sz="2400" b="1" dirty="0"/>
              <a:t>Granularity</a:t>
            </a:r>
          </a:p>
          <a:p>
            <a:pPr lvl="2"/>
            <a:r>
              <a:rPr lang="en-US" altLang="en-US" sz="2400" b="1" dirty="0"/>
              <a:t>Improve Performance</a:t>
            </a:r>
          </a:p>
        </p:txBody>
      </p:sp>
    </p:spTree>
    <p:extLst>
      <p:ext uri="{BB962C8B-B14F-4D97-AF65-F5344CB8AC3E}">
        <p14:creationId xmlns:p14="http://schemas.microsoft.com/office/powerpoint/2010/main" val="4093266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Mandatory Vs Record Locking</a:t>
            </a:r>
          </a:p>
        </p:txBody>
      </p:sp>
      <p:sp>
        <p:nvSpPr>
          <p:cNvPr id="4" name="Slide Number Placeholder 3"/>
          <p:cNvSpPr>
            <a:spLocks noGrp="1"/>
          </p:cNvSpPr>
          <p:nvPr>
            <p:ph type="sldNum" sz="quarter" idx="12"/>
          </p:nvPr>
        </p:nvSpPr>
        <p:spPr>
          <a:xfrm>
            <a:off x="9340065" y="6428263"/>
            <a:ext cx="2743200" cy="365125"/>
          </a:xfrm>
        </p:spPr>
        <p:txBody>
          <a:bodyPr/>
          <a:lstStyle/>
          <a:p>
            <a:fld id="{1DEFBDA0-AD74-41D1-B067-250B5C005FA0}" type="slidenum">
              <a:rPr lang="en-IN" smtClean="0"/>
              <a:t>39</a:t>
            </a:fld>
            <a:endParaRPr lang="en-IN"/>
          </a:p>
        </p:txBody>
      </p:sp>
      <p:sp>
        <p:nvSpPr>
          <p:cNvPr id="5" name="Rectangle 2"/>
          <p:cNvSpPr>
            <a:spLocks noChangeArrowheads="1"/>
          </p:cNvSpPr>
          <p:nvPr/>
        </p:nvSpPr>
        <p:spPr bwMode="auto">
          <a:xfrm>
            <a:off x="2523460" y="2388782"/>
            <a:ext cx="1066800" cy="1524000"/>
          </a:xfrm>
          <a:prstGeom prst="rect">
            <a:avLst/>
          </a:prstGeom>
          <a:solidFill>
            <a:schemeClr val="accent1">
              <a:lumMod val="60000"/>
              <a:lumOff val="40000"/>
            </a:schemeClr>
          </a:solidFill>
          <a:ln w="12700">
            <a:solidFill>
              <a:schemeClr val="tx1"/>
            </a:solidFill>
            <a:miter lim="800000"/>
            <a:headEnd type="none" w="sm" len="sm"/>
            <a:tailEnd type="none" w="sm" len="sm"/>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latin typeface="+mn-lt"/>
              </a:rPr>
              <a:t>FILE</a:t>
            </a:r>
          </a:p>
        </p:txBody>
      </p:sp>
      <p:sp>
        <p:nvSpPr>
          <p:cNvPr id="6" name="Oval 3"/>
          <p:cNvSpPr>
            <a:spLocks noChangeArrowheads="1"/>
          </p:cNvSpPr>
          <p:nvPr/>
        </p:nvSpPr>
        <p:spPr bwMode="auto">
          <a:xfrm>
            <a:off x="1228060" y="1245782"/>
            <a:ext cx="838200" cy="762000"/>
          </a:xfrm>
          <a:prstGeom prst="ellipse">
            <a:avLst/>
          </a:prstGeom>
          <a:solidFill>
            <a:schemeClr val="accent2"/>
          </a:solid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800" b="1">
              <a:latin typeface="+mn-lt"/>
            </a:endParaRPr>
          </a:p>
        </p:txBody>
      </p:sp>
      <p:sp>
        <p:nvSpPr>
          <p:cNvPr id="7" name="Oval 4"/>
          <p:cNvSpPr>
            <a:spLocks noChangeArrowheads="1"/>
          </p:cNvSpPr>
          <p:nvPr/>
        </p:nvSpPr>
        <p:spPr bwMode="auto">
          <a:xfrm>
            <a:off x="389860" y="2541182"/>
            <a:ext cx="838200" cy="7620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solidFill>
                  <a:schemeClr val="bg1"/>
                </a:solidFill>
                <a:latin typeface="+mn-lt"/>
              </a:rPr>
              <a:t>p2</a:t>
            </a:r>
            <a:endParaRPr lang="en-US" altLang="en-US" sz="2800" b="1">
              <a:latin typeface="+mn-lt"/>
            </a:endParaRPr>
          </a:p>
        </p:txBody>
      </p:sp>
      <p:sp>
        <p:nvSpPr>
          <p:cNvPr id="8" name="Oval 5"/>
          <p:cNvSpPr>
            <a:spLocks noChangeArrowheads="1"/>
          </p:cNvSpPr>
          <p:nvPr/>
        </p:nvSpPr>
        <p:spPr bwMode="auto">
          <a:xfrm>
            <a:off x="1304260" y="3988982"/>
            <a:ext cx="838200" cy="7620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solidFill>
                  <a:schemeClr val="bg1"/>
                </a:solidFill>
                <a:latin typeface="+mn-lt"/>
              </a:rPr>
              <a:t>p3</a:t>
            </a:r>
            <a:endParaRPr lang="en-US" altLang="en-US" sz="2800" b="1">
              <a:latin typeface="+mn-lt"/>
            </a:endParaRPr>
          </a:p>
        </p:txBody>
      </p:sp>
      <p:sp>
        <p:nvSpPr>
          <p:cNvPr id="9" name="Oval 6"/>
          <p:cNvSpPr>
            <a:spLocks noChangeArrowheads="1"/>
          </p:cNvSpPr>
          <p:nvPr/>
        </p:nvSpPr>
        <p:spPr bwMode="auto">
          <a:xfrm>
            <a:off x="4504660" y="1398182"/>
            <a:ext cx="838200" cy="7620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solidFill>
                  <a:schemeClr val="bg1"/>
                </a:solidFill>
                <a:latin typeface="+mn-lt"/>
              </a:rPr>
              <a:t>p4</a:t>
            </a:r>
          </a:p>
        </p:txBody>
      </p:sp>
      <p:sp>
        <p:nvSpPr>
          <p:cNvPr id="10" name="Oval 7"/>
          <p:cNvSpPr>
            <a:spLocks noChangeArrowheads="1"/>
          </p:cNvSpPr>
          <p:nvPr/>
        </p:nvSpPr>
        <p:spPr bwMode="auto">
          <a:xfrm>
            <a:off x="4352260" y="3303182"/>
            <a:ext cx="838200" cy="7620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solidFill>
                  <a:schemeClr val="bg1"/>
                </a:solidFill>
                <a:latin typeface="+mn-lt"/>
              </a:rPr>
              <a:t>p5</a:t>
            </a:r>
            <a:endParaRPr lang="en-US" altLang="en-US" sz="2800" b="1">
              <a:latin typeface="+mn-lt"/>
            </a:endParaRPr>
          </a:p>
        </p:txBody>
      </p:sp>
      <p:sp>
        <p:nvSpPr>
          <p:cNvPr id="11" name="Line 8"/>
          <p:cNvSpPr>
            <a:spLocks noChangeShapeType="1"/>
          </p:cNvSpPr>
          <p:nvPr/>
        </p:nvSpPr>
        <p:spPr bwMode="auto">
          <a:xfrm>
            <a:off x="1913860" y="1931582"/>
            <a:ext cx="60960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b="1"/>
          </a:p>
        </p:txBody>
      </p:sp>
      <p:sp>
        <p:nvSpPr>
          <p:cNvPr id="12" name="Line 9"/>
          <p:cNvSpPr>
            <a:spLocks noChangeShapeType="1"/>
          </p:cNvSpPr>
          <p:nvPr/>
        </p:nvSpPr>
        <p:spPr bwMode="auto">
          <a:xfrm>
            <a:off x="1228060" y="2998382"/>
            <a:ext cx="12954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b="1"/>
          </a:p>
        </p:txBody>
      </p:sp>
      <p:sp>
        <p:nvSpPr>
          <p:cNvPr id="13" name="Line 10"/>
          <p:cNvSpPr>
            <a:spLocks noChangeShapeType="1"/>
          </p:cNvSpPr>
          <p:nvPr/>
        </p:nvSpPr>
        <p:spPr bwMode="auto">
          <a:xfrm flipV="1">
            <a:off x="2066260" y="3684182"/>
            <a:ext cx="45720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b="1"/>
          </a:p>
        </p:txBody>
      </p:sp>
      <p:sp>
        <p:nvSpPr>
          <p:cNvPr id="14" name="Line 11"/>
          <p:cNvSpPr>
            <a:spLocks noChangeShapeType="1"/>
          </p:cNvSpPr>
          <p:nvPr/>
        </p:nvSpPr>
        <p:spPr bwMode="auto">
          <a:xfrm flipH="1">
            <a:off x="3590260" y="2007782"/>
            <a:ext cx="914400" cy="533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b="1"/>
          </a:p>
        </p:txBody>
      </p:sp>
      <p:sp>
        <p:nvSpPr>
          <p:cNvPr id="15" name="Line 12"/>
          <p:cNvSpPr>
            <a:spLocks noChangeShapeType="1"/>
          </p:cNvSpPr>
          <p:nvPr/>
        </p:nvSpPr>
        <p:spPr bwMode="auto">
          <a:xfrm flipH="1">
            <a:off x="3590260" y="3607982"/>
            <a:ext cx="7620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b="1"/>
          </a:p>
        </p:txBody>
      </p:sp>
      <p:sp>
        <p:nvSpPr>
          <p:cNvPr id="16" name="Text Box 13"/>
          <p:cNvSpPr txBox="1">
            <a:spLocks noChangeArrowheads="1"/>
          </p:cNvSpPr>
          <p:nvPr/>
        </p:nvSpPr>
        <p:spPr bwMode="auto">
          <a:xfrm>
            <a:off x="1440785" y="1287057"/>
            <a:ext cx="559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latin typeface="+mn-lt"/>
              </a:rPr>
              <a:t>p1</a:t>
            </a:r>
            <a:endParaRPr lang="en-US" altLang="en-US" sz="2800" b="1">
              <a:latin typeface="+mn-lt"/>
            </a:endParaRPr>
          </a:p>
        </p:txBody>
      </p:sp>
      <p:sp>
        <p:nvSpPr>
          <p:cNvPr id="17" name="Text Box 14"/>
          <p:cNvSpPr txBox="1">
            <a:spLocks noChangeArrowheads="1"/>
          </p:cNvSpPr>
          <p:nvPr/>
        </p:nvSpPr>
        <p:spPr bwMode="auto">
          <a:xfrm>
            <a:off x="1228060" y="2464982"/>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a:latin typeface="+mn-lt"/>
              </a:rPr>
              <a:t>READ</a:t>
            </a:r>
          </a:p>
        </p:txBody>
      </p:sp>
      <p:sp>
        <p:nvSpPr>
          <p:cNvPr id="18" name="Text Box 15"/>
          <p:cNvSpPr txBox="1">
            <a:spLocks noChangeArrowheads="1"/>
          </p:cNvSpPr>
          <p:nvPr/>
        </p:nvSpPr>
        <p:spPr bwMode="auto">
          <a:xfrm>
            <a:off x="3742660" y="2922182"/>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a:latin typeface="+mn-lt"/>
              </a:rPr>
              <a:t>WRITE</a:t>
            </a:r>
          </a:p>
        </p:txBody>
      </p:sp>
      <p:sp>
        <p:nvSpPr>
          <p:cNvPr id="19" name="Text Box 16"/>
          <p:cNvSpPr txBox="1">
            <a:spLocks noChangeArrowheads="1"/>
          </p:cNvSpPr>
          <p:nvPr/>
        </p:nvSpPr>
        <p:spPr bwMode="auto">
          <a:xfrm>
            <a:off x="1304260" y="3531782"/>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a:latin typeface="+mn-lt"/>
              </a:rPr>
              <a:t>READ</a:t>
            </a:r>
          </a:p>
        </p:txBody>
      </p:sp>
      <p:sp>
        <p:nvSpPr>
          <p:cNvPr id="20" name="Text Box 17"/>
          <p:cNvSpPr txBox="1">
            <a:spLocks noChangeArrowheads="1"/>
          </p:cNvSpPr>
          <p:nvPr/>
        </p:nvSpPr>
        <p:spPr bwMode="auto">
          <a:xfrm>
            <a:off x="2142460" y="1702982"/>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a:latin typeface="+mn-lt"/>
              </a:rPr>
              <a:t>READ</a:t>
            </a:r>
          </a:p>
        </p:txBody>
      </p:sp>
      <p:sp>
        <p:nvSpPr>
          <p:cNvPr id="21" name="Rectangle 18"/>
          <p:cNvSpPr>
            <a:spLocks noChangeArrowheads="1"/>
          </p:cNvSpPr>
          <p:nvPr/>
        </p:nvSpPr>
        <p:spPr bwMode="auto">
          <a:xfrm>
            <a:off x="3514060" y="1779182"/>
            <a:ext cx="6735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WRITE</a:t>
            </a:r>
          </a:p>
        </p:txBody>
      </p:sp>
      <p:sp>
        <p:nvSpPr>
          <p:cNvPr id="22" name="Line 19"/>
          <p:cNvSpPr>
            <a:spLocks noChangeShapeType="1"/>
          </p:cNvSpPr>
          <p:nvPr/>
        </p:nvSpPr>
        <p:spPr bwMode="auto">
          <a:xfrm>
            <a:off x="2752060" y="2693582"/>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b="1"/>
          </a:p>
        </p:txBody>
      </p:sp>
      <p:sp>
        <p:nvSpPr>
          <p:cNvPr id="23" name="Text Box 20"/>
          <p:cNvSpPr txBox="1">
            <a:spLocks noChangeArrowheads="1"/>
          </p:cNvSpPr>
          <p:nvPr/>
        </p:nvSpPr>
        <p:spPr bwMode="auto">
          <a:xfrm>
            <a:off x="1837660" y="2236382"/>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24" name="Text Box 21"/>
          <p:cNvSpPr txBox="1">
            <a:spLocks noChangeArrowheads="1"/>
          </p:cNvSpPr>
          <p:nvPr/>
        </p:nvSpPr>
        <p:spPr bwMode="auto">
          <a:xfrm>
            <a:off x="1761460" y="3074582"/>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25" name="Text Box 22"/>
          <p:cNvSpPr txBox="1">
            <a:spLocks noChangeArrowheads="1"/>
          </p:cNvSpPr>
          <p:nvPr/>
        </p:nvSpPr>
        <p:spPr bwMode="auto">
          <a:xfrm>
            <a:off x="2142460" y="3988982"/>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26" name="Text Box 23"/>
          <p:cNvSpPr txBox="1">
            <a:spLocks noChangeArrowheads="1"/>
          </p:cNvSpPr>
          <p:nvPr/>
        </p:nvSpPr>
        <p:spPr bwMode="auto">
          <a:xfrm>
            <a:off x="3818860" y="3836582"/>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27" name="Text Box 24"/>
          <p:cNvSpPr txBox="1">
            <a:spLocks noChangeArrowheads="1"/>
          </p:cNvSpPr>
          <p:nvPr/>
        </p:nvSpPr>
        <p:spPr bwMode="auto">
          <a:xfrm>
            <a:off x="3971260" y="2236382"/>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28" name="Text Box 25"/>
          <p:cNvSpPr txBox="1">
            <a:spLocks noChangeArrowheads="1"/>
          </p:cNvSpPr>
          <p:nvPr/>
        </p:nvSpPr>
        <p:spPr bwMode="auto">
          <a:xfrm>
            <a:off x="2888585" y="4838295"/>
            <a:ext cx="24876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latin typeface="+mn-lt"/>
              </a:rPr>
              <a:t>Total Time = 1 + 1 +1= 3 sec</a:t>
            </a:r>
            <a:endParaRPr lang="en-US" altLang="en-US" sz="2800" b="1">
              <a:latin typeface="+mn-lt"/>
            </a:endParaRPr>
          </a:p>
        </p:txBody>
      </p:sp>
      <p:sp>
        <p:nvSpPr>
          <p:cNvPr id="29" name="Rectangle 2"/>
          <p:cNvSpPr>
            <a:spLocks noChangeArrowheads="1"/>
          </p:cNvSpPr>
          <p:nvPr/>
        </p:nvSpPr>
        <p:spPr bwMode="auto">
          <a:xfrm>
            <a:off x="8752690" y="2504669"/>
            <a:ext cx="1066800" cy="1524000"/>
          </a:xfrm>
          <a:prstGeom prst="rect">
            <a:avLst/>
          </a:prstGeom>
          <a:solidFill>
            <a:schemeClr val="accent1">
              <a:lumMod val="60000"/>
              <a:lumOff val="40000"/>
            </a:schemeClr>
          </a:solidFill>
          <a:ln w="12700">
            <a:solidFill>
              <a:schemeClr val="tx1"/>
            </a:solidFill>
            <a:miter lim="800000"/>
            <a:headEnd type="none" w="sm" len="sm"/>
            <a:tailEnd type="none" w="sm" len="sm"/>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b="1" dirty="0">
              <a:latin typeface="+mn-lt"/>
            </a:endParaRPr>
          </a:p>
        </p:txBody>
      </p:sp>
      <p:sp>
        <p:nvSpPr>
          <p:cNvPr id="30" name="Oval 3"/>
          <p:cNvSpPr>
            <a:spLocks noChangeArrowheads="1"/>
          </p:cNvSpPr>
          <p:nvPr/>
        </p:nvSpPr>
        <p:spPr bwMode="auto">
          <a:xfrm>
            <a:off x="7457290" y="1361669"/>
            <a:ext cx="838200" cy="762000"/>
          </a:xfrm>
          <a:prstGeom prst="ellipse">
            <a:avLst/>
          </a:prstGeom>
          <a:solidFill>
            <a:schemeClr val="accent2"/>
          </a:solidFill>
          <a:ln w="12700">
            <a:solidFill>
              <a:schemeClr val="bg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b="1">
              <a:latin typeface="+mn-lt"/>
            </a:endParaRPr>
          </a:p>
        </p:txBody>
      </p:sp>
      <p:sp>
        <p:nvSpPr>
          <p:cNvPr id="31" name="Oval 4"/>
          <p:cNvSpPr>
            <a:spLocks noChangeArrowheads="1"/>
          </p:cNvSpPr>
          <p:nvPr/>
        </p:nvSpPr>
        <p:spPr bwMode="auto">
          <a:xfrm>
            <a:off x="6619090" y="2657069"/>
            <a:ext cx="838200" cy="7620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chemeClr val="bg1"/>
                </a:solidFill>
                <a:latin typeface="+mn-lt"/>
              </a:rPr>
              <a:t>p2</a:t>
            </a:r>
            <a:endParaRPr lang="en-US" altLang="en-US" sz="2400" b="1">
              <a:latin typeface="+mn-lt"/>
            </a:endParaRPr>
          </a:p>
        </p:txBody>
      </p:sp>
      <p:sp>
        <p:nvSpPr>
          <p:cNvPr id="32" name="Oval 5"/>
          <p:cNvSpPr>
            <a:spLocks noChangeArrowheads="1"/>
          </p:cNvSpPr>
          <p:nvPr/>
        </p:nvSpPr>
        <p:spPr bwMode="auto">
          <a:xfrm>
            <a:off x="7533490" y="4104869"/>
            <a:ext cx="838200" cy="7620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chemeClr val="bg1"/>
                </a:solidFill>
                <a:latin typeface="+mn-lt"/>
              </a:rPr>
              <a:t>p3</a:t>
            </a:r>
            <a:endParaRPr lang="en-US" altLang="en-US" sz="2400" b="1">
              <a:latin typeface="+mn-lt"/>
            </a:endParaRPr>
          </a:p>
        </p:txBody>
      </p:sp>
      <p:sp>
        <p:nvSpPr>
          <p:cNvPr id="33" name="Oval 6"/>
          <p:cNvSpPr>
            <a:spLocks noChangeArrowheads="1"/>
          </p:cNvSpPr>
          <p:nvPr/>
        </p:nvSpPr>
        <p:spPr bwMode="auto">
          <a:xfrm>
            <a:off x="10733890" y="1514069"/>
            <a:ext cx="838200" cy="7620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chemeClr val="bg1"/>
                </a:solidFill>
                <a:latin typeface="+mn-lt"/>
              </a:rPr>
              <a:t>p4</a:t>
            </a:r>
          </a:p>
        </p:txBody>
      </p:sp>
      <p:sp>
        <p:nvSpPr>
          <p:cNvPr id="34" name="Oval 7"/>
          <p:cNvSpPr>
            <a:spLocks noChangeArrowheads="1"/>
          </p:cNvSpPr>
          <p:nvPr/>
        </p:nvSpPr>
        <p:spPr bwMode="auto">
          <a:xfrm>
            <a:off x="10581490" y="3419069"/>
            <a:ext cx="838200" cy="7620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chemeClr val="bg1"/>
                </a:solidFill>
                <a:latin typeface="+mn-lt"/>
              </a:rPr>
              <a:t>p5</a:t>
            </a:r>
            <a:endParaRPr lang="en-US" altLang="en-US" sz="2400" b="1">
              <a:latin typeface="+mn-lt"/>
            </a:endParaRPr>
          </a:p>
        </p:txBody>
      </p:sp>
      <p:sp>
        <p:nvSpPr>
          <p:cNvPr id="35" name="Line 8"/>
          <p:cNvSpPr>
            <a:spLocks noChangeShapeType="1"/>
          </p:cNvSpPr>
          <p:nvPr/>
        </p:nvSpPr>
        <p:spPr bwMode="auto">
          <a:xfrm>
            <a:off x="8143090" y="2047469"/>
            <a:ext cx="60960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6" name="Line 9"/>
          <p:cNvSpPr>
            <a:spLocks noChangeShapeType="1"/>
          </p:cNvSpPr>
          <p:nvPr/>
        </p:nvSpPr>
        <p:spPr bwMode="auto">
          <a:xfrm>
            <a:off x="7457290" y="3114269"/>
            <a:ext cx="12954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7" name="Line 10"/>
          <p:cNvSpPr>
            <a:spLocks noChangeShapeType="1"/>
          </p:cNvSpPr>
          <p:nvPr/>
        </p:nvSpPr>
        <p:spPr bwMode="auto">
          <a:xfrm flipV="1">
            <a:off x="8295490" y="3800069"/>
            <a:ext cx="45720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8" name="Line 11"/>
          <p:cNvSpPr>
            <a:spLocks noChangeShapeType="1"/>
          </p:cNvSpPr>
          <p:nvPr/>
        </p:nvSpPr>
        <p:spPr bwMode="auto">
          <a:xfrm flipH="1">
            <a:off x="9819490" y="2123669"/>
            <a:ext cx="914400" cy="533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9" name="Line 12"/>
          <p:cNvSpPr>
            <a:spLocks noChangeShapeType="1"/>
          </p:cNvSpPr>
          <p:nvPr/>
        </p:nvSpPr>
        <p:spPr bwMode="auto">
          <a:xfrm flipH="1">
            <a:off x="9819490" y="3723869"/>
            <a:ext cx="7620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0" name="Text Box 13"/>
          <p:cNvSpPr txBox="1">
            <a:spLocks noChangeArrowheads="1"/>
          </p:cNvSpPr>
          <p:nvPr/>
        </p:nvSpPr>
        <p:spPr bwMode="auto">
          <a:xfrm>
            <a:off x="7670015" y="1402944"/>
            <a:ext cx="5020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latin typeface="+mn-lt"/>
              </a:rPr>
              <a:t>p1</a:t>
            </a:r>
            <a:endParaRPr lang="en-US" altLang="en-US" sz="2400" b="1">
              <a:latin typeface="+mn-lt"/>
            </a:endParaRPr>
          </a:p>
        </p:txBody>
      </p:sp>
      <p:sp>
        <p:nvSpPr>
          <p:cNvPr id="41" name="Text Box 14"/>
          <p:cNvSpPr txBox="1">
            <a:spLocks noChangeArrowheads="1"/>
          </p:cNvSpPr>
          <p:nvPr/>
        </p:nvSpPr>
        <p:spPr bwMode="auto">
          <a:xfrm>
            <a:off x="7457290" y="2580869"/>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dirty="0">
                <a:latin typeface="+mn-lt"/>
              </a:rPr>
              <a:t>READ</a:t>
            </a:r>
          </a:p>
        </p:txBody>
      </p:sp>
      <p:sp>
        <p:nvSpPr>
          <p:cNvPr id="42" name="Text Box 15"/>
          <p:cNvSpPr txBox="1">
            <a:spLocks noChangeArrowheads="1"/>
          </p:cNvSpPr>
          <p:nvPr/>
        </p:nvSpPr>
        <p:spPr bwMode="auto">
          <a:xfrm>
            <a:off x="9971890" y="3038069"/>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a:latin typeface="+mn-lt"/>
              </a:rPr>
              <a:t>WRITE</a:t>
            </a:r>
          </a:p>
        </p:txBody>
      </p:sp>
      <p:sp>
        <p:nvSpPr>
          <p:cNvPr id="43" name="Text Box 16"/>
          <p:cNvSpPr txBox="1">
            <a:spLocks noChangeArrowheads="1"/>
          </p:cNvSpPr>
          <p:nvPr/>
        </p:nvSpPr>
        <p:spPr bwMode="auto">
          <a:xfrm>
            <a:off x="7533490" y="3647669"/>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a:latin typeface="+mn-lt"/>
              </a:rPr>
              <a:t>READ</a:t>
            </a:r>
          </a:p>
        </p:txBody>
      </p:sp>
      <p:sp>
        <p:nvSpPr>
          <p:cNvPr id="44" name="Text Box 17"/>
          <p:cNvSpPr txBox="1">
            <a:spLocks noChangeArrowheads="1"/>
          </p:cNvSpPr>
          <p:nvPr/>
        </p:nvSpPr>
        <p:spPr bwMode="auto">
          <a:xfrm>
            <a:off x="8371690" y="1818869"/>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b="1">
                <a:latin typeface="+mn-lt"/>
              </a:rPr>
              <a:t>READ</a:t>
            </a:r>
          </a:p>
        </p:txBody>
      </p:sp>
      <p:sp>
        <p:nvSpPr>
          <p:cNvPr id="45" name="Rectangle 18"/>
          <p:cNvSpPr>
            <a:spLocks noChangeArrowheads="1"/>
          </p:cNvSpPr>
          <p:nvPr/>
        </p:nvSpPr>
        <p:spPr bwMode="auto">
          <a:xfrm>
            <a:off x="9743290" y="1895069"/>
            <a:ext cx="6735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WRITE</a:t>
            </a:r>
          </a:p>
        </p:txBody>
      </p:sp>
      <p:sp>
        <p:nvSpPr>
          <p:cNvPr id="46" name="Line 19"/>
          <p:cNvSpPr>
            <a:spLocks noChangeShapeType="1"/>
          </p:cNvSpPr>
          <p:nvPr/>
        </p:nvSpPr>
        <p:spPr bwMode="auto">
          <a:xfrm>
            <a:off x="8981290" y="2809469"/>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7" name="Text Box 20"/>
          <p:cNvSpPr txBox="1">
            <a:spLocks noChangeArrowheads="1"/>
          </p:cNvSpPr>
          <p:nvPr/>
        </p:nvSpPr>
        <p:spPr bwMode="auto">
          <a:xfrm>
            <a:off x="8066890" y="2352269"/>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48" name="Text Box 21"/>
          <p:cNvSpPr txBox="1">
            <a:spLocks noChangeArrowheads="1"/>
          </p:cNvSpPr>
          <p:nvPr/>
        </p:nvSpPr>
        <p:spPr bwMode="auto">
          <a:xfrm>
            <a:off x="7990690" y="3190469"/>
            <a:ext cx="5191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1 Sec</a:t>
            </a:r>
          </a:p>
        </p:txBody>
      </p:sp>
      <p:sp>
        <p:nvSpPr>
          <p:cNvPr id="49" name="Text Box 22"/>
          <p:cNvSpPr txBox="1">
            <a:spLocks noChangeArrowheads="1"/>
          </p:cNvSpPr>
          <p:nvPr/>
        </p:nvSpPr>
        <p:spPr bwMode="auto">
          <a:xfrm>
            <a:off x="8371690" y="4104869"/>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50" name="Text Box 23"/>
          <p:cNvSpPr txBox="1">
            <a:spLocks noChangeArrowheads="1"/>
          </p:cNvSpPr>
          <p:nvPr/>
        </p:nvSpPr>
        <p:spPr bwMode="auto">
          <a:xfrm>
            <a:off x="10048090" y="3952469"/>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51" name="Text Box 24"/>
          <p:cNvSpPr txBox="1">
            <a:spLocks noChangeArrowheads="1"/>
          </p:cNvSpPr>
          <p:nvPr/>
        </p:nvSpPr>
        <p:spPr bwMode="auto">
          <a:xfrm>
            <a:off x="10200490" y="2352269"/>
            <a:ext cx="566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latin typeface="+mn-lt"/>
              </a:rPr>
              <a:t>1 Sec</a:t>
            </a:r>
          </a:p>
        </p:txBody>
      </p:sp>
      <p:sp>
        <p:nvSpPr>
          <p:cNvPr id="52" name="Text Box 25"/>
          <p:cNvSpPr txBox="1">
            <a:spLocks noChangeArrowheads="1"/>
          </p:cNvSpPr>
          <p:nvPr/>
        </p:nvSpPr>
        <p:spPr bwMode="auto">
          <a:xfrm>
            <a:off x="9117815" y="4954182"/>
            <a:ext cx="16813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latin typeface="+mn-lt"/>
              </a:rPr>
              <a:t>Total Time = 1 sec</a:t>
            </a:r>
            <a:endParaRPr lang="en-US" altLang="en-US" sz="2800" b="1">
              <a:latin typeface="+mn-lt"/>
            </a:endParaRPr>
          </a:p>
        </p:txBody>
      </p:sp>
      <p:sp>
        <p:nvSpPr>
          <p:cNvPr id="53" name="Text Box 26"/>
          <p:cNvSpPr txBox="1">
            <a:spLocks noChangeArrowheads="1"/>
          </p:cNvSpPr>
          <p:nvPr/>
        </p:nvSpPr>
        <p:spPr bwMode="auto">
          <a:xfrm>
            <a:off x="8828890" y="2839891"/>
            <a:ext cx="10659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latin typeface="+mn-lt"/>
              </a:rPr>
              <a:t>Processes</a:t>
            </a:r>
          </a:p>
          <a:p>
            <a:pPr eaLnBrk="1" hangingPunct="1"/>
            <a:r>
              <a:rPr lang="en-US" altLang="en-US" sz="1400" b="1" dirty="0">
                <a:latin typeface="+mn-lt"/>
              </a:rPr>
              <a:t>Operating </a:t>
            </a:r>
          </a:p>
          <a:p>
            <a:pPr eaLnBrk="1" hangingPunct="1"/>
            <a:r>
              <a:rPr lang="en-US" altLang="en-US" sz="1400" b="1" dirty="0">
                <a:latin typeface="+mn-lt"/>
              </a:rPr>
              <a:t>on different</a:t>
            </a:r>
          </a:p>
          <a:p>
            <a:pPr eaLnBrk="1" hangingPunct="1"/>
            <a:r>
              <a:rPr lang="en-US" altLang="en-US" sz="1400" b="1" dirty="0">
                <a:latin typeface="+mn-lt"/>
              </a:rPr>
              <a:t>Records</a:t>
            </a:r>
          </a:p>
        </p:txBody>
      </p:sp>
    </p:spTree>
    <p:extLst>
      <p:ext uri="{BB962C8B-B14F-4D97-AF65-F5344CB8AC3E}">
        <p14:creationId xmlns:p14="http://schemas.microsoft.com/office/powerpoint/2010/main" val="4001058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latin typeface="+mn-lt"/>
              </a:rPr>
              <a:t>Unix features</a:t>
            </a:r>
          </a:p>
        </p:txBody>
      </p:sp>
      <p:sp>
        <p:nvSpPr>
          <p:cNvPr id="40963" name="Rectangle 3"/>
          <p:cNvSpPr>
            <a:spLocks noGrp="1" noChangeArrowheads="1"/>
          </p:cNvSpPr>
          <p:nvPr>
            <p:ph type="body" idx="1"/>
          </p:nvPr>
        </p:nvSpPr>
        <p:spPr>
          <a:xfrm>
            <a:off x="361120" y="1169642"/>
            <a:ext cx="11665227" cy="5141705"/>
          </a:xfrm>
          <a:solidFill>
            <a:schemeClr val="accent3">
              <a:lumMod val="20000"/>
              <a:lumOff val="80000"/>
            </a:schemeClr>
          </a:solidFill>
        </p:spPr>
        <p:txBody>
          <a:bodyPr>
            <a:noAutofit/>
          </a:bodyPr>
          <a:lstStyle/>
          <a:p>
            <a:pPr>
              <a:lnSpc>
                <a:spcPct val="150000"/>
              </a:lnSpc>
            </a:pPr>
            <a:r>
              <a:rPr lang="en-US" altLang="en-US" sz="3200" b="1" dirty="0"/>
              <a:t>Written in a high level language</a:t>
            </a:r>
          </a:p>
          <a:p>
            <a:pPr>
              <a:lnSpc>
                <a:spcPct val="150000"/>
              </a:lnSpc>
            </a:pPr>
            <a:r>
              <a:rPr lang="en-US" altLang="en-US" sz="3200" b="1" dirty="0"/>
              <a:t>Provides a simple user interface </a:t>
            </a:r>
          </a:p>
          <a:p>
            <a:pPr>
              <a:lnSpc>
                <a:spcPct val="150000"/>
              </a:lnSpc>
            </a:pPr>
            <a:r>
              <a:rPr lang="en-US" altLang="en-US" sz="3200" b="1" dirty="0"/>
              <a:t>Uses hierarchical file system</a:t>
            </a:r>
          </a:p>
          <a:p>
            <a:pPr>
              <a:lnSpc>
                <a:spcPct val="150000"/>
              </a:lnSpc>
            </a:pPr>
            <a:r>
              <a:rPr lang="en-US" altLang="en-US" sz="3200" b="1" dirty="0"/>
              <a:t>Gives File protection</a:t>
            </a:r>
          </a:p>
          <a:p>
            <a:pPr>
              <a:lnSpc>
                <a:spcPct val="150000"/>
              </a:lnSpc>
            </a:pPr>
            <a:r>
              <a:rPr lang="en-US" altLang="en-US" sz="3200" b="1" dirty="0"/>
              <a:t>Provides a simple and consistent interface to peripheral devices.</a:t>
            </a:r>
          </a:p>
          <a:p>
            <a:pPr>
              <a:lnSpc>
                <a:spcPct val="150000"/>
              </a:lnSpc>
            </a:pPr>
            <a:r>
              <a:rPr lang="en-US" altLang="en-US" sz="3200" b="1" dirty="0"/>
              <a:t>Is a multi-user, multi-process system.</a:t>
            </a:r>
          </a:p>
        </p:txBody>
      </p:sp>
    </p:spTree>
    <p:extLst>
      <p:ext uri="{BB962C8B-B14F-4D97-AF65-F5344CB8AC3E}">
        <p14:creationId xmlns:p14="http://schemas.microsoft.com/office/powerpoint/2010/main" val="2966006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flock Structure</a:t>
            </a:r>
          </a:p>
        </p:txBody>
      </p:sp>
      <p:sp>
        <p:nvSpPr>
          <p:cNvPr id="4" name="Slide Number Placeholder 3"/>
          <p:cNvSpPr>
            <a:spLocks noGrp="1"/>
          </p:cNvSpPr>
          <p:nvPr>
            <p:ph type="sldNum" sz="quarter" idx="12"/>
          </p:nvPr>
        </p:nvSpPr>
        <p:spPr/>
        <p:txBody>
          <a:bodyPr/>
          <a:lstStyle/>
          <a:p>
            <a:fld id="{1DEFBDA0-AD74-41D1-B067-250B5C005FA0}" type="slidenum">
              <a:rPr lang="en-IN" smtClean="0"/>
              <a:t>40</a:t>
            </a:fld>
            <a:endParaRPr lang="en-IN"/>
          </a:p>
        </p:txBody>
      </p:sp>
      <p:sp>
        <p:nvSpPr>
          <p:cNvPr id="5" name="Rectangle 3"/>
          <p:cNvSpPr txBox="1">
            <a:spLocks noChangeArrowheads="1"/>
          </p:cNvSpPr>
          <p:nvPr/>
        </p:nvSpPr>
        <p:spPr>
          <a:xfrm>
            <a:off x="248092" y="1764114"/>
            <a:ext cx="6429154" cy="4642885"/>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dirty="0" err="1"/>
              <a:t>struct</a:t>
            </a:r>
            <a:r>
              <a:rPr lang="en-US" altLang="en-US" sz="2400" b="1" dirty="0"/>
              <a:t> flock {</a:t>
            </a:r>
          </a:p>
          <a:p>
            <a:pPr>
              <a:buFont typeface="Wingdings" panose="05000000000000000000" pitchFamily="2" charset="2"/>
              <a:buNone/>
            </a:pPr>
            <a:r>
              <a:rPr lang="en-US" altLang="en-US" sz="2400" b="1" dirty="0"/>
              <a:t>	short 	</a:t>
            </a:r>
            <a:r>
              <a:rPr lang="en-US" altLang="en-US" sz="2400" b="1" dirty="0" err="1"/>
              <a:t>l_type</a:t>
            </a:r>
            <a:r>
              <a:rPr lang="en-US" altLang="en-US" sz="2400" b="1" dirty="0"/>
              <a:t>;  </a:t>
            </a:r>
          </a:p>
          <a:p>
            <a:pPr>
              <a:buFont typeface="Wingdings" panose="05000000000000000000" pitchFamily="2" charset="2"/>
              <a:buNone/>
            </a:pPr>
            <a:r>
              <a:rPr lang="en-US" altLang="en-US" sz="2400" b="1" dirty="0"/>
              <a:t>   /* lock type: read, write or unlock */</a:t>
            </a:r>
          </a:p>
          <a:p>
            <a:pPr>
              <a:buFont typeface="Wingdings" panose="05000000000000000000" pitchFamily="2" charset="2"/>
              <a:buNone/>
            </a:pPr>
            <a:r>
              <a:rPr lang="en-US" altLang="en-US" sz="2400" b="1" dirty="0"/>
              <a:t>	short 	</a:t>
            </a:r>
            <a:r>
              <a:rPr lang="en-US" altLang="en-US" sz="2400" b="1" dirty="0" err="1"/>
              <a:t>l_whence</a:t>
            </a:r>
            <a:r>
              <a:rPr lang="en-US" altLang="en-US" sz="2400" b="1" dirty="0"/>
              <a:t>;	 </a:t>
            </a:r>
          </a:p>
          <a:p>
            <a:pPr>
              <a:buFont typeface="Wingdings" panose="05000000000000000000" pitchFamily="2" charset="2"/>
              <a:buNone/>
            </a:pPr>
            <a:r>
              <a:rPr lang="en-US" altLang="en-US" sz="2400" b="1" dirty="0"/>
              <a:t>	</a:t>
            </a:r>
            <a:r>
              <a:rPr lang="en-US" altLang="en-US" sz="2400" b="1" dirty="0" err="1"/>
              <a:t>off_t</a:t>
            </a:r>
            <a:r>
              <a:rPr lang="en-US" altLang="en-US" sz="2400" b="1" dirty="0"/>
              <a:t> 		</a:t>
            </a:r>
            <a:r>
              <a:rPr lang="en-US" altLang="en-US" sz="2400" b="1" dirty="0" err="1"/>
              <a:t>l_start</a:t>
            </a:r>
            <a:r>
              <a:rPr lang="en-US" altLang="en-US" sz="2400" b="1" dirty="0"/>
              <a:t>;	 </a:t>
            </a:r>
          </a:p>
          <a:p>
            <a:pPr>
              <a:buFont typeface="Wingdings" panose="05000000000000000000" pitchFamily="2" charset="2"/>
              <a:buNone/>
            </a:pPr>
            <a:r>
              <a:rPr lang="en-US" altLang="en-US" sz="2400" b="1" dirty="0"/>
              <a:t>	</a:t>
            </a:r>
            <a:r>
              <a:rPr lang="en-US" altLang="en-US" sz="2400" b="1" dirty="0" err="1"/>
              <a:t>off_t</a:t>
            </a:r>
            <a:r>
              <a:rPr lang="en-US" altLang="en-US" sz="2400" b="1" dirty="0"/>
              <a:t> 		</a:t>
            </a:r>
            <a:r>
              <a:rPr lang="en-US" altLang="en-US" sz="2400" b="1" dirty="0" err="1"/>
              <a:t>l_len</a:t>
            </a:r>
            <a:r>
              <a:rPr lang="en-US" altLang="en-US" sz="2400" b="1" dirty="0"/>
              <a:t>;	 </a:t>
            </a:r>
          </a:p>
          <a:p>
            <a:pPr>
              <a:buFont typeface="Wingdings" panose="05000000000000000000" pitchFamily="2" charset="2"/>
              <a:buNone/>
            </a:pPr>
            <a:r>
              <a:rPr lang="en-US" altLang="en-US" sz="2400" b="1" dirty="0"/>
              <a:t>	</a:t>
            </a:r>
            <a:r>
              <a:rPr lang="en-US" altLang="en-US" sz="2400" b="1" dirty="0" err="1"/>
              <a:t>pid_t</a:t>
            </a:r>
            <a:r>
              <a:rPr lang="en-US" altLang="en-US" sz="2400" b="1" dirty="0"/>
              <a:t> 	</a:t>
            </a:r>
            <a:r>
              <a:rPr lang="en-US" altLang="en-US" sz="2400" b="1" dirty="0" err="1"/>
              <a:t>l_pid</a:t>
            </a:r>
            <a:r>
              <a:rPr lang="en-US" altLang="en-US" sz="2400" b="1" dirty="0"/>
              <a:t>;	 </a:t>
            </a:r>
          </a:p>
          <a:p>
            <a:pPr>
              <a:buFont typeface="Wingdings" panose="05000000000000000000" pitchFamily="2" charset="2"/>
              <a:buNone/>
            </a:pPr>
            <a:r>
              <a:rPr lang="en-US" altLang="en-US" sz="2400" b="1" dirty="0"/>
              <a:t>};</a:t>
            </a:r>
          </a:p>
          <a:p>
            <a:pPr>
              <a:buFont typeface="Wingdings" panose="05000000000000000000" pitchFamily="2" charset="2"/>
              <a:buNone/>
            </a:pPr>
            <a:r>
              <a:rPr lang="en-US" altLang="en-US" sz="2000" b="1" dirty="0"/>
              <a:t>Read lock: allows many readers but not a single writer</a:t>
            </a:r>
          </a:p>
          <a:p>
            <a:pPr>
              <a:buFont typeface="Wingdings" panose="05000000000000000000" pitchFamily="2" charset="2"/>
              <a:buNone/>
            </a:pPr>
            <a:r>
              <a:rPr lang="en-US" altLang="en-US" sz="2000" b="1" dirty="0"/>
              <a:t>Write lock: allows only one writer but not a single reader</a:t>
            </a:r>
          </a:p>
          <a:p>
            <a:pPr>
              <a:buFont typeface="Wingdings" panose="05000000000000000000" pitchFamily="2" charset="2"/>
              <a:buNone/>
            </a:pPr>
            <a:endParaRPr lang="en-US" altLang="en-US" sz="2400" b="1" dirty="0"/>
          </a:p>
        </p:txBody>
      </p:sp>
      <p:sp>
        <p:nvSpPr>
          <p:cNvPr id="6" name="Rectangle 3"/>
          <p:cNvSpPr txBox="1">
            <a:spLocks noChangeArrowheads="1"/>
          </p:cNvSpPr>
          <p:nvPr/>
        </p:nvSpPr>
        <p:spPr>
          <a:xfrm>
            <a:off x="7510130" y="1764114"/>
            <a:ext cx="4414777" cy="4260112"/>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Lock or unlock is performed by </a:t>
            </a:r>
            <a:r>
              <a:rPr lang="en-US" altLang="en-US" sz="2400" b="1" dirty="0" err="1"/>
              <a:t>fcntl</a:t>
            </a:r>
            <a:r>
              <a:rPr lang="en-US" altLang="en-US" sz="2400" b="1" dirty="0"/>
              <a:t> function.</a:t>
            </a:r>
          </a:p>
          <a:p>
            <a:endParaRPr lang="en-US" altLang="en-US" sz="2400" b="1" dirty="0"/>
          </a:p>
          <a:p>
            <a:r>
              <a:rPr lang="en-US" altLang="en-US" sz="2400" b="1" dirty="0" err="1"/>
              <a:t>int</a:t>
            </a:r>
            <a:r>
              <a:rPr lang="en-US" altLang="en-US" sz="2400" b="1" dirty="0"/>
              <a:t> </a:t>
            </a:r>
            <a:r>
              <a:rPr lang="en-US" altLang="en-US" sz="2400" b="1" dirty="0" err="1"/>
              <a:t>fcntl</a:t>
            </a:r>
            <a:r>
              <a:rPr lang="en-US" altLang="en-US" sz="2400" b="1" dirty="0"/>
              <a:t> (</a:t>
            </a:r>
            <a:r>
              <a:rPr lang="en-US" altLang="en-US" sz="2400" b="1" dirty="0" err="1"/>
              <a:t>int</a:t>
            </a:r>
            <a:r>
              <a:rPr lang="en-US" altLang="en-US" sz="2400" b="1" dirty="0"/>
              <a:t> </a:t>
            </a:r>
            <a:r>
              <a:rPr lang="en-US" altLang="en-US" sz="2400" b="1" dirty="0" err="1"/>
              <a:t>fd</a:t>
            </a:r>
            <a:r>
              <a:rPr lang="en-US" altLang="en-US" sz="2400" b="1" dirty="0"/>
              <a:t>, </a:t>
            </a:r>
            <a:r>
              <a:rPr lang="en-US" altLang="en-US" sz="2400" b="1" dirty="0" err="1"/>
              <a:t>int</a:t>
            </a:r>
            <a:r>
              <a:rPr lang="en-US" altLang="en-US" sz="2400" b="1" dirty="0"/>
              <a:t> </a:t>
            </a:r>
            <a:r>
              <a:rPr lang="en-US" altLang="en-US" sz="2400" b="1" dirty="0" err="1"/>
              <a:t>cmd</a:t>
            </a:r>
            <a:r>
              <a:rPr lang="en-US" altLang="en-US" sz="2400" b="1" dirty="0"/>
              <a:t>, </a:t>
            </a:r>
            <a:r>
              <a:rPr lang="en-US" altLang="en-US" sz="2400" b="1" dirty="0" err="1"/>
              <a:t>struct</a:t>
            </a:r>
            <a:r>
              <a:rPr lang="en-US" altLang="en-US" sz="2400" b="1" dirty="0"/>
              <a:t> flock &amp;);</a:t>
            </a:r>
          </a:p>
          <a:p>
            <a:endParaRPr lang="en-US" altLang="en-US" sz="2400" b="1" dirty="0"/>
          </a:p>
          <a:p>
            <a:r>
              <a:rPr lang="en-US" altLang="en-US" sz="2400" b="1" dirty="0"/>
              <a:t>Command may be:</a:t>
            </a:r>
          </a:p>
          <a:p>
            <a:pPr lvl="1"/>
            <a:r>
              <a:rPr lang="en-US" altLang="en-US" b="1" dirty="0"/>
              <a:t>F_SETLKW</a:t>
            </a:r>
          </a:p>
          <a:p>
            <a:pPr lvl="1"/>
            <a:r>
              <a:rPr lang="en-US" altLang="en-US" b="1" dirty="0"/>
              <a:t>F_SETLK</a:t>
            </a:r>
          </a:p>
          <a:p>
            <a:pPr lvl="1"/>
            <a:r>
              <a:rPr lang="en-US" altLang="en-US" b="1" dirty="0"/>
              <a:t>F_GETLK</a:t>
            </a:r>
          </a:p>
        </p:txBody>
      </p:sp>
    </p:spTree>
    <p:extLst>
      <p:ext uri="{BB962C8B-B14F-4D97-AF65-F5344CB8AC3E}">
        <p14:creationId xmlns:p14="http://schemas.microsoft.com/office/powerpoint/2010/main" val="3105792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Non-Shared Lock –Mandatory File Locking</a:t>
            </a:r>
          </a:p>
        </p:txBody>
      </p:sp>
      <p:sp>
        <p:nvSpPr>
          <p:cNvPr id="4" name="Slide Number Placeholder 3"/>
          <p:cNvSpPr>
            <a:spLocks noGrp="1"/>
          </p:cNvSpPr>
          <p:nvPr>
            <p:ph type="sldNum" sz="quarter" idx="12"/>
          </p:nvPr>
        </p:nvSpPr>
        <p:spPr/>
        <p:txBody>
          <a:bodyPr/>
          <a:lstStyle/>
          <a:p>
            <a:fld id="{1DEFBDA0-AD74-41D1-B067-250B5C005FA0}" type="slidenum">
              <a:rPr lang="en-IN" smtClean="0"/>
              <a:t>41</a:t>
            </a:fld>
            <a:endParaRPr lang="en-IN"/>
          </a:p>
        </p:txBody>
      </p:sp>
      <p:pic>
        <p:nvPicPr>
          <p:cNvPr id="5" name="Picture 4"/>
          <p:cNvPicPr>
            <a:picLocks noChangeAspect="1"/>
          </p:cNvPicPr>
          <p:nvPr/>
        </p:nvPicPr>
        <p:blipFill>
          <a:blip r:embed="rId2"/>
          <a:stretch>
            <a:fillRect/>
          </a:stretch>
        </p:blipFill>
        <p:spPr>
          <a:xfrm>
            <a:off x="1509823" y="1212111"/>
            <a:ext cx="7833779" cy="5347517"/>
          </a:xfrm>
          <a:prstGeom prst="rect">
            <a:avLst/>
          </a:prstGeom>
        </p:spPr>
      </p:pic>
    </p:spTree>
    <p:extLst>
      <p:ext uri="{BB962C8B-B14F-4D97-AF65-F5344CB8AC3E}">
        <p14:creationId xmlns:p14="http://schemas.microsoft.com/office/powerpoint/2010/main" val="5834046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Shared Lock – Mandatory File Locking</a:t>
            </a:r>
          </a:p>
        </p:txBody>
      </p:sp>
      <p:sp>
        <p:nvSpPr>
          <p:cNvPr id="4" name="Slide Number Placeholder 3"/>
          <p:cNvSpPr>
            <a:spLocks noGrp="1"/>
          </p:cNvSpPr>
          <p:nvPr>
            <p:ph type="sldNum" sz="quarter" idx="12"/>
          </p:nvPr>
        </p:nvSpPr>
        <p:spPr/>
        <p:txBody>
          <a:bodyPr/>
          <a:lstStyle/>
          <a:p>
            <a:fld id="{1DEFBDA0-AD74-41D1-B067-250B5C005FA0}" type="slidenum">
              <a:rPr lang="en-IN" smtClean="0"/>
              <a:t>42</a:t>
            </a:fld>
            <a:endParaRPr lang="en-IN"/>
          </a:p>
        </p:txBody>
      </p:sp>
      <p:pic>
        <p:nvPicPr>
          <p:cNvPr id="5" name="Picture 4"/>
          <p:cNvPicPr>
            <a:picLocks noChangeAspect="1"/>
          </p:cNvPicPr>
          <p:nvPr/>
        </p:nvPicPr>
        <p:blipFill>
          <a:blip r:embed="rId2"/>
          <a:stretch>
            <a:fillRect/>
          </a:stretch>
        </p:blipFill>
        <p:spPr>
          <a:xfrm>
            <a:off x="3221665" y="1093287"/>
            <a:ext cx="6576677" cy="5542928"/>
          </a:xfrm>
          <a:prstGeom prst="rect">
            <a:avLst/>
          </a:prstGeom>
        </p:spPr>
      </p:pic>
    </p:spTree>
    <p:extLst>
      <p:ext uri="{BB962C8B-B14F-4D97-AF65-F5344CB8AC3E}">
        <p14:creationId xmlns:p14="http://schemas.microsoft.com/office/powerpoint/2010/main" val="2829449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Shared Lock – Advisory or Record Locking</a:t>
            </a:r>
          </a:p>
        </p:txBody>
      </p:sp>
      <p:sp>
        <p:nvSpPr>
          <p:cNvPr id="4" name="Slide Number Placeholder 3"/>
          <p:cNvSpPr>
            <a:spLocks noGrp="1"/>
          </p:cNvSpPr>
          <p:nvPr>
            <p:ph type="sldNum" sz="quarter" idx="12"/>
          </p:nvPr>
        </p:nvSpPr>
        <p:spPr/>
        <p:txBody>
          <a:bodyPr/>
          <a:lstStyle/>
          <a:p>
            <a:fld id="{1DEFBDA0-AD74-41D1-B067-250B5C005FA0}" type="slidenum">
              <a:rPr lang="en-IN" smtClean="0"/>
              <a:t>43</a:t>
            </a:fld>
            <a:endParaRPr lang="en-IN"/>
          </a:p>
        </p:txBody>
      </p:sp>
      <p:pic>
        <p:nvPicPr>
          <p:cNvPr id="5" name="Picture 4"/>
          <p:cNvPicPr>
            <a:picLocks noChangeAspect="1"/>
          </p:cNvPicPr>
          <p:nvPr/>
        </p:nvPicPr>
        <p:blipFill>
          <a:blip r:embed="rId2"/>
          <a:stretch>
            <a:fillRect/>
          </a:stretch>
        </p:blipFill>
        <p:spPr>
          <a:xfrm>
            <a:off x="2381693" y="1132996"/>
            <a:ext cx="7892697" cy="5477829"/>
          </a:xfrm>
          <a:prstGeom prst="rect">
            <a:avLst/>
          </a:prstGeom>
        </p:spPr>
      </p:pic>
    </p:spTree>
    <p:extLst>
      <p:ext uri="{BB962C8B-B14F-4D97-AF65-F5344CB8AC3E}">
        <p14:creationId xmlns:p14="http://schemas.microsoft.com/office/powerpoint/2010/main" val="30703189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Sketch of File Locking Implementation</a:t>
            </a:r>
          </a:p>
        </p:txBody>
      </p:sp>
      <p:sp>
        <p:nvSpPr>
          <p:cNvPr id="4" name="Slide Number Placeholder 3"/>
          <p:cNvSpPr>
            <a:spLocks noGrp="1"/>
          </p:cNvSpPr>
          <p:nvPr>
            <p:ph type="sldNum" sz="quarter" idx="12"/>
          </p:nvPr>
        </p:nvSpPr>
        <p:spPr/>
        <p:txBody>
          <a:bodyPr/>
          <a:lstStyle/>
          <a:p>
            <a:fld id="{1DEFBDA0-AD74-41D1-B067-250B5C005FA0}" type="slidenum">
              <a:rPr lang="en-IN" smtClean="0"/>
              <a:t>44</a:t>
            </a:fld>
            <a:endParaRPr lang="en-IN"/>
          </a:p>
        </p:txBody>
      </p:sp>
      <p:pic>
        <p:nvPicPr>
          <p:cNvPr id="5" name="Picture 4"/>
          <p:cNvPicPr>
            <a:picLocks noChangeAspect="1"/>
          </p:cNvPicPr>
          <p:nvPr/>
        </p:nvPicPr>
        <p:blipFill>
          <a:blip r:embed="rId2"/>
          <a:stretch>
            <a:fillRect/>
          </a:stretch>
        </p:blipFill>
        <p:spPr>
          <a:xfrm>
            <a:off x="3177024" y="1155105"/>
            <a:ext cx="8747883" cy="5405183"/>
          </a:xfrm>
          <a:prstGeom prst="rect">
            <a:avLst/>
          </a:prstGeom>
        </p:spPr>
      </p:pic>
    </p:spTree>
    <p:extLst>
      <p:ext uri="{BB962C8B-B14F-4D97-AF65-F5344CB8AC3E}">
        <p14:creationId xmlns:p14="http://schemas.microsoft.com/office/powerpoint/2010/main" val="41193441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924674"/>
            <a:ext cx="12192000" cy="7191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txBox="1">
            <a:spLocks/>
          </p:cNvSpPr>
          <p:nvPr/>
        </p:nvSpPr>
        <p:spPr>
          <a:xfrm>
            <a:off x="1985963" y="1935127"/>
            <a:ext cx="8220074" cy="691116"/>
          </a:xfrm>
          <a:prstGeom prst="rect">
            <a:avLst/>
          </a:prstGeom>
          <a:solidFill>
            <a:schemeClr val="accent3">
              <a:lumMod val="75000"/>
            </a:schemeClr>
          </a:solidFill>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400" dirty="0">
                <a:solidFill>
                  <a:schemeClr val="bg1"/>
                </a:solidFill>
              </a:rPr>
              <a:t>Process Management</a:t>
            </a:r>
          </a:p>
        </p:txBody>
      </p:sp>
      <p:sp>
        <p:nvSpPr>
          <p:cNvPr id="2" name="Slide Number Placeholder 1"/>
          <p:cNvSpPr>
            <a:spLocks noGrp="1"/>
          </p:cNvSpPr>
          <p:nvPr>
            <p:ph type="sldNum" sz="quarter" idx="12"/>
          </p:nvPr>
        </p:nvSpPr>
        <p:spPr>
          <a:xfrm>
            <a:off x="9319517" y="6396389"/>
            <a:ext cx="2743200" cy="365125"/>
          </a:xfrm>
        </p:spPr>
        <p:txBody>
          <a:bodyPr/>
          <a:lstStyle/>
          <a:p>
            <a:fld id="{1DEFBDA0-AD74-41D1-B067-250B5C005FA0}" type="slidenum">
              <a:rPr lang="en-IN" smtClean="0"/>
              <a:t>45</a:t>
            </a:fld>
            <a:endParaRPr lang="en-IN"/>
          </a:p>
        </p:txBody>
      </p:sp>
      <p:sp>
        <p:nvSpPr>
          <p:cNvPr id="3" name="TextBox 2"/>
          <p:cNvSpPr txBox="1"/>
          <p:nvPr/>
        </p:nvSpPr>
        <p:spPr>
          <a:xfrm>
            <a:off x="4432557" y="2969355"/>
            <a:ext cx="5773480" cy="3083921"/>
          </a:xfrm>
          <a:prstGeom prst="rect">
            <a:avLst/>
          </a:prstGeom>
          <a:solidFill>
            <a:schemeClr val="accent2">
              <a:lumMod val="20000"/>
              <a:lumOff val="80000"/>
            </a:schemeClr>
          </a:solidFill>
        </p:spPr>
        <p:txBody>
          <a:bodyPr wrap="square" rtlCol="0">
            <a:spAutoFit/>
          </a:bodyPr>
          <a:lstStyle/>
          <a:p>
            <a:pPr marL="742950" lvl="1" indent="-285750">
              <a:lnSpc>
                <a:spcPct val="90000"/>
              </a:lnSpc>
              <a:buFont typeface="Wingdings" panose="05000000000000000000" pitchFamily="2" charset="2"/>
              <a:buChar char="Ø"/>
            </a:pPr>
            <a:r>
              <a:rPr lang="en-US" altLang="en-US" sz="2400" b="1" dirty="0"/>
              <a:t>mode and space</a:t>
            </a:r>
          </a:p>
          <a:p>
            <a:pPr marL="742950" lvl="1" indent="-285750">
              <a:lnSpc>
                <a:spcPct val="90000"/>
              </a:lnSpc>
              <a:buFont typeface="Wingdings" panose="05000000000000000000" pitchFamily="2" charset="2"/>
              <a:buChar char="Ø"/>
            </a:pPr>
            <a:r>
              <a:rPr lang="en-US" altLang="en-US" sz="2400" b="1" dirty="0"/>
              <a:t>Context switch</a:t>
            </a:r>
          </a:p>
          <a:p>
            <a:pPr marL="742950" lvl="1" indent="-285750">
              <a:lnSpc>
                <a:spcPct val="90000"/>
              </a:lnSpc>
              <a:buFont typeface="Wingdings" panose="05000000000000000000" pitchFamily="2" charset="2"/>
              <a:buChar char="Ø"/>
            </a:pPr>
            <a:r>
              <a:rPr lang="en-US" altLang="en-US" sz="2400" b="1" dirty="0"/>
              <a:t>Per process objects</a:t>
            </a:r>
          </a:p>
          <a:p>
            <a:pPr marL="742950" lvl="1" indent="-285750">
              <a:lnSpc>
                <a:spcPct val="90000"/>
              </a:lnSpc>
              <a:buFont typeface="Wingdings" panose="05000000000000000000" pitchFamily="2" charset="2"/>
              <a:buChar char="Ø"/>
            </a:pPr>
            <a:r>
              <a:rPr lang="en-US" altLang="en-US" sz="2400" b="1" dirty="0"/>
              <a:t>Execution Context</a:t>
            </a:r>
          </a:p>
          <a:p>
            <a:pPr marL="742950" lvl="1" indent="-285750">
              <a:lnSpc>
                <a:spcPct val="90000"/>
              </a:lnSpc>
              <a:buFont typeface="Wingdings" panose="05000000000000000000" pitchFamily="2" charset="2"/>
              <a:buChar char="Ø"/>
            </a:pPr>
            <a:r>
              <a:rPr lang="en-US" altLang="en-US" sz="2400" b="1" dirty="0"/>
              <a:t>Process structure</a:t>
            </a:r>
          </a:p>
          <a:p>
            <a:pPr marL="742950" lvl="1" indent="-285750">
              <a:lnSpc>
                <a:spcPct val="90000"/>
              </a:lnSpc>
              <a:buFont typeface="Wingdings" panose="05000000000000000000" pitchFamily="2" charset="2"/>
              <a:buChar char="Ø"/>
            </a:pPr>
            <a:r>
              <a:rPr lang="en-US" altLang="en-US" sz="2400" b="1" dirty="0"/>
              <a:t>Process states</a:t>
            </a:r>
          </a:p>
          <a:p>
            <a:pPr marL="742950" lvl="1" indent="-285750">
              <a:lnSpc>
                <a:spcPct val="90000"/>
              </a:lnSpc>
              <a:buFont typeface="Wingdings" panose="05000000000000000000" pitchFamily="2" charset="2"/>
              <a:buChar char="Ø"/>
            </a:pPr>
            <a:r>
              <a:rPr lang="en-US" altLang="en-US" sz="2400" b="1" dirty="0"/>
              <a:t>Process scheduling</a:t>
            </a:r>
          </a:p>
          <a:p>
            <a:pPr marL="742950" lvl="1" indent="-285750">
              <a:lnSpc>
                <a:spcPct val="90000"/>
              </a:lnSpc>
              <a:buFont typeface="Wingdings" panose="05000000000000000000" pitchFamily="2" charset="2"/>
              <a:buChar char="Ø"/>
            </a:pPr>
            <a:r>
              <a:rPr lang="en-US" altLang="en-US" sz="2400" b="1" dirty="0"/>
              <a:t>Process Creation - fork</a:t>
            </a:r>
          </a:p>
          <a:p>
            <a:pPr marL="742950" lvl="1" indent="-285750">
              <a:lnSpc>
                <a:spcPct val="90000"/>
              </a:lnSpc>
              <a:buFont typeface="Wingdings" panose="05000000000000000000" pitchFamily="2" charset="2"/>
              <a:buChar char="Ø"/>
            </a:pPr>
            <a:r>
              <a:rPr lang="en-US" altLang="en-US" sz="2400" b="1" dirty="0" err="1"/>
              <a:t>execl</a:t>
            </a:r>
            <a:r>
              <a:rPr lang="en-US" altLang="en-US" sz="2400" b="1" dirty="0"/>
              <a:t> family of Library functions</a:t>
            </a:r>
          </a:p>
        </p:txBody>
      </p:sp>
    </p:spTree>
    <p:extLst>
      <p:ext uri="{BB962C8B-B14F-4D97-AF65-F5344CB8AC3E}">
        <p14:creationId xmlns:p14="http://schemas.microsoft.com/office/powerpoint/2010/main" val="1187147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Introduction</a:t>
            </a:r>
          </a:p>
        </p:txBody>
      </p:sp>
      <p:sp>
        <p:nvSpPr>
          <p:cNvPr id="4" name="Slide Number Placeholder 3"/>
          <p:cNvSpPr>
            <a:spLocks noGrp="1"/>
          </p:cNvSpPr>
          <p:nvPr>
            <p:ph type="sldNum" sz="quarter" idx="12"/>
          </p:nvPr>
        </p:nvSpPr>
        <p:spPr/>
        <p:txBody>
          <a:bodyPr/>
          <a:lstStyle/>
          <a:p>
            <a:fld id="{1DEFBDA0-AD74-41D1-B067-250B5C005FA0}" type="slidenum">
              <a:rPr lang="en-IN" smtClean="0"/>
              <a:t>46</a:t>
            </a:fld>
            <a:endParaRPr lang="en-IN"/>
          </a:p>
        </p:txBody>
      </p:sp>
      <p:sp>
        <p:nvSpPr>
          <p:cNvPr id="5" name="Rectangle 3"/>
          <p:cNvSpPr txBox="1">
            <a:spLocks noChangeArrowheads="1"/>
          </p:cNvSpPr>
          <p:nvPr/>
        </p:nvSpPr>
        <p:spPr>
          <a:xfrm>
            <a:off x="213694" y="1101361"/>
            <a:ext cx="7772400" cy="2909777"/>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500"/>
              </a:spcBef>
              <a:spcAft>
                <a:spcPts val="500"/>
              </a:spcAft>
            </a:pPr>
            <a:r>
              <a:rPr lang="en-US" altLang="en-US" sz="2400" b="1" dirty="0"/>
              <a:t>Process is a program in execution.</a:t>
            </a:r>
          </a:p>
          <a:p>
            <a:pPr>
              <a:spcBef>
                <a:spcPts val="500"/>
              </a:spcBef>
              <a:spcAft>
                <a:spcPts val="500"/>
              </a:spcAft>
            </a:pPr>
            <a:r>
              <a:rPr lang="en-US" altLang="en-US" sz="2400" b="1" dirty="0"/>
              <a:t>Processes carry out tasks in a system </a:t>
            </a:r>
          </a:p>
          <a:p>
            <a:pPr>
              <a:spcBef>
                <a:spcPts val="500"/>
              </a:spcBef>
              <a:spcAft>
                <a:spcPts val="500"/>
              </a:spcAft>
            </a:pPr>
            <a:r>
              <a:rPr lang="en-US" altLang="en-US" sz="2400" b="1" dirty="0"/>
              <a:t>A process includes program counter (PC), CPU registers and process stacks, which contains temporary data. </a:t>
            </a:r>
          </a:p>
          <a:p>
            <a:pPr>
              <a:spcBef>
                <a:spcPts val="500"/>
              </a:spcBef>
              <a:spcAft>
                <a:spcPts val="500"/>
              </a:spcAft>
            </a:pPr>
            <a:r>
              <a:rPr lang="en-US" altLang="en-US" sz="2400" b="1" dirty="0"/>
              <a:t>Linux is a multiprocessing system  </a:t>
            </a:r>
          </a:p>
          <a:p>
            <a:r>
              <a:rPr lang="en-US" altLang="en-US" sz="2400" b="1" dirty="0"/>
              <a:t>The Linux kernel is reentrant</a:t>
            </a:r>
          </a:p>
          <a:p>
            <a:pPr>
              <a:spcBef>
                <a:spcPts val="500"/>
              </a:spcBef>
              <a:spcAft>
                <a:spcPts val="500"/>
              </a:spcAft>
            </a:pPr>
            <a:endParaRPr lang="en-US" altLang="en-US" sz="2400" b="1" dirty="0"/>
          </a:p>
          <a:p>
            <a:endParaRPr lang="en-US" altLang="en-US" sz="2400" b="1" dirty="0"/>
          </a:p>
        </p:txBody>
      </p:sp>
      <p:sp>
        <p:nvSpPr>
          <p:cNvPr id="6" name="Rectangle 3"/>
          <p:cNvSpPr txBox="1">
            <a:spLocks noChangeArrowheads="1"/>
          </p:cNvSpPr>
          <p:nvPr/>
        </p:nvSpPr>
        <p:spPr>
          <a:xfrm>
            <a:off x="141403" y="4125433"/>
            <a:ext cx="11770242" cy="2188535"/>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A process uses many resources like memory space, CPU, files, etc., during its lifetime.  </a:t>
            </a:r>
          </a:p>
          <a:p>
            <a:pPr algn="just"/>
            <a:r>
              <a:rPr lang="en-US" altLang="en-US" sz="2400" b="1" dirty="0"/>
              <a:t>Kernel should keep track of the processes and the usage of system resources. </a:t>
            </a:r>
          </a:p>
          <a:p>
            <a:pPr algn="just"/>
            <a:r>
              <a:rPr lang="en-US" altLang="en-US" sz="2400" b="1" dirty="0"/>
              <a:t>Kernel should distributes resources among processes fairly. </a:t>
            </a:r>
          </a:p>
          <a:p>
            <a:pPr algn="just"/>
            <a:r>
              <a:rPr lang="en-US" altLang="en-US" sz="2400" b="1" dirty="0"/>
              <a:t> Most important resource is CPU.  In a multiprocessing environment, to attain an ideal performance of a system, the CPU utilization should be maximum.  </a:t>
            </a:r>
          </a:p>
        </p:txBody>
      </p:sp>
    </p:spTree>
    <p:extLst>
      <p:ext uri="{BB962C8B-B14F-4D97-AF65-F5344CB8AC3E}">
        <p14:creationId xmlns:p14="http://schemas.microsoft.com/office/powerpoint/2010/main" val="20546387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Context Switch</a:t>
            </a:r>
          </a:p>
        </p:txBody>
      </p:sp>
      <p:sp>
        <p:nvSpPr>
          <p:cNvPr id="4" name="Slide Number Placeholder 3"/>
          <p:cNvSpPr>
            <a:spLocks noGrp="1"/>
          </p:cNvSpPr>
          <p:nvPr>
            <p:ph type="sldNum" sz="quarter" idx="12"/>
          </p:nvPr>
        </p:nvSpPr>
        <p:spPr/>
        <p:txBody>
          <a:bodyPr/>
          <a:lstStyle/>
          <a:p>
            <a:fld id="{1DEFBDA0-AD74-41D1-B067-250B5C005FA0}" type="slidenum">
              <a:rPr lang="en-IN" smtClean="0"/>
              <a:t>47</a:t>
            </a:fld>
            <a:endParaRPr lang="en-IN"/>
          </a:p>
        </p:txBody>
      </p:sp>
      <p:sp>
        <p:nvSpPr>
          <p:cNvPr id="5" name="Rectangle 3"/>
          <p:cNvSpPr txBox="1">
            <a:spLocks noChangeArrowheads="1"/>
          </p:cNvSpPr>
          <p:nvPr/>
        </p:nvSpPr>
        <p:spPr>
          <a:xfrm>
            <a:off x="297711" y="1124866"/>
            <a:ext cx="11627195" cy="2773326"/>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In order to run </a:t>
            </a:r>
            <a:r>
              <a:rPr lang="en-US" altLang="en-US" sz="2400" b="1" dirty="0" err="1"/>
              <a:t>unix</a:t>
            </a:r>
            <a:r>
              <a:rPr lang="en-US" altLang="en-US" sz="2400" b="1" dirty="0"/>
              <a:t>, the computer hardware must provide two modes of execution</a:t>
            </a:r>
          </a:p>
          <a:p>
            <a:pPr lvl="1" algn="just"/>
            <a:r>
              <a:rPr lang="en-US" altLang="en-US" sz="2000" b="1" dirty="0"/>
              <a:t>kernel mode</a:t>
            </a:r>
          </a:p>
          <a:p>
            <a:pPr lvl="1" algn="just"/>
            <a:r>
              <a:rPr lang="en-US" altLang="en-US" sz="2000" b="1" dirty="0"/>
              <a:t>user mode</a:t>
            </a:r>
          </a:p>
          <a:p>
            <a:pPr algn="just"/>
            <a:r>
              <a:rPr lang="en-US" altLang="en-US" sz="2400" b="1" dirty="0"/>
              <a:t>Some computers have more than two execution modes</a:t>
            </a:r>
          </a:p>
          <a:p>
            <a:pPr lvl="1" algn="just"/>
            <a:r>
              <a:rPr lang="en-US" altLang="en-US" sz="2000" b="1" dirty="0" err="1"/>
              <a:t>eg</a:t>
            </a:r>
            <a:r>
              <a:rPr lang="en-US" altLang="en-US" sz="2000" b="1" dirty="0"/>
              <a:t>:  Intel processor. It has four modes of execution.</a:t>
            </a:r>
          </a:p>
          <a:p>
            <a:pPr algn="just"/>
            <a:r>
              <a:rPr lang="en-US" altLang="en-US" sz="2400" b="1" dirty="0"/>
              <a:t>Each process has virtual address space , references to virtual memory are translated to physical memory locations using set of address translation maps.</a:t>
            </a:r>
            <a:endParaRPr lang="en-US" altLang="en-US" sz="3200" b="1" dirty="0"/>
          </a:p>
        </p:txBody>
      </p:sp>
      <p:sp>
        <p:nvSpPr>
          <p:cNvPr id="6" name="Rectangle 3"/>
          <p:cNvSpPr txBox="1">
            <a:spLocks noChangeArrowheads="1"/>
          </p:cNvSpPr>
          <p:nvPr/>
        </p:nvSpPr>
        <p:spPr>
          <a:xfrm>
            <a:off x="342506" y="4141446"/>
            <a:ext cx="11582400" cy="2482638"/>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400" b="1" dirty="0"/>
              <a:t>Execution control is changing from one process to another. </a:t>
            </a:r>
          </a:p>
          <a:p>
            <a:pPr algn="just">
              <a:lnSpc>
                <a:spcPct val="80000"/>
              </a:lnSpc>
            </a:pPr>
            <a:r>
              <a:rPr lang="en-US" altLang="en-US" sz="2400" b="1" dirty="0"/>
              <a:t>When a current process either completes its execution or is waiting for a certain event to occur,  the kernel saves the process context and removes the process from the running state.</a:t>
            </a:r>
          </a:p>
          <a:p>
            <a:pPr algn="just">
              <a:lnSpc>
                <a:spcPct val="80000"/>
              </a:lnSpc>
            </a:pPr>
            <a:r>
              <a:rPr lang="en-US" altLang="en-US" sz="2400" b="1" dirty="0"/>
              <a:t>Kernel loads  next runnable process’s registers with pointers for  execution.  </a:t>
            </a:r>
          </a:p>
          <a:p>
            <a:pPr algn="just">
              <a:lnSpc>
                <a:spcPct val="80000"/>
              </a:lnSpc>
            </a:pPr>
            <a:r>
              <a:rPr lang="en-US" altLang="en-US" sz="2400" b="1" dirty="0"/>
              <a:t>Kernel space: a fixed part of virtual address space of each process . It maps the kernel text and data structures.</a:t>
            </a:r>
          </a:p>
        </p:txBody>
      </p:sp>
    </p:spTree>
    <p:extLst>
      <p:ext uri="{BB962C8B-B14F-4D97-AF65-F5344CB8AC3E}">
        <p14:creationId xmlns:p14="http://schemas.microsoft.com/office/powerpoint/2010/main" val="2691985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Execution Context</a:t>
            </a:r>
          </a:p>
        </p:txBody>
      </p:sp>
      <p:sp>
        <p:nvSpPr>
          <p:cNvPr id="4" name="Slide Number Placeholder 3"/>
          <p:cNvSpPr>
            <a:spLocks noGrp="1"/>
          </p:cNvSpPr>
          <p:nvPr>
            <p:ph type="sldNum" sz="quarter" idx="12"/>
          </p:nvPr>
        </p:nvSpPr>
        <p:spPr/>
        <p:txBody>
          <a:bodyPr/>
          <a:lstStyle/>
          <a:p>
            <a:fld id="{1DEFBDA0-AD74-41D1-B067-250B5C005FA0}" type="slidenum">
              <a:rPr lang="en-IN" smtClean="0"/>
              <a:t>48</a:t>
            </a:fld>
            <a:endParaRPr lang="en-IN"/>
          </a:p>
        </p:txBody>
      </p:sp>
      <p:sp>
        <p:nvSpPr>
          <p:cNvPr id="5" name="Rectangle 3"/>
          <p:cNvSpPr txBox="1">
            <a:spLocks noChangeArrowheads="1"/>
          </p:cNvSpPr>
          <p:nvPr/>
        </p:nvSpPr>
        <p:spPr>
          <a:xfrm>
            <a:off x="533399" y="1066801"/>
            <a:ext cx="11391507" cy="2561352"/>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400" b="1" dirty="0"/>
              <a:t>Kernel functions may execute either in process context or in system context</a:t>
            </a:r>
          </a:p>
          <a:p>
            <a:pPr algn="just">
              <a:lnSpc>
                <a:spcPct val="80000"/>
              </a:lnSpc>
            </a:pPr>
            <a:r>
              <a:rPr lang="en-US" altLang="en-US" sz="2400" b="1" dirty="0"/>
              <a:t>User code runs in user mode and process context, and can access only the process space</a:t>
            </a:r>
          </a:p>
          <a:p>
            <a:pPr algn="just">
              <a:lnSpc>
                <a:spcPct val="80000"/>
              </a:lnSpc>
            </a:pPr>
            <a:r>
              <a:rPr lang="en-US" altLang="en-US" sz="2400" b="1" dirty="0"/>
              <a:t>System calls and signals are handled in kernel mode but in process context, and may access process and system space</a:t>
            </a:r>
          </a:p>
          <a:p>
            <a:pPr algn="just">
              <a:lnSpc>
                <a:spcPct val="80000"/>
              </a:lnSpc>
            </a:pPr>
            <a:r>
              <a:rPr lang="en-US" altLang="en-US" sz="2400" b="1" dirty="0"/>
              <a:t>Interrupts and system wide tasks are handled in kernel mode and system context, and must only access system space</a:t>
            </a:r>
          </a:p>
          <a:p>
            <a:pPr>
              <a:lnSpc>
                <a:spcPct val="80000"/>
              </a:lnSpc>
            </a:pPr>
            <a:endParaRPr lang="en-US" altLang="en-US" sz="2400" b="1" dirty="0"/>
          </a:p>
        </p:txBody>
      </p:sp>
      <p:sp>
        <p:nvSpPr>
          <p:cNvPr id="6" name="Rectangle 3"/>
          <p:cNvSpPr txBox="1">
            <a:spLocks noChangeArrowheads="1"/>
          </p:cNvSpPr>
          <p:nvPr/>
        </p:nvSpPr>
        <p:spPr>
          <a:xfrm>
            <a:off x="141403" y="3845076"/>
            <a:ext cx="11778465" cy="2595978"/>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500"/>
              </a:spcBef>
              <a:spcAft>
                <a:spcPts val="500"/>
              </a:spcAft>
            </a:pPr>
            <a:r>
              <a:rPr lang="en-US" altLang="en-US" sz="2400" b="1" dirty="0"/>
              <a:t>Every process is represented by a </a:t>
            </a:r>
            <a:r>
              <a:rPr lang="en-US" altLang="en-US" sz="2400" b="1" dirty="0" err="1"/>
              <a:t>task_struct</a:t>
            </a:r>
            <a:r>
              <a:rPr lang="en-US" altLang="en-US" sz="2400" b="1" dirty="0"/>
              <a:t> data structure. </a:t>
            </a:r>
          </a:p>
          <a:p>
            <a:pPr algn="just">
              <a:spcBef>
                <a:spcPts val="500"/>
              </a:spcBef>
              <a:spcAft>
                <a:spcPts val="500"/>
              </a:spcAft>
            </a:pPr>
            <a:r>
              <a:rPr lang="en-US" altLang="en-US" sz="2400" b="1" dirty="0"/>
              <a:t>This structure is quite large and complex.</a:t>
            </a:r>
          </a:p>
          <a:p>
            <a:pPr algn="just">
              <a:spcBef>
                <a:spcPts val="500"/>
              </a:spcBef>
              <a:spcAft>
                <a:spcPts val="500"/>
              </a:spcAft>
            </a:pPr>
            <a:r>
              <a:rPr lang="en-US" altLang="en-US" sz="2400" b="1" dirty="0"/>
              <a:t>When ever a new process is created a new </a:t>
            </a:r>
            <a:r>
              <a:rPr lang="en-US" altLang="en-US" sz="2400" b="1" dirty="0" err="1"/>
              <a:t>task_struct</a:t>
            </a:r>
            <a:r>
              <a:rPr lang="en-US" altLang="en-US" sz="2400" b="1" dirty="0"/>
              <a:t> structure is created by the kernel and the complete process information is maintained by the structure.</a:t>
            </a:r>
          </a:p>
          <a:p>
            <a:pPr algn="just">
              <a:spcBef>
                <a:spcPts val="500"/>
              </a:spcBef>
              <a:spcAft>
                <a:spcPts val="500"/>
              </a:spcAft>
            </a:pPr>
            <a:r>
              <a:rPr lang="en-US" altLang="en-US" sz="2400" b="1" dirty="0"/>
              <a:t>When a process is terminated, the corresponding structure is removed.</a:t>
            </a:r>
          </a:p>
          <a:p>
            <a:pPr algn="just">
              <a:spcBef>
                <a:spcPts val="500"/>
              </a:spcBef>
              <a:spcAft>
                <a:spcPts val="500"/>
              </a:spcAft>
            </a:pPr>
            <a:r>
              <a:rPr lang="en-US" altLang="en-US" sz="2400" b="1" dirty="0"/>
              <a:t>Uses doubly linked list data structure. </a:t>
            </a:r>
          </a:p>
        </p:txBody>
      </p:sp>
    </p:spTree>
    <p:extLst>
      <p:ext uri="{BB962C8B-B14F-4D97-AF65-F5344CB8AC3E}">
        <p14:creationId xmlns:p14="http://schemas.microsoft.com/office/powerpoint/2010/main" val="40220474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latin typeface="+mn-lt"/>
              </a:rPr>
              <a:t>Task_struct</a:t>
            </a:r>
            <a:r>
              <a:rPr lang="en-IN" dirty="0">
                <a:latin typeface="+mn-lt"/>
              </a:rPr>
              <a:t> Structure - </a:t>
            </a:r>
            <a:r>
              <a:rPr lang="en-IN" sz="2000" dirty="0">
                <a:latin typeface="+mn-lt"/>
              </a:rPr>
              <a:t>/</a:t>
            </a:r>
            <a:r>
              <a:rPr lang="en-IN" sz="2000" dirty="0" err="1" smtClean="0">
                <a:latin typeface="+mn-lt"/>
              </a:rPr>
              <a:t>usr</a:t>
            </a:r>
            <a:r>
              <a:rPr lang="en-IN" sz="2000" dirty="0" smtClean="0">
                <a:latin typeface="+mn-lt"/>
              </a:rPr>
              <a:t>/</a:t>
            </a:r>
            <a:r>
              <a:rPr lang="en-IN" sz="2000" dirty="0" err="1" smtClean="0">
                <a:latin typeface="+mn-lt"/>
              </a:rPr>
              <a:t>src</a:t>
            </a:r>
            <a:r>
              <a:rPr lang="en-IN" sz="2000" dirty="0" smtClean="0">
                <a:latin typeface="+mn-lt"/>
              </a:rPr>
              <a:t>/linux-4.12/include/</a:t>
            </a:r>
            <a:r>
              <a:rPr lang="en-IN" sz="2000" dirty="0" err="1" smtClean="0">
                <a:latin typeface="+mn-lt"/>
              </a:rPr>
              <a:t>linux</a:t>
            </a:r>
            <a:r>
              <a:rPr lang="en-IN" sz="2000" dirty="0" smtClean="0">
                <a:latin typeface="+mn-lt"/>
              </a:rPr>
              <a:t>/</a:t>
            </a:r>
            <a:r>
              <a:rPr lang="en-IN" sz="2000" dirty="0" err="1" smtClean="0">
                <a:latin typeface="+mn-lt"/>
              </a:rPr>
              <a:t>sched.h</a:t>
            </a:r>
            <a:endParaRPr lang="en-IN"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49</a:t>
            </a:fld>
            <a:endParaRPr lang="en-IN"/>
          </a:p>
        </p:txBody>
      </p:sp>
      <p:pic>
        <p:nvPicPr>
          <p:cNvPr id="8" name="Picture 7"/>
          <p:cNvPicPr>
            <a:picLocks noChangeAspect="1"/>
          </p:cNvPicPr>
          <p:nvPr/>
        </p:nvPicPr>
        <p:blipFill>
          <a:blip r:embed="rId2"/>
          <a:stretch>
            <a:fillRect/>
          </a:stretch>
        </p:blipFill>
        <p:spPr>
          <a:xfrm>
            <a:off x="260608" y="1198378"/>
            <a:ext cx="10182225" cy="3695700"/>
          </a:xfrm>
          <a:prstGeom prst="rect">
            <a:avLst/>
          </a:prstGeom>
        </p:spPr>
      </p:pic>
      <p:pic>
        <p:nvPicPr>
          <p:cNvPr id="9" name="Picture 8"/>
          <p:cNvPicPr>
            <a:picLocks noChangeAspect="1"/>
          </p:cNvPicPr>
          <p:nvPr/>
        </p:nvPicPr>
        <p:blipFill>
          <a:blip r:embed="rId3"/>
          <a:stretch>
            <a:fillRect/>
          </a:stretch>
        </p:blipFill>
        <p:spPr>
          <a:xfrm>
            <a:off x="7090033" y="3400425"/>
            <a:ext cx="4752975" cy="2800350"/>
          </a:xfrm>
          <a:prstGeom prst="rect">
            <a:avLst/>
          </a:prstGeom>
        </p:spPr>
      </p:pic>
    </p:spTree>
    <p:extLst>
      <p:ext uri="{BB962C8B-B14F-4D97-AF65-F5344CB8AC3E}">
        <p14:creationId xmlns:p14="http://schemas.microsoft.com/office/powerpoint/2010/main" val="1073505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65044" y="0"/>
            <a:ext cx="7793038" cy="1143000"/>
          </a:xfrm>
        </p:spPr>
        <p:txBody>
          <a:bodyPr/>
          <a:lstStyle/>
          <a:p>
            <a:r>
              <a:rPr lang="en-US" altLang="en-US" dirty="0">
                <a:latin typeface="+mn-lt"/>
              </a:rPr>
              <a:t>Kernel Types and Functionality</a:t>
            </a:r>
          </a:p>
        </p:txBody>
      </p:sp>
      <p:sp>
        <p:nvSpPr>
          <p:cNvPr id="45059" name="Rectangle 3"/>
          <p:cNvSpPr>
            <a:spLocks noGrp="1" noChangeArrowheads="1"/>
          </p:cNvSpPr>
          <p:nvPr>
            <p:ph type="body" idx="1"/>
          </p:nvPr>
        </p:nvSpPr>
        <p:spPr>
          <a:xfrm>
            <a:off x="265044" y="1143001"/>
            <a:ext cx="4615070" cy="4780722"/>
          </a:xfrm>
          <a:solidFill>
            <a:schemeClr val="accent1">
              <a:lumMod val="20000"/>
              <a:lumOff val="80000"/>
            </a:schemeClr>
          </a:solidFill>
        </p:spPr>
        <p:txBody>
          <a:bodyPr>
            <a:normAutofit/>
          </a:bodyPr>
          <a:lstStyle/>
          <a:p>
            <a:r>
              <a:rPr lang="en-US" altLang="en-US" sz="3200" b="1" dirty="0"/>
              <a:t>Provides facilities like</a:t>
            </a:r>
          </a:p>
          <a:p>
            <a:pPr lvl="1"/>
            <a:r>
              <a:rPr lang="en-US" altLang="en-US" b="1" dirty="0"/>
              <a:t>Basic kernel services</a:t>
            </a:r>
          </a:p>
          <a:p>
            <a:pPr lvl="1"/>
            <a:r>
              <a:rPr lang="en-US" altLang="en-US" b="1" dirty="0"/>
              <a:t>System start up and shutdown</a:t>
            </a:r>
          </a:p>
          <a:p>
            <a:pPr lvl="1"/>
            <a:r>
              <a:rPr lang="en-US" altLang="en-US" b="1" dirty="0"/>
              <a:t>File, Process, Memory, Signals, IPC and Network Managements.</a:t>
            </a:r>
          </a:p>
          <a:p>
            <a:pPr lvl="1"/>
            <a:r>
              <a:rPr lang="en-US" altLang="en-US" b="1" dirty="0"/>
              <a:t>Interrupt and trap handling</a:t>
            </a:r>
          </a:p>
          <a:p>
            <a:pPr lvl="1"/>
            <a:r>
              <a:rPr lang="en-US" altLang="en-US" b="1" dirty="0"/>
              <a:t>Separation between user and system space - System calls</a:t>
            </a:r>
          </a:p>
          <a:p>
            <a:pPr lvl="1"/>
            <a:r>
              <a:rPr lang="en-US" altLang="en-US" b="1" dirty="0"/>
              <a:t>Scheduling </a:t>
            </a:r>
          </a:p>
          <a:p>
            <a:pPr lvl="1"/>
            <a:r>
              <a:rPr lang="en-US" altLang="en-US" b="1" dirty="0"/>
              <a:t>Timer and clock handling</a:t>
            </a:r>
          </a:p>
          <a:p>
            <a:pPr lvl="1"/>
            <a:endParaRPr lang="en-US" altLang="en-US" b="1" dirty="0"/>
          </a:p>
          <a:p>
            <a:pPr lvl="1"/>
            <a:endParaRPr lang="en-US" altLang="en-US" b="1" dirty="0"/>
          </a:p>
        </p:txBody>
      </p:sp>
      <p:sp>
        <p:nvSpPr>
          <p:cNvPr id="5" name="Rectangle 3"/>
          <p:cNvSpPr txBox="1">
            <a:spLocks noChangeArrowheads="1"/>
          </p:cNvSpPr>
          <p:nvPr/>
        </p:nvSpPr>
        <p:spPr>
          <a:xfrm>
            <a:off x="5877339" y="1046922"/>
            <a:ext cx="5830957" cy="4876800"/>
          </a:xfrm>
          <a:prstGeom prst="rect">
            <a:avLst/>
          </a:prstGeom>
          <a:solidFill>
            <a:schemeClr val="accent3">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b="1" dirty="0"/>
              <a:t>Types of Kernel</a:t>
            </a:r>
          </a:p>
          <a:p>
            <a:pPr lvl="1"/>
            <a:r>
              <a:rPr lang="en-US" altLang="en-US" b="1" dirty="0"/>
              <a:t>Monolithic</a:t>
            </a:r>
          </a:p>
          <a:p>
            <a:pPr lvl="1"/>
            <a:r>
              <a:rPr lang="en-US" altLang="en-US" b="1" dirty="0"/>
              <a:t>Micro Kernel</a:t>
            </a:r>
          </a:p>
          <a:p>
            <a:pPr>
              <a:buFont typeface="Wingdings" panose="05000000000000000000" pitchFamily="2" charset="2"/>
              <a:buNone/>
            </a:pPr>
            <a:endParaRPr lang="en-US" altLang="en-US" sz="1200" b="1" dirty="0"/>
          </a:p>
          <a:p>
            <a:r>
              <a:rPr lang="en-US" altLang="en-US" sz="3200" b="1" dirty="0"/>
              <a:t>Monolithic </a:t>
            </a:r>
          </a:p>
          <a:p>
            <a:pPr lvl="1"/>
            <a:r>
              <a:rPr lang="en-US" altLang="en-US" b="1" dirty="0"/>
              <a:t>Suitable for Desktop (UNIX, MS-Windows)</a:t>
            </a:r>
          </a:p>
          <a:p>
            <a:pPr lvl="1"/>
            <a:r>
              <a:rPr lang="en-US" altLang="en-US" b="1" dirty="0"/>
              <a:t>Less run time overhead</a:t>
            </a:r>
          </a:p>
          <a:p>
            <a:pPr lvl="1"/>
            <a:r>
              <a:rPr lang="en-US" altLang="en-US" b="1" dirty="0"/>
              <a:t>Less extensibility</a:t>
            </a:r>
          </a:p>
          <a:p>
            <a:pPr>
              <a:buFont typeface="Wingdings" panose="05000000000000000000" pitchFamily="2" charset="2"/>
              <a:buNone/>
            </a:pPr>
            <a:endParaRPr lang="en-US" altLang="en-US" sz="900" b="1" dirty="0"/>
          </a:p>
          <a:p>
            <a:r>
              <a:rPr lang="en-US" altLang="en-US" sz="3200" b="1" dirty="0"/>
              <a:t>Micro Kernel</a:t>
            </a:r>
          </a:p>
          <a:p>
            <a:pPr lvl="1"/>
            <a:r>
              <a:rPr lang="en-US" altLang="en-US" b="1" dirty="0"/>
              <a:t>Suitable for Embedded (RTOS)</a:t>
            </a:r>
          </a:p>
          <a:p>
            <a:pPr lvl="1"/>
            <a:r>
              <a:rPr lang="en-US" altLang="en-US" b="1" dirty="0"/>
              <a:t>Run time overhead</a:t>
            </a:r>
          </a:p>
          <a:p>
            <a:pPr lvl="1"/>
            <a:r>
              <a:rPr lang="en-US" altLang="en-US" b="1" dirty="0"/>
              <a:t>Highly extensible</a:t>
            </a:r>
            <a:endParaRPr lang="en-US" altLang="en-US" b="1" dirty="0">
              <a:cs typeface="Times New Roman" panose="02020603050405020304" pitchFamily="18" charset="0"/>
            </a:endParaRPr>
          </a:p>
        </p:txBody>
      </p:sp>
    </p:spTree>
    <p:extLst>
      <p:ext uri="{BB962C8B-B14F-4D97-AF65-F5344CB8AC3E}">
        <p14:creationId xmlns:p14="http://schemas.microsoft.com/office/powerpoint/2010/main" val="41933292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Process States</a:t>
            </a:r>
          </a:p>
        </p:txBody>
      </p:sp>
      <p:sp>
        <p:nvSpPr>
          <p:cNvPr id="4" name="Slide Number Placeholder 3"/>
          <p:cNvSpPr>
            <a:spLocks noGrp="1"/>
          </p:cNvSpPr>
          <p:nvPr>
            <p:ph type="sldNum" sz="quarter" idx="12"/>
          </p:nvPr>
        </p:nvSpPr>
        <p:spPr/>
        <p:txBody>
          <a:bodyPr/>
          <a:lstStyle/>
          <a:p>
            <a:fld id="{1DEFBDA0-AD74-41D1-B067-250B5C005FA0}" type="slidenum">
              <a:rPr lang="en-IN" smtClean="0"/>
              <a:t>50</a:t>
            </a:fld>
            <a:endParaRPr lang="en-IN"/>
          </a:p>
        </p:txBody>
      </p:sp>
      <p:grpSp>
        <p:nvGrpSpPr>
          <p:cNvPr id="37" name="Content Placeholder 200705"/>
          <p:cNvGrpSpPr>
            <a:grpSpLocks/>
          </p:cNvGrpSpPr>
          <p:nvPr/>
        </p:nvGrpSpPr>
        <p:grpSpPr bwMode="auto">
          <a:xfrm>
            <a:off x="5098313" y="1203800"/>
            <a:ext cx="5224463" cy="5224463"/>
            <a:chOff x="1538" y="481"/>
            <a:chExt cx="3291" cy="3291"/>
          </a:xfrm>
        </p:grpSpPr>
        <p:sp>
          <p:nvSpPr>
            <p:cNvPr id="38" name="_s3076"/>
            <p:cNvSpPr>
              <a:spLocks noChangeShapeType="1"/>
            </p:cNvSpPr>
            <p:nvPr/>
          </p:nvSpPr>
          <p:spPr bwMode="auto">
            <a:xfrm flipV="1">
              <a:off x="3183" y="1343"/>
              <a:ext cx="0" cy="393"/>
            </a:xfrm>
            <a:prstGeom prst="line">
              <a:avLst/>
            </a:prstGeom>
            <a:noFill/>
            <a:ln w="28575">
              <a:solidFill>
                <a:sysClr val="windowText" lastClr="000000"/>
              </a:solidFill>
              <a:round/>
              <a:headEnd type="arrow" w="med" len="med"/>
              <a:tailEnd type="arrow" w="med" len="med"/>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39" name="_s3077"/>
            <p:cNvSpPr>
              <a:spLocks noChangeArrowheads="1"/>
            </p:cNvSpPr>
            <p:nvPr/>
          </p:nvSpPr>
          <p:spPr bwMode="auto">
            <a:xfrm>
              <a:off x="2793" y="563"/>
              <a:ext cx="781" cy="781"/>
            </a:xfrm>
            <a:prstGeom prst="ellipse">
              <a:avLst/>
            </a:prstGeom>
            <a:solidFill>
              <a:srgbClr val="FF0000">
                <a:alpha val="61000"/>
              </a:srgbClr>
            </a:solidFill>
            <a:ln>
              <a:noFill/>
            </a:ln>
            <a:extLst>
              <a:ext uri="{91240B29-F687-4F45-9708-019B960494DF}">
                <a14:hiddenLine xmlns:a14="http://schemas.microsoft.com/office/drawing/2010/main" w="9525">
                  <a:solidFill>
                    <a:schemeClr val="tx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Tahoma" pitchFamily="34" charset="0"/>
                </a:rPr>
                <a:t>Running</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Tahoma" pitchFamily="34" charset="0"/>
                </a:rPr>
                <a:t>(User Mode)</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a:ln>
                  <a:noFill/>
                </a:ln>
                <a:solidFill>
                  <a:prstClr val="black"/>
                </a:solidFill>
                <a:effectLst/>
                <a:uLnTx/>
                <a:uFillTx/>
                <a:latin typeface="Tahoma" pitchFamily="34" charset="0"/>
              </a:endParaRPr>
            </a:p>
          </p:txBody>
        </p:sp>
        <p:sp>
          <p:nvSpPr>
            <p:cNvPr id="40" name="_s3078"/>
            <p:cNvSpPr>
              <a:spLocks noChangeShapeType="1"/>
            </p:cNvSpPr>
            <p:nvPr/>
          </p:nvSpPr>
          <p:spPr bwMode="auto">
            <a:xfrm>
              <a:off x="3573" y="2126"/>
              <a:ext cx="393" cy="0"/>
            </a:xfrm>
            <a:prstGeom prst="line">
              <a:avLst/>
            </a:prstGeom>
            <a:noFill/>
            <a:ln w="28575">
              <a:solidFill>
                <a:sysClr val="windowText" lastClr="000000"/>
              </a:solidFill>
              <a:round/>
              <a:headEnd/>
              <a:tailEnd type="arrow" w="med" len="med"/>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41" name="_s3079"/>
            <p:cNvSpPr>
              <a:spLocks noChangeArrowheads="1"/>
            </p:cNvSpPr>
            <p:nvPr/>
          </p:nvSpPr>
          <p:spPr bwMode="auto">
            <a:xfrm>
              <a:off x="3966" y="1736"/>
              <a:ext cx="781" cy="781"/>
            </a:xfrm>
            <a:prstGeom prst="ellipse">
              <a:avLst/>
            </a:prstGeom>
            <a:solidFill>
              <a:srgbClr val="00B0F0"/>
            </a:solidFill>
            <a:ln>
              <a:noFill/>
            </a:ln>
            <a:extLst>
              <a:ext uri="{91240B29-F687-4F45-9708-019B960494DF}">
                <a14:hiddenLine xmlns:a14="http://schemas.microsoft.com/office/drawing/2010/main" w="9525">
                  <a:solidFill>
                    <a:schemeClr val="tx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srgbClr val="39B3E9"/>
                  </a:solidFill>
                  <a:effectLst/>
                  <a:uLnTx/>
                  <a:uFillTx/>
                  <a:latin typeface="Tahoma" pitchFamily="34" charset="0"/>
                </a:rPr>
                <a:t>Zombie</a:t>
              </a:r>
            </a:p>
          </p:txBody>
        </p:sp>
        <p:sp>
          <p:nvSpPr>
            <p:cNvPr id="42" name="_s3080"/>
            <p:cNvSpPr>
              <a:spLocks noChangeShapeType="1"/>
            </p:cNvSpPr>
            <p:nvPr/>
          </p:nvSpPr>
          <p:spPr bwMode="auto">
            <a:xfrm>
              <a:off x="3183" y="2516"/>
              <a:ext cx="0" cy="393"/>
            </a:xfrm>
            <a:prstGeom prst="line">
              <a:avLst/>
            </a:prstGeom>
            <a:noFill/>
            <a:ln w="28575">
              <a:solidFill>
                <a:sysClr val="windowText" lastClr="000000"/>
              </a:solidFill>
              <a:round/>
              <a:headEnd/>
              <a:tailEnd type="arrow" w="med" len="med"/>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43" name="_s3081"/>
            <p:cNvSpPr>
              <a:spLocks noChangeArrowheads="1"/>
            </p:cNvSpPr>
            <p:nvPr/>
          </p:nvSpPr>
          <p:spPr bwMode="auto">
            <a:xfrm>
              <a:off x="2793" y="2909"/>
              <a:ext cx="781" cy="781"/>
            </a:xfrm>
            <a:prstGeom prst="ellipse">
              <a:avLst/>
            </a:prstGeom>
            <a:solidFill>
              <a:srgbClr val="FFFF00"/>
            </a:solidFill>
            <a:ln>
              <a:noFill/>
            </a:ln>
            <a:extLst>
              <a:ext uri="{91240B29-F687-4F45-9708-019B960494DF}">
                <a14:hiddenLine xmlns:a14="http://schemas.microsoft.com/office/drawing/2010/main" w="9525">
                  <a:solidFill>
                    <a:schemeClr val="tx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black"/>
                  </a:solidFill>
                  <a:effectLst/>
                  <a:uLnTx/>
                  <a:uFillTx/>
                  <a:latin typeface="Tahoma" pitchFamily="34" charset="0"/>
                </a:rPr>
                <a:t>Sleeping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black"/>
                  </a:solidFill>
                  <a:effectLst/>
                  <a:uLnTx/>
                  <a:uFillTx/>
                  <a:latin typeface="Tahoma" pitchFamily="34" charset="0"/>
                </a:rPr>
                <a:t>or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black"/>
                  </a:solidFill>
                  <a:effectLst/>
                  <a:uLnTx/>
                  <a:uFillTx/>
                  <a:latin typeface="Tahoma" pitchFamily="34" charset="0"/>
                </a:rPr>
                <a:t>Stopped</a:t>
              </a:r>
            </a:p>
          </p:txBody>
        </p:sp>
        <p:sp>
          <p:nvSpPr>
            <p:cNvPr id="44" name="_s3082"/>
            <p:cNvSpPr>
              <a:spLocks noChangeShapeType="1"/>
            </p:cNvSpPr>
            <p:nvPr/>
          </p:nvSpPr>
          <p:spPr bwMode="auto">
            <a:xfrm flipH="1">
              <a:off x="2400" y="2126"/>
              <a:ext cx="393" cy="0"/>
            </a:xfrm>
            <a:prstGeom prst="line">
              <a:avLst/>
            </a:prstGeom>
            <a:noFill/>
            <a:ln w="28575">
              <a:solidFill>
                <a:sysClr val="windowText" lastClr="000000"/>
              </a:solidFill>
              <a:round/>
              <a:headEnd type="arrow" w="med" len="med"/>
              <a:tailEnd type="arrow" w="med" len="med"/>
            </a:ln>
            <a:extLst>
              <a:ext uri="{909E8E84-426E-40DD-AFC4-6F175D3DCCD1}">
                <a14:hiddenFill xmlns:a14="http://schemas.microsoft.com/office/drawing/2010/main">
                  <a:noFill/>
                </a14:hiddenFill>
              </a:ext>
            </a:extLst>
          </p:spPr>
          <p:txBody>
            <a:bodyPr vert="horz" wrap="non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45" name="_s3083"/>
            <p:cNvSpPr>
              <a:spLocks noChangeArrowheads="1"/>
            </p:cNvSpPr>
            <p:nvPr/>
          </p:nvSpPr>
          <p:spPr bwMode="auto">
            <a:xfrm>
              <a:off x="1620" y="1736"/>
              <a:ext cx="781" cy="781"/>
            </a:xfrm>
            <a:prstGeom prst="ellipse">
              <a:avLst/>
            </a:prstGeom>
            <a:solidFill>
              <a:srgbClr val="0066CC">
                <a:alpha val="39000"/>
              </a:srgbClr>
            </a:solidFill>
            <a:ln>
              <a:noFill/>
            </a:ln>
            <a:extLst>
              <a:ext uri="{91240B29-F687-4F45-9708-019B960494DF}">
                <a14:hiddenLine xmlns:a14="http://schemas.microsoft.com/office/drawing/2010/main" w="9525">
                  <a:solidFill>
                    <a:schemeClr val="tx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black"/>
                  </a:solidFill>
                  <a:effectLst/>
                  <a:uLnTx/>
                  <a:uFillTx/>
                  <a:latin typeface="Tahoma" pitchFamily="34" charset="0"/>
                </a:rPr>
                <a:t>Run Queue</a:t>
              </a:r>
            </a:p>
          </p:txBody>
        </p:sp>
        <p:sp>
          <p:nvSpPr>
            <p:cNvPr id="46" name="_s3084"/>
            <p:cNvSpPr>
              <a:spLocks noChangeArrowheads="1"/>
            </p:cNvSpPr>
            <p:nvPr/>
          </p:nvSpPr>
          <p:spPr bwMode="auto">
            <a:xfrm>
              <a:off x="2793" y="1736"/>
              <a:ext cx="781" cy="781"/>
            </a:xfrm>
            <a:prstGeom prst="ellipse">
              <a:avLst/>
            </a:prstGeom>
            <a:solidFill>
              <a:srgbClr val="FF0000"/>
            </a:solidFill>
            <a:ln>
              <a:noFill/>
            </a:ln>
            <a:extLst>
              <a:ext uri="{91240B29-F687-4F45-9708-019B960494DF}">
                <a14:hiddenLine xmlns:a14="http://schemas.microsoft.com/office/drawing/2010/main" w="9525">
                  <a:solidFill>
                    <a:schemeClr val="tx1"/>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Tahoma" pitchFamily="34" charset="0"/>
                </a:rPr>
                <a:t>Running</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white"/>
                  </a:solidFill>
                  <a:effectLst/>
                  <a:uLnTx/>
                  <a:uFillTx/>
                  <a:latin typeface="Tahoma" pitchFamily="34" charset="0"/>
                </a:rPr>
                <a:t>(Kernel)</a:t>
              </a:r>
            </a:p>
          </p:txBody>
        </p:sp>
      </p:grpSp>
      <p:sp>
        <p:nvSpPr>
          <p:cNvPr id="47" name="Line 13"/>
          <p:cNvSpPr>
            <a:spLocks noChangeShapeType="1"/>
          </p:cNvSpPr>
          <p:nvPr/>
        </p:nvSpPr>
        <p:spPr bwMode="auto">
          <a:xfrm flipH="1" flipV="1">
            <a:off x="6165112" y="4327999"/>
            <a:ext cx="990600" cy="990600"/>
          </a:xfrm>
          <a:prstGeom prst="line">
            <a:avLst/>
          </a:prstGeom>
          <a:noFill/>
          <a:ln w="28575">
            <a:solidFill>
              <a:sysClr val="windowText" lastClr="000000"/>
            </a:solidFill>
            <a:miter lim="800000"/>
            <a:headEnd/>
            <a:tailEnd type="arrow" w="med" len="me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48" name="Text Box 14"/>
          <p:cNvSpPr txBox="1">
            <a:spLocks noChangeArrowheads="1"/>
          </p:cNvSpPr>
          <p:nvPr/>
        </p:nvSpPr>
        <p:spPr bwMode="auto">
          <a:xfrm rot="2602069">
            <a:off x="5855550" y="4905849"/>
            <a:ext cx="1219200" cy="336550"/>
          </a:xfrm>
          <a:prstGeom prst="rect">
            <a:avLst/>
          </a:prstGeom>
          <a:noFill/>
          <a:ln w="9525">
            <a:noFill/>
            <a:miter lim="800000"/>
            <a:headEnd/>
            <a:tailEnd/>
          </a:ln>
          <a:effectLst/>
        </p:spPr>
        <p:txBody>
          <a:bodyPr>
            <a:spAutoFit/>
          </a:bodyPr>
          <a:lstStyle/>
          <a:p>
            <a:pPr>
              <a:spcBef>
                <a:spcPct val="50000"/>
              </a:spcBef>
            </a:pPr>
            <a:r>
              <a:rPr lang="en-US" sz="1600" b="1" kern="0">
                <a:solidFill>
                  <a:sysClr val="windowText" lastClr="000000"/>
                </a:solidFill>
                <a:latin typeface="Tahoma" pitchFamily="34" charset="0"/>
              </a:rPr>
              <a:t>Wake up </a:t>
            </a:r>
          </a:p>
        </p:txBody>
      </p:sp>
      <p:sp>
        <p:nvSpPr>
          <p:cNvPr id="49" name="Line 15"/>
          <p:cNvSpPr>
            <a:spLocks noChangeShapeType="1"/>
          </p:cNvSpPr>
          <p:nvPr/>
        </p:nvSpPr>
        <p:spPr bwMode="auto">
          <a:xfrm>
            <a:off x="10203712" y="3794599"/>
            <a:ext cx="1295400" cy="0"/>
          </a:xfrm>
          <a:prstGeom prst="line">
            <a:avLst/>
          </a:prstGeom>
          <a:noFill/>
          <a:ln w="28575">
            <a:solidFill>
              <a:sysClr val="windowText" lastClr="000000"/>
            </a:solidFill>
            <a:miter lim="800000"/>
            <a:headEnd/>
            <a:tailEnd type="arrow" w="med" len="me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50" name="Text Box 16"/>
          <p:cNvSpPr txBox="1">
            <a:spLocks noChangeArrowheads="1"/>
          </p:cNvSpPr>
          <p:nvPr/>
        </p:nvSpPr>
        <p:spPr bwMode="auto">
          <a:xfrm>
            <a:off x="11422912" y="3565999"/>
            <a:ext cx="838200" cy="336550"/>
          </a:xfrm>
          <a:prstGeom prst="rect">
            <a:avLst/>
          </a:prstGeom>
          <a:noFill/>
          <a:ln w="9525">
            <a:noFill/>
            <a:miter lim="800000"/>
            <a:headEnd/>
            <a:tailEnd/>
          </a:ln>
          <a:effectLst/>
        </p:spPr>
        <p:txBody>
          <a:bodyPr>
            <a:spAutoFit/>
          </a:bodyPr>
          <a:lstStyle/>
          <a:p>
            <a:pPr>
              <a:spcBef>
                <a:spcPct val="50000"/>
              </a:spcBef>
            </a:pPr>
            <a:r>
              <a:rPr lang="en-US" sz="1600" b="1" kern="0">
                <a:solidFill>
                  <a:sysClr val="windowText" lastClr="000000"/>
                </a:solidFill>
                <a:latin typeface="Tahoma" pitchFamily="34" charset="0"/>
              </a:rPr>
              <a:t>exit</a:t>
            </a:r>
          </a:p>
        </p:txBody>
      </p:sp>
      <p:sp>
        <p:nvSpPr>
          <p:cNvPr id="51" name="Line 18"/>
          <p:cNvSpPr>
            <a:spLocks noChangeShapeType="1"/>
          </p:cNvSpPr>
          <p:nvPr/>
        </p:nvSpPr>
        <p:spPr bwMode="auto">
          <a:xfrm>
            <a:off x="3726712" y="3794599"/>
            <a:ext cx="1447800" cy="0"/>
          </a:xfrm>
          <a:prstGeom prst="line">
            <a:avLst/>
          </a:prstGeom>
          <a:noFill/>
          <a:ln w="28575">
            <a:solidFill>
              <a:sysClr val="windowText" lastClr="000000"/>
            </a:solidFill>
            <a:miter lim="800000"/>
            <a:headEnd/>
            <a:tailEnd type="arrow" w="med" len="me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52" name="Text Box 19"/>
          <p:cNvSpPr txBox="1">
            <a:spLocks noChangeArrowheads="1"/>
          </p:cNvSpPr>
          <p:nvPr/>
        </p:nvSpPr>
        <p:spPr bwMode="auto">
          <a:xfrm>
            <a:off x="3802912" y="3413599"/>
            <a:ext cx="1066800" cy="336550"/>
          </a:xfrm>
          <a:prstGeom prst="rect">
            <a:avLst/>
          </a:prstGeom>
          <a:noFill/>
          <a:ln w="9525">
            <a:noFill/>
            <a:miter lim="800000"/>
            <a:headEnd/>
            <a:tailEnd/>
          </a:ln>
          <a:effectLst/>
        </p:spPr>
        <p:txBody>
          <a:bodyPr>
            <a:spAutoFit/>
          </a:bodyPr>
          <a:lstStyle/>
          <a:p>
            <a:pPr>
              <a:spcBef>
                <a:spcPct val="50000"/>
              </a:spcBef>
            </a:pPr>
            <a:r>
              <a:rPr lang="en-US" sz="1600" b="1" kern="0">
                <a:solidFill>
                  <a:sysClr val="windowText" lastClr="000000"/>
                </a:solidFill>
                <a:latin typeface="Tahoma" pitchFamily="34" charset="0"/>
              </a:rPr>
              <a:t>fork ( )</a:t>
            </a:r>
          </a:p>
        </p:txBody>
      </p:sp>
      <p:sp>
        <p:nvSpPr>
          <p:cNvPr id="36" name="Rectangle 3"/>
          <p:cNvSpPr txBox="1">
            <a:spLocks noChangeArrowheads="1"/>
          </p:cNvSpPr>
          <p:nvPr/>
        </p:nvSpPr>
        <p:spPr>
          <a:xfrm>
            <a:off x="268126" y="4039551"/>
            <a:ext cx="3717351" cy="2349907"/>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en-US" sz="2400" b="1" dirty="0"/>
              <a:t>TASK_RUNNING</a:t>
            </a:r>
          </a:p>
          <a:p>
            <a:pPr>
              <a:buFont typeface="Wingdings" panose="05000000000000000000" pitchFamily="2" charset="2"/>
              <a:buChar char="Ø"/>
            </a:pPr>
            <a:r>
              <a:rPr lang="en-US" altLang="en-US" sz="2400" b="1" dirty="0"/>
              <a:t>TASK_INTERRUPTIBLE</a:t>
            </a:r>
          </a:p>
          <a:p>
            <a:pPr>
              <a:buFont typeface="Wingdings" panose="05000000000000000000" pitchFamily="2" charset="2"/>
              <a:buChar char="Ø"/>
            </a:pPr>
            <a:r>
              <a:rPr lang="en-US" altLang="en-US" sz="2400" b="1" dirty="0"/>
              <a:t>TASK_UNINTERRUPTIBLE</a:t>
            </a:r>
          </a:p>
          <a:p>
            <a:pPr>
              <a:buFont typeface="Wingdings" panose="05000000000000000000" pitchFamily="2" charset="2"/>
              <a:buChar char="Ø"/>
            </a:pPr>
            <a:r>
              <a:rPr lang="en-US" altLang="en-US" sz="2400" b="1" dirty="0"/>
              <a:t>TASK_STOPPED</a:t>
            </a:r>
          </a:p>
          <a:p>
            <a:pPr>
              <a:buFont typeface="Wingdings" panose="05000000000000000000" pitchFamily="2" charset="2"/>
              <a:buChar char="Ø"/>
            </a:pPr>
            <a:r>
              <a:rPr lang="en-US" altLang="en-US" sz="2400" b="1" dirty="0"/>
              <a:t>TASK_ZOMBIE</a:t>
            </a:r>
          </a:p>
          <a:p>
            <a:pPr>
              <a:buFont typeface="Wingdings" panose="05000000000000000000" pitchFamily="2" charset="2"/>
              <a:buChar char="Ø"/>
            </a:pPr>
            <a:endParaRPr lang="en-US" altLang="en-US" sz="2400" b="1" dirty="0"/>
          </a:p>
          <a:p>
            <a:pPr>
              <a:buFont typeface="Wingdings" panose="05000000000000000000" pitchFamily="2" charset="2"/>
              <a:buChar char="Ø"/>
            </a:pPr>
            <a:endParaRPr lang="en-US" altLang="en-US" sz="2400" b="1" dirty="0"/>
          </a:p>
        </p:txBody>
      </p:sp>
    </p:spTree>
    <p:extLst>
      <p:ext uri="{BB962C8B-B14F-4D97-AF65-F5344CB8AC3E}">
        <p14:creationId xmlns:p14="http://schemas.microsoft.com/office/powerpoint/2010/main" val="17450935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Scheduling</a:t>
            </a:r>
          </a:p>
        </p:txBody>
      </p:sp>
      <p:sp>
        <p:nvSpPr>
          <p:cNvPr id="4" name="Slide Number Placeholder 3"/>
          <p:cNvSpPr>
            <a:spLocks noGrp="1"/>
          </p:cNvSpPr>
          <p:nvPr>
            <p:ph type="sldNum" sz="quarter" idx="12"/>
          </p:nvPr>
        </p:nvSpPr>
        <p:spPr/>
        <p:txBody>
          <a:bodyPr/>
          <a:lstStyle/>
          <a:p>
            <a:fld id="{1DEFBDA0-AD74-41D1-B067-250B5C005FA0}" type="slidenum">
              <a:rPr lang="en-IN" smtClean="0"/>
              <a:t>51</a:t>
            </a:fld>
            <a:endParaRPr lang="en-IN"/>
          </a:p>
        </p:txBody>
      </p:sp>
      <p:sp>
        <p:nvSpPr>
          <p:cNvPr id="5" name="Rectangle 3"/>
          <p:cNvSpPr txBox="1">
            <a:spLocks noChangeArrowheads="1"/>
          </p:cNvSpPr>
          <p:nvPr/>
        </p:nvSpPr>
        <p:spPr>
          <a:xfrm>
            <a:off x="770223" y="1137684"/>
            <a:ext cx="10773684" cy="1964970"/>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b="1" dirty="0"/>
              <a:t>     Every process in the system has a process identifier. </a:t>
            </a:r>
          </a:p>
          <a:p>
            <a:pPr lvl="1" algn="just"/>
            <a:r>
              <a:rPr lang="en-US" altLang="en-US" b="1" dirty="0"/>
              <a:t>The process identifier is not an index into the task vector, it is simply a number. </a:t>
            </a:r>
          </a:p>
          <a:p>
            <a:pPr lvl="1" algn="just"/>
            <a:r>
              <a:rPr lang="en-US" altLang="en-US" b="1" dirty="0"/>
              <a:t>Each process also has User and Group identifiers, these are used to control the process access to the files and devices in the system</a:t>
            </a:r>
          </a:p>
          <a:p>
            <a:pPr lvl="1" algn="just">
              <a:buFont typeface="Arial" panose="020B0604020202020204" pitchFamily="34" charset="0"/>
              <a:buNone/>
            </a:pPr>
            <a:endParaRPr lang="en-US" altLang="en-US" sz="2800" b="1" dirty="0">
              <a:latin typeface="Courier New" panose="02070309020205020404" pitchFamily="49" charset="0"/>
            </a:endParaRPr>
          </a:p>
          <a:p>
            <a:pPr algn="just"/>
            <a:endParaRPr lang="en-US" altLang="en-US" sz="3200" b="1" dirty="0"/>
          </a:p>
        </p:txBody>
      </p:sp>
      <p:sp>
        <p:nvSpPr>
          <p:cNvPr id="6" name="Rectangle 3"/>
          <p:cNvSpPr txBox="1">
            <a:spLocks noChangeArrowheads="1"/>
          </p:cNvSpPr>
          <p:nvPr/>
        </p:nvSpPr>
        <p:spPr>
          <a:xfrm>
            <a:off x="770223" y="3370521"/>
            <a:ext cx="10773684" cy="3240304"/>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500"/>
              </a:spcBef>
              <a:spcAft>
                <a:spcPts val="500"/>
              </a:spcAft>
            </a:pPr>
            <a:r>
              <a:rPr lang="en-US" altLang="en-US" sz="2400" b="1" dirty="0"/>
              <a:t>The kernel keeps track of a processes creation time as well as the CPU time that it consumes during its lifetime.</a:t>
            </a:r>
          </a:p>
          <a:p>
            <a:pPr algn="just">
              <a:spcBef>
                <a:spcPts val="500"/>
              </a:spcBef>
              <a:spcAft>
                <a:spcPts val="500"/>
              </a:spcAft>
            </a:pPr>
            <a:r>
              <a:rPr lang="en-US" altLang="en-US" sz="2400" b="1" dirty="0"/>
              <a:t>This clock is the combination of software and hardware setup. </a:t>
            </a:r>
          </a:p>
          <a:p>
            <a:pPr algn="just">
              <a:spcBef>
                <a:spcPts val="500"/>
              </a:spcBef>
              <a:spcAft>
                <a:spcPts val="500"/>
              </a:spcAft>
            </a:pPr>
            <a:r>
              <a:rPr lang="en-US" altLang="en-US" sz="2400" b="1" dirty="0"/>
              <a:t>It is independent of CPU frequency. </a:t>
            </a:r>
          </a:p>
          <a:p>
            <a:pPr algn="just">
              <a:spcBef>
                <a:spcPts val="500"/>
              </a:spcBef>
              <a:spcAft>
                <a:spcPts val="500"/>
              </a:spcAft>
            </a:pPr>
            <a:r>
              <a:rPr lang="en-US" altLang="en-US" sz="2400" b="1" dirty="0"/>
              <a:t>A clock tick unit is Jiffy. System‘s interactive response depends on the clock frequency. </a:t>
            </a:r>
          </a:p>
          <a:p>
            <a:pPr algn="just">
              <a:spcBef>
                <a:spcPts val="500"/>
              </a:spcBef>
              <a:spcAft>
                <a:spcPts val="500"/>
              </a:spcAft>
            </a:pPr>
            <a:r>
              <a:rPr lang="en-US" altLang="en-US" sz="2400" b="1" dirty="0"/>
              <a:t>For example: the jiffy value may be 10ms (100Hz) or 1ms (1000Hz) depending on implementation</a:t>
            </a:r>
            <a:endParaRPr lang="en-US" altLang="en-US" b="1" dirty="0"/>
          </a:p>
        </p:txBody>
      </p:sp>
    </p:spTree>
    <p:extLst>
      <p:ext uri="{BB962C8B-B14F-4D97-AF65-F5344CB8AC3E}">
        <p14:creationId xmlns:p14="http://schemas.microsoft.com/office/powerpoint/2010/main" val="17199469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Process Scheduling</a:t>
            </a:r>
          </a:p>
        </p:txBody>
      </p:sp>
      <p:sp>
        <p:nvSpPr>
          <p:cNvPr id="4" name="Slide Number Placeholder 3"/>
          <p:cNvSpPr>
            <a:spLocks noGrp="1"/>
          </p:cNvSpPr>
          <p:nvPr>
            <p:ph type="sldNum" sz="quarter" idx="12"/>
          </p:nvPr>
        </p:nvSpPr>
        <p:spPr/>
        <p:txBody>
          <a:bodyPr/>
          <a:lstStyle/>
          <a:p>
            <a:fld id="{1DEFBDA0-AD74-41D1-B067-250B5C005FA0}" type="slidenum">
              <a:rPr lang="en-IN" smtClean="0"/>
              <a:t>52</a:t>
            </a:fld>
            <a:endParaRPr lang="en-IN"/>
          </a:p>
        </p:txBody>
      </p:sp>
      <p:sp>
        <p:nvSpPr>
          <p:cNvPr id="5" name="Rectangle 3"/>
          <p:cNvSpPr txBox="1">
            <a:spLocks noChangeArrowheads="1"/>
          </p:cNvSpPr>
          <p:nvPr/>
        </p:nvSpPr>
        <p:spPr>
          <a:xfrm>
            <a:off x="228600" y="1387696"/>
            <a:ext cx="11696307" cy="1908544"/>
          </a:xfrm>
          <a:prstGeom prst="rect">
            <a:avLst/>
          </a:prstGeom>
          <a:solidFill>
            <a:schemeClr val="tx2">
              <a:lumMod val="10000"/>
              <a:lumOff val="9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500"/>
              </a:spcBef>
              <a:spcAft>
                <a:spcPts val="500"/>
              </a:spcAft>
            </a:pPr>
            <a:r>
              <a:rPr lang="en-US" altLang="en-US" sz="2400" b="1" dirty="0"/>
              <a:t>Each clock tick, the kernel updates the amount of time that the current process has spent in system and in user mode.</a:t>
            </a:r>
          </a:p>
          <a:p>
            <a:pPr algn="just">
              <a:spcBef>
                <a:spcPts val="500"/>
              </a:spcBef>
              <a:spcAft>
                <a:spcPts val="500"/>
              </a:spcAft>
            </a:pPr>
            <a:r>
              <a:rPr lang="en-US" altLang="en-US" sz="2400" b="1" dirty="0"/>
              <a:t> Linux also supports process specific </a:t>
            </a:r>
            <a:r>
              <a:rPr lang="en-US" altLang="en-US" sz="2400" b="1" i="1" dirty="0"/>
              <a:t>interval</a:t>
            </a:r>
            <a:r>
              <a:rPr lang="en-US" altLang="en-US" sz="2400" b="1" dirty="0"/>
              <a:t> timers, processes can use system calls to set up timers to send signals to themselves when the timers expire. These timers can be single-shot or periodic timers. </a:t>
            </a:r>
          </a:p>
          <a:p>
            <a:pPr algn="just"/>
            <a:endParaRPr lang="en-US" altLang="en-US" sz="2400" b="1" dirty="0"/>
          </a:p>
        </p:txBody>
      </p:sp>
      <p:sp>
        <p:nvSpPr>
          <p:cNvPr id="6" name="Rectangle 3"/>
          <p:cNvSpPr txBox="1">
            <a:spLocks noChangeArrowheads="1"/>
          </p:cNvSpPr>
          <p:nvPr/>
        </p:nvSpPr>
        <p:spPr>
          <a:xfrm>
            <a:off x="303028" y="3882657"/>
            <a:ext cx="11696306" cy="2252330"/>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500"/>
              </a:spcBef>
              <a:spcAft>
                <a:spcPts val="500"/>
              </a:spcAft>
            </a:pPr>
            <a:r>
              <a:rPr lang="en-US" altLang="en-US" sz="2400" b="1" dirty="0"/>
              <a:t>The job of a scheduler is to select the most deserving process to run out of all of the runnable processes in the run queue. </a:t>
            </a:r>
          </a:p>
          <a:p>
            <a:pPr algn="just">
              <a:spcBef>
                <a:spcPts val="500"/>
              </a:spcBef>
              <a:spcAft>
                <a:spcPts val="500"/>
              </a:spcAft>
            </a:pPr>
            <a:r>
              <a:rPr lang="en-US" altLang="en-US" sz="2400" b="1" dirty="0"/>
              <a:t>Implement fair scheduling to avoid starvation</a:t>
            </a:r>
          </a:p>
          <a:p>
            <a:pPr algn="just">
              <a:spcBef>
                <a:spcPts val="500"/>
              </a:spcBef>
              <a:spcAft>
                <a:spcPts val="500"/>
              </a:spcAft>
            </a:pPr>
            <a:r>
              <a:rPr lang="en-US" altLang="en-US" sz="2400" b="1" dirty="0"/>
              <a:t>Implement suitable scheduling policy</a:t>
            </a:r>
          </a:p>
          <a:p>
            <a:pPr algn="just">
              <a:spcBef>
                <a:spcPts val="500"/>
              </a:spcBef>
              <a:spcAft>
                <a:spcPts val="500"/>
              </a:spcAft>
            </a:pPr>
            <a:r>
              <a:rPr lang="en-US" altLang="en-US" sz="2400" b="1" dirty="0"/>
              <a:t>Updates state of the processes in every clock tick (jiffy) </a:t>
            </a:r>
          </a:p>
        </p:txBody>
      </p:sp>
    </p:spTree>
    <p:extLst>
      <p:ext uri="{BB962C8B-B14F-4D97-AF65-F5344CB8AC3E}">
        <p14:creationId xmlns:p14="http://schemas.microsoft.com/office/powerpoint/2010/main" val="41499749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Process Scheduling</a:t>
            </a:r>
          </a:p>
        </p:txBody>
      </p:sp>
      <p:sp>
        <p:nvSpPr>
          <p:cNvPr id="4" name="Slide Number Placeholder 3"/>
          <p:cNvSpPr>
            <a:spLocks noGrp="1"/>
          </p:cNvSpPr>
          <p:nvPr>
            <p:ph type="sldNum" sz="quarter" idx="12"/>
          </p:nvPr>
        </p:nvSpPr>
        <p:spPr/>
        <p:txBody>
          <a:bodyPr/>
          <a:lstStyle/>
          <a:p>
            <a:fld id="{1DEFBDA0-AD74-41D1-B067-250B5C005FA0}" type="slidenum">
              <a:rPr lang="en-IN" smtClean="0"/>
              <a:t>53</a:t>
            </a:fld>
            <a:endParaRPr lang="en-IN"/>
          </a:p>
        </p:txBody>
      </p:sp>
      <p:sp>
        <p:nvSpPr>
          <p:cNvPr id="5" name="Rectangle 3"/>
          <p:cNvSpPr txBox="1">
            <a:spLocks noChangeArrowheads="1"/>
          </p:cNvSpPr>
          <p:nvPr/>
        </p:nvSpPr>
        <p:spPr>
          <a:xfrm>
            <a:off x="304799" y="1255578"/>
            <a:ext cx="11620107" cy="2551814"/>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500"/>
              </a:spcBef>
              <a:spcAft>
                <a:spcPts val="500"/>
              </a:spcAft>
            </a:pPr>
            <a:r>
              <a:rPr lang="en-US" altLang="en-US" b="1" dirty="0"/>
              <a:t>policy  - FIFO, Round Robin, Shortest Job First, FILO, Priority based etc.</a:t>
            </a:r>
            <a:endParaRPr lang="en-US" altLang="en-US" sz="3600" b="1" dirty="0"/>
          </a:p>
          <a:p>
            <a:r>
              <a:rPr lang="en-US" altLang="en-US" b="1" dirty="0"/>
              <a:t>priority  - higher priority  process will be allowed to run.</a:t>
            </a:r>
          </a:p>
          <a:p>
            <a:r>
              <a:rPr lang="en-US" altLang="en-US" b="1" dirty="0"/>
              <a:t>Pre-emptive and Non-preemptive scheduling</a:t>
            </a:r>
          </a:p>
          <a:p>
            <a:r>
              <a:rPr lang="en-US" altLang="en-US" b="1" dirty="0" err="1"/>
              <a:t>rt_priority</a:t>
            </a:r>
            <a:r>
              <a:rPr lang="en-US" altLang="en-US" b="1" dirty="0"/>
              <a:t> – many UNIX variants support real time scheduling priority range. </a:t>
            </a:r>
          </a:p>
          <a:p>
            <a:pPr>
              <a:buFont typeface="Wingdings" panose="05000000000000000000" pitchFamily="2" charset="2"/>
              <a:buNone/>
            </a:pPr>
            <a:endParaRPr lang="en-US" altLang="en-US" b="1" dirty="0"/>
          </a:p>
        </p:txBody>
      </p:sp>
      <p:sp>
        <p:nvSpPr>
          <p:cNvPr id="6" name="Rectangle 2"/>
          <p:cNvSpPr txBox="1">
            <a:spLocks noChangeArrowheads="1"/>
          </p:cNvSpPr>
          <p:nvPr/>
        </p:nvSpPr>
        <p:spPr>
          <a:xfrm>
            <a:off x="304799" y="3830411"/>
            <a:ext cx="11626065" cy="278041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a:t>The Linux kernel implements two separate priority ranges. </a:t>
            </a:r>
          </a:p>
          <a:p>
            <a:pPr algn="just"/>
            <a:r>
              <a:rPr lang="en-US" altLang="en-US" b="1" dirty="0"/>
              <a:t>The first is the nice value, a number from -20 to 19 with a default of zero. Larger nice values correspond to a lower priority. </a:t>
            </a:r>
          </a:p>
          <a:p>
            <a:pPr algn="just"/>
            <a:r>
              <a:rPr lang="en-US" altLang="en-US" b="1" dirty="0"/>
              <a:t>A process with a nice value of -20 receives the maximum time slice, whereas a process with a nice value of 19 receives the minimum time slice. </a:t>
            </a:r>
          </a:p>
          <a:p>
            <a:pPr algn="just"/>
            <a:r>
              <a:rPr lang="en-US" altLang="en-US" b="1" dirty="0"/>
              <a:t>Time slice: minimum -10ms, default -150ms and maximum – 300ms</a:t>
            </a:r>
          </a:p>
          <a:p>
            <a:pPr algn="just">
              <a:buFont typeface="Wingdings" panose="05000000000000000000" pitchFamily="2" charset="2"/>
              <a:buNone/>
            </a:pPr>
            <a:endParaRPr lang="en-US" altLang="en-US" b="1" dirty="0"/>
          </a:p>
        </p:txBody>
      </p:sp>
    </p:spTree>
    <p:extLst>
      <p:ext uri="{BB962C8B-B14F-4D97-AF65-F5344CB8AC3E}">
        <p14:creationId xmlns:p14="http://schemas.microsoft.com/office/powerpoint/2010/main" val="22332969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Process Scheduling</a:t>
            </a:r>
          </a:p>
        </p:txBody>
      </p:sp>
      <p:sp>
        <p:nvSpPr>
          <p:cNvPr id="4" name="Slide Number Placeholder 3"/>
          <p:cNvSpPr>
            <a:spLocks noGrp="1"/>
          </p:cNvSpPr>
          <p:nvPr>
            <p:ph type="sldNum" sz="quarter" idx="12"/>
          </p:nvPr>
        </p:nvSpPr>
        <p:spPr/>
        <p:txBody>
          <a:bodyPr/>
          <a:lstStyle/>
          <a:p>
            <a:fld id="{1DEFBDA0-AD74-41D1-B067-250B5C005FA0}" type="slidenum">
              <a:rPr lang="en-IN" smtClean="0"/>
              <a:t>54</a:t>
            </a:fld>
            <a:endParaRPr lang="en-IN"/>
          </a:p>
        </p:txBody>
      </p:sp>
      <p:sp>
        <p:nvSpPr>
          <p:cNvPr id="5" name="Rectangle 2"/>
          <p:cNvSpPr txBox="1">
            <a:spLocks noChangeArrowheads="1"/>
          </p:cNvSpPr>
          <p:nvPr/>
        </p:nvSpPr>
        <p:spPr>
          <a:xfrm>
            <a:off x="457199" y="1143000"/>
            <a:ext cx="9250327" cy="1855381"/>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The second range is the real-time priority</a:t>
            </a:r>
          </a:p>
          <a:p>
            <a:pPr algn="just"/>
            <a:r>
              <a:rPr lang="en-US" altLang="en-US" sz="2400" b="1" dirty="0"/>
              <a:t>By default, it ranges from zero to 99. </a:t>
            </a:r>
          </a:p>
          <a:p>
            <a:pPr algn="just"/>
            <a:r>
              <a:rPr lang="en-US" altLang="en-US" sz="2400" b="1" dirty="0"/>
              <a:t>All real time processes are at a higher priority than normal processes.</a:t>
            </a:r>
          </a:p>
          <a:p>
            <a:pPr algn="just"/>
            <a:r>
              <a:rPr lang="en-US" altLang="en-US" sz="2400" b="1" dirty="0"/>
              <a:t>Linux implements real-time priorities in accordance with POSIX.</a:t>
            </a:r>
          </a:p>
        </p:txBody>
      </p:sp>
      <p:sp>
        <p:nvSpPr>
          <p:cNvPr id="6" name="Rectangle 2"/>
          <p:cNvSpPr txBox="1">
            <a:spLocks noChangeArrowheads="1"/>
          </p:cNvSpPr>
          <p:nvPr/>
        </p:nvSpPr>
        <p:spPr>
          <a:xfrm>
            <a:off x="386958" y="3722874"/>
            <a:ext cx="11696307" cy="2348317"/>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400" b="1" dirty="0"/>
              <a:t>Linux provides two real-time scheduling policies, SCHED_FIFO and SCHED_RR. </a:t>
            </a:r>
          </a:p>
          <a:p>
            <a:pPr algn="just">
              <a:lnSpc>
                <a:spcPct val="80000"/>
              </a:lnSpc>
            </a:pPr>
            <a:r>
              <a:rPr lang="en-US" altLang="en-US" sz="2400" b="1" dirty="0"/>
              <a:t>The normal non real-time scheduling policy is SCHED_OTHER.</a:t>
            </a:r>
          </a:p>
          <a:p>
            <a:pPr algn="just">
              <a:lnSpc>
                <a:spcPct val="80000"/>
              </a:lnSpc>
            </a:pPr>
            <a:r>
              <a:rPr lang="en-US" altLang="en-US" sz="2400" b="1" dirty="0"/>
              <a:t>SCHED_FIFO implements without time slices- so it can run until it blocks or explicitly yields the processor. </a:t>
            </a:r>
          </a:p>
          <a:p>
            <a:pPr algn="just">
              <a:lnSpc>
                <a:spcPct val="80000"/>
              </a:lnSpc>
            </a:pPr>
            <a:r>
              <a:rPr lang="en-US" altLang="en-US" sz="2400" b="1" dirty="0"/>
              <a:t>SCHED_RR is identical to SCHED_FIFO except that each process can only run until it exhausts a predetermined time slice. </a:t>
            </a:r>
          </a:p>
        </p:txBody>
      </p:sp>
    </p:spTree>
    <p:extLst>
      <p:ext uri="{BB962C8B-B14F-4D97-AF65-F5344CB8AC3E}">
        <p14:creationId xmlns:p14="http://schemas.microsoft.com/office/powerpoint/2010/main" val="30686832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Linux Scheduling Priority</a:t>
            </a:r>
          </a:p>
        </p:txBody>
      </p:sp>
      <p:sp>
        <p:nvSpPr>
          <p:cNvPr id="4" name="Slide Number Placeholder 3"/>
          <p:cNvSpPr>
            <a:spLocks noGrp="1"/>
          </p:cNvSpPr>
          <p:nvPr>
            <p:ph type="sldNum" sz="quarter" idx="12"/>
          </p:nvPr>
        </p:nvSpPr>
        <p:spPr/>
        <p:txBody>
          <a:bodyPr/>
          <a:lstStyle/>
          <a:p>
            <a:fld id="{1DEFBDA0-AD74-41D1-B067-250B5C005FA0}" type="slidenum">
              <a:rPr lang="en-IN" smtClean="0"/>
              <a:t>55</a:t>
            </a:fld>
            <a:endParaRPr lang="en-IN"/>
          </a:p>
        </p:txBody>
      </p:sp>
      <p:sp>
        <p:nvSpPr>
          <p:cNvPr id="5" name="AutoShape 2"/>
          <p:cNvSpPr>
            <a:spLocks noChangeArrowheads="1"/>
          </p:cNvSpPr>
          <p:nvPr/>
        </p:nvSpPr>
        <p:spPr bwMode="auto">
          <a:xfrm>
            <a:off x="1676400" y="1447800"/>
            <a:ext cx="8839200" cy="4953000"/>
          </a:xfrm>
          <a:prstGeom prst="foldedCorner">
            <a:avLst>
              <a:gd name="adj" fmla="val 12500"/>
            </a:avLst>
          </a:prstGeom>
          <a:gradFill rotWithShape="1">
            <a:gsLst>
              <a:gs pos="0">
                <a:srgbClr val="FF6600">
                  <a:alpha val="75999"/>
                </a:srgbClr>
              </a:gs>
              <a:gs pos="50000">
                <a:srgbClr val="FF6600">
                  <a:gamma/>
                  <a:shade val="46275"/>
                  <a:invGamma/>
                </a:srgbClr>
              </a:gs>
              <a:gs pos="100000">
                <a:srgbClr val="FF6600">
                  <a:alpha val="75999"/>
                </a:srgbClr>
              </a:gs>
            </a:gsLst>
            <a:lin ang="5400000" scaled="1"/>
          </a:gradFill>
          <a:ln w="9525">
            <a:noFill/>
            <a:round/>
            <a:headEnd/>
            <a:tailEnd/>
          </a:ln>
          <a:effectLst/>
        </p:spPr>
        <p:txBody>
          <a:bodyPr wrap="none" anchor="ctr"/>
          <a:lstStyle/>
          <a:p>
            <a:endParaRPr lang="en-US" kern="0">
              <a:solidFill>
                <a:sysClr val="windowText" lastClr="000000"/>
              </a:solidFill>
              <a:latin typeface="Arial"/>
            </a:endParaRPr>
          </a:p>
        </p:txBody>
      </p:sp>
      <p:sp>
        <p:nvSpPr>
          <p:cNvPr id="6" name="Line 3"/>
          <p:cNvSpPr>
            <a:spLocks noChangeShapeType="1"/>
          </p:cNvSpPr>
          <p:nvPr/>
        </p:nvSpPr>
        <p:spPr bwMode="auto">
          <a:xfrm>
            <a:off x="2590800" y="2057400"/>
            <a:ext cx="6934200" cy="0"/>
          </a:xfrm>
          <a:prstGeom prst="line">
            <a:avLst/>
          </a:prstGeom>
          <a:noFill/>
          <a:ln w="5715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7" name="Line 4"/>
          <p:cNvSpPr>
            <a:spLocks noChangeShapeType="1"/>
          </p:cNvSpPr>
          <p:nvPr/>
        </p:nvSpPr>
        <p:spPr bwMode="auto">
          <a:xfrm>
            <a:off x="2590800" y="1676400"/>
            <a:ext cx="0" cy="762000"/>
          </a:xfrm>
          <a:prstGeom prst="line">
            <a:avLst/>
          </a:prstGeom>
          <a:noFill/>
          <a:ln w="5715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8" name="Line 5"/>
          <p:cNvSpPr>
            <a:spLocks noChangeShapeType="1"/>
          </p:cNvSpPr>
          <p:nvPr/>
        </p:nvSpPr>
        <p:spPr bwMode="auto">
          <a:xfrm>
            <a:off x="7239000" y="1676400"/>
            <a:ext cx="0" cy="762000"/>
          </a:xfrm>
          <a:prstGeom prst="line">
            <a:avLst/>
          </a:prstGeom>
          <a:noFill/>
          <a:ln w="5715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9" name="Line 6"/>
          <p:cNvSpPr>
            <a:spLocks noChangeShapeType="1"/>
          </p:cNvSpPr>
          <p:nvPr/>
        </p:nvSpPr>
        <p:spPr bwMode="auto">
          <a:xfrm>
            <a:off x="9525000" y="1676400"/>
            <a:ext cx="0" cy="762000"/>
          </a:xfrm>
          <a:prstGeom prst="line">
            <a:avLst/>
          </a:prstGeom>
          <a:noFill/>
          <a:ln w="5715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10" name="Text Box 7"/>
          <p:cNvSpPr txBox="1">
            <a:spLocks noChangeArrowheads="1"/>
          </p:cNvSpPr>
          <p:nvPr/>
        </p:nvSpPr>
        <p:spPr bwMode="auto">
          <a:xfrm>
            <a:off x="2438400" y="2438401"/>
            <a:ext cx="4572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0</a:t>
            </a:r>
          </a:p>
        </p:txBody>
      </p:sp>
      <p:sp>
        <p:nvSpPr>
          <p:cNvPr id="11" name="Text Box 8"/>
          <p:cNvSpPr txBox="1">
            <a:spLocks noChangeArrowheads="1"/>
          </p:cNvSpPr>
          <p:nvPr/>
        </p:nvSpPr>
        <p:spPr bwMode="auto">
          <a:xfrm>
            <a:off x="9296400" y="2514601"/>
            <a:ext cx="6096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139</a:t>
            </a:r>
          </a:p>
        </p:txBody>
      </p:sp>
      <p:sp>
        <p:nvSpPr>
          <p:cNvPr id="12" name="Text Box 9"/>
          <p:cNvSpPr txBox="1">
            <a:spLocks noChangeArrowheads="1"/>
          </p:cNvSpPr>
          <p:nvPr/>
        </p:nvSpPr>
        <p:spPr bwMode="auto">
          <a:xfrm>
            <a:off x="7010400" y="2514601"/>
            <a:ext cx="4572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99</a:t>
            </a:r>
          </a:p>
        </p:txBody>
      </p:sp>
      <p:sp>
        <p:nvSpPr>
          <p:cNvPr id="13" name="Text Box 10"/>
          <p:cNvSpPr txBox="1">
            <a:spLocks noChangeArrowheads="1"/>
          </p:cNvSpPr>
          <p:nvPr/>
        </p:nvSpPr>
        <p:spPr bwMode="auto">
          <a:xfrm>
            <a:off x="3886200" y="1676401"/>
            <a:ext cx="1752600" cy="366713"/>
          </a:xfrm>
          <a:prstGeom prst="rect">
            <a:avLst/>
          </a:prstGeom>
          <a:noFill/>
          <a:ln w="9525">
            <a:noFill/>
            <a:miter lim="800000"/>
            <a:headEnd/>
            <a:tailEnd/>
          </a:ln>
          <a:effectLst/>
        </p:spPr>
        <p:txBody>
          <a:bodyPr>
            <a:spAutoFit/>
          </a:bodyPr>
          <a:lstStyle/>
          <a:p>
            <a:pPr>
              <a:spcBef>
                <a:spcPct val="50000"/>
              </a:spcBef>
            </a:pPr>
            <a:r>
              <a:rPr lang="en-US" b="1" kern="0">
                <a:solidFill>
                  <a:srgbClr val="660033"/>
                </a:solidFill>
                <a:latin typeface="Arial"/>
              </a:rPr>
              <a:t>Real Time</a:t>
            </a:r>
          </a:p>
        </p:txBody>
      </p:sp>
      <p:sp>
        <p:nvSpPr>
          <p:cNvPr id="14" name="Text Box 11"/>
          <p:cNvSpPr txBox="1">
            <a:spLocks noChangeArrowheads="1"/>
          </p:cNvSpPr>
          <p:nvPr/>
        </p:nvSpPr>
        <p:spPr bwMode="auto">
          <a:xfrm>
            <a:off x="7543800" y="1676401"/>
            <a:ext cx="20574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Non - Real Time</a:t>
            </a:r>
          </a:p>
        </p:txBody>
      </p:sp>
      <p:sp>
        <p:nvSpPr>
          <p:cNvPr id="15" name="Text Box 12"/>
          <p:cNvSpPr txBox="1">
            <a:spLocks noChangeArrowheads="1"/>
          </p:cNvSpPr>
          <p:nvPr/>
        </p:nvSpPr>
        <p:spPr bwMode="auto">
          <a:xfrm>
            <a:off x="2590800" y="2133601"/>
            <a:ext cx="2438400" cy="366713"/>
          </a:xfrm>
          <a:prstGeom prst="rect">
            <a:avLst/>
          </a:prstGeom>
          <a:noFill/>
          <a:ln w="9525">
            <a:noFill/>
            <a:miter lim="800000"/>
            <a:headEnd/>
            <a:tailEnd/>
          </a:ln>
          <a:effectLst/>
        </p:spPr>
        <p:txBody>
          <a:bodyPr>
            <a:spAutoFit/>
          </a:bodyPr>
          <a:lstStyle/>
          <a:p>
            <a:pPr>
              <a:spcBef>
                <a:spcPct val="50000"/>
              </a:spcBef>
            </a:pPr>
            <a:r>
              <a:rPr lang="en-US" b="1" kern="0" dirty="0">
                <a:solidFill>
                  <a:srgbClr val="800000"/>
                </a:solidFill>
                <a:latin typeface="Arial"/>
              </a:rPr>
              <a:t>SCHED_FIFO</a:t>
            </a:r>
          </a:p>
        </p:txBody>
      </p:sp>
      <p:sp>
        <p:nvSpPr>
          <p:cNvPr id="16" name="Text Box 13"/>
          <p:cNvSpPr txBox="1">
            <a:spLocks noChangeArrowheads="1"/>
          </p:cNvSpPr>
          <p:nvPr/>
        </p:nvSpPr>
        <p:spPr bwMode="auto">
          <a:xfrm>
            <a:off x="5181600" y="2133601"/>
            <a:ext cx="2438400" cy="366713"/>
          </a:xfrm>
          <a:prstGeom prst="rect">
            <a:avLst/>
          </a:prstGeom>
          <a:noFill/>
          <a:ln w="9525">
            <a:noFill/>
            <a:miter lim="800000"/>
            <a:headEnd/>
            <a:tailEnd/>
          </a:ln>
          <a:effectLst/>
        </p:spPr>
        <p:txBody>
          <a:bodyPr>
            <a:spAutoFit/>
          </a:bodyPr>
          <a:lstStyle/>
          <a:p>
            <a:pPr>
              <a:spcBef>
                <a:spcPct val="50000"/>
              </a:spcBef>
            </a:pPr>
            <a:r>
              <a:rPr lang="en-US" b="1" kern="0">
                <a:solidFill>
                  <a:srgbClr val="0000CC"/>
                </a:solidFill>
                <a:latin typeface="Arial"/>
              </a:rPr>
              <a:t>SCHED_RR</a:t>
            </a:r>
          </a:p>
        </p:txBody>
      </p:sp>
      <p:sp>
        <p:nvSpPr>
          <p:cNvPr id="17" name="Text Box 14"/>
          <p:cNvSpPr txBox="1">
            <a:spLocks noChangeArrowheads="1"/>
          </p:cNvSpPr>
          <p:nvPr/>
        </p:nvSpPr>
        <p:spPr bwMode="auto">
          <a:xfrm>
            <a:off x="7467600" y="2133601"/>
            <a:ext cx="2438400" cy="366713"/>
          </a:xfrm>
          <a:prstGeom prst="rect">
            <a:avLst/>
          </a:prstGeom>
          <a:noFill/>
          <a:ln w="9525">
            <a:noFill/>
            <a:miter lim="800000"/>
            <a:headEnd/>
            <a:tailEnd/>
          </a:ln>
          <a:effectLst/>
        </p:spPr>
        <p:txBody>
          <a:bodyPr>
            <a:spAutoFit/>
          </a:bodyPr>
          <a:lstStyle/>
          <a:p>
            <a:pPr>
              <a:spcBef>
                <a:spcPct val="50000"/>
              </a:spcBef>
            </a:pPr>
            <a:r>
              <a:rPr lang="en-US" b="1" kern="0">
                <a:solidFill>
                  <a:srgbClr val="000066"/>
                </a:solidFill>
                <a:latin typeface="Arial"/>
              </a:rPr>
              <a:t>SCHED_OTHER</a:t>
            </a:r>
          </a:p>
        </p:txBody>
      </p:sp>
      <p:sp>
        <p:nvSpPr>
          <p:cNvPr id="18" name="Line 15"/>
          <p:cNvSpPr>
            <a:spLocks noChangeShapeType="1"/>
          </p:cNvSpPr>
          <p:nvPr/>
        </p:nvSpPr>
        <p:spPr bwMode="auto">
          <a:xfrm>
            <a:off x="2743200" y="4343400"/>
            <a:ext cx="6553200" cy="0"/>
          </a:xfrm>
          <a:prstGeom prst="line">
            <a:avLst/>
          </a:prstGeom>
          <a:noFill/>
          <a:ln w="57150">
            <a:solidFill>
              <a:srgbClr val="CCFF66"/>
            </a:solidFill>
            <a:round/>
            <a:headEnd/>
            <a:tailEnd/>
          </a:ln>
          <a:effectLst/>
        </p:spPr>
        <p:txBody>
          <a:bodyPr/>
          <a:lstStyle/>
          <a:p>
            <a:endParaRPr lang="en-US" kern="0">
              <a:solidFill>
                <a:sysClr val="windowText" lastClr="000000"/>
              </a:solidFill>
              <a:latin typeface="Arial"/>
            </a:endParaRPr>
          </a:p>
        </p:txBody>
      </p:sp>
      <p:sp>
        <p:nvSpPr>
          <p:cNvPr id="19" name="Line 16"/>
          <p:cNvSpPr>
            <a:spLocks noChangeShapeType="1"/>
          </p:cNvSpPr>
          <p:nvPr/>
        </p:nvSpPr>
        <p:spPr bwMode="auto">
          <a:xfrm>
            <a:off x="2743200" y="3962400"/>
            <a:ext cx="0" cy="762000"/>
          </a:xfrm>
          <a:prstGeom prst="line">
            <a:avLst/>
          </a:prstGeom>
          <a:noFill/>
          <a:ln w="57150">
            <a:solidFill>
              <a:srgbClr val="CCFF66"/>
            </a:solidFill>
            <a:round/>
            <a:headEnd/>
            <a:tailEnd/>
          </a:ln>
          <a:effectLst/>
        </p:spPr>
        <p:txBody>
          <a:bodyPr/>
          <a:lstStyle/>
          <a:p>
            <a:endParaRPr lang="en-US" kern="0">
              <a:solidFill>
                <a:sysClr val="windowText" lastClr="000000"/>
              </a:solidFill>
              <a:latin typeface="Arial"/>
            </a:endParaRPr>
          </a:p>
        </p:txBody>
      </p:sp>
      <p:sp>
        <p:nvSpPr>
          <p:cNvPr id="20" name="Line 17"/>
          <p:cNvSpPr>
            <a:spLocks noChangeShapeType="1"/>
          </p:cNvSpPr>
          <p:nvPr/>
        </p:nvSpPr>
        <p:spPr bwMode="auto">
          <a:xfrm>
            <a:off x="9296400" y="3962400"/>
            <a:ext cx="0" cy="762000"/>
          </a:xfrm>
          <a:prstGeom prst="line">
            <a:avLst/>
          </a:prstGeom>
          <a:noFill/>
          <a:ln w="57150">
            <a:solidFill>
              <a:srgbClr val="CCFF66"/>
            </a:solidFill>
            <a:round/>
            <a:headEnd/>
            <a:tailEnd/>
          </a:ln>
          <a:effectLst/>
        </p:spPr>
        <p:txBody>
          <a:bodyPr/>
          <a:lstStyle/>
          <a:p>
            <a:endParaRPr lang="en-US" kern="0">
              <a:solidFill>
                <a:sysClr val="windowText" lastClr="000000"/>
              </a:solidFill>
              <a:latin typeface="Arial"/>
            </a:endParaRPr>
          </a:p>
        </p:txBody>
      </p:sp>
      <p:sp>
        <p:nvSpPr>
          <p:cNvPr id="21" name="Line 18"/>
          <p:cNvSpPr>
            <a:spLocks noChangeShapeType="1"/>
          </p:cNvSpPr>
          <p:nvPr/>
        </p:nvSpPr>
        <p:spPr bwMode="auto">
          <a:xfrm>
            <a:off x="5943600" y="4343400"/>
            <a:ext cx="0" cy="381000"/>
          </a:xfrm>
          <a:prstGeom prst="line">
            <a:avLst/>
          </a:prstGeom>
          <a:noFill/>
          <a:ln w="57150">
            <a:solidFill>
              <a:srgbClr val="CCFF66"/>
            </a:solidFill>
            <a:round/>
            <a:headEnd/>
            <a:tailEnd/>
          </a:ln>
          <a:effectLst/>
        </p:spPr>
        <p:txBody>
          <a:bodyPr/>
          <a:lstStyle/>
          <a:p>
            <a:endParaRPr lang="en-US" kern="0">
              <a:solidFill>
                <a:sysClr val="windowText" lastClr="000000"/>
              </a:solidFill>
              <a:latin typeface="Arial"/>
            </a:endParaRPr>
          </a:p>
        </p:txBody>
      </p:sp>
      <p:sp>
        <p:nvSpPr>
          <p:cNvPr id="22" name="Text Box 19"/>
          <p:cNvSpPr txBox="1">
            <a:spLocks noChangeArrowheads="1"/>
          </p:cNvSpPr>
          <p:nvPr/>
        </p:nvSpPr>
        <p:spPr bwMode="auto">
          <a:xfrm>
            <a:off x="5791200" y="4724401"/>
            <a:ext cx="4572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0</a:t>
            </a:r>
          </a:p>
        </p:txBody>
      </p:sp>
      <p:sp>
        <p:nvSpPr>
          <p:cNvPr id="23" name="Text Box 20"/>
          <p:cNvSpPr txBox="1">
            <a:spLocks noChangeArrowheads="1"/>
          </p:cNvSpPr>
          <p:nvPr/>
        </p:nvSpPr>
        <p:spPr bwMode="auto">
          <a:xfrm>
            <a:off x="2438400" y="4724401"/>
            <a:ext cx="9144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-20</a:t>
            </a:r>
          </a:p>
        </p:txBody>
      </p:sp>
      <p:sp>
        <p:nvSpPr>
          <p:cNvPr id="24" name="Text Box 21"/>
          <p:cNvSpPr txBox="1">
            <a:spLocks noChangeArrowheads="1"/>
          </p:cNvSpPr>
          <p:nvPr/>
        </p:nvSpPr>
        <p:spPr bwMode="auto">
          <a:xfrm>
            <a:off x="9067800" y="4800601"/>
            <a:ext cx="8382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+19</a:t>
            </a:r>
          </a:p>
        </p:txBody>
      </p:sp>
      <p:sp>
        <p:nvSpPr>
          <p:cNvPr id="25" name="Text Box 22"/>
          <p:cNvSpPr txBox="1">
            <a:spLocks noChangeArrowheads="1"/>
          </p:cNvSpPr>
          <p:nvPr/>
        </p:nvSpPr>
        <p:spPr bwMode="auto">
          <a:xfrm>
            <a:off x="9067800" y="5486401"/>
            <a:ext cx="9144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10 ms</a:t>
            </a:r>
          </a:p>
        </p:txBody>
      </p:sp>
      <p:sp>
        <p:nvSpPr>
          <p:cNvPr id="26" name="Text Box 23"/>
          <p:cNvSpPr txBox="1">
            <a:spLocks noChangeArrowheads="1"/>
          </p:cNvSpPr>
          <p:nvPr/>
        </p:nvSpPr>
        <p:spPr bwMode="auto">
          <a:xfrm>
            <a:off x="5638800" y="5486401"/>
            <a:ext cx="12192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150 ms</a:t>
            </a:r>
          </a:p>
        </p:txBody>
      </p:sp>
      <p:sp>
        <p:nvSpPr>
          <p:cNvPr id="27" name="Text Box 24"/>
          <p:cNvSpPr txBox="1">
            <a:spLocks noChangeArrowheads="1"/>
          </p:cNvSpPr>
          <p:nvPr/>
        </p:nvSpPr>
        <p:spPr bwMode="auto">
          <a:xfrm>
            <a:off x="2286000" y="5486401"/>
            <a:ext cx="1295400" cy="366713"/>
          </a:xfrm>
          <a:prstGeom prst="rect">
            <a:avLst/>
          </a:prstGeom>
          <a:noFill/>
          <a:ln w="9525">
            <a:noFill/>
            <a:miter lim="800000"/>
            <a:headEnd/>
            <a:tailEnd/>
          </a:ln>
          <a:effectLst/>
        </p:spPr>
        <p:txBody>
          <a:bodyPr>
            <a:spAutoFit/>
          </a:bodyPr>
          <a:lstStyle/>
          <a:p>
            <a:pPr>
              <a:spcBef>
                <a:spcPct val="50000"/>
              </a:spcBef>
            </a:pPr>
            <a:r>
              <a:rPr lang="en-US" b="1" kern="0">
                <a:solidFill>
                  <a:sysClr val="windowText" lastClr="000000"/>
                </a:solidFill>
                <a:latin typeface="Arial"/>
              </a:rPr>
              <a:t>300 ms</a:t>
            </a:r>
          </a:p>
        </p:txBody>
      </p:sp>
      <p:sp>
        <p:nvSpPr>
          <p:cNvPr id="28" name="Line 25"/>
          <p:cNvSpPr>
            <a:spLocks noChangeShapeType="1"/>
          </p:cNvSpPr>
          <p:nvPr/>
        </p:nvSpPr>
        <p:spPr bwMode="auto">
          <a:xfrm>
            <a:off x="2743200" y="5334000"/>
            <a:ext cx="6629400" cy="0"/>
          </a:xfrm>
          <a:prstGeom prst="line">
            <a:avLst/>
          </a:prstGeom>
          <a:noFill/>
          <a:ln w="38100">
            <a:solidFill>
              <a:sysClr val="windowText" lastClr="00000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ndParaRPr>
          </a:p>
        </p:txBody>
      </p:sp>
      <p:sp>
        <p:nvSpPr>
          <p:cNvPr id="29" name="Text Box 26"/>
          <p:cNvSpPr txBox="1">
            <a:spLocks noChangeArrowheads="1"/>
          </p:cNvSpPr>
          <p:nvPr/>
        </p:nvSpPr>
        <p:spPr bwMode="auto">
          <a:xfrm>
            <a:off x="5257800" y="6019800"/>
            <a:ext cx="2819400" cy="457200"/>
          </a:xfrm>
          <a:prstGeom prst="rect">
            <a:avLst/>
          </a:prstGeom>
          <a:noFill/>
          <a:ln w="9525">
            <a:noFill/>
            <a:miter lim="800000"/>
            <a:headEnd/>
            <a:tailEnd/>
          </a:ln>
          <a:effectLst/>
        </p:spPr>
        <p:txBody>
          <a:bodyPr>
            <a:spAutoFit/>
          </a:bodyPr>
          <a:lstStyle/>
          <a:p>
            <a:pPr>
              <a:spcBef>
                <a:spcPct val="50000"/>
              </a:spcBef>
            </a:pPr>
            <a:r>
              <a:rPr lang="en-US" sz="2400" b="1" kern="0">
                <a:solidFill>
                  <a:srgbClr val="006600"/>
                </a:solidFill>
                <a:latin typeface="Arial"/>
              </a:rPr>
              <a:t>Time Slice</a:t>
            </a:r>
          </a:p>
        </p:txBody>
      </p:sp>
      <p:sp>
        <p:nvSpPr>
          <p:cNvPr id="30" name="Text Box 27"/>
          <p:cNvSpPr txBox="1">
            <a:spLocks noChangeArrowheads="1"/>
          </p:cNvSpPr>
          <p:nvPr/>
        </p:nvSpPr>
        <p:spPr bwMode="auto">
          <a:xfrm>
            <a:off x="1676400" y="4724400"/>
            <a:ext cx="990600" cy="336550"/>
          </a:xfrm>
          <a:prstGeom prst="rect">
            <a:avLst/>
          </a:prstGeom>
          <a:noFill/>
          <a:ln w="9525">
            <a:noFill/>
            <a:miter lim="800000"/>
            <a:headEnd/>
            <a:tailEnd/>
          </a:ln>
          <a:effectLst/>
        </p:spPr>
        <p:txBody>
          <a:bodyPr>
            <a:spAutoFit/>
          </a:bodyPr>
          <a:lstStyle/>
          <a:p>
            <a:pPr>
              <a:spcBef>
                <a:spcPct val="50000"/>
              </a:spcBef>
            </a:pPr>
            <a:r>
              <a:rPr lang="en-US" sz="1600" b="1" kern="0">
                <a:solidFill>
                  <a:srgbClr val="FFFF00"/>
                </a:solidFill>
                <a:latin typeface="Arial"/>
              </a:rPr>
              <a:t>Priority</a:t>
            </a:r>
          </a:p>
        </p:txBody>
      </p:sp>
      <p:sp>
        <p:nvSpPr>
          <p:cNvPr id="31" name="Text Box 28"/>
          <p:cNvSpPr txBox="1">
            <a:spLocks noChangeArrowheads="1"/>
          </p:cNvSpPr>
          <p:nvPr/>
        </p:nvSpPr>
        <p:spPr bwMode="auto">
          <a:xfrm>
            <a:off x="9525000" y="4800600"/>
            <a:ext cx="990600" cy="336550"/>
          </a:xfrm>
          <a:prstGeom prst="rect">
            <a:avLst/>
          </a:prstGeom>
          <a:noFill/>
          <a:ln w="9525">
            <a:noFill/>
            <a:miter lim="800000"/>
            <a:headEnd/>
            <a:tailEnd/>
          </a:ln>
          <a:effectLst/>
        </p:spPr>
        <p:txBody>
          <a:bodyPr>
            <a:spAutoFit/>
          </a:bodyPr>
          <a:lstStyle/>
          <a:p>
            <a:pPr>
              <a:spcBef>
                <a:spcPct val="50000"/>
              </a:spcBef>
            </a:pPr>
            <a:r>
              <a:rPr lang="en-US" sz="1600" b="1" kern="0">
                <a:solidFill>
                  <a:srgbClr val="FFFF00"/>
                </a:solidFill>
                <a:latin typeface="Arial"/>
              </a:rPr>
              <a:t>Priority</a:t>
            </a:r>
          </a:p>
        </p:txBody>
      </p:sp>
      <p:sp>
        <p:nvSpPr>
          <p:cNvPr id="32" name="Text Box 29"/>
          <p:cNvSpPr txBox="1">
            <a:spLocks noChangeArrowheads="1"/>
          </p:cNvSpPr>
          <p:nvPr/>
        </p:nvSpPr>
        <p:spPr bwMode="auto">
          <a:xfrm>
            <a:off x="4572000" y="3886201"/>
            <a:ext cx="3276600" cy="366713"/>
          </a:xfrm>
          <a:prstGeom prst="rect">
            <a:avLst/>
          </a:prstGeom>
          <a:noFill/>
          <a:ln w="9525">
            <a:noFill/>
            <a:miter lim="800000"/>
            <a:headEnd/>
            <a:tailEnd/>
          </a:ln>
          <a:effectLst/>
        </p:spPr>
        <p:txBody>
          <a:bodyPr>
            <a:spAutoFit/>
          </a:bodyPr>
          <a:lstStyle/>
          <a:p>
            <a:pPr>
              <a:spcBef>
                <a:spcPct val="50000"/>
              </a:spcBef>
            </a:pPr>
            <a:r>
              <a:rPr lang="en-US" b="1" kern="0">
                <a:solidFill>
                  <a:srgbClr val="FFFF00"/>
                </a:solidFill>
                <a:latin typeface="Arial"/>
              </a:rPr>
              <a:t>Non - Real Time Process</a:t>
            </a:r>
          </a:p>
        </p:txBody>
      </p:sp>
      <p:sp>
        <p:nvSpPr>
          <p:cNvPr id="33" name="Text Box 30"/>
          <p:cNvSpPr txBox="1">
            <a:spLocks noChangeArrowheads="1"/>
          </p:cNvSpPr>
          <p:nvPr/>
        </p:nvSpPr>
        <p:spPr bwMode="auto">
          <a:xfrm>
            <a:off x="4267200" y="2743200"/>
            <a:ext cx="2438400" cy="304800"/>
          </a:xfrm>
          <a:prstGeom prst="rect">
            <a:avLst/>
          </a:prstGeom>
          <a:noFill/>
          <a:ln w="9525">
            <a:noFill/>
            <a:miter lim="800000"/>
            <a:headEnd/>
            <a:tailEnd/>
          </a:ln>
          <a:effectLst/>
        </p:spPr>
        <p:txBody>
          <a:bodyPr>
            <a:spAutoFit/>
          </a:bodyPr>
          <a:lstStyle/>
          <a:p>
            <a:pPr>
              <a:spcBef>
                <a:spcPct val="50000"/>
              </a:spcBef>
            </a:pPr>
            <a:r>
              <a:rPr lang="en-US" sz="1400" b="1" kern="0">
                <a:solidFill>
                  <a:srgbClr val="FFFFFF"/>
                </a:solidFill>
                <a:latin typeface="Arial"/>
              </a:rPr>
              <a:t>FIXED</a:t>
            </a:r>
          </a:p>
        </p:txBody>
      </p:sp>
      <p:sp>
        <p:nvSpPr>
          <p:cNvPr id="34" name="Text Box 31"/>
          <p:cNvSpPr txBox="1">
            <a:spLocks noChangeArrowheads="1"/>
          </p:cNvSpPr>
          <p:nvPr/>
        </p:nvSpPr>
        <p:spPr bwMode="auto">
          <a:xfrm>
            <a:off x="7848600" y="2743200"/>
            <a:ext cx="2438400" cy="304800"/>
          </a:xfrm>
          <a:prstGeom prst="rect">
            <a:avLst/>
          </a:prstGeom>
          <a:noFill/>
          <a:ln w="9525">
            <a:noFill/>
            <a:miter lim="800000"/>
            <a:headEnd/>
            <a:tailEnd/>
          </a:ln>
          <a:effectLst/>
        </p:spPr>
        <p:txBody>
          <a:bodyPr>
            <a:spAutoFit/>
          </a:bodyPr>
          <a:lstStyle/>
          <a:p>
            <a:pPr>
              <a:spcBef>
                <a:spcPct val="50000"/>
              </a:spcBef>
            </a:pPr>
            <a:r>
              <a:rPr lang="en-US" sz="1400" b="1" kern="0">
                <a:solidFill>
                  <a:srgbClr val="FFFFFF"/>
                </a:solidFill>
                <a:latin typeface="Arial"/>
              </a:rPr>
              <a:t>DYNAMIC</a:t>
            </a:r>
          </a:p>
        </p:txBody>
      </p:sp>
    </p:spTree>
    <p:extLst>
      <p:ext uri="{BB962C8B-B14F-4D97-AF65-F5344CB8AC3E}">
        <p14:creationId xmlns:p14="http://schemas.microsoft.com/office/powerpoint/2010/main" val="36181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1"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linds(horizontal)">
                                      <p:cBhvr>
                                        <p:cTn id="58" dur="500"/>
                                        <p:tgtEl>
                                          <p:spTgt spid="3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linds(horizontal)">
                                      <p:cBhvr>
                                        <p:cTn id="61" dur="500"/>
                                        <p:tgtEl>
                                          <p:spTgt spid="1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blinds(horizontal)">
                                      <p:cBhvr>
                                        <p:cTn id="64" dur="500"/>
                                        <p:tgtEl>
                                          <p:spTgt spid="1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blinds(horizontal)">
                                      <p:cBhvr>
                                        <p:cTn id="67" dur="500"/>
                                        <p:tgtEl>
                                          <p:spTgt spid="2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blinds(horizontal)">
                                      <p:cBhvr>
                                        <p:cTn id="70" dur="500"/>
                                        <p:tgtEl>
                                          <p:spTgt spid="2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blinds(horizontal)">
                                      <p:cBhvr>
                                        <p:cTn id="73" dur="500"/>
                                        <p:tgtEl>
                                          <p:spTgt spid="30"/>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blinds(horizontal)">
                                      <p:cBhvr>
                                        <p:cTn id="76" dur="500"/>
                                        <p:tgtEl>
                                          <p:spTgt spid="2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linds(horizontal)">
                                      <p:cBhvr>
                                        <p:cTn id="79" dur="500"/>
                                        <p:tgtEl>
                                          <p:spTgt spid="2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linds(horizontal)">
                                      <p:cBhvr>
                                        <p:cTn id="82" dur="500"/>
                                        <p:tgtEl>
                                          <p:spTgt spid="2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blinds(horizontal)">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blinds(horizontal)">
                                      <p:cBhvr>
                                        <p:cTn id="90" dur="500"/>
                                        <p:tgtEl>
                                          <p:spTgt spid="2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blinds(horizontal)">
                                      <p:cBhvr>
                                        <p:cTn id="93" dur="500"/>
                                        <p:tgtEl>
                                          <p:spTgt spid="29"/>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blinds(horizontal)">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linds(horizontal)">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blinds(horizontal)">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33"/>
                                        </p:tgtEl>
                                        <p:attrNameLst>
                                          <p:attrName>style.visibility</p:attrName>
                                        </p:attrNameLst>
                                      </p:cBhvr>
                                      <p:to>
                                        <p:strVal val="visible"/>
                                      </p:to>
                                    </p:set>
                                    <p:animEffect transition="in" filter="blinds(horizontal)">
                                      <p:cBhvr>
                                        <p:cTn id="113" dur="500"/>
                                        <p:tgtEl>
                                          <p:spTgt spid="33"/>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blinds(horizontal)">
                                      <p:cBhvr>
                                        <p:cTn id="1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p:bldP spid="15" grpId="0"/>
      <p:bldP spid="16" grpId="0"/>
      <p:bldP spid="17" grpId="0"/>
      <p:bldP spid="18" grpId="0" animBg="1"/>
      <p:bldP spid="19" grpId="0" animBg="1"/>
      <p:bldP spid="20" grpId="0" animBg="1"/>
      <p:bldP spid="21" grpId="0" animBg="1"/>
      <p:bldP spid="22" grpId="0"/>
      <p:bldP spid="23" grpId="0"/>
      <p:bldP spid="24" grpId="0"/>
      <p:bldP spid="25" grpId="0"/>
      <p:bldP spid="26" grpId="0"/>
      <p:bldP spid="27" grpId="0"/>
      <p:bldP spid="28" grpId="0" animBg="1"/>
      <p:bldP spid="29" grpId="0"/>
      <p:bldP spid="30" grpId="0"/>
      <p:bldP spid="31" grpId="0"/>
      <p:bldP spid="32" grpId="0"/>
      <p:bldP spid="32" grpId="1"/>
      <p:bldP spid="33" grpId="0"/>
      <p:bldP spid="3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Linux Scheduling Priority</a:t>
            </a:r>
          </a:p>
        </p:txBody>
      </p:sp>
      <p:sp>
        <p:nvSpPr>
          <p:cNvPr id="4" name="Slide Number Placeholder 3"/>
          <p:cNvSpPr>
            <a:spLocks noGrp="1"/>
          </p:cNvSpPr>
          <p:nvPr>
            <p:ph type="sldNum" sz="quarter" idx="12"/>
          </p:nvPr>
        </p:nvSpPr>
        <p:spPr/>
        <p:txBody>
          <a:bodyPr/>
          <a:lstStyle/>
          <a:p>
            <a:fld id="{1DEFBDA0-AD74-41D1-B067-250B5C005FA0}" type="slidenum">
              <a:rPr lang="en-IN" smtClean="0"/>
              <a:t>56</a:t>
            </a:fld>
            <a:endParaRPr lang="en-IN"/>
          </a:p>
        </p:txBody>
      </p:sp>
      <p:cxnSp>
        <p:nvCxnSpPr>
          <p:cNvPr id="5" name="Straight Connector 4"/>
          <p:cNvCxnSpPr/>
          <p:nvPr/>
        </p:nvCxnSpPr>
        <p:spPr>
          <a:xfrm flipV="1">
            <a:off x="2311400" y="2006600"/>
            <a:ext cx="7518400" cy="76200"/>
          </a:xfrm>
          <a:prstGeom prst="line">
            <a:avLst/>
          </a:prstGeom>
          <a:noFill/>
          <a:ln w="381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6" name="Straight Connector 5"/>
          <p:cNvCxnSpPr/>
          <p:nvPr/>
        </p:nvCxnSpPr>
        <p:spPr>
          <a:xfrm>
            <a:off x="2324100" y="18415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7" name="Straight Connector 6"/>
          <p:cNvCxnSpPr/>
          <p:nvPr/>
        </p:nvCxnSpPr>
        <p:spPr>
          <a:xfrm>
            <a:off x="2641600" y="18415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8" name="Straight Connector 7"/>
          <p:cNvCxnSpPr/>
          <p:nvPr/>
        </p:nvCxnSpPr>
        <p:spPr>
          <a:xfrm>
            <a:off x="7467600" y="18034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9" name="Straight Connector 8"/>
          <p:cNvCxnSpPr/>
          <p:nvPr/>
        </p:nvCxnSpPr>
        <p:spPr>
          <a:xfrm>
            <a:off x="5803900" y="178435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10" name="Straight Connector 9"/>
          <p:cNvCxnSpPr/>
          <p:nvPr/>
        </p:nvCxnSpPr>
        <p:spPr>
          <a:xfrm>
            <a:off x="3721100" y="18415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11" name="Straight Connector 10"/>
          <p:cNvCxnSpPr/>
          <p:nvPr/>
        </p:nvCxnSpPr>
        <p:spPr>
          <a:xfrm>
            <a:off x="8178800" y="18034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12" name="Straight Connector 11"/>
          <p:cNvCxnSpPr/>
          <p:nvPr/>
        </p:nvCxnSpPr>
        <p:spPr>
          <a:xfrm>
            <a:off x="4775200" y="18034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13" name="Straight Connector 12"/>
          <p:cNvCxnSpPr/>
          <p:nvPr/>
        </p:nvCxnSpPr>
        <p:spPr>
          <a:xfrm>
            <a:off x="6832600" y="180975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14" name="Straight Connector 13"/>
          <p:cNvCxnSpPr/>
          <p:nvPr/>
        </p:nvCxnSpPr>
        <p:spPr>
          <a:xfrm>
            <a:off x="9448800" y="17653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15" name="Straight Connector 14"/>
          <p:cNvCxnSpPr/>
          <p:nvPr/>
        </p:nvCxnSpPr>
        <p:spPr>
          <a:xfrm>
            <a:off x="9829800" y="17526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16" name="TextBox 15"/>
          <p:cNvSpPr txBox="1"/>
          <p:nvPr/>
        </p:nvSpPr>
        <p:spPr>
          <a:xfrm>
            <a:off x="9556750" y="1485900"/>
            <a:ext cx="546100" cy="338554"/>
          </a:xfrm>
          <a:prstGeom prst="rect">
            <a:avLst/>
          </a:prstGeom>
          <a:noFill/>
        </p:spPr>
        <p:txBody>
          <a:bodyPr wrap="square" rtlCol="0">
            <a:spAutoFit/>
          </a:bodyPr>
          <a:lstStyle/>
          <a:p>
            <a:r>
              <a:rPr lang="en-US" sz="1600" b="1" kern="0" dirty="0">
                <a:solidFill>
                  <a:sysClr val="windowText" lastClr="000000"/>
                </a:solidFill>
                <a:latin typeface="Arial"/>
              </a:rPr>
              <a:t>139</a:t>
            </a:r>
          </a:p>
        </p:txBody>
      </p:sp>
      <p:sp>
        <p:nvSpPr>
          <p:cNvPr id="17" name="TextBox 16"/>
          <p:cNvSpPr txBox="1"/>
          <p:nvPr/>
        </p:nvSpPr>
        <p:spPr>
          <a:xfrm>
            <a:off x="9175750" y="1485900"/>
            <a:ext cx="546100" cy="338554"/>
          </a:xfrm>
          <a:prstGeom prst="rect">
            <a:avLst/>
          </a:prstGeom>
          <a:noFill/>
        </p:spPr>
        <p:txBody>
          <a:bodyPr wrap="square" rtlCol="0">
            <a:spAutoFit/>
          </a:bodyPr>
          <a:lstStyle/>
          <a:p>
            <a:r>
              <a:rPr lang="en-US" sz="1600" b="1" kern="0" dirty="0">
                <a:solidFill>
                  <a:sysClr val="windowText" lastClr="000000"/>
                </a:solidFill>
                <a:latin typeface="Arial"/>
              </a:rPr>
              <a:t>138</a:t>
            </a:r>
          </a:p>
        </p:txBody>
      </p:sp>
      <p:sp>
        <p:nvSpPr>
          <p:cNvPr id="18" name="TextBox 17"/>
          <p:cNvSpPr txBox="1"/>
          <p:nvPr/>
        </p:nvSpPr>
        <p:spPr>
          <a:xfrm>
            <a:off x="7905750" y="1547396"/>
            <a:ext cx="546100" cy="338554"/>
          </a:xfrm>
          <a:prstGeom prst="rect">
            <a:avLst/>
          </a:prstGeom>
          <a:noFill/>
        </p:spPr>
        <p:txBody>
          <a:bodyPr wrap="square" rtlCol="0">
            <a:spAutoFit/>
          </a:bodyPr>
          <a:lstStyle/>
          <a:p>
            <a:r>
              <a:rPr lang="en-US" sz="1600" b="1" kern="0" dirty="0">
                <a:solidFill>
                  <a:sysClr val="windowText" lastClr="000000"/>
                </a:solidFill>
                <a:latin typeface="Arial"/>
              </a:rPr>
              <a:t>139</a:t>
            </a:r>
          </a:p>
        </p:txBody>
      </p:sp>
      <p:sp>
        <p:nvSpPr>
          <p:cNvPr id="19" name="TextBox 18"/>
          <p:cNvSpPr txBox="1"/>
          <p:nvPr/>
        </p:nvSpPr>
        <p:spPr>
          <a:xfrm>
            <a:off x="7194550" y="1534696"/>
            <a:ext cx="546100" cy="338554"/>
          </a:xfrm>
          <a:prstGeom prst="rect">
            <a:avLst/>
          </a:prstGeom>
          <a:noFill/>
        </p:spPr>
        <p:txBody>
          <a:bodyPr wrap="square" rtlCol="0">
            <a:spAutoFit/>
          </a:bodyPr>
          <a:lstStyle/>
          <a:p>
            <a:r>
              <a:rPr lang="en-US" sz="1600" b="1" kern="0" dirty="0">
                <a:solidFill>
                  <a:sysClr val="windowText" lastClr="000000"/>
                </a:solidFill>
                <a:latin typeface="Arial"/>
              </a:rPr>
              <a:t>100</a:t>
            </a:r>
          </a:p>
        </p:txBody>
      </p:sp>
      <p:sp>
        <p:nvSpPr>
          <p:cNvPr id="20" name="TextBox 19"/>
          <p:cNvSpPr txBox="1"/>
          <p:nvPr/>
        </p:nvSpPr>
        <p:spPr>
          <a:xfrm>
            <a:off x="6623050" y="1547396"/>
            <a:ext cx="546100" cy="338554"/>
          </a:xfrm>
          <a:prstGeom prst="rect">
            <a:avLst/>
          </a:prstGeom>
          <a:noFill/>
        </p:spPr>
        <p:txBody>
          <a:bodyPr wrap="square" rtlCol="0">
            <a:spAutoFit/>
          </a:bodyPr>
          <a:lstStyle/>
          <a:p>
            <a:r>
              <a:rPr lang="en-US" sz="1600" b="1" kern="0" dirty="0">
                <a:solidFill>
                  <a:sysClr val="windowText" lastClr="000000"/>
                </a:solidFill>
                <a:latin typeface="Arial"/>
              </a:rPr>
              <a:t>98</a:t>
            </a:r>
          </a:p>
        </p:txBody>
      </p:sp>
      <p:sp>
        <p:nvSpPr>
          <p:cNvPr id="21" name="TextBox 20"/>
          <p:cNvSpPr txBox="1"/>
          <p:nvPr/>
        </p:nvSpPr>
        <p:spPr>
          <a:xfrm>
            <a:off x="5581650" y="1534696"/>
            <a:ext cx="546100" cy="338554"/>
          </a:xfrm>
          <a:prstGeom prst="rect">
            <a:avLst/>
          </a:prstGeom>
          <a:noFill/>
        </p:spPr>
        <p:txBody>
          <a:bodyPr wrap="square" rtlCol="0">
            <a:spAutoFit/>
          </a:bodyPr>
          <a:lstStyle/>
          <a:p>
            <a:r>
              <a:rPr lang="en-US" sz="1600" b="1" kern="0" dirty="0">
                <a:solidFill>
                  <a:sysClr val="windowText" lastClr="000000"/>
                </a:solidFill>
                <a:latin typeface="Arial"/>
              </a:rPr>
              <a:t>88</a:t>
            </a:r>
          </a:p>
        </p:txBody>
      </p:sp>
      <p:sp>
        <p:nvSpPr>
          <p:cNvPr id="22" name="TextBox 21"/>
          <p:cNvSpPr txBox="1"/>
          <p:nvPr/>
        </p:nvSpPr>
        <p:spPr>
          <a:xfrm>
            <a:off x="4565650" y="1547396"/>
            <a:ext cx="546100" cy="338554"/>
          </a:xfrm>
          <a:prstGeom prst="rect">
            <a:avLst/>
          </a:prstGeom>
          <a:noFill/>
        </p:spPr>
        <p:txBody>
          <a:bodyPr wrap="square" rtlCol="0">
            <a:spAutoFit/>
          </a:bodyPr>
          <a:lstStyle/>
          <a:p>
            <a:r>
              <a:rPr lang="en-US" sz="1600" b="1" kern="0" dirty="0">
                <a:solidFill>
                  <a:sysClr val="windowText" lastClr="000000"/>
                </a:solidFill>
                <a:latin typeface="Arial"/>
              </a:rPr>
              <a:t>70</a:t>
            </a:r>
          </a:p>
        </p:txBody>
      </p:sp>
      <p:sp>
        <p:nvSpPr>
          <p:cNvPr id="23" name="TextBox 22"/>
          <p:cNvSpPr txBox="1"/>
          <p:nvPr/>
        </p:nvSpPr>
        <p:spPr>
          <a:xfrm>
            <a:off x="3498850" y="1572796"/>
            <a:ext cx="546100" cy="338554"/>
          </a:xfrm>
          <a:prstGeom prst="rect">
            <a:avLst/>
          </a:prstGeom>
          <a:noFill/>
        </p:spPr>
        <p:txBody>
          <a:bodyPr wrap="square" rtlCol="0">
            <a:spAutoFit/>
          </a:bodyPr>
          <a:lstStyle/>
          <a:p>
            <a:r>
              <a:rPr lang="en-US" sz="1600" b="1" kern="0" dirty="0">
                <a:solidFill>
                  <a:sysClr val="windowText" lastClr="000000"/>
                </a:solidFill>
                <a:latin typeface="Arial"/>
              </a:rPr>
              <a:t>50</a:t>
            </a:r>
          </a:p>
        </p:txBody>
      </p:sp>
      <p:sp>
        <p:nvSpPr>
          <p:cNvPr id="24" name="TextBox 23"/>
          <p:cNvSpPr txBox="1"/>
          <p:nvPr/>
        </p:nvSpPr>
        <p:spPr>
          <a:xfrm>
            <a:off x="2482850" y="1572796"/>
            <a:ext cx="273050" cy="338554"/>
          </a:xfrm>
          <a:prstGeom prst="rect">
            <a:avLst/>
          </a:prstGeom>
          <a:noFill/>
        </p:spPr>
        <p:txBody>
          <a:bodyPr wrap="square" rtlCol="0">
            <a:spAutoFit/>
          </a:bodyPr>
          <a:lstStyle/>
          <a:p>
            <a:r>
              <a:rPr lang="en-US" sz="1600" b="1" kern="0" dirty="0">
                <a:solidFill>
                  <a:sysClr val="windowText" lastClr="000000"/>
                </a:solidFill>
                <a:latin typeface="Arial"/>
              </a:rPr>
              <a:t>1</a:t>
            </a:r>
          </a:p>
        </p:txBody>
      </p:sp>
      <p:sp>
        <p:nvSpPr>
          <p:cNvPr id="25" name="TextBox 24"/>
          <p:cNvSpPr txBox="1"/>
          <p:nvPr/>
        </p:nvSpPr>
        <p:spPr>
          <a:xfrm>
            <a:off x="2165350" y="1585496"/>
            <a:ext cx="273050" cy="338554"/>
          </a:xfrm>
          <a:prstGeom prst="rect">
            <a:avLst/>
          </a:prstGeom>
          <a:noFill/>
        </p:spPr>
        <p:txBody>
          <a:bodyPr wrap="square" rtlCol="0">
            <a:spAutoFit/>
          </a:bodyPr>
          <a:lstStyle/>
          <a:p>
            <a:r>
              <a:rPr lang="en-US" sz="1600" b="1" kern="0" dirty="0">
                <a:solidFill>
                  <a:sysClr val="windowText" lastClr="000000"/>
                </a:solidFill>
                <a:latin typeface="Arial"/>
              </a:rPr>
              <a:t>0</a:t>
            </a:r>
          </a:p>
        </p:txBody>
      </p:sp>
      <p:cxnSp>
        <p:nvCxnSpPr>
          <p:cNvPr id="26" name="Straight Connector 25"/>
          <p:cNvCxnSpPr/>
          <p:nvPr/>
        </p:nvCxnSpPr>
        <p:spPr>
          <a:xfrm flipH="1">
            <a:off x="2324100" y="3162300"/>
            <a:ext cx="5143500" cy="25400"/>
          </a:xfrm>
          <a:prstGeom prst="line">
            <a:avLst/>
          </a:prstGeom>
          <a:noFill/>
          <a:ln w="381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7" name="Straight Connector 26"/>
          <p:cNvCxnSpPr/>
          <p:nvPr/>
        </p:nvCxnSpPr>
        <p:spPr>
          <a:xfrm>
            <a:off x="2336800" y="29718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8" name="Straight Connector 27"/>
          <p:cNvCxnSpPr/>
          <p:nvPr/>
        </p:nvCxnSpPr>
        <p:spPr>
          <a:xfrm>
            <a:off x="7461250" y="29210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9" name="Straight Connector 28"/>
          <p:cNvCxnSpPr/>
          <p:nvPr/>
        </p:nvCxnSpPr>
        <p:spPr>
          <a:xfrm>
            <a:off x="2641600" y="29718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30" name="Straight Connector 29"/>
          <p:cNvCxnSpPr/>
          <p:nvPr/>
        </p:nvCxnSpPr>
        <p:spPr>
          <a:xfrm>
            <a:off x="6896100" y="29337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31" name="TextBox 30"/>
          <p:cNvSpPr txBox="1"/>
          <p:nvPr/>
        </p:nvSpPr>
        <p:spPr>
          <a:xfrm>
            <a:off x="2136775" y="2715796"/>
            <a:ext cx="444500" cy="338554"/>
          </a:xfrm>
          <a:prstGeom prst="rect">
            <a:avLst/>
          </a:prstGeom>
          <a:noFill/>
        </p:spPr>
        <p:txBody>
          <a:bodyPr wrap="square" rtlCol="0">
            <a:spAutoFit/>
          </a:bodyPr>
          <a:lstStyle/>
          <a:p>
            <a:r>
              <a:rPr lang="en-US" sz="1600" b="1" kern="0" dirty="0">
                <a:solidFill>
                  <a:sysClr val="windowText" lastClr="000000"/>
                </a:solidFill>
                <a:latin typeface="Arial"/>
              </a:rPr>
              <a:t>99</a:t>
            </a:r>
          </a:p>
        </p:txBody>
      </p:sp>
      <p:sp>
        <p:nvSpPr>
          <p:cNvPr id="32" name="TextBox 31"/>
          <p:cNvSpPr txBox="1"/>
          <p:nvPr/>
        </p:nvSpPr>
        <p:spPr>
          <a:xfrm>
            <a:off x="2441575" y="2722315"/>
            <a:ext cx="444500" cy="338554"/>
          </a:xfrm>
          <a:prstGeom prst="rect">
            <a:avLst/>
          </a:prstGeom>
          <a:noFill/>
        </p:spPr>
        <p:txBody>
          <a:bodyPr wrap="square" rtlCol="0">
            <a:spAutoFit/>
          </a:bodyPr>
          <a:lstStyle/>
          <a:p>
            <a:r>
              <a:rPr lang="en-US" sz="1600" b="1" kern="0" dirty="0">
                <a:solidFill>
                  <a:sysClr val="windowText" lastClr="000000"/>
                </a:solidFill>
                <a:latin typeface="Arial"/>
              </a:rPr>
              <a:t>98</a:t>
            </a:r>
          </a:p>
        </p:txBody>
      </p:sp>
      <p:sp>
        <p:nvSpPr>
          <p:cNvPr id="33" name="TextBox 32"/>
          <p:cNvSpPr txBox="1"/>
          <p:nvPr/>
        </p:nvSpPr>
        <p:spPr>
          <a:xfrm>
            <a:off x="7312025" y="2658815"/>
            <a:ext cx="273050" cy="338554"/>
          </a:xfrm>
          <a:prstGeom prst="rect">
            <a:avLst/>
          </a:prstGeom>
          <a:noFill/>
        </p:spPr>
        <p:txBody>
          <a:bodyPr wrap="square" rtlCol="0">
            <a:spAutoFit/>
          </a:bodyPr>
          <a:lstStyle/>
          <a:p>
            <a:r>
              <a:rPr lang="en-US" sz="1600" b="1" kern="0" dirty="0">
                <a:solidFill>
                  <a:sysClr val="windowText" lastClr="000000"/>
                </a:solidFill>
                <a:latin typeface="Arial"/>
              </a:rPr>
              <a:t>0</a:t>
            </a:r>
          </a:p>
        </p:txBody>
      </p:sp>
      <p:sp>
        <p:nvSpPr>
          <p:cNvPr id="34" name="TextBox 33"/>
          <p:cNvSpPr txBox="1"/>
          <p:nvPr/>
        </p:nvSpPr>
        <p:spPr>
          <a:xfrm>
            <a:off x="6734175" y="2677696"/>
            <a:ext cx="273050" cy="338554"/>
          </a:xfrm>
          <a:prstGeom prst="rect">
            <a:avLst/>
          </a:prstGeom>
          <a:noFill/>
        </p:spPr>
        <p:txBody>
          <a:bodyPr wrap="square" rtlCol="0">
            <a:spAutoFit/>
          </a:bodyPr>
          <a:lstStyle/>
          <a:p>
            <a:r>
              <a:rPr lang="en-US" sz="1600" b="1" kern="0" dirty="0">
                <a:solidFill>
                  <a:sysClr val="windowText" lastClr="000000"/>
                </a:solidFill>
                <a:latin typeface="Arial"/>
              </a:rPr>
              <a:t>3</a:t>
            </a:r>
          </a:p>
        </p:txBody>
      </p:sp>
      <p:cxnSp>
        <p:nvCxnSpPr>
          <p:cNvPr id="35" name="Straight Connector 34"/>
          <p:cNvCxnSpPr/>
          <p:nvPr/>
        </p:nvCxnSpPr>
        <p:spPr>
          <a:xfrm flipH="1">
            <a:off x="7585076" y="4025900"/>
            <a:ext cx="2244725" cy="12700"/>
          </a:xfrm>
          <a:prstGeom prst="line">
            <a:avLst/>
          </a:prstGeom>
          <a:noFill/>
          <a:ln w="381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36" name="Straight Connector 35"/>
          <p:cNvCxnSpPr/>
          <p:nvPr/>
        </p:nvCxnSpPr>
        <p:spPr>
          <a:xfrm>
            <a:off x="7588250" y="37973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37" name="Straight Connector 36"/>
          <p:cNvCxnSpPr/>
          <p:nvPr/>
        </p:nvCxnSpPr>
        <p:spPr>
          <a:xfrm>
            <a:off x="9817100" y="377825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38" name="Straight Connector 37"/>
          <p:cNvCxnSpPr/>
          <p:nvPr/>
        </p:nvCxnSpPr>
        <p:spPr>
          <a:xfrm>
            <a:off x="8694737" y="379095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39" name="TextBox 38"/>
          <p:cNvSpPr txBox="1"/>
          <p:nvPr/>
        </p:nvSpPr>
        <p:spPr>
          <a:xfrm>
            <a:off x="8540750" y="3515896"/>
            <a:ext cx="444500" cy="338554"/>
          </a:xfrm>
          <a:prstGeom prst="rect">
            <a:avLst/>
          </a:prstGeom>
          <a:noFill/>
        </p:spPr>
        <p:txBody>
          <a:bodyPr wrap="square" rtlCol="0">
            <a:spAutoFit/>
          </a:bodyPr>
          <a:lstStyle/>
          <a:p>
            <a:r>
              <a:rPr lang="en-US" sz="1600" b="1" kern="0" dirty="0">
                <a:solidFill>
                  <a:sysClr val="windowText" lastClr="000000"/>
                </a:solidFill>
                <a:latin typeface="Arial"/>
              </a:rPr>
              <a:t>0</a:t>
            </a:r>
          </a:p>
        </p:txBody>
      </p:sp>
      <p:sp>
        <p:nvSpPr>
          <p:cNvPr id="40" name="TextBox 39"/>
          <p:cNvSpPr txBox="1"/>
          <p:nvPr/>
        </p:nvSpPr>
        <p:spPr>
          <a:xfrm>
            <a:off x="7346950" y="3528596"/>
            <a:ext cx="565150" cy="338554"/>
          </a:xfrm>
          <a:prstGeom prst="rect">
            <a:avLst/>
          </a:prstGeom>
          <a:noFill/>
        </p:spPr>
        <p:txBody>
          <a:bodyPr wrap="square" rtlCol="0">
            <a:spAutoFit/>
          </a:bodyPr>
          <a:lstStyle/>
          <a:p>
            <a:r>
              <a:rPr lang="en-US" sz="1600" b="1" kern="0" dirty="0">
                <a:solidFill>
                  <a:sysClr val="windowText" lastClr="000000"/>
                </a:solidFill>
                <a:latin typeface="Arial"/>
              </a:rPr>
              <a:t>-20</a:t>
            </a:r>
          </a:p>
        </p:txBody>
      </p:sp>
      <p:sp>
        <p:nvSpPr>
          <p:cNvPr id="41" name="TextBox 40"/>
          <p:cNvSpPr txBox="1"/>
          <p:nvPr/>
        </p:nvSpPr>
        <p:spPr>
          <a:xfrm>
            <a:off x="9566275" y="3499019"/>
            <a:ext cx="434975" cy="338554"/>
          </a:xfrm>
          <a:prstGeom prst="rect">
            <a:avLst/>
          </a:prstGeom>
          <a:noFill/>
        </p:spPr>
        <p:txBody>
          <a:bodyPr wrap="square" rtlCol="0">
            <a:spAutoFit/>
          </a:bodyPr>
          <a:lstStyle/>
          <a:p>
            <a:r>
              <a:rPr lang="en-US" sz="1600" b="1" kern="0" dirty="0">
                <a:solidFill>
                  <a:sysClr val="windowText" lastClr="000000"/>
                </a:solidFill>
                <a:latin typeface="Arial"/>
              </a:rPr>
              <a:t>19</a:t>
            </a:r>
          </a:p>
        </p:txBody>
      </p:sp>
      <p:cxnSp>
        <p:nvCxnSpPr>
          <p:cNvPr id="42" name="Straight Connector 41"/>
          <p:cNvCxnSpPr/>
          <p:nvPr/>
        </p:nvCxnSpPr>
        <p:spPr>
          <a:xfrm flipV="1">
            <a:off x="2368550" y="5384800"/>
            <a:ext cx="7518400" cy="76200"/>
          </a:xfrm>
          <a:prstGeom prst="line">
            <a:avLst/>
          </a:prstGeom>
          <a:noFill/>
          <a:ln w="381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3" name="Straight Connector 42"/>
          <p:cNvCxnSpPr/>
          <p:nvPr/>
        </p:nvCxnSpPr>
        <p:spPr>
          <a:xfrm>
            <a:off x="2381250" y="52197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4" name="Straight Connector 43"/>
          <p:cNvCxnSpPr/>
          <p:nvPr/>
        </p:nvCxnSpPr>
        <p:spPr>
          <a:xfrm>
            <a:off x="7524750" y="51816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5" name="Straight Connector 44"/>
          <p:cNvCxnSpPr/>
          <p:nvPr/>
        </p:nvCxnSpPr>
        <p:spPr>
          <a:xfrm>
            <a:off x="3778250" y="52197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6" name="Straight Connector 45"/>
          <p:cNvCxnSpPr/>
          <p:nvPr/>
        </p:nvCxnSpPr>
        <p:spPr>
          <a:xfrm>
            <a:off x="4832350" y="51816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7" name="Straight Connector 46"/>
          <p:cNvCxnSpPr/>
          <p:nvPr/>
        </p:nvCxnSpPr>
        <p:spPr>
          <a:xfrm>
            <a:off x="6889750" y="518795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8" name="Straight Connector 47"/>
          <p:cNvCxnSpPr/>
          <p:nvPr/>
        </p:nvCxnSpPr>
        <p:spPr>
          <a:xfrm>
            <a:off x="9505950" y="51435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9" name="Straight Connector 48"/>
          <p:cNvCxnSpPr/>
          <p:nvPr/>
        </p:nvCxnSpPr>
        <p:spPr>
          <a:xfrm>
            <a:off x="9886950" y="51308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50" name="TextBox 49"/>
          <p:cNvSpPr txBox="1"/>
          <p:nvPr/>
        </p:nvSpPr>
        <p:spPr>
          <a:xfrm>
            <a:off x="9613900" y="4864100"/>
            <a:ext cx="546100" cy="338554"/>
          </a:xfrm>
          <a:prstGeom prst="rect">
            <a:avLst/>
          </a:prstGeom>
          <a:noFill/>
        </p:spPr>
        <p:txBody>
          <a:bodyPr wrap="square" rtlCol="0">
            <a:spAutoFit/>
          </a:bodyPr>
          <a:lstStyle/>
          <a:p>
            <a:r>
              <a:rPr lang="en-US" sz="1600" b="1" kern="0" dirty="0">
                <a:solidFill>
                  <a:sysClr val="windowText" lastClr="000000"/>
                </a:solidFill>
                <a:latin typeface="Arial"/>
              </a:rPr>
              <a:t>39</a:t>
            </a:r>
          </a:p>
        </p:txBody>
      </p:sp>
      <p:sp>
        <p:nvSpPr>
          <p:cNvPr id="51" name="TextBox 50"/>
          <p:cNvSpPr txBox="1"/>
          <p:nvPr/>
        </p:nvSpPr>
        <p:spPr>
          <a:xfrm>
            <a:off x="9232900" y="4864100"/>
            <a:ext cx="546100" cy="338554"/>
          </a:xfrm>
          <a:prstGeom prst="rect">
            <a:avLst/>
          </a:prstGeom>
          <a:noFill/>
        </p:spPr>
        <p:txBody>
          <a:bodyPr wrap="square" rtlCol="0">
            <a:spAutoFit/>
          </a:bodyPr>
          <a:lstStyle/>
          <a:p>
            <a:r>
              <a:rPr lang="en-US" sz="1600" b="1" kern="0" dirty="0">
                <a:solidFill>
                  <a:sysClr val="windowText" lastClr="000000"/>
                </a:solidFill>
                <a:latin typeface="Arial"/>
              </a:rPr>
              <a:t>38</a:t>
            </a:r>
          </a:p>
        </p:txBody>
      </p:sp>
      <p:sp>
        <p:nvSpPr>
          <p:cNvPr id="52" name="TextBox 51"/>
          <p:cNvSpPr txBox="1"/>
          <p:nvPr/>
        </p:nvSpPr>
        <p:spPr>
          <a:xfrm>
            <a:off x="7378700" y="4912896"/>
            <a:ext cx="546100" cy="338554"/>
          </a:xfrm>
          <a:prstGeom prst="rect">
            <a:avLst/>
          </a:prstGeom>
          <a:noFill/>
        </p:spPr>
        <p:txBody>
          <a:bodyPr wrap="square" rtlCol="0">
            <a:spAutoFit/>
          </a:bodyPr>
          <a:lstStyle/>
          <a:p>
            <a:r>
              <a:rPr lang="en-US" sz="1600" b="1" kern="0" dirty="0">
                <a:solidFill>
                  <a:sysClr val="windowText" lastClr="000000"/>
                </a:solidFill>
                <a:latin typeface="Arial"/>
              </a:rPr>
              <a:t>0</a:t>
            </a:r>
          </a:p>
        </p:txBody>
      </p:sp>
      <p:sp>
        <p:nvSpPr>
          <p:cNvPr id="53" name="TextBox 52"/>
          <p:cNvSpPr txBox="1"/>
          <p:nvPr/>
        </p:nvSpPr>
        <p:spPr>
          <a:xfrm>
            <a:off x="6680200" y="4925596"/>
            <a:ext cx="546100" cy="338554"/>
          </a:xfrm>
          <a:prstGeom prst="rect">
            <a:avLst/>
          </a:prstGeom>
          <a:noFill/>
        </p:spPr>
        <p:txBody>
          <a:bodyPr wrap="square" rtlCol="0">
            <a:spAutoFit/>
          </a:bodyPr>
          <a:lstStyle/>
          <a:p>
            <a:r>
              <a:rPr lang="en-US" sz="1600" b="1" kern="0" dirty="0">
                <a:solidFill>
                  <a:sysClr val="windowText" lastClr="000000"/>
                </a:solidFill>
                <a:latin typeface="Arial"/>
              </a:rPr>
              <a:t>-5</a:t>
            </a:r>
          </a:p>
        </p:txBody>
      </p:sp>
      <p:sp>
        <p:nvSpPr>
          <p:cNvPr id="54" name="TextBox 53"/>
          <p:cNvSpPr txBox="1"/>
          <p:nvPr/>
        </p:nvSpPr>
        <p:spPr>
          <a:xfrm>
            <a:off x="2057400" y="4963696"/>
            <a:ext cx="463550" cy="338554"/>
          </a:xfrm>
          <a:prstGeom prst="rect">
            <a:avLst/>
          </a:prstGeom>
          <a:noFill/>
        </p:spPr>
        <p:txBody>
          <a:bodyPr wrap="square" rtlCol="0">
            <a:spAutoFit/>
          </a:bodyPr>
          <a:lstStyle/>
          <a:p>
            <a:r>
              <a:rPr lang="en-US" sz="1600" b="1" kern="0" dirty="0">
                <a:solidFill>
                  <a:sysClr val="windowText" lastClr="000000"/>
                </a:solidFill>
                <a:latin typeface="Arial"/>
              </a:rPr>
              <a:t>RT</a:t>
            </a:r>
          </a:p>
        </p:txBody>
      </p:sp>
      <p:sp>
        <p:nvSpPr>
          <p:cNvPr id="55" name="TextBox 54"/>
          <p:cNvSpPr txBox="1"/>
          <p:nvPr/>
        </p:nvSpPr>
        <p:spPr>
          <a:xfrm>
            <a:off x="3540125" y="4957346"/>
            <a:ext cx="612775" cy="338554"/>
          </a:xfrm>
          <a:prstGeom prst="rect">
            <a:avLst/>
          </a:prstGeom>
          <a:noFill/>
        </p:spPr>
        <p:txBody>
          <a:bodyPr wrap="square" rtlCol="0">
            <a:spAutoFit/>
          </a:bodyPr>
          <a:lstStyle/>
          <a:p>
            <a:r>
              <a:rPr lang="en-US" sz="1600" b="1" kern="0" dirty="0">
                <a:solidFill>
                  <a:sysClr val="windowText" lastClr="000000"/>
                </a:solidFill>
                <a:latin typeface="Arial"/>
              </a:rPr>
              <a:t>-80</a:t>
            </a:r>
          </a:p>
        </p:txBody>
      </p:sp>
      <p:sp>
        <p:nvSpPr>
          <p:cNvPr id="56" name="TextBox 55"/>
          <p:cNvSpPr txBox="1"/>
          <p:nvPr/>
        </p:nvSpPr>
        <p:spPr>
          <a:xfrm>
            <a:off x="4594225" y="4906546"/>
            <a:ext cx="517525" cy="338554"/>
          </a:xfrm>
          <a:prstGeom prst="rect">
            <a:avLst/>
          </a:prstGeom>
          <a:noFill/>
        </p:spPr>
        <p:txBody>
          <a:bodyPr wrap="square" rtlCol="0">
            <a:spAutoFit/>
          </a:bodyPr>
          <a:lstStyle/>
          <a:p>
            <a:r>
              <a:rPr lang="en-US" sz="1600" b="1" kern="0" dirty="0">
                <a:solidFill>
                  <a:sysClr val="windowText" lastClr="000000"/>
                </a:solidFill>
                <a:latin typeface="Arial"/>
              </a:rPr>
              <a:t>-55</a:t>
            </a:r>
          </a:p>
        </p:txBody>
      </p:sp>
      <p:cxnSp>
        <p:nvCxnSpPr>
          <p:cNvPr id="57" name="Straight Connector 56"/>
          <p:cNvCxnSpPr/>
          <p:nvPr/>
        </p:nvCxnSpPr>
        <p:spPr>
          <a:xfrm>
            <a:off x="2638425" y="5219700"/>
            <a:ext cx="0" cy="2413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58" name="TextBox 57"/>
          <p:cNvSpPr txBox="1"/>
          <p:nvPr/>
        </p:nvSpPr>
        <p:spPr>
          <a:xfrm>
            <a:off x="2381250" y="4957346"/>
            <a:ext cx="603250" cy="338554"/>
          </a:xfrm>
          <a:prstGeom prst="rect">
            <a:avLst/>
          </a:prstGeom>
          <a:noFill/>
        </p:spPr>
        <p:txBody>
          <a:bodyPr wrap="square" rtlCol="0">
            <a:spAutoFit/>
          </a:bodyPr>
          <a:lstStyle/>
          <a:p>
            <a:r>
              <a:rPr lang="en-US" sz="1600" b="1" kern="0" dirty="0">
                <a:solidFill>
                  <a:sysClr val="windowText" lastClr="000000"/>
                </a:solidFill>
                <a:latin typeface="Arial"/>
              </a:rPr>
              <a:t>-98</a:t>
            </a:r>
          </a:p>
        </p:txBody>
      </p:sp>
      <p:sp>
        <p:nvSpPr>
          <p:cNvPr id="59" name="TextBox 58"/>
          <p:cNvSpPr txBox="1"/>
          <p:nvPr/>
        </p:nvSpPr>
        <p:spPr>
          <a:xfrm>
            <a:off x="2136775" y="1104900"/>
            <a:ext cx="2428875" cy="369332"/>
          </a:xfrm>
          <a:prstGeom prst="rect">
            <a:avLst/>
          </a:prstGeom>
          <a:noFill/>
        </p:spPr>
        <p:txBody>
          <a:bodyPr wrap="square" rtlCol="0">
            <a:spAutoFit/>
          </a:bodyPr>
          <a:lstStyle/>
          <a:p>
            <a:r>
              <a:rPr lang="en-US" b="1" kern="0" dirty="0">
                <a:solidFill>
                  <a:sysClr val="windowText" lastClr="000000"/>
                </a:solidFill>
                <a:latin typeface="Arial"/>
              </a:rPr>
              <a:t>HIGER PRIORITY</a:t>
            </a:r>
          </a:p>
        </p:txBody>
      </p:sp>
      <p:sp>
        <p:nvSpPr>
          <p:cNvPr id="60" name="TextBox 59"/>
          <p:cNvSpPr txBox="1"/>
          <p:nvPr/>
        </p:nvSpPr>
        <p:spPr>
          <a:xfrm>
            <a:off x="7851775" y="1136134"/>
            <a:ext cx="2428875" cy="369332"/>
          </a:xfrm>
          <a:prstGeom prst="rect">
            <a:avLst/>
          </a:prstGeom>
          <a:noFill/>
        </p:spPr>
        <p:txBody>
          <a:bodyPr wrap="square" rtlCol="0">
            <a:spAutoFit/>
          </a:bodyPr>
          <a:lstStyle/>
          <a:p>
            <a:r>
              <a:rPr lang="en-US" b="1" kern="0" dirty="0">
                <a:solidFill>
                  <a:sysClr val="windowText" lastClr="000000"/>
                </a:solidFill>
                <a:latin typeface="Arial"/>
              </a:rPr>
              <a:t>LOWER PRIORITY</a:t>
            </a:r>
          </a:p>
        </p:txBody>
      </p:sp>
      <p:sp>
        <p:nvSpPr>
          <p:cNvPr id="61" name="TextBox 60"/>
          <p:cNvSpPr txBox="1"/>
          <p:nvPr/>
        </p:nvSpPr>
        <p:spPr>
          <a:xfrm>
            <a:off x="4883151" y="2096532"/>
            <a:ext cx="2428875" cy="369332"/>
          </a:xfrm>
          <a:prstGeom prst="rect">
            <a:avLst/>
          </a:prstGeom>
          <a:noFill/>
        </p:spPr>
        <p:txBody>
          <a:bodyPr wrap="square" rtlCol="0">
            <a:spAutoFit/>
          </a:bodyPr>
          <a:lstStyle/>
          <a:p>
            <a:r>
              <a:rPr lang="en-US" b="1" kern="0" dirty="0">
                <a:solidFill>
                  <a:sysClr val="windowText" lastClr="000000"/>
                </a:solidFill>
                <a:latin typeface="Arial"/>
              </a:rPr>
              <a:t>SYSTEM PRIORITY</a:t>
            </a:r>
          </a:p>
        </p:txBody>
      </p:sp>
      <p:sp>
        <p:nvSpPr>
          <p:cNvPr id="62" name="TextBox 61"/>
          <p:cNvSpPr txBox="1"/>
          <p:nvPr/>
        </p:nvSpPr>
        <p:spPr>
          <a:xfrm>
            <a:off x="3503612" y="3214132"/>
            <a:ext cx="2871789" cy="369332"/>
          </a:xfrm>
          <a:prstGeom prst="rect">
            <a:avLst/>
          </a:prstGeom>
          <a:noFill/>
        </p:spPr>
        <p:txBody>
          <a:bodyPr wrap="square" rtlCol="0">
            <a:spAutoFit/>
          </a:bodyPr>
          <a:lstStyle/>
          <a:p>
            <a:r>
              <a:rPr lang="en-US" b="1" kern="0" dirty="0">
                <a:solidFill>
                  <a:sysClr val="windowText" lastClr="000000"/>
                </a:solidFill>
                <a:latin typeface="Arial"/>
              </a:rPr>
              <a:t>REAL TIME PRIORITY</a:t>
            </a:r>
          </a:p>
        </p:txBody>
      </p:sp>
      <p:sp>
        <p:nvSpPr>
          <p:cNvPr id="63" name="TextBox 62"/>
          <p:cNvSpPr txBox="1"/>
          <p:nvPr/>
        </p:nvSpPr>
        <p:spPr>
          <a:xfrm>
            <a:off x="7886700" y="4039632"/>
            <a:ext cx="1682751" cy="369332"/>
          </a:xfrm>
          <a:prstGeom prst="rect">
            <a:avLst/>
          </a:prstGeom>
          <a:noFill/>
        </p:spPr>
        <p:txBody>
          <a:bodyPr wrap="square" rtlCol="0">
            <a:spAutoFit/>
          </a:bodyPr>
          <a:lstStyle/>
          <a:p>
            <a:r>
              <a:rPr lang="en-US" b="1" kern="0" dirty="0">
                <a:solidFill>
                  <a:sysClr val="windowText" lastClr="000000"/>
                </a:solidFill>
                <a:latin typeface="Arial"/>
              </a:rPr>
              <a:t>NICE LEVEL</a:t>
            </a:r>
          </a:p>
        </p:txBody>
      </p:sp>
      <p:sp>
        <p:nvSpPr>
          <p:cNvPr id="64" name="TextBox 63"/>
          <p:cNvSpPr txBox="1"/>
          <p:nvPr/>
        </p:nvSpPr>
        <p:spPr>
          <a:xfrm>
            <a:off x="4797426" y="5549900"/>
            <a:ext cx="2428875" cy="369332"/>
          </a:xfrm>
          <a:prstGeom prst="rect">
            <a:avLst/>
          </a:prstGeom>
          <a:noFill/>
        </p:spPr>
        <p:txBody>
          <a:bodyPr wrap="square" rtlCol="0">
            <a:spAutoFit/>
          </a:bodyPr>
          <a:lstStyle/>
          <a:p>
            <a:r>
              <a:rPr lang="en-US" b="1" kern="0" dirty="0">
                <a:solidFill>
                  <a:sysClr val="windowText" lastClr="000000"/>
                </a:solidFill>
                <a:latin typeface="Arial"/>
              </a:rPr>
              <a:t>$top OUTPUT</a:t>
            </a:r>
          </a:p>
        </p:txBody>
      </p:sp>
    </p:spTree>
    <p:extLst>
      <p:ext uri="{BB962C8B-B14F-4D97-AF65-F5344CB8AC3E}">
        <p14:creationId xmlns:p14="http://schemas.microsoft.com/office/powerpoint/2010/main" val="41760727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O(1) Scheduler</a:t>
            </a:r>
          </a:p>
        </p:txBody>
      </p:sp>
      <p:sp>
        <p:nvSpPr>
          <p:cNvPr id="4" name="Slide Number Placeholder 3"/>
          <p:cNvSpPr>
            <a:spLocks noGrp="1"/>
          </p:cNvSpPr>
          <p:nvPr>
            <p:ph type="sldNum" sz="quarter" idx="12"/>
          </p:nvPr>
        </p:nvSpPr>
        <p:spPr/>
        <p:txBody>
          <a:bodyPr/>
          <a:lstStyle/>
          <a:p>
            <a:fld id="{1DEFBDA0-AD74-41D1-B067-250B5C005FA0}" type="slidenum">
              <a:rPr lang="en-IN" smtClean="0"/>
              <a:t>57</a:t>
            </a:fld>
            <a:endParaRPr lang="en-IN"/>
          </a:p>
        </p:txBody>
      </p:sp>
      <p:pic>
        <p:nvPicPr>
          <p:cNvPr id="5" name="Picture 2" descr="http://faculty.kfupm.edu.sa/ics/salah/091/ics531/slides/rlove/index.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986029"/>
            <a:ext cx="8686800" cy="56804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4935" y="6360593"/>
            <a:ext cx="4870174" cy="369332"/>
          </a:xfrm>
          <a:prstGeom prst="rect">
            <a:avLst/>
          </a:prstGeom>
          <a:noFill/>
        </p:spPr>
        <p:txBody>
          <a:bodyPr wrap="square" rtlCol="0">
            <a:spAutoFit/>
          </a:bodyPr>
          <a:lstStyle/>
          <a:p>
            <a:r>
              <a:rPr lang="en-IN" dirty="0"/>
              <a:t>Ref: Linux Kernel Development by Robert Love</a:t>
            </a:r>
          </a:p>
        </p:txBody>
      </p:sp>
    </p:spTree>
    <p:extLst>
      <p:ext uri="{BB962C8B-B14F-4D97-AF65-F5344CB8AC3E}">
        <p14:creationId xmlns:p14="http://schemas.microsoft.com/office/powerpoint/2010/main" val="6256753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mn-lt"/>
              </a:rPr>
              <a:t>nice</a:t>
            </a:r>
            <a:r>
              <a:rPr lang="en-IN" dirty="0">
                <a:latin typeface="+mn-lt"/>
              </a:rPr>
              <a:t> and </a:t>
            </a:r>
            <a:r>
              <a:rPr lang="en-IN" i="1" dirty="0" err="1">
                <a:latin typeface="+mn-lt"/>
              </a:rPr>
              <a:t>chrt</a:t>
            </a:r>
            <a:r>
              <a:rPr lang="en-IN" dirty="0">
                <a:latin typeface="+mn-lt"/>
              </a:rPr>
              <a:t> –Manipulate Scheduling Priorities</a:t>
            </a:r>
          </a:p>
        </p:txBody>
      </p:sp>
      <p:sp>
        <p:nvSpPr>
          <p:cNvPr id="4" name="Slide Number Placeholder 3"/>
          <p:cNvSpPr>
            <a:spLocks noGrp="1"/>
          </p:cNvSpPr>
          <p:nvPr>
            <p:ph type="sldNum" sz="quarter" idx="12"/>
          </p:nvPr>
        </p:nvSpPr>
        <p:spPr/>
        <p:txBody>
          <a:bodyPr/>
          <a:lstStyle/>
          <a:p>
            <a:fld id="{1DEFBDA0-AD74-41D1-B067-250B5C005FA0}" type="slidenum">
              <a:rPr lang="en-IN" smtClean="0"/>
              <a:t>58</a:t>
            </a:fld>
            <a:endParaRPr lang="en-IN"/>
          </a:p>
        </p:txBody>
      </p:sp>
      <p:sp>
        <p:nvSpPr>
          <p:cNvPr id="6" name="Content Placeholder 1"/>
          <p:cNvSpPr txBox="1">
            <a:spLocks/>
          </p:cNvSpPr>
          <p:nvPr/>
        </p:nvSpPr>
        <p:spPr>
          <a:xfrm>
            <a:off x="6288024" y="1178083"/>
            <a:ext cx="5708904" cy="5250180"/>
          </a:xfrm>
          <a:prstGeom prst="rect">
            <a:avLst/>
          </a:prstGeom>
          <a:solidFill>
            <a:schemeClr val="accent1">
              <a:lumMod val="20000"/>
              <a:lumOff val="80000"/>
            </a:schemeClr>
          </a:solidFill>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a:ln>
                  <a:noFill/>
                </a:ln>
                <a:solidFill>
                  <a:srgbClr val="595959"/>
                </a:solidFill>
                <a:effectLst/>
                <a:uLnTx/>
                <a:uFillTx/>
                <a:latin typeface="Gill Sans MT" pitchFamily="34" charset="0"/>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a:ln>
                  <a:noFill/>
                </a:ln>
                <a:solidFill>
                  <a:srgbClr val="595959"/>
                </a:solidFill>
                <a:effectLst/>
                <a:uLnTx/>
                <a:uFillTx/>
                <a:latin typeface="Gill Sans MT" pitchFamily="34" charset="0"/>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a:ln>
                  <a:noFill/>
                </a:ln>
                <a:solidFill>
                  <a:srgbClr val="595959"/>
                </a:solidFill>
                <a:effectLst/>
                <a:uLnTx/>
                <a:uFillTx/>
                <a:latin typeface="Gill Sans MT" pitchFamily="34" charset="0"/>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a:ln>
                  <a:noFill/>
                </a:ln>
                <a:solidFill>
                  <a:srgbClr val="595959"/>
                </a:solidFill>
                <a:effectLst/>
                <a:uLnTx/>
                <a:uFillTx/>
                <a:latin typeface="Gill Sans MT" pitchFamily="34" charset="0"/>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a:ln>
                  <a:noFill/>
                </a:ln>
                <a:solidFill>
                  <a:srgbClr val="595959"/>
                </a:solidFill>
                <a:effectLst/>
                <a:uLnTx/>
                <a:uFillTx/>
                <a:latin typeface="Gill Sans MT"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50000"/>
              </a:lnSpc>
              <a:spcBef>
                <a:spcPct val="20000"/>
              </a:spcBef>
              <a:spcAft>
                <a:spcPts val="0"/>
              </a:spcAft>
              <a:buClrTx/>
              <a:buSzTx/>
              <a:buNone/>
              <a:tabLst/>
              <a:defRPr/>
            </a:pPr>
            <a:r>
              <a:rPr kumimoji="0" lang="en-IN" b="1" i="0" u="none" strike="noStrike" kern="1200" cap="none" spc="0" normalizeH="0" noProof="0" dirty="0">
                <a:ln>
                  <a:noFill/>
                </a:ln>
                <a:solidFill>
                  <a:sysClr val="windowText" lastClr="000000"/>
                </a:solidFill>
                <a:effectLst/>
                <a:uLnTx/>
                <a:uFillTx/>
                <a:latin typeface="+mn-lt"/>
                <a:ea typeface="+mn-ea"/>
                <a:cs typeface="Arial"/>
              </a:rPr>
              <a:t>    </a:t>
            </a:r>
            <a:r>
              <a:rPr kumimoji="0" lang="en-IN" b="1" i="0" u="none" strike="noStrike" kern="1200" cap="none" spc="0" normalizeH="0" baseline="0" noProof="0" dirty="0">
                <a:ln>
                  <a:noFill/>
                </a:ln>
                <a:solidFill>
                  <a:sysClr val="windowText" lastClr="000000"/>
                </a:solidFill>
                <a:effectLst/>
                <a:uLnTx/>
                <a:uFillTx/>
                <a:latin typeface="+mn-lt"/>
                <a:ea typeface="+mn-ea"/>
                <a:cs typeface="Arial"/>
              </a:rPr>
              <a:t>Command 		 Priority			nice</a:t>
            </a: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rgbClr val="FF0000"/>
                </a:solidFill>
                <a:effectLst/>
                <a:uLnTx/>
                <a:uFillTx/>
                <a:latin typeface="+mn-lt"/>
                <a:ea typeface="+mn-ea"/>
                <a:cs typeface="Arial"/>
              </a:rPr>
              <a:t>$</a:t>
            </a:r>
            <a:r>
              <a:rPr kumimoji="0" lang="en-IN" b="0" i="0" u="none" strike="noStrike" kern="1200" cap="none" spc="0" normalizeH="0" baseline="0" noProof="0" dirty="0" err="1">
                <a:ln>
                  <a:noFill/>
                </a:ln>
                <a:solidFill>
                  <a:srgbClr val="FF0000"/>
                </a:solidFill>
                <a:effectLst/>
                <a:uLnTx/>
                <a:uFillTx/>
                <a:latin typeface="+mn-lt"/>
                <a:ea typeface="+mn-ea"/>
                <a:cs typeface="Arial"/>
              </a:rPr>
              <a:t>chrt</a:t>
            </a:r>
            <a:r>
              <a:rPr kumimoji="0" lang="en-IN" b="0" i="0" u="none" strike="noStrike" kern="1200" cap="none" spc="0" normalizeH="0" baseline="0" noProof="0" dirty="0">
                <a:ln>
                  <a:noFill/>
                </a:ln>
                <a:solidFill>
                  <a:srgbClr val="FF0000"/>
                </a:solidFill>
                <a:effectLst/>
                <a:uLnTx/>
                <a:uFillTx/>
                <a:latin typeface="+mn-lt"/>
                <a:ea typeface="+mn-ea"/>
                <a:cs typeface="Arial"/>
              </a:rPr>
              <a:t> -r –p -1 &lt;</a:t>
            </a:r>
            <a:r>
              <a:rPr kumimoji="0" lang="en-IN" b="0" i="0" u="none" strike="noStrike" kern="1200" cap="none" spc="0" normalizeH="0" baseline="0" noProof="0" dirty="0" err="1">
                <a:ln>
                  <a:noFill/>
                </a:ln>
                <a:solidFill>
                  <a:srgbClr val="FF0000"/>
                </a:solidFill>
                <a:effectLst/>
                <a:uLnTx/>
                <a:uFillTx/>
                <a:latin typeface="+mn-lt"/>
                <a:ea typeface="+mn-ea"/>
                <a:cs typeface="Arial"/>
              </a:rPr>
              <a:t>pid</a:t>
            </a:r>
            <a:r>
              <a:rPr kumimoji="0" lang="en-IN" b="0" i="0" u="none" strike="noStrike" kern="1200" cap="none" spc="0" normalizeH="0" baseline="0" noProof="0" dirty="0">
                <a:ln>
                  <a:noFill/>
                </a:ln>
                <a:solidFill>
                  <a:srgbClr val="FF0000"/>
                </a:solidFill>
                <a:effectLst/>
                <a:uLnTx/>
                <a:uFillTx/>
                <a:latin typeface="+mn-lt"/>
                <a:ea typeface="+mn-ea"/>
                <a:cs typeface="Arial"/>
              </a:rPr>
              <a:t>&gt;  &lt; NOT VALID COMMEND&gt;	</a:t>
            </a:r>
            <a:endParaRPr kumimoji="0" lang="en-IN" b="0" i="0" u="none" strike="noStrike" kern="1200" cap="none" spc="0" normalizeH="0" baseline="0" noProof="0" dirty="0">
              <a:ln>
                <a:noFill/>
              </a:ln>
              <a:solidFill>
                <a:sysClr val="windowText" lastClr="000000"/>
              </a:solidFill>
              <a:effectLst/>
              <a:uLnTx/>
              <a:uFillTx/>
              <a:latin typeface="+mn-lt"/>
              <a:ea typeface="+mn-ea"/>
              <a:cs typeface="Arial"/>
            </a:endParaRP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ysClr val="windowText" lastClr="000000"/>
                </a:solidFill>
                <a:effectLst/>
                <a:uLnTx/>
                <a:uFillTx/>
                <a:latin typeface="+mn-lt"/>
                <a:ea typeface="+mn-ea"/>
                <a:cs typeface="Arial"/>
              </a:rPr>
              <a: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chrt</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 -r –p 0 &lt;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pid</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&gt;        20			  0</a:t>
            </a: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ysClr val="windowText" lastClr="000000"/>
                </a:solidFill>
                <a:effectLst/>
                <a:uLnTx/>
                <a:uFillTx/>
                <a:latin typeface="+mn-lt"/>
                <a:ea typeface="+mn-ea"/>
                <a:cs typeface="Arial"/>
              </a:rPr>
              <a: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chrt</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 -r –p 1 &lt;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pid</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&gt;   </a:t>
            </a:r>
            <a:r>
              <a:rPr kumimoji="0" lang="en-IN" b="0" i="0" u="none" strike="noStrike" kern="1200" cap="none" spc="0" normalizeH="0" noProof="0" dirty="0">
                <a:ln>
                  <a:noFill/>
                </a:ln>
                <a:solidFill>
                  <a:sysClr val="windowText" lastClr="000000"/>
                </a:solidFill>
                <a:effectLst/>
                <a:uLnTx/>
                <a:uFillTx/>
                <a:latin typeface="+mn-lt"/>
                <a:ea typeface="+mn-ea"/>
                <a:cs typeface="Arial"/>
              </a:rPr>
              <a:t>     </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-2			  0</a:t>
            </a: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ysClr val="windowText" lastClr="000000"/>
                </a:solidFill>
                <a:effectLst/>
                <a:uLnTx/>
                <a:uFillTx/>
                <a:latin typeface="+mn-lt"/>
                <a:ea typeface="+mn-ea"/>
                <a:cs typeface="Arial"/>
              </a:rPr>
              <a: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chrt</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 -r –p 5 &lt;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pid</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&gt;        -6			  0</a:t>
            </a: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ysClr val="windowText" lastClr="000000"/>
                </a:solidFill>
                <a:effectLst/>
                <a:uLnTx/>
                <a:uFillTx/>
                <a:latin typeface="+mn-lt"/>
                <a:ea typeface="+mn-ea"/>
                <a:cs typeface="Arial"/>
              </a:rPr>
              <a: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chrt</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 -r –p 50 &lt;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pid</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&gt;     -51			  0</a:t>
            </a: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ysClr val="windowText" lastClr="000000"/>
                </a:solidFill>
                <a:effectLst/>
                <a:uLnTx/>
                <a:uFillTx/>
                <a:latin typeface="+mn-lt"/>
                <a:ea typeface="+mn-ea"/>
                <a:cs typeface="Arial"/>
              </a:rPr>
              <a: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chrt</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 -r –p 90 &lt;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pid</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&gt;     -91			  0</a:t>
            </a: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ysClr val="windowText" lastClr="000000"/>
                </a:solidFill>
                <a:effectLst/>
                <a:uLnTx/>
                <a:uFillTx/>
                <a:latin typeface="+mn-lt"/>
                <a:ea typeface="+mn-ea"/>
                <a:cs typeface="Arial"/>
              </a:rPr>
              <a: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chrt</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 -r –p 98 &lt;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pid</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&gt;     -99			  0</a:t>
            </a: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ysClr val="windowText" lastClr="000000"/>
                </a:solidFill>
                <a:effectLst/>
                <a:uLnTx/>
                <a:uFillTx/>
                <a:latin typeface="+mn-lt"/>
                <a:ea typeface="+mn-ea"/>
                <a:cs typeface="Arial"/>
              </a:rPr>
              <a: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chrt</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 -r –p 99 &lt;</a:t>
            </a:r>
            <a:r>
              <a:rPr kumimoji="0" lang="en-IN" b="0" i="0" u="none" strike="noStrike" kern="1200" cap="none" spc="0" normalizeH="0" baseline="0" noProof="0" dirty="0" err="1">
                <a:ln>
                  <a:noFill/>
                </a:ln>
                <a:solidFill>
                  <a:sysClr val="windowText" lastClr="000000"/>
                </a:solidFill>
                <a:effectLst/>
                <a:uLnTx/>
                <a:uFillTx/>
                <a:latin typeface="+mn-lt"/>
                <a:ea typeface="+mn-ea"/>
                <a:cs typeface="Arial"/>
              </a:rPr>
              <a:t>pid</a:t>
            </a:r>
            <a:r>
              <a:rPr kumimoji="0" lang="en-IN" b="0" i="0" u="none" strike="noStrike" kern="1200" cap="none" spc="0" normalizeH="0" baseline="0" noProof="0" dirty="0">
                <a:ln>
                  <a:noFill/>
                </a:ln>
                <a:solidFill>
                  <a:sysClr val="windowText" lastClr="000000"/>
                </a:solidFill>
                <a:effectLst/>
                <a:uLnTx/>
                <a:uFillTx/>
                <a:latin typeface="+mn-lt"/>
                <a:ea typeface="+mn-ea"/>
                <a:cs typeface="Arial"/>
              </a:rPr>
              <a:t>&gt;      RT			  0</a:t>
            </a:r>
          </a:p>
          <a:p>
            <a:pPr marR="0" lvl="0" algn="l" defTabSz="457200" rtl="0" eaLnBrk="1" fontAlgn="auto" latinLnBrk="0" hangingPunct="1">
              <a:lnSpc>
                <a:spcPct val="150000"/>
              </a:lnSpc>
              <a:spcBef>
                <a:spcPct val="20000"/>
              </a:spcBef>
              <a:spcAft>
                <a:spcPts val="0"/>
              </a:spcAft>
              <a:buClrTx/>
              <a:buSzTx/>
              <a:buFont typeface="Courier New" panose="02070309020205020404" pitchFamily="49" charset="0"/>
              <a:buChar char="o"/>
              <a:tabLst/>
              <a:defRPr/>
            </a:pPr>
            <a:r>
              <a:rPr kumimoji="0" lang="en-IN" b="0" i="0" u="none" strike="noStrike" kern="1200" cap="none" spc="0" normalizeH="0" baseline="0" noProof="0" dirty="0">
                <a:ln>
                  <a:noFill/>
                </a:ln>
                <a:solidFill>
                  <a:srgbClr val="FF0000"/>
                </a:solidFill>
                <a:effectLst/>
                <a:uLnTx/>
                <a:uFillTx/>
                <a:latin typeface="+mn-lt"/>
                <a:ea typeface="+mn-ea"/>
                <a:cs typeface="Arial"/>
              </a:rPr>
              <a:t>$</a:t>
            </a:r>
            <a:r>
              <a:rPr kumimoji="0" lang="en-IN" b="0" i="0" u="none" strike="noStrike" kern="1200" cap="none" spc="0" normalizeH="0" baseline="0" noProof="0" dirty="0" err="1">
                <a:ln>
                  <a:noFill/>
                </a:ln>
                <a:solidFill>
                  <a:srgbClr val="FF0000"/>
                </a:solidFill>
                <a:effectLst/>
                <a:uLnTx/>
                <a:uFillTx/>
                <a:latin typeface="+mn-lt"/>
                <a:ea typeface="+mn-ea"/>
                <a:cs typeface="Arial"/>
              </a:rPr>
              <a:t>chrt</a:t>
            </a:r>
            <a:r>
              <a:rPr kumimoji="0" lang="en-IN" b="0" i="0" u="none" strike="noStrike" kern="1200" cap="none" spc="0" normalizeH="0" baseline="0" noProof="0" dirty="0">
                <a:ln>
                  <a:noFill/>
                </a:ln>
                <a:solidFill>
                  <a:srgbClr val="FF0000"/>
                </a:solidFill>
                <a:effectLst/>
                <a:uLnTx/>
                <a:uFillTx/>
                <a:latin typeface="+mn-lt"/>
                <a:ea typeface="+mn-ea"/>
                <a:cs typeface="Arial"/>
              </a:rPr>
              <a:t> -r –p 100 &lt;</a:t>
            </a:r>
            <a:r>
              <a:rPr kumimoji="0" lang="en-IN" b="0" i="0" u="none" strike="noStrike" kern="1200" cap="none" spc="0" normalizeH="0" baseline="0" noProof="0" dirty="0" err="1">
                <a:ln>
                  <a:noFill/>
                </a:ln>
                <a:solidFill>
                  <a:srgbClr val="FF0000"/>
                </a:solidFill>
                <a:effectLst/>
                <a:uLnTx/>
                <a:uFillTx/>
                <a:latin typeface="+mn-lt"/>
                <a:ea typeface="+mn-ea"/>
                <a:cs typeface="Arial"/>
              </a:rPr>
              <a:t>pid</a:t>
            </a:r>
            <a:r>
              <a:rPr kumimoji="0" lang="en-IN" b="0" i="0" u="none" strike="noStrike" kern="1200" cap="none" spc="0" normalizeH="0" baseline="0" noProof="0" dirty="0">
                <a:ln>
                  <a:noFill/>
                </a:ln>
                <a:solidFill>
                  <a:srgbClr val="FF0000"/>
                </a:solidFill>
                <a:effectLst/>
                <a:uLnTx/>
                <a:uFillTx/>
                <a:latin typeface="+mn-lt"/>
                <a:ea typeface="+mn-ea"/>
                <a:cs typeface="Arial"/>
              </a:rPr>
              <a:t>&gt;  &lt; NOT VALID COMMEND&gt;</a:t>
            </a:r>
          </a:p>
        </p:txBody>
      </p:sp>
      <p:sp>
        <p:nvSpPr>
          <p:cNvPr id="8" name="Content Placeholder 1"/>
          <p:cNvSpPr txBox="1">
            <a:spLocks/>
          </p:cNvSpPr>
          <p:nvPr/>
        </p:nvSpPr>
        <p:spPr>
          <a:xfrm>
            <a:off x="390144" y="1078992"/>
            <a:ext cx="5334000" cy="5573299"/>
          </a:xfrm>
          <a:prstGeom prst="rect">
            <a:avLst/>
          </a:prstGeom>
          <a:solidFill>
            <a:schemeClr val="accent6">
              <a:lumMod val="20000"/>
              <a:lumOff val="80000"/>
            </a:schemeClr>
          </a:solidFill>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a:ln>
                  <a:noFill/>
                </a:ln>
                <a:solidFill>
                  <a:srgbClr val="595959"/>
                </a:solidFill>
                <a:effectLst/>
                <a:uLnTx/>
                <a:uFillTx/>
                <a:latin typeface="Gill Sans MT" pitchFamily="34" charset="0"/>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a:ln>
                  <a:noFill/>
                </a:ln>
                <a:solidFill>
                  <a:srgbClr val="595959"/>
                </a:solidFill>
                <a:effectLst/>
                <a:uLnTx/>
                <a:uFillTx/>
                <a:latin typeface="Gill Sans MT" pitchFamily="34" charset="0"/>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a:ln>
                  <a:noFill/>
                </a:ln>
                <a:solidFill>
                  <a:srgbClr val="595959"/>
                </a:solidFill>
                <a:effectLst/>
                <a:uLnTx/>
                <a:uFillTx/>
                <a:latin typeface="Gill Sans MT" pitchFamily="34" charset="0"/>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a:ln>
                  <a:noFill/>
                </a:ln>
                <a:solidFill>
                  <a:srgbClr val="595959"/>
                </a:solidFill>
                <a:effectLst/>
                <a:uLnTx/>
                <a:uFillTx/>
                <a:latin typeface="Gill Sans MT" pitchFamily="34" charset="0"/>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a:ln>
                  <a:noFill/>
                </a:ln>
                <a:solidFill>
                  <a:srgbClr val="595959"/>
                </a:solidFill>
                <a:effectLst/>
                <a:uLnTx/>
                <a:uFillTx/>
                <a:latin typeface="Gill Sans MT"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50000"/>
              </a:lnSpc>
              <a:spcBef>
                <a:spcPct val="20000"/>
              </a:spcBef>
              <a:spcAft>
                <a:spcPts val="0"/>
              </a:spcAft>
              <a:buClrTx/>
              <a:buSzTx/>
              <a:buNone/>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a:t>
            </a:r>
            <a:r>
              <a:rPr kumimoji="0" lang="en-IN" sz="1800" b="1" i="0" u="none" strike="noStrike" kern="1200" cap="none" spc="0" normalizeH="0" baseline="0" noProof="0" dirty="0">
                <a:ln>
                  <a:noFill/>
                </a:ln>
                <a:solidFill>
                  <a:sysClr val="windowText" lastClr="000000"/>
                </a:solidFill>
                <a:effectLst/>
                <a:uLnTx/>
                <a:uFillTx/>
                <a:latin typeface="+mn-lt"/>
                <a:ea typeface="+mn-ea"/>
                <a:cs typeface="Arial"/>
              </a:rPr>
              <a:t>Command 			</a:t>
            </a:r>
            <a:r>
              <a:rPr kumimoji="0" lang="en-IN" sz="1800" b="1" i="0" u="none" strike="noStrike" kern="1200" cap="none" spc="0" normalizeH="0" noProof="0" dirty="0">
                <a:ln>
                  <a:noFill/>
                </a:ln>
                <a:solidFill>
                  <a:sysClr val="windowText" lastClr="000000"/>
                </a:solidFill>
                <a:effectLst/>
                <a:uLnTx/>
                <a:uFillTx/>
                <a:latin typeface="+mn-lt"/>
                <a:ea typeface="+mn-ea"/>
                <a:cs typeface="Arial"/>
              </a:rPr>
              <a:t>      </a:t>
            </a:r>
            <a:r>
              <a:rPr kumimoji="0" lang="en-IN" sz="1800" b="1" i="0" u="none" strike="noStrike" kern="1200" cap="none" spc="0" normalizeH="0" baseline="0" noProof="0" dirty="0">
                <a:ln>
                  <a:noFill/>
                </a:ln>
                <a:solidFill>
                  <a:sysClr val="windowText" lastClr="000000"/>
                </a:solidFill>
                <a:effectLst/>
                <a:uLnTx/>
                <a:uFillTx/>
                <a:latin typeface="+mn-lt"/>
                <a:ea typeface="+mn-ea"/>
                <a:cs typeface="Arial"/>
              </a:rPr>
              <a:t>Priority	nice</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rgbClr val="FF0000"/>
                </a:solidFill>
                <a:effectLst/>
                <a:uLnTx/>
                <a:uFillTx/>
                <a:latin typeface="+mn-lt"/>
                <a:ea typeface="+mn-ea"/>
                <a:cs typeface="Arial"/>
              </a:rPr>
              <a:t>$nice --adjustments=-21 ./</a:t>
            </a:r>
            <a:r>
              <a:rPr kumimoji="0" lang="en-IN" sz="1800" b="0" i="0" u="none" strike="noStrike" kern="1200" cap="none" spc="0" normalizeH="0" baseline="0" noProof="0" dirty="0" err="1">
                <a:ln>
                  <a:noFill/>
                </a:ln>
                <a:solidFill>
                  <a:srgbClr val="FF0000"/>
                </a:solidFill>
                <a:effectLst/>
                <a:uLnTx/>
                <a:uFillTx/>
                <a:latin typeface="+mn-lt"/>
                <a:ea typeface="+mn-ea"/>
                <a:cs typeface="Arial"/>
              </a:rPr>
              <a:t>a.out</a:t>
            </a:r>
            <a:r>
              <a:rPr kumimoji="0" lang="en-IN" sz="1800" b="0" i="0" u="none" strike="noStrike" kern="1200" cap="none" spc="0" normalizeH="0" baseline="0" noProof="0" dirty="0">
                <a:ln>
                  <a:noFill/>
                </a:ln>
                <a:solidFill>
                  <a:srgbClr val="FF0000"/>
                </a:solidFill>
                <a:effectLst/>
                <a:uLnTx/>
                <a:uFillTx/>
                <a:latin typeface="+mn-lt"/>
                <a:ea typeface="+mn-ea"/>
                <a:cs typeface="Arial"/>
              </a:rPr>
              <a:t> 	   0		-20</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--adjustments=-20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0		-20</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--adjustments=-19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1		-19</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--adjustments=-10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10		-10</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--adjustments=-5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15		 -5</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--adjustments=-1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19		 -1</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--adjustments=-0/0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20		  0</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--adjustments=1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21		  1</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--adjustments=5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25		  5</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$nice --adjustments=19 ./</a:t>
            </a:r>
            <a:r>
              <a:rPr kumimoji="0" lang="en-IN" sz="1800" b="0" i="0" u="none" strike="noStrike" kern="1200" cap="none" spc="0" normalizeH="0" baseline="0" noProof="0" dirty="0" err="1">
                <a:ln>
                  <a:noFill/>
                </a:ln>
                <a:solidFill>
                  <a:sysClr val="windowText" lastClr="000000"/>
                </a:solidFill>
                <a:effectLst/>
                <a:uLnTx/>
                <a:uFillTx/>
                <a:latin typeface="+mn-lt"/>
                <a:ea typeface="+mn-ea"/>
                <a:cs typeface="Arial"/>
              </a:rPr>
              <a:t>a.out</a:t>
            </a:r>
            <a:r>
              <a:rPr kumimoji="0" lang="en-IN" sz="1800" b="0" i="0" u="none" strike="noStrike" kern="1200" cap="none" spc="0" normalizeH="0" baseline="0" noProof="0" dirty="0">
                <a:ln>
                  <a:noFill/>
                </a:ln>
                <a:solidFill>
                  <a:sysClr val="windowText" lastClr="000000"/>
                </a:solidFill>
                <a:effectLst/>
                <a:uLnTx/>
                <a:uFillTx/>
                <a:latin typeface="+mn-lt"/>
                <a:ea typeface="+mn-ea"/>
                <a:cs typeface="Arial"/>
              </a:rPr>
              <a:t> 	           39		19</a:t>
            </a:r>
          </a:p>
          <a:p>
            <a:pPr marR="0" lvl="0" algn="l" defTabSz="457200" rtl="0" eaLnBrk="1" fontAlgn="auto" latinLnBrk="0" hangingPunct="1">
              <a:lnSpc>
                <a:spcPct val="150000"/>
              </a:lnSpc>
              <a:spcBef>
                <a:spcPct val="2000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srgbClr val="FF0000"/>
                </a:solidFill>
                <a:effectLst/>
                <a:uLnTx/>
                <a:uFillTx/>
                <a:latin typeface="+mn-lt"/>
                <a:ea typeface="+mn-ea"/>
                <a:cs typeface="Arial"/>
              </a:rPr>
              <a:t>$nice --adjustments=20 ./</a:t>
            </a:r>
            <a:r>
              <a:rPr kumimoji="0" lang="en-IN" sz="1800" b="0" i="0" u="none" strike="noStrike" kern="1200" cap="none" spc="0" normalizeH="0" baseline="0" noProof="0" dirty="0" err="1">
                <a:ln>
                  <a:noFill/>
                </a:ln>
                <a:solidFill>
                  <a:srgbClr val="FF0000"/>
                </a:solidFill>
                <a:effectLst/>
                <a:uLnTx/>
                <a:uFillTx/>
                <a:latin typeface="+mn-lt"/>
                <a:ea typeface="+mn-ea"/>
                <a:cs typeface="Arial"/>
              </a:rPr>
              <a:t>a.out</a:t>
            </a:r>
            <a:r>
              <a:rPr kumimoji="0" lang="en-IN" sz="1800" b="0" i="0" u="none" strike="noStrike" kern="1200" cap="none" spc="0" normalizeH="0" baseline="0" noProof="0" dirty="0">
                <a:ln>
                  <a:noFill/>
                </a:ln>
                <a:solidFill>
                  <a:srgbClr val="FF0000"/>
                </a:solidFill>
                <a:effectLst/>
                <a:uLnTx/>
                <a:uFillTx/>
                <a:latin typeface="+mn-lt"/>
                <a:ea typeface="+mn-ea"/>
                <a:cs typeface="Arial"/>
              </a:rPr>
              <a:t> 	           39		19</a:t>
            </a:r>
          </a:p>
        </p:txBody>
      </p:sp>
    </p:spTree>
    <p:extLst>
      <p:ext uri="{BB962C8B-B14F-4D97-AF65-F5344CB8AC3E}">
        <p14:creationId xmlns:p14="http://schemas.microsoft.com/office/powerpoint/2010/main" val="26441201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Process Scheduling Commands</a:t>
            </a:r>
          </a:p>
        </p:txBody>
      </p:sp>
      <p:sp>
        <p:nvSpPr>
          <p:cNvPr id="4" name="Slide Number Placeholder 3"/>
          <p:cNvSpPr>
            <a:spLocks noGrp="1"/>
          </p:cNvSpPr>
          <p:nvPr>
            <p:ph type="sldNum" sz="quarter" idx="12"/>
          </p:nvPr>
        </p:nvSpPr>
        <p:spPr/>
        <p:txBody>
          <a:bodyPr/>
          <a:lstStyle/>
          <a:p>
            <a:fld id="{1DEFBDA0-AD74-41D1-B067-250B5C005FA0}" type="slidenum">
              <a:rPr lang="en-IN" smtClean="0"/>
              <a:t>59</a:t>
            </a:fld>
            <a:endParaRPr lang="en-IN"/>
          </a:p>
        </p:txBody>
      </p:sp>
      <p:sp>
        <p:nvSpPr>
          <p:cNvPr id="5" name="Content Placeholder 1"/>
          <p:cNvSpPr txBox="1">
            <a:spLocks/>
          </p:cNvSpPr>
          <p:nvPr/>
        </p:nvSpPr>
        <p:spPr>
          <a:xfrm>
            <a:off x="237744" y="1114044"/>
            <a:ext cx="6062472" cy="5250180"/>
          </a:xfrm>
          <a:prstGeom prst="rect">
            <a:avLst/>
          </a:prstGeom>
          <a:solidFill>
            <a:schemeClr val="accent1">
              <a:lumMod val="40000"/>
              <a:lumOff val="60000"/>
            </a:schemeClr>
          </a:solidFill>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a:ln>
                  <a:noFill/>
                </a:ln>
                <a:solidFill>
                  <a:srgbClr val="595959"/>
                </a:solidFill>
                <a:effectLst/>
                <a:uLnTx/>
                <a:uFillTx/>
                <a:latin typeface="Gill Sans MT" pitchFamily="34" charset="0"/>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a:ln>
                  <a:noFill/>
                </a:ln>
                <a:solidFill>
                  <a:srgbClr val="595959"/>
                </a:solidFill>
                <a:effectLst/>
                <a:uLnTx/>
                <a:uFillTx/>
                <a:latin typeface="Gill Sans MT" pitchFamily="34" charset="0"/>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a:ln>
                  <a:noFill/>
                </a:ln>
                <a:solidFill>
                  <a:srgbClr val="595959"/>
                </a:solidFill>
                <a:effectLst/>
                <a:uLnTx/>
                <a:uFillTx/>
                <a:latin typeface="Gill Sans MT" pitchFamily="34" charset="0"/>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a:ln>
                  <a:noFill/>
                </a:ln>
                <a:solidFill>
                  <a:srgbClr val="595959"/>
                </a:solidFill>
                <a:effectLst/>
                <a:uLnTx/>
                <a:uFillTx/>
                <a:latin typeface="Gill Sans MT" pitchFamily="34" charset="0"/>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a:ln>
                  <a:noFill/>
                </a:ln>
                <a:solidFill>
                  <a:srgbClr val="595959"/>
                </a:solidFill>
                <a:effectLst/>
                <a:uLnTx/>
                <a:uFillTx/>
                <a:latin typeface="Gill Sans MT"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$nice -19 ./***.</a:t>
            </a:r>
            <a:r>
              <a:rPr kumimoji="0" lang="en-IN" b="1" i="0" u="none" strike="noStrike" kern="1200" cap="none" spc="0" normalizeH="0" baseline="0" noProof="0" dirty="0" err="1">
                <a:ln>
                  <a:noFill/>
                </a:ln>
                <a:solidFill>
                  <a:sysClr val="windowText" lastClr="000000"/>
                </a:solidFill>
                <a:effectLst/>
                <a:uLnTx/>
                <a:uFillTx/>
                <a:latin typeface="+mn-lt"/>
                <a:ea typeface="+mn-ea"/>
              </a:rPr>
              <a:t>sh</a:t>
            </a:r>
            <a:r>
              <a:rPr kumimoji="0" lang="en-IN" b="1" i="0" u="none" strike="noStrike" kern="1200" cap="none" spc="0" normalizeH="0" baseline="0" noProof="0" dirty="0">
                <a:ln>
                  <a:noFill/>
                </a:ln>
                <a:solidFill>
                  <a:sysClr val="windowText" lastClr="000000"/>
                </a:solidFill>
                <a:effectLst/>
                <a:uLnTx/>
                <a:uFillTx/>
                <a:latin typeface="+mn-lt"/>
                <a:ea typeface="+mn-ea"/>
              </a:rPr>
              <a:t>;  top ; </a:t>
            </a: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r -&gt; </a:t>
            </a:r>
            <a:r>
              <a:rPr kumimoji="0" lang="en-IN" b="1" i="0" u="none" strike="noStrike" kern="1200" cap="none" spc="0" normalizeH="0" baseline="0" noProof="0" dirty="0" err="1">
                <a:ln>
                  <a:noFill/>
                </a:ln>
                <a:solidFill>
                  <a:sysClr val="windowText" lastClr="000000"/>
                </a:solidFill>
                <a:effectLst/>
                <a:uLnTx/>
                <a:uFillTx/>
                <a:latin typeface="+mn-lt"/>
                <a:ea typeface="+mn-ea"/>
              </a:rPr>
              <a:t>pid</a:t>
            </a:r>
            <a:r>
              <a:rPr kumimoji="0" lang="en-IN" b="1" i="0" u="none" strike="noStrike" kern="1200" cap="none" spc="0" normalizeH="0" baseline="0" noProof="0" dirty="0">
                <a:ln>
                  <a:noFill/>
                </a:ln>
                <a:solidFill>
                  <a:sysClr val="windowText" lastClr="000000"/>
                </a:solidFill>
                <a:effectLst/>
                <a:uLnTx/>
                <a:uFillTx/>
                <a:latin typeface="+mn-lt"/>
                <a:ea typeface="+mn-ea"/>
              </a:rPr>
              <a:t> to </a:t>
            </a:r>
            <a:r>
              <a:rPr kumimoji="0" lang="en-IN" b="1" i="0" u="none" strike="noStrike" kern="1200" cap="none" spc="0" normalizeH="0" baseline="0" noProof="0" dirty="0" err="1">
                <a:ln>
                  <a:noFill/>
                </a:ln>
                <a:solidFill>
                  <a:sysClr val="windowText" lastClr="000000"/>
                </a:solidFill>
                <a:effectLst/>
                <a:uLnTx/>
                <a:uFillTx/>
                <a:latin typeface="+mn-lt"/>
                <a:ea typeface="+mn-ea"/>
              </a:rPr>
              <a:t>renice</a:t>
            </a:r>
            <a:r>
              <a:rPr kumimoji="0" lang="en-IN" b="1" i="0" u="none" strike="noStrike" kern="1200" cap="none" spc="0" normalizeH="0" baseline="0" noProof="0" dirty="0">
                <a:ln>
                  <a:noFill/>
                </a:ln>
                <a:solidFill>
                  <a:sysClr val="windowText" lastClr="000000"/>
                </a:solidFill>
                <a:effectLst/>
                <a:uLnTx/>
                <a:uFillTx/>
                <a:latin typeface="+mn-lt"/>
                <a:ea typeface="+mn-ea"/>
              </a:rPr>
              <a:t>;  </a:t>
            </a:r>
            <a:r>
              <a:rPr kumimoji="0" lang="en-IN" b="1" i="0" u="none" strike="noStrike" kern="1200" cap="none" spc="0" normalizeH="0" baseline="0" noProof="0" dirty="0" err="1">
                <a:ln>
                  <a:noFill/>
                </a:ln>
                <a:solidFill>
                  <a:sysClr val="windowText" lastClr="000000"/>
                </a:solidFill>
                <a:effectLst/>
                <a:uLnTx/>
                <a:uFillTx/>
                <a:latin typeface="+mn-lt"/>
                <a:ea typeface="+mn-ea"/>
              </a:rPr>
              <a:t>renice</a:t>
            </a:r>
            <a:r>
              <a:rPr kumimoji="0" lang="en-IN" b="1" i="0" u="none" strike="noStrike" kern="1200" cap="none" spc="0" normalizeH="0" baseline="0" noProof="0" dirty="0">
                <a:ln>
                  <a:noFill/>
                </a:ln>
                <a:solidFill>
                  <a:sysClr val="windowText" lastClr="000000"/>
                </a:solidFill>
                <a:effectLst/>
                <a:uLnTx/>
                <a:uFillTx/>
                <a:latin typeface="+mn-lt"/>
                <a:ea typeface="+mn-ea"/>
              </a:rPr>
              <a:t> value: 10</a:t>
            </a: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$man </a:t>
            </a:r>
            <a:r>
              <a:rPr kumimoji="0" lang="en-IN" b="1" i="0" u="none" strike="noStrike" kern="1200" cap="none" spc="0" normalizeH="0" baseline="0" noProof="0" dirty="0" err="1">
                <a:ln>
                  <a:noFill/>
                </a:ln>
                <a:solidFill>
                  <a:sysClr val="windowText" lastClr="000000"/>
                </a:solidFill>
                <a:effectLst/>
                <a:uLnTx/>
                <a:uFillTx/>
                <a:latin typeface="+mn-lt"/>
                <a:ea typeface="+mn-ea"/>
              </a:rPr>
              <a:t>chrt</a:t>
            </a:r>
            <a:r>
              <a:rPr kumimoji="0" lang="en-IN" b="1" i="0" u="none" strike="noStrike" kern="1200" cap="none" spc="0" normalizeH="0" baseline="0" noProof="0" dirty="0">
                <a:ln>
                  <a:noFill/>
                </a:ln>
                <a:solidFill>
                  <a:sysClr val="windowText" lastClr="000000"/>
                </a:solidFill>
                <a:effectLst/>
                <a:uLnTx/>
                <a:uFillTx/>
                <a:latin typeface="+mn-lt"/>
                <a:ea typeface="+mn-ea"/>
              </a:rPr>
              <a:t> (1)</a:t>
            </a: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a:t>
            </a:r>
            <a:r>
              <a:rPr kumimoji="0" lang="en-IN" b="1" i="0" u="none" strike="noStrike" kern="1200" cap="none" spc="0" normalizeH="0" baseline="0" noProof="0" dirty="0" err="1">
                <a:ln>
                  <a:noFill/>
                </a:ln>
                <a:solidFill>
                  <a:sysClr val="windowText" lastClr="000000"/>
                </a:solidFill>
                <a:effectLst/>
                <a:uLnTx/>
                <a:uFillTx/>
                <a:latin typeface="+mn-lt"/>
                <a:ea typeface="+mn-ea"/>
              </a:rPr>
              <a:t>chrt</a:t>
            </a:r>
            <a:r>
              <a:rPr kumimoji="0" lang="en-IN" b="1" i="0" u="none" strike="noStrike" kern="1200" cap="none" spc="0" normalizeH="0" baseline="0" noProof="0" dirty="0">
                <a:ln>
                  <a:noFill/>
                </a:ln>
                <a:solidFill>
                  <a:sysClr val="windowText" lastClr="000000"/>
                </a:solidFill>
                <a:effectLst/>
                <a:uLnTx/>
                <a:uFillTx/>
                <a:latin typeface="+mn-lt"/>
                <a:ea typeface="+mn-ea"/>
              </a:rPr>
              <a:t> –m</a:t>
            </a:r>
          </a:p>
          <a:p>
            <a:pPr marL="742950" marR="0" lvl="1" indent="-285750" algn="l" defTabSz="457200" rtl="0" eaLnBrk="1" fontAlgn="auto" latinLnBrk="0" hangingPunct="1">
              <a:lnSpc>
                <a:spcPct val="150000"/>
              </a:lnSpc>
              <a:spcBef>
                <a:spcPct val="20000"/>
              </a:spcBef>
              <a:spcAft>
                <a:spcPts val="0"/>
              </a:spcAft>
              <a:buClrTx/>
              <a:buSzTx/>
              <a:buFont typeface="Arial"/>
              <a:buChar char="–"/>
              <a:tabLst/>
              <a:defRPr/>
            </a:pPr>
            <a:r>
              <a:rPr kumimoji="0" lang="en-IN" sz="2000" b="1" i="0" u="none" strike="noStrike" kern="1200" cap="none" spc="0" normalizeH="0" baseline="0" noProof="0" dirty="0">
                <a:ln>
                  <a:noFill/>
                </a:ln>
                <a:solidFill>
                  <a:sysClr val="windowText" lastClr="000000"/>
                </a:solidFill>
                <a:effectLst/>
                <a:uLnTx/>
                <a:uFillTx/>
                <a:latin typeface="+mn-lt"/>
                <a:ea typeface="+mn-ea"/>
              </a:rPr>
              <a:t>Show minimum and maximum valid priorities.</a:t>
            </a: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a:t>
            </a:r>
            <a:r>
              <a:rPr kumimoji="0" lang="en-IN" b="1" i="0" u="none" strike="noStrike" kern="1200" cap="none" spc="0" normalizeH="0" baseline="0" noProof="0" dirty="0" err="1">
                <a:ln>
                  <a:noFill/>
                </a:ln>
                <a:solidFill>
                  <a:sysClr val="windowText" lastClr="000000"/>
                </a:solidFill>
                <a:effectLst/>
                <a:uLnTx/>
                <a:uFillTx/>
                <a:latin typeface="+mn-lt"/>
                <a:ea typeface="+mn-ea"/>
              </a:rPr>
              <a:t>chrt</a:t>
            </a:r>
            <a:r>
              <a:rPr kumimoji="0" lang="en-IN" b="1" i="0" u="none" strike="noStrike" kern="1200" cap="none" spc="0" normalizeH="0" baseline="0" noProof="0" dirty="0">
                <a:ln>
                  <a:noFill/>
                </a:ln>
                <a:solidFill>
                  <a:sysClr val="windowText" lastClr="000000"/>
                </a:solidFill>
                <a:effectLst/>
                <a:uLnTx/>
                <a:uFillTx/>
                <a:latin typeface="+mn-lt"/>
                <a:ea typeface="+mn-ea"/>
              </a:rPr>
              <a:t> -p &lt;</a:t>
            </a:r>
            <a:r>
              <a:rPr kumimoji="0" lang="en-IN" b="1" i="0" u="none" strike="noStrike" kern="1200" cap="none" spc="0" normalizeH="0" baseline="0" noProof="0" dirty="0" err="1">
                <a:ln>
                  <a:noFill/>
                </a:ln>
                <a:solidFill>
                  <a:sysClr val="windowText" lastClr="000000"/>
                </a:solidFill>
                <a:effectLst/>
                <a:uLnTx/>
                <a:uFillTx/>
                <a:latin typeface="+mn-lt"/>
                <a:ea typeface="+mn-ea"/>
              </a:rPr>
              <a:t>pid</a:t>
            </a:r>
            <a:r>
              <a:rPr kumimoji="0" lang="en-IN" b="1" i="0" u="none" strike="noStrike" kern="1200" cap="none" spc="0" normalizeH="0" baseline="0" noProof="0" dirty="0">
                <a:ln>
                  <a:noFill/>
                </a:ln>
                <a:solidFill>
                  <a:sysClr val="windowText" lastClr="000000"/>
                </a:solidFill>
                <a:effectLst/>
                <a:uLnTx/>
                <a:uFillTx/>
                <a:latin typeface="+mn-lt"/>
                <a:ea typeface="+mn-ea"/>
              </a:rPr>
              <a:t>&gt;</a:t>
            </a:r>
          </a:p>
          <a:p>
            <a:pPr marL="742950" marR="0" lvl="1" indent="-285750" algn="l" defTabSz="457200" rtl="0" eaLnBrk="1" fontAlgn="auto" latinLnBrk="0" hangingPunct="1">
              <a:lnSpc>
                <a:spcPct val="150000"/>
              </a:lnSpc>
              <a:spcBef>
                <a:spcPct val="20000"/>
              </a:spcBef>
              <a:spcAft>
                <a:spcPts val="0"/>
              </a:spcAft>
              <a:buClrTx/>
              <a:buSzTx/>
              <a:buFont typeface="Arial"/>
              <a:buChar char="–"/>
              <a:tabLst/>
              <a:defRPr/>
            </a:pPr>
            <a:r>
              <a:rPr kumimoji="0" lang="en-IN" sz="2000" b="1" i="0" u="none" strike="noStrike" kern="1200" cap="none" spc="0" normalizeH="0" baseline="0" noProof="0" dirty="0">
                <a:ln>
                  <a:noFill/>
                </a:ln>
                <a:solidFill>
                  <a:sysClr val="windowText" lastClr="000000"/>
                </a:solidFill>
                <a:effectLst/>
                <a:uLnTx/>
                <a:uFillTx/>
                <a:latin typeface="+mn-lt"/>
                <a:ea typeface="+mn-ea"/>
              </a:rPr>
              <a:t>To display scheduling attributes of an existing task</a:t>
            </a: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a:t>
            </a:r>
            <a:r>
              <a:rPr kumimoji="0" lang="en-IN" b="1" i="0" u="none" strike="noStrike" kern="1200" cap="none" spc="0" normalizeH="0" baseline="0" noProof="0" dirty="0" err="1">
                <a:ln>
                  <a:noFill/>
                </a:ln>
                <a:solidFill>
                  <a:sysClr val="windowText" lastClr="000000"/>
                </a:solidFill>
                <a:effectLst/>
                <a:uLnTx/>
                <a:uFillTx/>
                <a:latin typeface="+mn-lt"/>
                <a:ea typeface="+mn-ea"/>
              </a:rPr>
              <a:t>chrt</a:t>
            </a:r>
            <a:r>
              <a:rPr kumimoji="0" lang="en-IN" b="1" i="0" u="none" strike="noStrike" kern="1200" cap="none" spc="0" normalizeH="0" baseline="0" noProof="0" dirty="0">
                <a:ln>
                  <a:noFill/>
                </a:ln>
                <a:solidFill>
                  <a:sysClr val="windowText" lastClr="000000"/>
                </a:solidFill>
                <a:effectLst/>
                <a:uLnTx/>
                <a:uFillTx/>
                <a:latin typeface="+mn-lt"/>
                <a:ea typeface="+mn-ea"/>
              </a:rPr>
              <a:t> -r -p 99 &lt;</a:t>
            </a:r>
            <a:r>
              <a:rPr kumimoji="0" lang="en-IN" b="1" i="0" u="none" strike="noStrike" kern="1200" cap="none" spc="0" normalizeH="0" baseline="0" noProof="0" dirty="0" err="1">
                <a:ln>
                  <a:noFill/>
                </a:ln>
                <a:solidFill>
                  <a:sysClr val="windowText" lastClr="000000"/>
                </a:solidFill>
                <a:effectLst/>
                <a:uLnTx/>
                <a:uFillTx/>
                <a:latin typeface="+mn-lt"/>
                <a:ea typeface="+mn-ea"/>
              </a:rPr>
              <a:t>pid</a:t>
            </a:r>
            <a:r>
              <a:rPr kumimoji="0" lang="en-IN" b="1" i="0" u="none" strike="noStrike" kern="1200" cap="none" spc="0" normalizeH="0" baseline="0" noProof="0" dirty="0">
                <a:ln>
                  <a:noFill/>
                </a:ln>
                <a:solidFill>
                  <a:sysClr val="windowText" lastClr="000000"/>
                </a:solidFill>
                <a:effectLst/>
                <a:uLnTx/>
                <a:uFillTx/>
                <a:latin typeface="+mn-lt"/>
                <a:ea typeface="+mn-ea"/>
              </a:rPr>
              <a:t>&gt;</a:t>
            </a:r>
          </a:p>
          <a:p>
            <a:pPr marL="742950" marR="0" lvl="1" indent="-285750" algn="l" defTabSz="457200" rtl="0" eaLnBrk="1" fontAlgn="auto" latinLnBrk="0" hangingPunct="1">
              <a:lnSpc>
                <a:spcPct val="150000"/>
              </a:lnSpc>
              <a:spcBef>
                <a:spcPct val="20000"/>
              </a:spcBef>
              <a:spcAft>
                <a:spcPts val="0"/>
              </a:spcAft>
              <a:buClrTx/>
              <a:buSzTx/>
              <a:buFont typeface="Arial"/>
              <a:buChar char="–"/>
              <a:tabLst/>
              <a:defRPr/>
            </a:pPr>
            <a:r>
              <a:rPr kumimoji="0" lang="en-IN" sz="2000" b="1" i="0" u="none" strike="noStrike" kern="1200" cap="none" spc="0" normalizeH="0" baseline="0" noProof="0" dirty="0">
                <a:ln>
                  <a:noFill/>
                </a:ln>
                <a:solidFill>
                  <a:sysClr val="windowText" lastClr="000000"/>
                </a:solidFill>
                <a:effectLst/>
                <a:uLnTx/>
                <a:uFillTx/>
                <a:latin typeface="+mn-lt"/>
                <a:ea typeface="+mn-ea"/>
              </a:rPr>
              <a:t>Set scheduling policy to SCHED_RR</a:t>
            </a:r>
          </a:p>
          <a:p>
            <a:pPr marL="457200" marR="0" lvl="1" indent="0" algn="l" defTabSz="457200" rtl="0" eaLnBrk="1" fontAlgn="auto" latinLnBrk="0" hangingPunct="1">
              <a:lnSpc>
                <a:spcPct val="150000"/>
              </a:lnSpc>
              <a:spcBef>
                <a:spcPct val="20000"/>
              </a:spcBef>
              <a:spcAft>
                <a:spcPts val="0"/>
              </a:spcAft>
              <a:buClrTx/>
              <a:buSzTx/>
              <a:buNone/>
              <a:tabLst/>
              <a:defRPr/>
            </a:pPr>
            <a:endParaRPr kumimoji="0" lang="en-IN" sz="2000" b="1" i="0" u="none" strike="noStrike" kern="1200" cap="none" spc="0" normalizeH="0" baseline="0" noProof="0" dirty="0">
              <a:ln>
                <a:noFill/>
              </a:ln>
              <a:solidFill>
                <a:sysClr val="windowText" lastClr="000000"/>
              </a:solidFill>
              <a:effectLst/>
              <a:uLnTx/>
              <a:uFillTx/>
              <a:latin typeface="+mn-lt"/>
              <a:ea typeface="+mn-ea"/>
            </a:endParaRP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endParaRPr kumimoji="0" lang="en-IN" b="1" i="0" u="none" strike="noStrike" kern="1200" cap="none" spc="0" normalizeH="0" baseline="0" noProof="0" dirty="0">
              <a:ln>
                <a:noFill/>
              </a:ln>
              <a:solidFill>
                <a:sysClr val="windowText" lastClr="000000"/>
              </a:solidFill>
              <a:effectLst/>
              <a:uLnTx/>
              <a:uFillTx/>
              <a:latin typeface="+mn-lt"/>
              <a:ea typeface="+mn-ea"/>
            </a:endParaRP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endParaRPr kumimoji="0" lang="en-IN" b="1" i="0" u="none" strike="noStrike" kern="1200" cap="none" spc="0" normalizeH="0" baseline="0" noProof="0" dirty="0">
              <a:ln>
                <a:noFill/>
              </a:ln>
              <a:solidFill>
                <a:sysClr val="windowText" lastClr="000000"/>
              </a:solidFill>
              <a:effectLst/>
              <a:uLnTx/>
              <a:uFillTx/>
              <a:latin typeface="+mn-lt"/>
              <a:ea typeface="+mn-ea"/>
            </a:endParaRPr>
          </a:p>
        </p:txBody>
      </p:sp>
      <p:sp>
        <p:nvSpPr>
          <p:cNvPr id="6" name="Content Placeholder 1"/>
          <p:cNvSpPr txBox="1">
            <a:spLocks/>
          </p:cNvSpPr>
          <p:nvPr/>
        </p:nvSpPr>
        <p:spPr>
          <a:xfrm>
            <a:off x="6409944" y="1287780"/>
            <a:ext cx="5605272" cy="3201924"/>
          </a:xfrm>
          <a:prstGeom prst="rect">
            <a:avLst/>
          </a:prstGeom>
          <a:solidFill>
            <a:schemeClr val="accent3">
              <a:lumMod val="20000"/>
              <a:lumOff val="80000"/>
            </a:schemeClr>
          </a:solidFill>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a:ln>
                  <a:noFill/>
                </a:ln>
                <a:solidFill>
                  <a:srgbClr val="595959"/>
                </a:solidFill>
                <a:effectLst/>
                <a:uLnTx/>
                <a:uFillTx/>
                <a:latin typeface="Gill Sans MT" pitchFamily="34" charset="0"/>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a:ln>
                  <a:noFill/>
                </a:ln>
                <a:solidFill>
                  <a:srgbClr val="595959"/>
                </a:solidFill>
                <a:effectLst/>
                <a:uLnTx/>
                <a:uFillTx/>
                <a:latin typeface="Gill Sans MT" pitchFamily="34" charset="0"/>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a:ln>
                  <a:noFill/>
                </a:ln>
                <a:solidFill>
                  <a:srgbClr val="595959"/>
                </a:solidFill>
                <a:effectLst/>
                <a:uLnTx/>
                <a:uFillTx/>
                <a:latin typeface="Gill Sans MT" pitchFamily="34" charset="0"/>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a:ln>
                  <a:noFill/>
                </a:ln>
                <a:solidFill>
                  <a:srgbClr val="595959"/>
                </a:solidFill>
                <a:effectLst/>
                <a:uLnTx/>
                <a:uFillTx/>
                <a:latin typeface="Gill Sans MT" pitchFamily="34" charset="0"/>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a:ln>
                  <a:noFill/>
                </a:ln>
                <a:solidFill>
                  <a:srgbClr val="595959"/>
                </a:solidFill>
                <a:effectLst/>
                <a:uLnTx/>
                <a:uFillTx/>
                <a:latin typeface="Gill Sans MT"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 top -p &lt;</a:t>
            </a:r>
            <a:r>
              <a:rPr kumimoji="0" lang="en-IN" b="1" i="0" u="none" strike="noStrike" kern="1200" cap="none" spc="0" normalizeH="0" baseline="0" noProof="0" dirty="0" err="1">
                <a:ln>
                  <a:noFill/>
                </a:ln>
                <a:solidFill>
                  <a:sysClr val="windowText" lastClr="000000"/>
                </a:solidFill>
                <a:effectLst/>
                <a:uLnTx/>
                <a:uFillTx/>
                <a:latin typeface="+mn-lt"/>
                <a:ea typeface="+mn-ea"/>
              </a:rPr>
              <a:t>pid</a:t>
            </a:r>
            <a:r>
              <a:rPr kumimoji="0" lang="en-IN" b="1" i="0" u="none" strike="noStrike" kern="1200" cap="none" spc="0" normalizeH="0" baseline="0" noProof="0" dirty="0">
                <a:ln>
                  <a:noFill/>
                </a:ln>
                <a:solidFill>
                  <a:sysClr val="windowText" lastClr="000000"/>
                </a:solidFill>
                <a:effectLst/>
                <a:uLnTx/>
                <a:uFillTx/>
                <a:latin typeface="+mn-lt"/>
                <a:ea typeface="+mn-ea"/>
              </a:rPr>
              <a:t>&gt;  </a:t>
            </a: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a:t>
            </a:r>
            <a:r>
              <a:rPr kumimoji="0" lang="en-IN" b="1" i="0" u="none" strike="noStrike" kern="1200" cap="none" spc="0" normalizeH="0" baseline="0" noProof="0" dirty="0" err="1">
                <a:ln>
                  <a:noFill/>
                </a:ln>
                <a:solidFill>
                  <a:sysClr val="windowText" lastClr="000000"/>
                </a:solidFill>
                <a:effectLst/>
                <a:uLnTx/>
                <a:uFillTx/>
                <a:latin typeface="+mn-lt"/>
                <a:ea typeface="+mn-ea"/>
              </a:rPr>
              <a:t>chrt</a:t>
            </a:r>
            <a:r>
              <a:rPr kumimoji="0" lang="en-IN" b="1" i="0" u="none" strike="noStrike" kern="1200" cap="none" spc="0" normalizeH="0" baseline="0" noProof="0" dirty="0">
                <a:ln>
                  <a:noFill/>
                </a:ln>
                <a:solidFill>
                  <a:sysClr val="windowText" lastClr="000000"/>
                </a:solidFill>
                <a:effectLst/>
                <a:uLnTx/>
                <a:uFillTx/>
                <a:latin typeface="+mn-lt"/>
                <a:ea typeface="+mn-ea"/>
              </a:rPr>
              <a:t> -f -p 99 &lt;</a:t>
            </a:r>
            <a:r>
              <a:rPr kumimoji="0" lang="en-IN" b="1" i="0" u="none" strike="noStrike" kern="1200" cap="none" spc="0" normalizeH="0" baseline="0" noProof="0" dirty="0" err="1">
                <a:ln>
                  <a:noFill/>
                </a:ln>
                <a:solidFill>
                  <a:sysClr val="windowText" lastClr="000000"/>
                </a:solidFill>
                <a:effectLst/>
                <a:uLnTx/>
                <a:uFillTx/>
                <a:latin typeface="+mn-lt"/>
                <a:ea typeface="+mn-ea"/>
              </a:rPr>
              <a:t>pid</a:t>
            </a:r>
            <a:r>
              <a:rPr kumimoji="0" lang="en-IN" b="1" i="0" u="none" strike="noStrike" kern="1200" cap="none" spc="0" normalizeH="0" baseline="0" noProof="0" dirty="0">
                <a:ln>
                  <a:noFill/>
                </a:ln>
                <a:solidFill>
                  <a:sysClr val="windowText" lastClr="000000"/>
                </a:solidFill>
                <a:effectLst/>
                <a:uLnTx/>
                <a:uFillTx/>
                <a:latin typeface="+mn-lt"/>
                <a:ea typeface="+mn-ea"/>
              </a:rPr>
              <a:t>&gt;</a:t>
            </a:r>
          </a:p>
          <a:p>
            <a:pPr marL="742950" marR="0" lvl="1" indent="-285750" algn="l" defTabSz="457200" rtl="0" eaLnBrk="1" fontAlgn="auto" latinLnBrk="0" hangingPunct="1">
              <a:lnSpc>
                <a:spcPct val="150000"/>
              </a:lnSpc>
              <a:spcBef>
                <a:spcPct val="20000"/>
              </a:spcBef>
              <a:spcAft>
                <a:spcPts val="0"/>
              </a:spcAft>
              <a:buClrTx/>
              <a:buSzTx/>
              <a:buFont typeface="Arial"/>
              <a:buChar char="–"/>
              <a:tabLst/>
              <a:defRPr/>
            </a:pPr>
            <a:r>
              <a:rPr kumimoji="0" lang="en-IN" sz="2000" b="1" i="0" u="none" strike="noStrike" kern="1200" cap="none" spc="0" normalizeH="0" baseline="0" noProof="0" dirty="0">
                <a:ln>
                  <a:noFill/>
                </a:ln>
                <a:solidFill>
                  <a:sysClr val="windowText" lastClr="000000"/>
                </a:solidFill>
                <a:effectLst/>
                <a:uLnTx/>
                <a:uFillTx/>
                <a:latin typeface="+mn-lt"/>
                <a:ea typeface="+mn-ea"/>
              </a:rPr>
              <a:t>Set scheduling policy to SCHED_FIFO</a:t>
            </a: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a:t>
            </a:r>
            <a:r>
              <a:rPr kumimoji="0" lang="en-IN" b="1" i="0" u="none" strike="noStrike" kern="1200" cap="none" spc="0" normalizeH="0" baseline="0" noProof="0" dirty="0" err="1">
                <a:ln>
                  <a:noFill/>
                </a:ln>
                <a:solidFill>
                  <a:sysClr val="windowText" lastClr="000000"/>
                </a:solidFill>
                <a:effectLst/>
                <a:uLnTx/>
                <a:uFillTx/>
                <a:latin typeface="+mn-lt"/>
                <a:ea typeface="+mn-ea"/>
              </a:rPr>
              <a:t>chrt</a:t>
            </a:r>
            <a:r>
              <a:rPr kumimoji="0" lang="en-IN" b="1" i="0" u="none" strike="noStrike" kern="1200" cap="none" spc="0" normalizeH="0" baseline="0" noProof="0" dirty="0">
                <a:ln>
                  <a:noFill/>
                </a:ln>
                <a:solidFill>
                  <a:sysClr val="windowText" lastClr="000000"/>
                </a:solidFill>
                <a:effectLst/>
                <a:uLnTx/>
                <a:uFillTx/>
                <a:latin typeface="+mn-lt"/>
                <a:ea typeface="+mn-ea"/>
              </a:rPr>
              <a:t> -o -p 0 &lt;</a:t>
            </a:r>
            <a:r>
              <a:rPr kumimoji="0" lang="en-IN" b="1" i="0" u="none" strike="noStrike" kern="1200" cap="none" spc="0" normalizeH="0" baseline="0" noProof="0" dirty="0" err="1">
                <a:ln>
                  <a:noFill/>
                </a:ln>
                <a:solidFill>
                  <a:sysClr val="windowText" lastClr="000000"/>
                </a:solidFill>
                <a:effectLst/>
                <a:uLnTx/>
                <a:uFillTx/>
                <a:latin typeface="+mn-lt"/>
                <a:ea typeface="+mn-ea"/>
              </a:rPr>
              <a:t>pid</a:t>
            </a:r>
            <a:r>
              <a:rPr kumimoji="0" lang="en-IN" b="1" i="0" u="none" strike="noStrike" kern="1200" cap="none" spc="0" normalizeH="0" baseline="0" noProof="0" dirty="0">
                <a:ln>
                  <a:noFill/>
                </a:ln>
                <a:solidFill>
                  <a:sysClr val="windowText" lastClr="000000"/>
                </a:solidFill>
                <a:effectLst/>
                <a:uLnTx/>
                <a:uFillTx/>
                <a:latin typeface="+mn-lt"/>
                <a:ea typeface="+mn-ea"/>
              </a:rPr>
              <a:t>&gt;</a:t>
            </a:r>
          </a:p>
          <a:p>
            <a:pPr marL="742950" marR="0" lvl="1" indent="-285750" algn="l" defTabSz="457200" rtl="0" eaLnBrk="1" fontAlgn="auto" latinLnBrk="0" hangingPunct="1">
              <a:lnSpc>
                <a:spcPct val="150000"/>
              </a:lnSpc>
              <a:spcBef>
                <a:spcPct val="20000"/>
              </a:spcBef>
              <a:spcAft>
                <a:spcPts val="0"/>
              </a:spcAft>
              <a:buClrTx/>
              <a:buSzTx/>
              <a:buFont typeface="Arial"/>
              <a:buChar char="–"/>
              <a:tabLst/>
              <a:defRPr/>
            </a:pPr>
            <a:r>
              <a:rPr kumimoji="0" lang="en-IN" sz="2000" b="1" i="0" u="none" strike="noStrike" kern="1200" cap="none" spc="0" normalizeH="0" baseline="0" noProof="0" dirty="0">
                <a:ln>
                  <a:noFill/>
                </a:ln>
                <a:solidFill>
                  <a:sysClr val="windowText" lastClr="000000"/>
                </a:solidFill>
                <a:effectLst/>
                <a:uLnTx/>
                <a:uFillTx/>
                <a:latin typeface="+mn-lt"/>
                <a:ea typeface="+mn-ea"/>
              </a:rPr>
              <a:t>Set scheduling policy to SCHED_OTHER</a:t>
            </a: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r>
              <a:rPr kumimoji="0" lang="en-IN" b="1" i="0" u="none" strike="noStrike" kern="1200" cap="none" spc="0" normalizeH="0" baseline="0" noProof="0" dirty="0">
                <a:ln>
                  <a:noFill/>
                </a:ln>
                <a:solidFill>
                  <a:sysClr val="windowText" lastClr="000000"/>
                </a:solidFill>
                <a:effectLst/>
                <a:uLnTx/>
                <a:uFillTx/>
                <a:latin typeface="+mn-lt"/>
                <a:ea typeface="+mn-ea"/>
              </a:rPr>
              <a:t>man 2 </a:t>
            </a:r>
            <a:r>
              <a:rPr kumimoji="0" lang="en-IN" b="1" i="0" u="none" strike="noStrike" kern="1200" cap="none" spc="0" normalizeH="0" baseline="0" noProof="0" dirty="0" err="1">
                <a:ln>
                  <a:noFill/>
                </a:ln>
                <a:solidFill>
                  <a:sysClr val="windowText" lastClr="000000"/>
                </a:solidFill>
                <a:effectLst/>
                <a:uLnTx/>
                <a:uFillTx/>
                <a:latin typeface="+mn-lt"/>
                <a:ea typeface="+mn-ea"/>
              </a:rPr>
              <a:t>sched_setscheduler</a:t>
            </a:r>
            <a:endParaRPr kumimoji="0" lang="en-IN" b="1" i="0" u="none" strike="noStrike" kern="1200" cap="none" spc="0" normalizeH="0" baseline="0" noProof="0" dirty="0">
              <a:ln>
                <a:noFill/>
              </a:ln>
              <a:solidFill>
                <a:sysClr val="windowText" lastClr="000000"/>
              </a:solidFill>
              <a:effectLst/>
              <a:uLnTx/>
              <a:uFillTx/>
              <a:latin typeface="+mn-lt"/>
              <a:ea typeface="+mn-ea"/>
            </a:endParaRPr>
          </a:p>
          <a:p>
            <a:pPr marL="742950" marR="0" lvl="1" indent="-285750" algn="l" defTabSz="457200" rtl="0" eaLnBrk="1" fontAlgn="auto" latinLnBrk="0" hangingPunct="1">
              <a:lnSpc>
                <a:spcPct val="150000"/>
              </a:lnSpc>
              <a:spcBef>
                <a:spcPct val="20000"/>
              </a:spcBef>
              <a:spcAft>
                <a:spcPts val="0"/>
              </a:spcAft>
              <a:buClrTx/>
              <a:buSzTx/>
              <a:buFont typeface="Arial"/>
              <a:buChar char="–"/>
              <a:tabLst/>
              <a:defRPr/>
            </a:pPr>
            <a:endParaRPr kumimoji="0" lang="en-IN" sz="2000" b="1" i="0" u="none" strike="noStrike" kern="1200" cap="none" spc="0" normalizeH="0" baseline="0" noProof="0" dirty="0">
              <a:ln>
                <a:noFill/>
              </a:ln>
              <a:solidFill>
                <a:sysClr val="windowText" lastClr="000000"/>
              </a:solidFill>
              <a:effectLst/>
              <a:uLnTx/>
              <a:uFillTx/>
              <a:latin typeface="+mn-lt"/>
              <a:ea typeface="+mn-ea"/>
            </a:endParaRP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endParaRPr kumimoji="0" lang="en-IN" b="1" i="0" u="none" strike="noStrike" kern="1200" cap="none" spc="0" normalizeH="0" baseline="0" noProof="0" dirty="0">
              <a:ln>
                <a:noFill/>
              </a:ln>
              <a:solidFill>
                <a:sysClr val="windowText" lastClr="000000"/>
              </a:solidFill>
              <a:effectLst/>
              <a:uLnTx/>
              <a:uFillTx/>
              <a:latin typeface="+mn-lt"/>
              <a:ea typeface="+mn-ea"/>
            </a:endParaRPr>
          </a:p>
          <a:p>
            <a:pPr marL="231775" marR="0" lvl="0" indent="-231775" algn="l" defTabSz="457200" rtl="0" eaLnBrk="1" fontAlgn="auto" latinLnBrk="0" hangingPunct="1">
              <a:lnSpc>
                <a:spcPct val="150000"/>
              </a:lnSpc>
              <a:spcBef>
                <a:spcPct val="20000"/>
              </a:spcBef>
              <a:spcAft>
                <a:spcPts val="0"/>
              </a:spcAft>
              <a:buClrTx/>
              <a:buSzTx/>
              <a:buFont typeface="Arial"/>
              <a:buChar char="•"/>
              <a:tabLst/>
              <a:defRPr/>
            </a:pPr>
            <a:endParaRPr kumimoji="0" lang="en-IN" b="1" i="0" u="none" strike="noStrike" kern="1200" cap="none" spc="0" normalizeH="0" baseline="0" noProof="0" dirty="0">
              <a:ln>
                <a:noFill/>
              </a:ln>
              <a:solidFill>
                <a:sysClr val="windowText" lastClr="000000"/>
              </a:solidFill>
              <a:effectLst/>
              <a:uLnTx/>
              <a:uFillTx/>
              <a:latin typeface="+mn-lt"/>
              <a:ea typeface="+mn-ea"/>
            </a:endParaRPr>
          </a:p>
        </p:txBody>
      </p:sp>
    </p:spTree>
    <p:extLst>
      <p:ext uri="{BB962C8B-B14F-4D97-AF65-F5344CB8AC3E}">
        <p14:creationId xmlns:p14="http://schemas.microsoft.com/office/powerpoint/2010/main" val="2477988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31913" y="76200"/>
            <a:ext cx="7793038" cy="808383"/>
          </a:xfrm>
        </p:spPr>
        <p:txBody>
          <a:bodyPr/>
          <a:lstStyle/>
          <a:p>
            <a:r>
              <a:rPr lang="en-US" altLang="en-US" dirty="0">
                <a:latin typeface="+mn-lt"/>
              </a:rPr>
              <a:t>Kernel Source Code</a:t>
            </a:r>
          </a:p>
        </p:txBody>
      </p:sp>
      <p:sp>
        <p:nvSpPr>
          <p:cNvPr id="51203" name="Rectangle 3"/>
          <p:cNvSpPr>
            <a:spLocks noGrp="1" noChangeArrowheads="1"/>
          </p:cNvSpPr>
          <p:nvPr>
            <p:ph type="body" idx="1"/>
          </p:nvPr>
        </p:nvSpPr>
        <p:spPr>
          <a:xfrm>
            <a:off x="231913" y="2887315"/>
            <a:ext cx="5860774" cy="3011557"/>
          </a:xfrm>
          <a:solidFill>
            <a:schemeClr val="accent3">
              <a:lumMod val="20000"/>
              <a:lumOff val="80000"/>
            </a:schemeClr>
          </a:solidFill>
        </p:spPr>
        <p:txBody>
          <a:bodyPr>
            <a:normAutofit/>
          </a:bodyPr>
          <a:lstStyle/>
          <a:p>
            <a:pPr>
              <a:lnSpc>
                <a:spcPct val="80000"/>
              </a:lnSpc>
            </a:pPr>
            <a:r>
              <a:rPr lang="en-US" altLang="en-US" b="1" dirty="0"/>
              <a:t>Machine-dependent code deals with</a:t>
            </a:r>
          </a:p>
          <a:p>
            <a:pPr lvl="1">
              <a:lnSpc>
                <a:spcPct val="80000"/>
              </a:lnSpc>
            </a:pPr>
            <a:r>
              <a:rPr lang="en-US" altLang="en-US" b="1" dirty="0">
                <a:cs typeface="Times New Roman" panose="02020603050405020304" pitchFamily="18" charset="0"/>
              </a:rPr>
              <a:t>Low-level system startup functions</a:t>
            </a:r>
          </a:p>
          <a:p>
            <a:pPr lvl="1">
              <a:lnSpc>
                <a:spcPct val="80000"/>
              </a:lnSpc>
            </a:pPr>
            <a:r>
              <a:rPr lang="en-US" altLang="en-US" b="1" dirty="0">
                <a:cs typeface="Times New Roman" panose="02020603050405020304" pitchFamily="18" charset="0"/>
              </a:rPr>
              <a:t>Trap and fault handling</a:t>
            </a:r>
          </a:p>
          <a:p>
            <a:pPr lvl="1">
              <a:lnSpc>
                <a:spcPct val="80000"/>
              </a:lnSpc>
            </a:pPr>
            <a:r>
              <a:rPr lang="en-US" altLang="en-US" b="1" dirty="0">
                <a:cs typeface="Times New Roman" panose="02020603050405020304" pitchFamily="18" charset="0"/>
              </a:rPr>
              <a:t>Low-level manipulation of runtime context of a process</a:t>
            </a:r>
          </a:p>
          <a:p>
            <a:pPr lvl="1">
              <a:lnSpc>
                <a:spcPct val="80000"/>
              </a:lnSpc>
            </a:pPr>
            <a:r>
              <a:rPr lang="en-US" altLang="en-US" b="1" dirty="0">
                <a:cs typeface="Times New Roman" panose="02020603050405020304" pitchFamily="18" charset="0"/>
              </a:rPr>
              <a:t>Configuration and initialization of hardware devices</a:t>
            </a:r>
          </a:p>
          <a:p>
            <a:pPr lvl="1">
              <a:lnSpc>
                <a:spcPct val="80000"/>
              </a:lnSpc>
            </a:pPr>
            <a:r>
              <a:rPr lang="en-US" altLang="en-US" b="1" dirty="0">
                <a:cs typeface="Times New Roman" panose="02020603050405020304" pitchFamily="18" charset="0"/>
              </a:rPr>
              <a:t>Runtime support for I/O devices</a:t>
            </a:r>
          </a:p>
          <a:p>
            <a:pPr>
              <a:lnSpc>
                <a:spcPct val="80000"/>
              </a:lnSpc>
            </a:pPr>
            <a:endParaRPr lang="en-US" altLang="en-US" b="1" dirty="0"/>
          </a:p>
        </p:txBody>
      </p:sp>
      <p:sp>
        <p:nvSpPr>
          <p:cNvPr id="4" name="Rectangle 3"/>
          <p:cNvSpPr txBox="1">
            <a:spLocks noChangeArrowheads="1"/>
          </p:cNvSpPr>
          <p:nvPr/>
        </p:nvSpPr>
        <p:spPr>
          <a:xfrm>
            <a:off x="6172200" y="2236303"/>
            <a:ext cx="5943599" cy="4313583"/>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Machine-independent code deals with</a:t>
            </a:r>
          </a:p>
          <a:p>
            <a:pPr lvl="1"/>
            <a:r>
              <a:rPr lang="en-US" altLang="en-US" b="1" dirty="0"/>
              <a:t>System call handling</a:t>
            </a:r>
          </a:p>
          <a:p>
            <a:pPr lvl="1"/>
            <a:r>
              <a:rPr lang="en-US" altLang="en-US" b="1" dirty="0"/>
              <a:t>The file system: files, directories, pathname translation, file locking, and I/O buffer management</a:t>
            </a:r>
          </a:p>
          <a:p>
            <a:pPr lvl="1"/>
            <a:r>
              <a:rPr lang="en-US" altLang="en-US" b="1" dirty="0"/>
              <a:t>Terminal handling support: the terminal-interface driver and terminal line disciplines</a:t>
            </a:r>
          </a:p>
          <a:p>
            <a:pPr lvl="1"/>
            <a:r>
              <a:rPr lang="en-US" altLang="en-US" b="1" dirty="0"/>
              <a:t>IPC facilities</a:t>
            </a:r>
          </a:p>
          <a:p>
            <a:pPr lvl="1"/>
            <a:r>
              <a:rPr lang="en-US" altLang="en-US" b="1" dirty="0"/>
              <a:t>Network communication support  </a:t>
            </a:r>
          </a:p>
        </p:txBody>
      </p:sp>
      <p:sp>
        <p:nvSpPr>
          <p:cNvPr id="6" name="Rectangle 3"/>
          <p:cNvSpPr txBox="1">
            <a:spLocks noChangeArrowheads="1"/>
          </p:cNvSpPr>
          <p:nvPr/>
        </p:nvSpPr>
        <p:spPr>
          <a:xfrm>
            <a:off x="294862" y="1186070"/>
            <a:ext cx="11675164" cy="970721"/>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80000"/>
              </a:lnSpc>
              <a:buNone/>
            </a:pPr>
            <a:r>
              <a:rPr lang="en-US" altLang="en-US" sz="3200" b="1" dirty="0"/>
              <a:t>The kernel code contains  architecture dependent as well as architecture independent code</a:t>
            </a:r>
            <a:endParaRPr lang="en-US" altLang="en-US" b="1" dirty="0"/>
          </a:p>
        </p:txBody>
      </p:sp>
    </p:spTree>
    <p:extLst>
      <p:ext uri="{BB962C8B-B14F-4D97-AF65-F5344CB8AC3E}">
        <p14:creationId xmlns:p14="http://schemas.microsoft.com/office/powerpoint/2010/main" val="33923750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System Calls for Scheduling</a:t>
            </a:r>
          </a:p>
        </p:txBody>
      </p:sp>
      <p:sp>
        <p:nvSpPr>
          <p:cNvPr id="4" name="Slide Number Placeholder 3"/>
          <p:cNvSpPr>
            <a:spLocks noGrp="1"/>
          </p:cNvSpPr>
          <p:nvPr>
            <p:ph type="sldNum" sz="quarter" idx="12"/>
          </p:nvPr>
        </p:nvSpPr>
        <p:spPr/>
        <p:txBody>
          <a:bodyPr/>
          <a:lstStyle/>
          <a:p>
            <a:fld id="{1DEFBDA0-AD74-41D1-B067-250B5C005FA0}" type="slidenum">
              <a:rPr lang="en-IN" smtClean="0"/>
              <a:t>60</a:t>
            </a:fld>
            <a:endParaRPr lang="en-IN"/>
          </a:p>
        </p:txBody>
      </p:sp>
      <p:sp>
        <p:nvSpPr>
          <p:cNvPr id="5" name="Rectangle 2"/>
          <p:cNvSpPr txBox="1">
            <a:spLocks noChangeArrowheads="1"/>
          </p:cNvSpPr>
          <p:nvPr/>
        </p:nvSpPr>
        <p:spPr>
          <a:xfrm>
            <a:off x="914400" y="1427989"/>
            <a:ext cx="9144000" cy="4373563"/>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endParaRPr lang="en-US" altLang="en-US" b="1">
              <a:solidFill>
                <a:srgbClr val="CC3300"/>
              </a:solidFill>
            </a:endParaRPr>
          </a:p>
          <a:p>
            <a:pPr>
              <a:lnSpc>
                <a:spcPct val="80000"/>
              </a:lnSpc>
            </a:pPr>
            <a:r>
              <a:rPr lang="en-US" altLang="en-US" b="1">
                <a:solidFill>
                  <a:srgbClr val="CC3300"/>
                </a:solidFill>
              </a:rPr>
              <a:t>nice()</a:t>
            </a:r>
            <a:r>
              <a:rPr lang="en-US" altLang="en-US" b="1"/>
              <a:t>  Set a process's nice value</a:t>
            </a:r>
          </a:p>
          <a:p>
            <a:pPr>
              <a:lnSpc>
                <a:spcPct val="80000"/>
              </a:lnSpc>
            </a:pPr>
            <a:r>
              <a:rPr lang="en-US" altLang="en-US" b="1">
                <a:solidFill>
                  <a:srgbClr val="CC3300"/>
                </a:solidFill>
              </a:rPr>
              <a:t>sched_setscheduler()</a:t>
            </a:r>
            <a:r>
              <a:rPr lang="en-US" altLang="en-US" b="1"/>
              <a:t> </a:t>
            </a:r>
            <a:r>
              <a:rPr lang="en-US" altLang="en-US" sz="2000" b="1"/>
              <a:t>Set a process's scheduling policy</a:t>
            </a:r>
          </a:p>
          <a:p>
            <a:pPr>
              <a:lnSpc>
                <a:spcPct val="80000"/>
              </a:lnSpc>
            </a:pPr>
            <a:r>
              <a:rPr lang="en-US" altLang="en-US" b="1">
                <a:solidFill>
                  <a:srgbClr val="CC3300"/>
                </a:solidFill>
              </a:rPr>
              <a:t>sched_getscheduler()</a:t>
            </a:r>
            <a:r>
              <a:rPr lang="en-US" altLang="en-US" b="1"/>
              <a:t>  </a:t>
            </a:r>
            <a:r>
              <a:rPr lang="en-US" altLang="en-US" sz="2000" b="1"/>
              <a:t>Get a process's scheduling policy</a:t>
            </a:r>
          </a:p>
          <a:p>
            <a:pPr>
              <a:lnSpc>
                <a:spcPct val="80000"/>
              </a:lnSpc>
            </a:pPr>
            <a:r>
              <a:rPr lang="en-US" altLang="en-US" b="1">
                <a:solidFill>
                  <a:srgbClr val="CC3300"/>
                </a:solidFill>
              </a:rPr>
              <a:t>sched_setparam()</a:t>
            </a:r>
            <a:r>
              <a:rPr lang="en-US" altLang="en-US" b="1"/>
              <a:t> Set a process's real-time priority</a:t>
            </a:r>
          </a:p>
          <a:p>
            <a:pPr>
              <a:lnSpc>
                <a:spcPct val="80000"/>
              </a:lnSpc>
            </a:pPr>
            <a:r>
              <a:rPr lang="en-US" altLang="en-US" b="1">
                <a:solidFill>
                  <a:srgbClr val="CC3300"/>
                </a:solidFill>
              </a:rPr>
              <a:t>sched_getparam()</a:t>
            </a:r>
            <a:r>
              <a:rPr lang="en-US" altLang="en-US" b="1"/>
              <a:t> Get a process's real-time priority</a:t>
            </a:r>
          </a:p>
          <a:p>
            <a:pPr>
              <a:lnSpc>
                <a:spcPct val="80000"/>
              </a:lnSpc>
            </a:pPr>
            <a:r>
              <a:rPr lang="en-US" altLang="en-US" b="1">
                <a:solidFill>
                  <a:srgbClr val="CC3300"/>
                </a:solidFill>
              </a:rPr>
              <a:t>sched_get_priority_max()</a:t>
            </a:r>
            <a:r>
              <a:rPr lang="en-US" altLang="en-US" b="1"/>
              <a:t> </a:t>
            </a:r>
            <a:r>
              <a:rPr lang="en-US" altLang="en-US" sz="1800" b="1"/>
              <a:t>Get the maximum real-time priority </a:t>
            </a:r>
          </a:p>
          <a:p>
            <a:pPr>
              <a:lnSpc>
                <a:spcPct val="80000"/>
              </a:lnSpc>
            </a:pPr>
            <a:r>
              <a:rPr lang="en-US" altLang="en-US" b="1">
                <a:solidFill>
                  <a:srgbClr val="CC3300"/>
                </a:solidFill>
              </a:rPr>
              <a:t>sched_get_priority_min()</a:t>
            </a:r>
            <a:r>
              <a:rPr lang="en-US" altLang="en-US" b="1"/>
              <a:t> </a:t>
            </a:r>
            <a:r>
              <a:rPr lang="en-US" altLang="en-US" sz="2000" b="1"/>
              <a:t>Get the minimum real-time priority</a:t>
            </a:r>
          </a:p>
          <a:p>
            <a:pPr>
              <a:lnSpc>
                <a:spcPct val="80000"/>
              </a:lnSpc>
            </a:pPr>
            <a:r>
              <a:rPr lang="en-US" altLang="en-US" b="1">
                <a:solidFill>
                  <a:srgbClr val="CC3300"/>
                </a:solidFill>
              </a:rPr>
              <a:t>sched_rr_get_interval()</a:t>
            </a:r>
            <a:r>
              <a:rPr lang="en-US" altLang="en-US" b="1"/>
              <a:t> </a:t>
            </a:r>
            <a:r>
              <a:rPr lang="en-US" altLang="en-US" sz="2000" b="1"/>
              <a:t>Get a process's timeslice value</a:t>
            </a:r>
          </a:p>
          <a:p>
            <a:pPr>
              <a:lnSpc>
                <a:spcPct val="80000"/>
              </a:lnSpc>
            </a:pPr>
            <a:endParaRPr lang="en-US" altLang="en-US" sz="2000" b="1" dirty="0"/>
          </a:p>
        </p:txBody>
      </p:sp>
    </p:spTree>
    <p:extLst>
      <p:ext uri="{BB962C8B-B14F-4D97-AF65-F5344CB8AC3E}">
        <p14:creationId xmlns:p14="http://schemas.microsoft.com/office/powerpoint/2010/main" val="24363843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Process Creation</a:t>
            </a:r>
          </a:p>
        </p:txBody>
      </p:sp>
      <p:sp>
        <p:nvSpPr>
          <p:cNvPr id="4" name="Slide Number Placeholder 3"/>
          <p:cNvSpPr>
            <a:spLocks noGrp="1"/>
          </p:cNvSpPr>
          <p:nvPr>
            <p:ph type="sldNum" sz="quarter" idx="12"/>
          </p:nvPr>
        </p:nvSpPr>
        <p:spPr/>
        <p:txBody>
          <a:bodyPr/>
          <a:lstStyle/>
          <a:p>
            <a:fld id="{1DEFBDA0-AD74-41D1-B067-250B5C005FA0}" type="slidenum">
              <a:rPr lang="en-IN" smtClean="0"/>
              <a:t>61</a:t>
            </a:fld>
            <a:endParaRPr lang="en-IN"/>
          </a:p>
        </p:txBody>
      </p:sp>
      <p:sp>
        <p:nvSpPr>
          <p:cNvPr id="5" name="Rectangle 3"/>
          <p:cNvSpPr txBox="1">
            <a:spLocks noChangeArrowheads="1"/>
          </p:cNvSpPr>
          <p:nvPr/>
        </p:nvSpPr>
        <p:spPr>
          <a:xfrm>
            <a:off x="304800" y="1219199"/>
            <a:ext cx="5649433" cy="5209063"/>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500"/>
              </a:spcBef>
              <a:spcAft>
                <a:spcPts val="500"/>
              </a:spcAft>
            </a:pPr>
            <a:r>
              <a:rPr lang="en-US" altLang="en-US" sz="2400" b="1" dirty="0"/>
              <a:t>A Command is normally executed in a shell</a:t>
            </a:r>
          </a:p>
          <a:p>
            <a:pPr algn="just">
              <a:spcBef>
                <a:spcPts val="500"/>
              </a:spcBef>
              <a:spcAft>
                <a:spcPts val="500"/>
              </a:spcAft>
            </a:pPr>
            <a:r>
              <a:rPr lang="en-US" altLang="en-US" sz="2400" b="1" dirty="0"/>
              <a:t> When you enter a command, the shell searches the corresponding command’s executable image (use PATH environment variable) and loads the image then executes. </a:t>
            </a:r>
          </a:p>
          <a:p>
            <a:pPr algn="just">
              <a:spcBef>
                <a:spcPts val="500"/>
              </a:spcBef>
              <a:spcAft>
                <a:spcPts val="500"/>
              </a:spcAft>
            </a:pPr>
            <a:r>
              <a:rPr lang="en-US" altLang="en-US" sz="2400" b="1" dirty="0"/>
              <a:t>For execution, the shell uses fork and creates a new child process and the child process’s image is replaced with the command’s executable image.</a:t>
            </a:r>
          </a:p>
          <a:p>
            <a:pPr algn="just">
              <a:spcBef>
                <a:spcPts val="500"/>
              </a:spcBef>
              <a:spcAft>
                <a:spcPts val="500"/>
              </a:spcAft>
            </a:pPr>
            <a:r>
              <a:rPr lang="en-US" altLang="en-US" sz="2400" b="1" dirty="0"/>
              <a:t>After completion of execution of the child process it gives the exit status to the parent process, </a:t>
            </a:r>
            <a:r>
              <a:rPr lang="en-US" altLang="en-US" sz="2400" b="1" dirty="0" err="1"/>
              <a:t>i.e</a:t>
            </a:r>
            <a:r>
              <a:rPr lang="en-US" altLang="en-US" sz="2400" b="1" dirty="0"/>
              <a:t>, shell. </a:t>
            </a:r>
            <a:endParaRPr lang="en-US" altLang="en-US" sz="2400" b="1" dirty="0">
              <a:latin typeface="Courier New" panose="02070309020205020404" pitchFamily="49" charset="0"/>
            </a:endParaRPr>
          </a:p>
          <a:p>
            <a:pPr algn="just">
              <a:spcBef>
                <a:spcPts val="500"/>
              </a:spcBef>
              <a:spcAft>
                <a:spcPts val="500"/>
              </a:spcAft>
            </a:pPr>
            <a:endParaRPr lang="en-US" altLang="en-US" sz="2400" b="1" dirty="0">
              <a:latin typeface="Courier New" panose="02070309020205020404" pitchFamily="49" charset="0"/>
            </a:endParaRPr>
          </a:p>
          <a:p>
            <a:pPr algn="just"/>
            <a:endParaRPr lang="en-US" altLang="en-US" sz="2400" b="1" dirty="0"/>
          </a:p>
        </p:txBody>
      </p:sp>
      <p:sp>
        <p:nvSpPr>
          <p:cNvPr id="6" name="AutoShape 3"/>
          <p:cNvSpPr>
            <a:spLocks noChangeArrowheads="1"/>
          </p:cNvSpPr>
          <p:nvPr/>
        </p:nvSpPr>
        <p:spPr bwMode="auto">
          <a:xfrm>
            <a:off x="6537263" y="2286000"/>
            <a:ext cx="1905000" cy="1219200"/>
          </a:xfrm>
          <a:prstGeom prst="roundRect">
            <a:avLst>
              <a:gd name="adj" fmla="val 16667"/>
            </a:avLst>
          </a:prstGeom>
          <a:solidFill>
            <a:schemeClr val="accent1">
              <a:lumMod val="20000"/>
              <a:lumOff val="80000"/>
            </a:schemeClr>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7" name="Rectangle 4"/>
          <p:cNvSpPr>
            <a:spLocks noChangeArrowheads="1"/>
          </p:cNvSpPr>
          <p:nvPr/>
        </p:nvSpPr>
        <p:spPr bwMode="auto">
          <a:xfrm>
            <a:off x="6689663" y="2362200"/>
            <a:ext cx="762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8" name="Rectangle 5"/>
          <p:cNvSpPr>
            <a:spLocks noChangeArrowheads="1"/>
          </p:cNvSpPr>
          <p:nvPr/>
        </p:nvSpPr>
        <p:spPr bwMode="auto">
          <a:xfrm>
            <a:off x="7527863" y="2743200"/>
            <a:ext cx="7620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9" name="Rectangle 6"/>
          <p:cNvSpPr>
            <a:spLocks noChangeArrowheads="1"/>
          </p:cNvSpPr>
          <p:nvPr/>
        </p:nvSpPr>
        <p:spPr bwMode="auto">
          <a:xfrm>
            <a:off x="6689663" y="3124200"/>
            <a:ext cx="1600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10" name="Text Box 7"/>
          <p:cNvSpPr txBox="1">
            <a:spLocks noChangeArrowheads="1"/>
          </p:cNvSpPr>
          <p:nvPr/>
        </p:nvSpPr>
        <p:spPr bwMode="auto">
          <a:xfrm>
            <a:off x="6765863" y="2514600"/>
            <a:ext cx="57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latin typeface="+mn-lt"/>
              </a:rPr>
              <a:t>Text</a:t>
            </a:r>
          </a:p>
        </p:txBody>
      </p:sp>
      <p:sp>
        <p:nvSpPr>
          <p:cNvPr id="11" name="Text Box 8"/>
          <p:cNvSpPr txBox="1">
            <a:spLocks noChangeArrowheads="1"/>
          </p:cNvSpPr>
          <p:nvPr/>
        </p:nvSpPr>
        <p:spPr bwMode="auto">
          <a:xfrm>
            <a:off x="6765863" y="3124200"/>
            <a:ext cx="15512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latin typeface="+mn-lt"/>
              </a:rPr>
              <a:t>Process Status</a:t>
            </a:r>
          </a:p>
        </p:txBody>
      </p:sp>
      <p:grpSp>
        <p:nvGrpSpPr>
          <p:cNvPr id="12" name="Group 9"/>
          <p:cNvGrpSpPr>
            <a:grpSpLocks/>
          </p:cNvGrpSpPr>
          <p:nvPr/>
        </p:nvGrpSpPr>
        <p:grpSpPr bwMode="auto">
          <a:xfrm>
            <a:off x="9966263" y="1981200"/>
            <a:ext cx="1295400" cy="685800"/>
            <a:chOff x="2688" y="1488"/>
            <a:chExt cx="816" cy="432"/>
          </a:xfrm>
          <a:solidFill>
            <a:schemeClr val="accent4">
              <a:lumMod val="20000"/>
              <a:lumOff val="80000"/>
            </a:schemeClr>
          </a:solidFill>
        </p:grpSpPr>
        <p:sp>
          <p:nvSpPr>
            <p:cNvPr id="13" name="AutoShape 10"/>
            <p:cNvSpPr>
              <a:spLocks noChangeArrowheads="1"/>
            </p:cNvSpPr>
            <p:nvPr/>
          </p:nvSpPr>
          <p:spPr bwMode="auto">
            <a:xfrm>
              <a:off x="2688" y="1488"/>
              <a:ext cx="816" cy="432"/>
            </a:xfrm>
            <a:prstGeom prst="roundRect">
              <a:avLst>
                <a:gd name="adj" fmla="val 16667"/>
              </a:avLst>
            </a:prstGeom>
            <a:grp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14" name="Rectangle 11"/>
            <p:cNvSpPr>
              <a:spLocks noChangeArrowheads="1"/>
            </p:cNvSpPr>
            <p:nvPr/>
          </p:nvSpPr>
          <p:spPr bwMode="auto">
            <a:xfrm>
              <a:off x="2784" y="1584"/>
              <a:ext cx="624"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latin typeface="+mn-lt"/>
                </a:rPr>
                <a:t>Resources</a:t>
              </a:r>
            </a:p>
          </p:txBody>
        </p:sp>
      </p:grpSp>
      <p:grpSp>
        <p:nvGrpSpPr>
          <p:cNvPr id="15" name="Group 12"/>
          <p:cNvGrpSpPr>
            <a:grpSpLocks/>
          </p:cNvGrpSpPr>
          <p:nvPr/>
        </p:nvGrpSpPr>
        <p:grpSpPr bwMode="auto">
          <a:xfrm>
            <a:off x="10118663" y="2133600"/>
            <a:ext cx="1295400" cy="685800"/>
            <a:chOff x="2688" y="1488"/>
            <a:chExt cx="816" cy="432"/>
          </a:xfrm>
          <a:solidFill>
            <a:schemeClr val="accent4">
              <a:lumMod val="20000"/>
              <a:lumOff val="80000"/>
            </a:schemeClr>
          </a:solidFill>
        </p:grpSpPr>
        <p:sp>
          <p:nvSpPr>
            <p:cNvPr id="16" name="AutoShape 13"/>
            <p:cNvSpPr>
              <a:spLocks noChangeArrowheads="1"/>
            </p:cNvSpPr>
            <p:nvPr/>
          </p:nvSpPr>
          <p:spPr bwMode="auto">
            <a:xfrm>
              <a:off x="2688" y="1488"/>
              <a:ext cx="816" cy="432"/>
            </a:xfrm>
            <a:prstGeom prst="roundRect">
              <a:avLst>
                <a:gd name="adj" fmla="val 16667"/>
              </a:avLst>
            </a:prstGeom>
            <a:grp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17" name="Rectangle 14"/>
            <p:cNvSpPr>
              <a:spLocks noChangeArrowheads="1"/>
            </p:cNvSpPr>
            <p:nvPr/>
          </p:nvSpPr>
          <p:spPr bwMode="auto">
            <a:xfrm>
              <a:off x="2784" y="1584"/>
              <a:ext cx="624"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latin typeface="+mn-lt"/>
                </a:rPr>
                <a:t>Resources</a:t>
              </a:r>
            </a:p>
          </p:txBody>
        </p:sp>
      </p:grpSp>
      <p:grpSp>
        <p:nvGrpSpPr>
          <p:cNvPr id="18" name="Group 15"/>
          <p:cNvGrpSpPr>
            <a:grpSpLocks/>
          </p:cNvGrpSpPr>
          <p:nvPr/>
        </p:nvGrpSpPr>
        <p:grpSpPr bwMode="auto">
          <a:xfrm>
            <a:off x="9128063" y="3124200"/>
            <a:ext cx="1295400" cy="685800"/>
            <a:chOff x="2688" y="1488"/>
            <a:chExt cx="816" cy="432"/>
          </a:xfrm>
          <a:solidFill>
            <a:schemeClr val="accent5">
              <a:lumMod val="20000"/>
              <a:lumOff val="80000"/>
            </a:schemeClr>
          </a:solidFill>
        </p:grpSpPr>
        <p:sp>
          <p:nvSpPr>
            <p:cNvPr id="19" name="AutoShape 16"/>
            <p:cNvSpPr>
              <a:spLocks noChangeArrowheads="1"/>
            </p:cNvSpPr>
            <p:nvPr/>
          </p:nvSpPr>
          <p:spPr bwMode="auto">
            <a:xfrm>
              <a:off x="2688" y="1488"/>
              <a:ext cx="816" cy="432"/>
            </a:xfrm>
            <a:prstGeom prst="roundRect">
              <a:avLst>
                <a:gd name="adj" fmla="val 16667"/>
              </a:avLst>
            </a:prstGeom>
            <a:grp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20" name="Rectangle 17"/>
            <p:cNvSpPr>
              <a:spLocks noChangeArrowheads="1"/>
            </p:cNvSpPr>
            <p:nvPr/>
          </p:nvSpPr>
          <p:spPr bwMode="auto">
            <a:xfrm>
              <a:off x="2784" y="1584"/>
              <a:ext cx="624"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latin typeface="+mn-lt"/>
                </a:rPr>
                <a:t>File</a:t>
              </a:r>
            </a:p>
          </p:txBody>
        </p:sp>
      </p:grpSp>
      <p:sp>
        <p:nvSpPr>
          <p:cNvPr id="21" name="AutoShape 18"/>
          <p:cNvSpPr>
            <a:spLocks noChangeArrowheads="1"/>
          </p:cNvSpPr>
          <p:nvPr/>
        </p:nvSpPr>
        <p:spPr bwMode="auto">
          <a:xfrm>
            <a:off x="6537263" y="4343400"/>
            <a:ext cx="5029200" cy="914400"/>
          </a:xfrm>
          <a:prstGeom prst="roundRect">
            <a:avLst>
              <a:gd name="adj" fmla="val 16667"/>
            </a:avLst>
          </a:prstGeom>
          <a:solidFill>
            <a:schemeClr val="accent3">
              <a:lumMod val="20000"/>
              <a:lumOff val="80000"/>
            </a:schemeClr>
          </a:solid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22" name="Rectangle 19"/>
          <p:cNvSpPr>
            <a:spLocks noChangeArrowheads="1"/>
          </p:cNvSpPr>
          <p:nvPr/>
        </p:nvSpPr>
        <p:spPr bwMode="auto">
          <a:xfrm>
            <a:off x="8137463" y="4572000"/>
            <a:ext cx="1752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23" name="Text Box 20"/>
          <p:cNvSpPr txBox="1">
            <a:spLocks noChangeArrowheads="1"/>
          </p:cNvSpPr>
          <p:nvPr/>
        </p:nvSpPr>
        <p:spPr bwMode="auto">
          <a:xfrm>
            <a:off x="8366063" y="4648200"/>
            <a:ext cx="13405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latin typeface="+mn-lt"/>
              </a:rPr>
              <a:t>Linux kernel</a:t>
            </a:r>
          </a:p>
        </p:txBody>
      </p:sp>
      <p:sp>
        <p:nvSpPr>
          <p:cNvPr id="24" name="Line 21"/>
          <p:cNvSpPr>
            <a:spLocks noChangeShapeType="1"/>
          </p:cNvSpPr>
          <p:nvPr/>
        </p:nvSpPr>
        <p:spPr bwMode="auto">
          <a:xfrm flipH="1">
            <a:off x="8442263" y="3276600"/>
            <a:ext cx="685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5" name="Line 22"/>
          <p:cNvSpPr>
            <a:spLocks noChangeShapeType="1"/>
          </p:cNvSpPr>
          <p:nvPr/>
        </p:nvSpPr>
        <p:spPr bwMode="auto">
          <a:xfrm flipH="1">
            <a:off x="8442263" y="2590800"/>
            <a:ext cx="1676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6" name="Line 23"/>
          <p:cNvSpPr>
            <a:spLocks noChangeShapeType="1"/>
          </p:cNvSpPr>
          <p:nvPr/>
        </p:nvSpPr>
        <p:spPr bwMode="auto">
          <a:xfrm>
            <a:off x="6994463" y="3505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7" name="Line 24"/>
          <p:cNvSpPr>
            <a:spLocks noChangeShapeType="1"/>
          </p:cNvSpPr>
          <p:nvPr/>
        </p:nvSpPr>
        <p:spPr bwMode="auto">
          <a:xfrm flipV="1">
            <a:off x="8061263" y="3505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8" name="Text Box 25"/>
          <p:cNvSpPr txBox="1">
            <a:spLocks noChangeArrowheads="1"/>
          </p:cNvSpPr>
          <p:nvPr/>
        </p:nvSpPr>
        <p:spPr bwMode="auto">
          <a:xfrm>
            <a:off x="7604063" y="27432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latin typeface="+mn-lt"/>
              </a:rPr>
              <a:t>Stack</a:t>
            </a:r>
          </a:p>
        </p:txBody>
      </p:sp>
      <p:sp>
        <p:nvSpPr>
          <p:cNvPr id="29" name="Rectangle 26"/>
          <p:cNvSpPr>
            <a:spLocks noChangeArrowheads="1"/>
          </p:cNvSpPr>
          <p:nvPr/>
        </p:nvSpPr>
        <p:spPr bwMode="auto">
          <a:xfrm>
            <a:off x="7527863" y="2362200"/>
            <a:ext cx="7620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30" name="Text Box 27"/>
          <p:cNvSpPr txBox="1">
            <a:spLocks noChangeArrowheads="1"/>
          </p:cNvSpPr>
          <p:nvPr/>
        </p:nvSpPr>
        <p:spPr bwMode="auto">
          <a:xfrm>
            <a:off x="7604063" y="2362200"/>
            <a:ext cx="6339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latin typeface="+mn-lt"/>
              </a:rPr>
              <a:t>Data</a:t>
            </a:r>
          </a:p>
        </p:txBody>
      </p:sp>
      <p:grpSp>
        <p:nvGrpSpPr>
          <p:cNvPr id="31" name="Group 28"/>
          <p:cNvGrpSpPr>
            <a:grpSpLocks/>
          </p:cNvGrpSpPr>
          <p:nvPr/>
        </p:nvGrpSpPr>
        <p:grpSpPr bwMode="auto">
          <a:xfrm>
            <a:off x="9280463" y="3276600"/>
            <a:ext cx="1295400" cy="685800"/>
            <a:chOff x="2688" y="1488"/>
            <a:chExt cx="816" cy="432"/>
          </a:xfrm>
          <a:solidFill>
            <a:schemeClr val="accent5">
              <a:lumMod val="20000"/>
              <a:lumOff val="80000"/>
            </a:schemeClr>
          </a:solidFill>
        </p:grpSpPr>
        <p:sp>
          <p:nvSpPr>
            <p:cNvPr id="32" name="AutoShape 29"/>
            <p:cNvSpPr>
              <a:spLocks noChangeArrowheads="1"/>
            </p:cNvSpPr>
            <p:nvPr/>
          </p:nvSpPr>
          <p:spPr bwMode="auto">
            <a:xfrm>
              <a:off x="2688" y="1488"/>
              <a:ext cx="816" cy="432"/>
            </a:xfrm>
            <a:prstGeom prst="roundRect">
              <a:avLst>
                <a:gd name="adj" fmla="val 16667"/>
              </a:avLst>
            </a:prstGeom>
            <a:grpFill/>
            <a:ln w="9525">
              <a:solidFill>
                <a:schemeClr val="tx1"/>
              </a:solidFill>
              <a:round/>
              <a:headEnd/>
              <a:tailEnd/>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b="1">
                <a:latin typeface="+mn-lt"/>
              </a:endParaRPr>
            </a:p>
          </p:txBody>
        </p:sp>
        <p:sp>
          <p:nvSpPr>
            <p:cNvPr id="33" name="Rectangle 30"/>
            <p:cNvSpPr>
              <a:spLocks noChangeArrowheads="1"/>
            </p:cNvSpPr>
            <p:nvPr/>
          </p:nvSpPr>
          <p:spPr bwMode="auto">
            <a:xfrm>
              <a:off x="2784" y="1584"/>
              <a:ext cx="624"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latin typeface="+mn-lt"/>
                </a:rPr>
                <a:t>File</a:t>
              </a:r>
            </a:p>
          </p:txBody>
        </p:sp>
      </p:grpSp>
      <p:sp>
        <p:nvSpPr>
          <p:cNvPr id="34" name="Line 31"/>
          <p:cNvSpPr>
            <a:spLocks noChangeShapeType="1"/>
          </p:cNvSpPr>
          <p:nvPr/>
        </p:nvSpPr>
        <p:spPr bwMode="auto">
          <a:xfrm flipH="1">
            <a:off x="10728263" y="28194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5" name="Line 32"/>
          <p:cNvSpPr>
            <a:spLocks noChangeShapeType="1"/>
          </p:cNvSpPr>
          <p:nvPr/>
        </p:nvSpPr>
        <p:spPr bwMode="auto">
          <a:xfrm flipV="1">
            <a:off x="11033063" y="28194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6" name="Line 33"/>
          <p:cNvSpPr>
            <a:spLocks noChangeShapeType="1"/>
          </p:cNvSpPr>
          <p:nvPr/>
        </p:nvSpPr>
        <p:spPr bwMode="auto">
          <a:xfrm>
            <a:off x="9737663" y="3962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7" name="Line 34"/>
          <p:cNvSpPr>
            <a:spLocks noChangeShapeType="1"/>
          </p:cNvSpPr>
          <p:nvPr/>
        </p:nvSpPr>
        <p:spPr bwMode="auto">
          <a:xfrm flipV="1">
            <a:off x="10271063" y="3962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Tree>
    <p:extLst>
      <p:ext uri="{BB962C8B-B14F-4D97-AF65-F5344CB8AC3E}">
        <p14:creationId xmlns:p14="http://schemas.microsoft.com/office/powerpoint/2010/main" val="13602156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Process Tree Structure</a:t>
            </a:r>
          </a:p>
        </p:txBody>
      </p:sp>
      <p:sp>
        <p:nvSpPr>
          <p:cNvPr id="4" name="Slide Number Placeholder 3"/>
          <p:cNvSpPr>
            <a:spLocks noGrp="1"/>
          </p:cNvSpPr>
          <p:nvPr>
            <p:ph type="sldNum" sz="quarter" idx="12"/>
          </p:nvPr>
        </p:nvSpPr>
        <p:spPr/>
        <p:txBody>
          <a:bodyPr/>
          <a:lstStyle/>
          <a:p>
            <a:fld id="{1DEFBDA0-AD74-41D1-B067-250B5C005FA0}" type="slidenum">
              <a:rPr lang="en-IN" smtClean="0"/>
              <a:t>62</a:t>
            </a:fld>
            <a:endParaRPr lang="en-IN"/>
          </a:p>
        </p:txBody>
      </p:sp>
      <p:sp>
        <p:nvSpPr>
          <p:cNvPr id="5" name="Rectangle 3"/>
          <p:cNvSpPr txBox="1">
            <a:spLocks noChangeArrowheads="1"/>
          </p:cNvSpPr>
          <p:nvPr/>
        </p:nvSpPr>
        <p:spPr>
          <a:xfrm>
            <a:off x="246320" y="1095154"/>
            <a:ext cx="5357037" cy="5497032"/>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 In a Linux system no process is independent of any other process.</a:t>
            </a:r>
          </a:p>
          <a:p>
            <a:pPr algn="just"/>
            <a:r>
              <a:rPr lang="en-US" altLang="en-US" sz="2400" b="1" dirty="0"/>
              <a:t> Every process in the system, except the initial process has a parent process.</a:t>
            </a:r>
          </a:p>
          <a:p>
            <a:pPr algn="just"/>
            <a:r>
              <a:rPr lang="en-US" altLang="en-US" sz="2400" b="1" dirty="0"/>
              <a:t> New processes are not created, they are copied, or </a:t>
            </a:r>
            <a:r>
              <a:rPr lang="en-US" altLang="en-US" sz="2400" b="1" i="1" dirty="0"/>
              <a:t>cloned</a:t>
            </a:r>
            <a:r>
              <a:rPr lang="en-US" altLang="en-US" sz="2400" b="1" dirty="0"/>
              <a:t> from previous processes.</a:t>
            </a:r>
          </a:p>
          <a:p>
            <a:pPr algn="just"/>
            <a:r>
              <a:rPr lang="en-US" altLang="en-US" sz="2400" b="1" dirty="0"/>
              <a:t> Every </a:t>
            </a:r>
            <a:r>
              <a:rPr lang="en-US" altLang="en-US" sz="2400" b="1" dirty="0" err="1"/>
              <a:t>task_struct</a:t>
            </a:r>
            <a:r>
              <a:rPr lang="en-US" altLang="en-US" sz="2400" b="1" dirty="0"/>
              <a:t> representing a process keeps pointers to its parent process and  as well as to its own child processes</a:t>
            </a:r>
          </a:p>
          <a:p>
            <a:pPr algn="just"/>
            <a:r>
              <a:rPr lang="en-US" altLang="en-US" sz="2400" b="1" dirty="0"/>
              <a:t>$</a:t>
            </a:r>
            <a:r>
              <a:rPr lang="en-US" altLang="en-US" sz="2400" b="1" dirty="0" err="1"/>
              <a:t>pstree</a:t>
            </a:r>
            <a:r>
              <a:rPr lang="en-US" altLang="en-US" sz="2400" b="1" dirty="0"/>
              <a:t> – process tree structure shows the process dependency. </a:t>
            </a:r>
          </a:p>
          <a:p>
            <a:pPr algn="just"/>
            <a:endParaRPr lang="en-US" altLang="en-US" sz="2400" b="1" dirty="0"/>
          </a:p>
          <a:p>
            <a:pPr algn="just"/>
            <a:endParaRPr lang="en-US" altLang="en-US" sz="2400" b="1" dirty="0"/>
          </a:p>
          <a:p>
            <a:pPr algn="just"/>
            <a:endParaRPr lang="en-US" altLang="en-US" sz="2400" b="1" dirty="0"/>
          </a:p>
        </p:txBody>
      </p:sp>
      <p:sp>
        <p:nvSpPr>
          <p:cNvPr id="6" name="Rectangle 3"/>
          <p:cNvSpPr txBox="1">
            <a:spLocks noChangeArrowheads="1"/>
          </p:cNvSpPr>
          <p:nvPr/>
        </p:nvSpPr>
        <p:spPr>
          <a:xfrm>
            <a:off x="5911701" y="1176371"/>
            <a:ext cx="6013205" cy="5096838"/>
          </a:xfrm>
          <a:prstGeom prst="rect">
            <a:avLst/>
          </a:prstGeom>
          <a:solidFill>
            <a:schemeClr val="tx2">
              <a:lumMod val="10000"/>
              <a:lumOff val="9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200" b="1" dirty="0">
                <a:latin typeface="Helvetica" panose="020B0604020202020204" pitchFamily="34" charset="0"/>
              </a:rPr>
              <a:t>Parent process creates children processes, which, in turn create other processes, forming a tree of processes.</a:t>
            </a:r>
          </a:p>
          <a:p>
            <a:pPr algn="just"/>
            <a:r>
              <a:rPr lang="en-US" altLang="en-US" sz="2200" b="1" dirty="0">
                <a:latin typeface="Helvetica" panose="020B0604020202020204" pitchFamily="34" charset="0"/>
              </a:rPr>
              <a:t>Resource sharing</a:t>
            </a:r>
          </a:p>
          <a:p>
            <a:pPr lvl="1" algn="just"/>
            <a:r>
              <a:rPr lang="en-US" altLang="en-US" sz="2000" b="1" dirty="0">
                <a:latin typeface="Helvetica" panose="020B0604020202020204" pitchFamily="34" charset="0"/>
              </a:rPr>
              <a:t>Parent and children share all resources.</a:t>
            </a:r>
          </a:p>
          <a:p>
            <a:pPr lvl="1" algn="just"/>
            <a:r>
              <a:rPr lang="en-US" altLang="en-US" sz="2000" b="1" dirty="0">
                <a:latin typeface="Helvetica" panose="020B0604020202020204" pitchFamily="34" charset="0"/>
              </a:rPr>
              <a:t>Children share subset of parent’s resources.</a:t>
            </a:r>
          </a:p>
          <a:p>
            <a:pPr lvl="1" algn="just"/>
            <a:r>
              <a:rPr lang="en-US" altLang="en-US" sz="2000" b="1" dirty="0">
                <a:latin typeface="Helvetica" panose="020B0604020202020204" pitchFamily="34" charset="0"/>
              </a:rPr>
              <a:t>Parent and child share no resources.</a:t>
            </a:r>
          </a:p>
          <a:p>
            <a:pPr algn="just"/>
            <a:r>
              <a:rPr lang="en-US" altLang="en-US" sz="2200" b="1" dirty="0">
                <a:latin typeface="Helvetica" panose="020B0604020202020204" pitchFamily="34" charset="0"/>
              </a:rPr>
              <a:t>Execution</a:t>
            </a:r>
          </a:p>
          <a:p>
            <a:pPr lvl="1" algn="just"/>
            <a:r>
              <a:rPr lang="en-US" altLang="en-US" sz="2000" b="1" dirty="0">
                <a:latin typeface="Helvetica" panose="020B0604020202020204" pitchFamily="34" charset="0"/>
              </a:rPr>
              <a:t>Parent and children execute concurrently.</a:t>
            </a:r>
          </a:p>
          <a:p>
            <a:pPr lvl="1" algn="just"/>
            <a:r>
              <a:rPr lang="en-US" altLang="en-US" sz="2000" b="1" dirty="0">
                <a:latin typeface="Helvetica" panose="020B0604020202020204" pitchFamily="34" charset="0"/>
              </a:rPr>
              <a:t>Parent waits until children terminate.</a:t>
            </a:r>
          </a:p>
          <a:p>
            <a:pPr algn="just"/>
            <a:r>
              <a:rPr lang="en-US" altLang="en-US" sz="2200" b="1" dirty="0">
                <a:latin typeface="Helvetica" panose="020B0604020202020204" pitchFamily="34" charset="0"/>
              </a:rPr>
              <a:t>Address space</a:t>
            </a:r>
          </a:p>
          <a:p>
            <a:pPr lvl="1" algn="just"/>
            <a:r>
              <a:rPr lang="en-US" altLang="en-US" sz="2200" b="1" dirty="0">
                <a:latin typeface="Helvetica" panose="020B0604020202020204" pitchFamily="34" charset="0"/>
              </a:rPr>
              <a:t>   </a:t>
            </a:r>
            <a:r>
              <a:rPr lang="en-US" altLang="en-US" sz="2000" b="1" dirty="0">
                <a:latin typeface="Helvetica" panose="020B0604020202020204" pitchFamily="34" charset="0"/>
              </a:rPr>
              <a:t>Child duplicate of parent.</a:t>
            </a:r>
          </a:p>
          <a:p>
            <a:pPr lvl="1" algn="just"/>
            <a:r>
              <a:rPr lang="en-US" altLang="en-US" sz="2000" b="1" dirty="0">
                <a:latin typeface="Helvetica" panose="020B0604020202020204" pitchFamily="34" charset="0"/>
              </a:rPr>
              <a:t>   Child has a program loaded into it.</a:t>
            </a:r>
          </a:p>
          <a:p>
            <a:pPr lvl="1" algn="just"/>
            <a:endParaRPr lang="en-US" altLang="en-US" sz="2200" b="1" dirty="0">
              <a:latin typeface="Helvetica" panose="020B0604020202020204" pitchFamily="34" charset="0"/>
            </a:endParaRPr>
          </a:p>
        </p:txBody>
      </p:sp>
    </p:spTree>
    <p:extLst>
      <p:ext uri="{BB962C8B-B14F-4D97-AF65-F5344CB8AC3E}">
        <p14:creationId xmlns:p14="http://schemas.microsoft.com/office/powerpoint/2010/main" val="7246905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Parent and Child </a:t>
            </a:r>
          </a:p>
        </p:txBody>
      </p:sp>
      <p:sp>
        <p:nvSpPr>
          <p:cNvPr id="4" name="Slide Number Placeholder 3"/>
          <p:cNvSpPr>
            <a:spLocks noGrp="1"/>
          </p:cNvSpPr>
          <p:nvPr>
            <p:ph type="sldNum" sz="quarter" idx="12"/>
          </p:nvPr>
        </p:nvSpPr>
        <p:spPr/>
        <p:txBody>
          <a:bodyPr/>
          <a:lstStyle/>
          <a:p>
            <a:fld id="{1DEFBDA0-AD74-41D1-B067-250B5C005FA0}" type="slidenum">
              <a:rPr lang="en-IN" smtClean="0"/>
              <a:t>63</a:t>
            </a:fld>
            <a:endParaRPr lang="en-IN"/>
          </a:p>
        </p:txBody>
      </p:sp>
      <p:sp>
        <p:nvSpPr>
          <p:cNvPr id="5" name="Rectangle 3"/>
          <p:cNvSpPr txBox="1">
            <a:spLocks noChangeArrowheads="1"/>
          </p:cNvSpPr>
          <p:nvPr/>
        </p:nvSpPr>
        <p:spPr>
          <a:xfrm>
            <a:off x="141403" y="1649818"/>
            <a:ext cx="7524671" cy="4921103"/>
          </a:xfrm>
          <a:prstGeom prst="rect">
            <a:avLst/>
          </a:prstGeom>
          <a:solidFill>
            <a:srgbClr val="CCFFFF"/>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200" b="1" dirty="0" err="1">
                <a:latin typeface="Helvetica" panose="020B0604020202020204" pitchFamily="34" charset="0"/>
              </a:rPr>
              <a:t>pid_t</a:t>
            </a:r>
            <a:r>
              <a:rPr lang="en-US" altLang="en-US" sz="2200" b="1" dirty="0">
                <a:latin typeface="Helvetica" panose="020B0604020202020204" pitchFamily="34" charset="0"/>
              </a:rPr>
              <a:t> fork (void); creates a new process</a:t>
            </a:r>
          </a:p>
          <a:p>
            <a:pPr algn="just"/>
            <a:endParaRPr lang="en-US" altLang="en-US" sz="2200" b="1" dirty="0">
              <a:latin typeface="Helvetica" panose="020B0604020202020204" pitchFamily="34" charset="0"/>
            </a:endParaRPr>
          </a:p>
          <a:p>
            <a:pPr algn="just"/>
            <a:r>
              <a:rPr lang="en-US" altLang="en-US" sz="2200" b="1" dirty="0">
                <a:latin typeface="Helvetica" panose="020B0604020202020204" pitchFamily="34" charset="0"/>
              </a:rPr>
              <a:t>All statements after the fork() system call in a program are executed by two processes - the original process that used fork(), plus the new process that is created by fork( )</a:t>
            </a:r>
          </a:p>
          <a:p>
            <a:pPr algn="just"/>
            <a:endParaRPr lang="en-US" altLang="en-US" sz="2200" b="1" dirty="0">
              <a:latin typeface="Helvetica" panose="020B0604020202020204" pitchFamily="34" charset="0"/>
            </a:endParaRPr>
          </a:p>
          <a:p>
            <a:pPr algn="just">
              <a:buFont typeface="Wingdings" panose="05000000000000000000" pitchFamily="2" charset="2"/>
              <a:buNone/>
            </a:pPr>
            <a:r>
              <a:rPr lang="en-US" altLang="en-US" sz="2200" b="1" dirty="0">
                <a:latin typeface="Helvetica" panose="020B0604020202020204" pitchFamily="34" charset="0"/>
              </a:rPr>
              <a:t>main ( ) {</a:t>
            </a:r>
          </a:p>
          <a:p>
            <a:pPr lvl="2" algn="just">
              <a:buFontTx/>
              <a:buNone/>
            </a:pPr>
            <a:r>
              <a:rPr lang="en-US" altLang="en-US" sz="2200" b="1" dirty="0">
                <a:latin typeface="Helvetica" panose="020B0604020202020204" pitchFamily="34" charset="0"/>
              </a:rPr>
              <a:t> </a:t>
            </a:r>
            <a:r>
              <a:rPr lang="en-US" altLang="en-US" sz="2200" b="1" dirty="0" err="1">
                <a:latin typeface="Helvetica" panose="020B0604020202020204" pitchFamily="34" charset="0"/>
              </a:rPr>
              <a:t>printf</a:t>
            </a:r>
            <a:r>
              <a:rPr lang="en-US" altLang="en-US" sz="2200" b="1" dirty="0">
                <a:latin typeface="Helvetica" panose="020B0604020202020204" pitchFamily="34" charset="0"/>
              </a:rPr>
              <a:t> (“ Hello fork %d\n, fork ( ) ”);</a:t>
            </a:r>
          </a:p>
          <a:p>
            <a:pPr algn="just">
              <a:buFont typeface="Wingdings" panose="05000000000000000000" pitchFamily="2" charset="2"/>
              <a:buNone/>
            </a:pPr>
            <a:r>
              <a:rPr lang="en-US" altLang="en-US" sz="2200" b="1" dirty="0">
                <a:latin typeface="Helvetica" panose="020B0604020202020204" pitchFamily="34" charset="0"/>
              </a:rPr>
              <a:t>}</a:t>
            </a:r>
          </a:p>
          <a:p>
            <a:pPr lvl="1" algn="just"/>
            <a:r>
              <a:rPr lang="en-US" altLang="en-US" sz="2200" b="1" dirty="0">
                <a:latin typeface="Helvetica" panose="020B0604020202020204" pitchFamily="34" charset="0"/>
              </a:rPr>
              <a:t>Hello fork: 0</a:t>
            </a:r>
          </a:p>
          <a:p>
            <a:pPr lvl="1" algn="just"/>
            <a:r>
              <a:rPr lang="en-US" altLang="en-US" sz="2200" b="1" dirty="0">
                <a:latin typeface="Helvetica" panose="020B0604020202020204" pitchFamily="34" charset="0"/>
              </a:rPr>
              <a:t>Hello fork: x ( &gt; 0);</a:t>
            </a:r>
          </a:p>
          <a:p>
            <a:pPr lvl="1" algn="just"/>
            <a:r>
              <a:rPr lang="en-US" altLang="en-US" sz="2200" b="1" dirty="0">
                <a:latin typeface="Helvetica" panose="020B0604020202020204" pitchFamily="34" charset="0"/>
              </a:rPr>
              <a:t>Hello fork: -1</a:t>
            </a:r>
          </a:p>
        </p:txBody>
      </p:sp>
      <p:sp>
        <p:nvSpPr>
          <p:cNvPr id="6" name="Rectangle 3"/>
          <p:cNvSpPr txBox="1">
            <a:spLocks noChangeArrowheads="1"/>
          </p:cNvSpPr>
          <p:nvPr/>
        </p:nvSpPr>
        <p:spPr>
          <a:xfrm>
            <a:off x="7972713" y="1353025"/>
            <a:ext cx="3648673" cy="3771868"/>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b="1"/>
              <a:t>if (!fork) {   </a:t>
            </a:r>
          </a:p>
          <a:p>
            <a:pPr>
              <a:buFont typeface="Wingdings" panose="05000000000000000000" pitchFamily="2" charset="2"/>
              <a:buNone/>
            </a:pPr>
            <a:r>
              <a:rPr lang="en-US" altLang="en-US" sz="2400" b="1"/>
              <a:t>               /* Child Code  */</a:t>
            </a:r>
          </a:p>
          <a:p>
            <a:pPr>
              <a:buFont typeface="Wingdings" panose="05000000000000000000" pitchFamily="2" charset="2"/>
              <a:buNone/>
            </a:pPr>
            <a:r>
              <a:rPr lang="en-US" altLang="en-US" sz="2400" b="1"/>
              <a:t>}</a:t>
            </a:r>
          </a:p>
          <a:p>
            <a:pPr>
              <a:buFont typeface="Wingdings" panose="05000000000000000000" pitchFamily="2" charset="2"/>
              <a:buNone/>
            </a:pPr>
            <a:r>
              <a:rPr lang="en-US" altLang="en-US" sz="2400" b="1"/>
              <a:t>else {</a:t>
            </a:r>
          </a:p>
          <a:p>
            <a:pPr>
              <a:buFont typeface="Wingdings" panose="05000000000000000000" pitchFamily="2" charset="2"/>
              <a:buNone/>
            </a:pPr>
            <a:r>
              <a:rPr lang="en-US" altLang="en-US" sz="2400" b="1"/>
              <a:t>         /* parent code */</a:t>
            </a:r>
          </a:p>
          <a:p>
            <a:pPr>
              <a:buFont typeface="Wingdings" panose="05000000000000000000" pitchFamily="2" charset="2"/>
              <a:buNone/>
            </a:pPr>
            <a:r>
              <a:rPr lang="en-US" altLang="en-US" sz="2400" b="1"/>
              <a:t>            wait (0); /* or */</a:t>
            </a:r>
          </a:p>
          <a:p>
            <a:pPr>
              <a:buFont typeface="Wingdings" panose="05000000000000000000" pitchFamily="2" charset="2"/>
              <a:buNone/>
            </a:pPr>
            <a:r>
              <a:rPr lang="en-US" altLang="en-US" sz="2400" b="1"/>
              <a:t>            waitpid(pid, ….);</a:t>
            </a:r>
          </a:p>
          <a:p>
            <a:pPr>
              <a:buFont typeface="Wingdings" panose="05000000000000000000" pitchFamily="2" charset="2"/>
              <a:buNone/>
            </a:pPr>
            <a:r>
              <a:rPr lang="en-US" altLang="en-US" sz="2400" b="1"/>
              <a:t>}</a:t>
            </a:r>
            <a:endParaRPr lang="en-US" altLang="en-US" sz="2400" b="1" dirty="0"/>
          </a:p>
        </p:txBody>
      </p:sp>
    </p:spTree>
    <p:extLst>
      <p:ext uri="{BB962C8B-B14F-4D97-AF65-F5344CB8AC3E}">
        <p14:creationId xmlns:p14="http://schemas.microsoft.com/office/powerpoint/2010/main" val="30867230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COW, Zombie and Orphan Process</a:t>
            </a:r>
          </a:p>
        </p:txBody>
      </p:sp>
      <p:sp>
        <p:nvSpPr>
          <p:cNvPr id="4" name="Slide Number Placeholder 3"/>
          <p:cNvSpPr>
            <a:spLocks noGrp="1"/>
          </p:cNvSpPr>
          <p:nvPr>
            <p:ph type="sldNum" sz="quarter" idx="12"/>
          </p:nvPr>
        </p:nvSpPr>
        <p:spPr/>
        <p:txBody>
          <a:bodyPr/>
          <a:lstStyle/>
          <a:p>
            <a:fld id="{1DEFBDA0-AD74-41D1-B067-250B5C005FA0}" type="slidenum">
              <a:rPr lang="en-IN" smtClean="0"/>
              <a:t>64</a:t>
            </a:fld>
            <a:endParaRPr lang="en-IN"/>
          </a:p>
        </p:txBody>
      </p:sp>
      <p:sp>
        <p:nvSpPr>
          <p:cNvPr id="5" name="Rectangle 3"/>
          <p:cNvSpPr txBox="1">
            <a:spLocks noChangeArrowheads="1"/>
          </p:cNvSpPr>
          <p:nvPr/>
        </p:nvSpPr>
        <p:spPr>
          <a:xfrm>
            <a:off x="381000" y="3932274"/>
            <a:ext cx="11543907" cy="2415363"/>
          </a:xfrm>
          <a:prstGeom prst="rect">
            <a:avLst/>
          </a:prstGeom>
          <a:solidFill>
            <a:schemeClr val="accent1">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When a child </a:t>
            </a:r>
            <a:r>
              <a:rPr lang="en-US" altLang="en-US" sz="2400" b="1" dirty="0">
                <a:cs typeface="Calibri" panose="020F0502020204030204" pitchFamily="34" charset="0"/>
              </a:rPr>
              <a:t>process</a:t>
            </a:r>
            <a:r>
              <a:rPr lang="en-US" altLang="en-US" sz="2400" b="1" dirty="0"/>
              <a:t> exits, it has to give the exit status to the parent process.</a:t>
            </a:r>
          </a:p>
          <a:p>
            <a:pPr algn="just"/>
            <a:r>
              <a:rPr lang="en-US" altLang="en-US" sz="2400" b="1" dirty="0"/>
              <a:t>If the parent process is busy or suspended then the child process will not be able to terminate.</a:t>
            </a:r>
          </a:p>
          <a:p>
            <a:pPr algn="just"/>
            <a:r>
              <a:rPr lang="en-US" altLang="en-US" sz="2400" b="1" dirty="0"/>
              <a:t>Such state is called Zombie. </a:t>
            </a:r>
          </a:p>
          <a:p>
            <a:pPr algn="just"/>
            <a:r>
              <a:rPr lang="en-US" altLang="en-US" sz="2400" b="1" dirty="0"/>
              <a:t> if parent exits before child, the child will become an orphan process and the </a:t>
            </a:r>
            <a:r>
              <a:rPr lang="en-US" altLang="en-US" sz="2400" b="1" dirty="0" err="1"/>
              <a:t>init</a:t>
            </a:r>
            <a:r>
              <a:rPr lang="en-US" altLang="en-US" sz="2400" b="1" dirty="0"/>
              <a:t> process (grand parent) will take care of the child process.</a:t>
            </a:r>
          </a:p>
        </p:txBody>
      </p:sp>
      <p:sp>
        <p:nvSpPr>
          <p:cNvPr id="6" name="Rectangle 3"/>
          <p:cNvSpPr txBox="1">
            <a:spLocks noChangeArrowheads="1"/>
          </p:cNvSpPr>
          <p:nvPr/>
        </p:nvSpPr>
        <p:spPr>
          <a:xfrm>
            <a:off x="246385" y="1095016"/>
            <a:ext cx="11573540" cy="2690175"/>
          </a:xfrm>
          <a:prstGeom prst="rect">
            <a:avLst/>
          </a:prstGeom>
          <a:solidFill>
            <a:srgbClr val="CCFF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400" b="1" dirty="0"/>
              <a:t>Instead of copying the address space of the parent, Linux uses the COW technique for economical use of the memory page.</a:t>
            </a:r>
          </a:p>
          <a:p>
            <a:pPr algn="just">
              <a:lnSpc>
                <a:spcPct val="80000"/>
              </a:lnSpc>
            </a:pPr>
            <a:r>
              <a:rPr lang="en-US" altLang="en-US" sz="2400" b="1" dirty="0"/>
              <a:t>The parent space is not copied, it can be shared by both the parent and the child process but the memory pages are marked as write protected. </a:t>
            </a:r>
          </a:p>
          <a:p>
            <a:pPr algn="just">
              <a:lnSpc>
                <a:spcPct val="80000"/>
              </a:lnSpc>
            </a:pPr>
            <a:r>
              <a:rPr lang="en-US" altLang="en-US" sz="2400" b="1" dirty="0"/>
              <a:t>if parent or child wants to modify the pages, then kernel copies the parent pages to the child process. </a:t>
            </a:r>
          </a:p>
          <a:p>
            <a:pPr algn="just">
              <a:lnSpc>
                <a:spcPct val="80000"/>
              </a:lnSpc>
            </a:pPr>
            <a:r>
              <a:rPr lang="en-US" altLang="en-US" sz="2400" b="1" dirty="0"/>
              <a:t>Advantage: Kernel can defer or prevent copying of a parent process address space. </a:t>
            </a:r>
          </a:p>
        </p:txBody>
      </p:sp>
    </p:spTree>
    <p:extLst>
      <p:ext uri="{BB962C8B-B14F-4D97-AF65-F5344CB8AC3E}">
        <p14:creationId xmlns:p14="http://schemas.microsoft.com/office/powerpoint/2010/main" val="2181841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mn-lt"/>
              </a:rPr>
              <a:t>exec</a:t>
            </a:r>
            <a:r>
              <a:rPr lang="en-IN" dirty="0">
                <a:latin typeface="+mn-lt"/>
              </a:rPr>
              <a:t> Family of Functions</a:t>
            </a:r>
          </a:p>
        </p:txBody>
      </p:sp>
      <p:sp>
        <p:nvSpPr>
          <p:cNvPr id="4" name="Slide Number Placeholder 3"/>
          <p:cNvSpPr>
            <a:spLocks noGrp="1"/>
          </p:cNvSpPr>
          <p:nvPr>
            <p:ph type="sldNum" sz="quarter" idx="12"/>
          </p:nvPr>
        </p:nvSpPr>
        <p:spPr/>
        <p:txBody>
          <a:bodyPr/>
          <a:lstStyle/>
          <a:p>
            <a:fld id="{1DEFBDA0-AD74-41D1-B067-250B5C005FA0}" type="slidenum">
              <a:rPr lang="en-IN" smtClean="0"/>
              <a:t>65</a:t>
            </a:fld>
            <a:endParaRPr lang="en-IN"/>
          </a:p>
        </p:txBody>
      </p:sp>
      <p:sp>
        <p:nvSpPr>
          <p:cNvPr id="5" name="Rectangle 3"/>
          <p:cNvSpPr txBox="1">
            <a:spLocks noChangeArrowheads="1"/>
          </p:cNvSpPr>
          <p:nvPr/>
        </p:nvSpPr>
        <p:spPr>
          <a:xfrm>
            <a:off x="382772" y="1074329"/>
            <a:ext cx="11542134" cy="1960450"/>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b="1" dirty="0">
                <a:cs typeface="Helvetica" panose="020B0604020202020204" pitchFamily="34" charset="0"/>
              </a:rPr>
              <a:t>To run a new program in a process, you use one of the “exec” family of calls (such as “</a:t>
            </a:r>
            <a:r>
              <a:rPr lang="en-US" altLang="en-US" b="1" dirty="0" err="1">
                <a:cs typeface="Helvetica" panose="020B0604020202020204" pitchFamily="34" charset="0"/>
              </a:rPr>
              <a:t>execl</a:t>
            </a:r>
            <a:r>
              <a:rPr lang="en-US" altLang="en-US" b="1" dirty="0">
                <a:cs typeface="Helvetica" panose="020B0604020202020204" pitchFamily="34" charset="0"/>
              </a:rPr>
              <a:t>”) and specify following:</a:t>
            </a:r>
          </a:p>
          <a:p>
            <a:pPr lvl="2"/>
            <a:r>
              <a:rPr lang="en-US" altLang="en-US" sz="2200" b="1" dirty="0">
                <a:cs typeface="Helvetica" panose="020B0604020202020204" pitchFamily="34" charset="0"/>
              </a:rPr>
              <a:t>the pathname of the program to run, the name of the program</a:t>
            </a:r>
          </a:p>
          <a:p>
            <a:pPr lvl="2"/>
            <a:r>
              <a:rPr lang="en-US" altLang="en-US" sz="2200" b="1" dirty="0">
                <a:cs typeface="Helvetica" panose="020B0604020202020204" pitchFamily="34" charset="0"/>
              </a:rPr>
              <a:t>each parameter to the program</a:t>
            </a:r>
          </a:p>
          <a:p>
            <a:pPr lvl="2"/>
            <a:r>
              <a:rPr lang="en-US" altLang="en-US" sz="2200" b="1" dirty="0">
                <a:cs typeface="Helvetica" panose="020B0604020202020204" pitchFamily="34" charset="0"/>
              </a:rPr>
              <a:t>(char  *)0 or NULL as the last parameter to specify end of parameter list</a:t>
            </a:r>
          </a:p>
        </p:txBody>
      </p:sp>
      <p:sp>
        <p:nvSpPr>
          <p:cNvPr id="6" name="Rectangle 3"/>
          <p:cNvSpPr txBox="1">
            <a:spLocks noChangeArrowheads="1"/>
          </p:cNvSpPr>
          <p:nvPr/>
        </p:nvSpPr>
        <p:spPr>
          <a:xfrm>
            <a:off x="267094" y="3099392"/>
            <a:ext cx="10057120" cy="3429000"/>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a:t>int</a:t>
            </a:r>
            <a:r>
              <a:rPr lang="en-US" altLang="en-US" sz="2400" b="1" dirty="0"/>
              <a:t> </a:t>
            </a:r>
            <a:r>
              <a:rPr lang="en-US" altLang="en-US" sz="2400" b="1" dirty="0" err="1"/>
              <a:t>execl</a:t>
            </a:r>
            <a:r>
              <a:rPr lang="en-US" altLang="en-US" sz="2400" b="1" dirty="0"/>
              <a:t> (</a:t>
            </a:r>
            <a:r>
              <a:rPr lang="en-US" altLang="en-US" sz="2400" b="1" dirty="0" err="1"/>
              <a:t>const</a:t>
            </a:r>
            <a:r>
              <a:rPr lang="en-US" altLang="en-US" sz="2400" b="1" dirty="0"/>
              <a:t> char *path, </a:t>
            </a:r>
            <a:r>
              <a:rPr lang="en-US" altLang="en-US" sz="2400" b="1" dirty="0" err="1"/>
              <a:t>const</a:t>
            </a:r>
            <a:r>
              <a:rPr lang="en-US" altLang="en-US" sz="2400" b="1" dirty="0"/>
              <a:t> char *</a:t>
            </a:r>
            <a:r>
              <a:rPr lang="en-US" altLang="en-US" sz="2400" b="1" dirty="0" err="1"/>
              <a:t>arg</a:t>
            </a:r>
            <a:r>
              <a:rPr lang="en-US" altLang="en-US" sz="2400" b="1" dirty="0"/>
              <a:t>, …..);</a:t>
            </a:r>
          </a:p>
          <a:p>
            <a:r>
              <a:rPr lang="en-US" altLang="en-US" sz="2400" b="1" dirty="0" err="1"/>
              <a:t>int</a:t>
            </a:r>
            <a:r>
              <a:rPr lang="en-US" altLang="en-US" sz="2400" b="1" dirty="0"/>
              <a:t> </a:t>
            </a:r>
            <a:r>
              <a:rPr lang="en-US" altLang="en-US" sz="2400" b="1" dirty="0" err="1"/>
              <a:t>execlp</a:t>
            </a:r>
            <a:r>
              <a:rPr lang="en-US" altLang="en-US" sz="2400" b="1" dirty="0"/>
              <a:t> (</a:t>
            </a:r>
            <a:r>
              <a:rPr lang="en-US" altLang="en-US" sz="2400" b="1" dirty="0" err="1"/>
              <a:t>const</a:t>
            </a:r>
            <a:r>
              <a:rPr lang="en-US" altLang="en-US" sz="2400" b="1" dirty="0"/>
              <a:t> char *file, </a:t>
            </a:r>
            <a:r>
              <a:rPr lang="en-US" altLang="en-US" sz="2400" b="1" dirty="0" err="1"/>
              <a:t>const</a:t>
            </a:r>
            <a:r>
              <a:rPr lang="en-US" altLang="en-US" sz="2400" b="1" dirty="0"/>
              <a:t> char *</a:t>
            </a:r>
            <a:r>
              <a:rPr lang="en-US" altLang="en-US" sz="2400" b="1" dirty="0" err="1"/>
              <a:t>arg</a:t>
            </a:r>
            <a:r>
              <a:rPr lang="en-US" altLang="en-US" sz="2400" b="1" dirty="0"/>
              <a:t>);</a:t>
            </a:r>
          </a:p>
          <a:p>
            <a:r>
              <a:rPr lang="en-US" altLang="en-US" sz="2400" b="1" dirty="0" err="1"/>
              <a:t>int</a:t>
            </a:r>
            <a:r>
              <a:rPr lang="en-US" altLang="en-US" sz="2400" b="1" dirty="0"/>
              <a:t> </a:t>
            </a:r>
            <a:r>
              <a:rPr lang="en-US" altLang="en-US" sz="2400" b="1" dirty="0" err="1"/>
              <a:t>execle</a:t>
            </a:r>
            <a:r>
              <a:rPr lang="en-US" altLang="en-US" sz="2400" b="1" dirty="0"/>
              <a:t> (</a:t>
            </a:r>
            <a:r>
              <a:rPr lang="en-US" altLang="en-US" sz="2400" b="1" dirty="0" err="1"/>
              <a:t>const</a:t>
            </a:r>
            <a:r>
              <a:rPr lang="en-US" altLang="en-US" sz="2400" b="1" dirty="0"/>
              <a:t> char *path, </a:t>
            </a:r>
            <a:r>
              <a:rPr lang="en-US" altLang="en-US" sz="2400" b="1" dirty="0" err="1"/>
              <a:t>const</a:t>
            </a:r>
            <a:r>
              <a:rPr lang="en-US" altLang="en-US" sz="2400" b="1" dirty="0"/>
              <a:t> char *</a:t>
            </a:r>
            <a:r>
              <a:rPr lang="en-US" altLang="en-US" sz="2400" b="1" dirty="0" err="1"/>
              <a:t>arg</a:t>
            </a:r>
            <a:r>
              <a:rPr lang="en-US" altLang="en-US" sz="2400" b="1" dirty="0"/>
              <a:t>, ……., char *</a:t>
            </a:r>
            <a:r>
              <a:rPr lang="en-US" altLang="en-US" sz="2400" b="1" dirty="0" err="1"/>
              <a:t>const</a:t>
            </a:r>
            <a:r>
              <a:rPr lang="en-US" altLang="en-US" sz="2400" b="1" dirty="0"/>
              <a:t> </a:t>
            </a:r>
            <a:r>
              <a:rPr lang="en-US" altLang="en-US" sz="2400" b="1" dirty="0" err="1"/>
              <a:t>envp</a:t>
            </a:r>
            <a:r>
              <a:rPr lang="en-US" altLang="en-US" sz="2400" b="1" dirty="0"/>
              <a:t>[ ]);</a:t>
            </a:r>
          </a:p>
          <a:p>
            <a:r>
              <a:rPr lang="en-US" altLang="en-US" sz="2400" b="1" dirty="0" err="1"/>
              <a:t>int</a:t>
            </a:r>
            <a:r>
              <a:rPr lang="en-US" altLang="en-US" sz="2400" b="1" dirty="0"/>
              <a:t> </a:t>
            </a:r>
            <a:r>
              <a:rPr lang="en-US" altLang="en-US" sz="2400" b="1" dirty="0" err="1"/>
              <a:t>execv</a:t>
            </a:r>
            <a:r>
              <a:rPr lang="en-US" altLang="en-US" sz="2400" b="1" dirty="0"/>
              <a:t> (</a:t>
            </a:r>
            <a:r>
              <a:rPr lang="en-US" altLang="en-US" sz="2400" b="1" dirty="0" err="1"/>
              <a:t>const</a:t>
            </a:r>
            <a:r>
              <a:rPr lang="en-US" altLang="en-US" sz="2400" b="1" dirty="0"/>
              <a:t> char *path, char *</a:t>
            </a:r>
            <a:r>
              <a:rPr lang="en-US" altLang="en-US" sz="2400" b="1" dirty="0" err="1"/>
              <a:t>const</a:t>
            </a:r>
            <a:r>
              <a:rPr lang="en-US" altLang="en-US" sz="2400" b="1" dirty="0"/>
              <a:t> </a:t>
            </a:r>
            <a:r>
              <a:rPr lang="en-US" altLang="en-US" sz="2400" b="1" dirty="0" err="1"/>
              <a:t>argv</a:t>
            </a:r>
            <a:r>
              <a:rPr lang="en-US" altLang="en-US" sz="2400" b="1" dirty="0"/>
              <a:t>[ ]);</a:t>
            </a:r>
          </a:p>
          <a:p>
            <a:r>
              <a:rPr lang="en-US" altLang="en-US" sz="2400" b="1" dirty="0" err="1"/>
              <a:t>int</a:t>
            </a:r>
            <a:r>
              <a:rPr lang="en-US" altLang="en-US" sz="2400" b="1" dirty="0"/>
              <a:t> </a:t>
            </a:r>
            <a:r>
              <a:rPr lang="en-US" altLang="en-US" sz="2400" b="1" dirty="0" err="1"/>
              <a:t>execvp</a:t>
            </a:r>
            <a:r>
              <a:rPr lang="en-US" altLang="en-US" sz="2400" b="1" dirty="0"/>
              <a:t> (</a:t>
            </a:r>
            <a:r>
              <a:rPr lang="en-US" altLang="en-US" sz="2400" b="1" dirty="0" err="1"/>
              <a:t>const</a:t>
            </a:r>
            <a:r>
              <a:rPr lang="en-US" altLang="en-US" sz="2400" b="1" dirty="0"/>
              <a:t> char *file, char *</a:t>
            </a:r>
            <a:r>
              <a:rPr lang="en-US" altLang="en-US" sz="2400" b="1" dirty="0" err="1"/>
              <a:t>const</a:t>
            </a:r>
            <a:r>
              <a:rPr lang="en-US" altLang="en-US" sz="2400" b="1" dirty="0"/>
              <a:t> </a:t>
            </a:r>
            <a:r>
              <a:rPr lang="en-US" altLang="en-US" sz="2400" b="1" dirty="0" err="1"/>
              <a:t>argv</a:t>
            </a:r>
            <a:r>
              <a:rPr lang="en-US" altLang="en-US" sz="2400" b="1" dirty="0"/>
              <a:t>[ ]);</a:t>
            </a:r>
          </a:p>
          <a:p>
            <a:endParaRPr lang="en-US" altLang="en-US" sz="600" b="1" dirty="0"/>
          </a:p>
          <a:p>
            <a:r>
              <a:rPr lang="en-US" altLang="en-US" sz="2400" b="1" dirty="0"/>
              <a:t>All the above library functions call internally </a:t>
            </a:r>
            <a:r>
              <a:rPr lang="en-US" altLang="en-US" sz="2400" b="1" dirty="0" err="1"/>
              <a:t>execve</a:t>
            </a:r>
            <a:r>
              <a:rPr lang="en-US" altLang="en-US" sz="2400" b="1" dirty="0"/>
              <a:t> system call. </a:t>
            </a:r>
          </a:p>
          <a:p>
            <a:r>
              <a:rPr lang="en-US" altLang="en-US" sz="2400" b="1" dirty="0" err="1"/>
              <a:t>int</a:t>
            </a:r>
            <a:r>
              <a:rPr lang="en-US" altLang="en-US" sz="2400" b="1" dirty="0"/>
              <a:t> </a:t>
            </a:r>
            <a:r>
              <a:rPr lang="en-US" altLang="en-US" sz="2400" b="1" dirty="0" err="1"/>
              <a:t>execve</a:t>
            </a:r>
            <a:r>
              <a:rPr lang="en-US" altLang="en-US" sz="2400" b="1" dirty="0"/>
              <a:t> (</a:t>
            </a:r>
            <a:r>
              <a:rPr lang="en-US" altLang="en-US" sz="2400" b="1" dirty="0" err="1"/>
              <a:t>const</a:t>
            </a:r>
            <a:r>
              <a:rPr lang="en-US" altLang="en-US" sz="2400" b="1" dirty="0"/>
              <a:t> char *filename, char *</a:t>
            </a:r>
            <a:r>
              <a:rPr lang="en-US" altLang="en-US" sz="2400" b="1" dirty="0" err="1"/>
              <a:t>const</a:t>
            </a:r>
            <a:r>
              <a:rPr lang="en-US" altLang="en-US" sz="2400" b="1" dirty="0"/>
              <a:t> </a:t>
            </a:r>
            <a:r>
              <a:rPr lang="en-US" altLang="en-US" sz="2400" b="1" dirty="0" err="1"/>
              <a:t>argv</a:t>
            </a:r>
            <a:r>
              <a:rPr lang="en-US" altLang="en-US" sz="2400" b="1" dirty="0"/>
              <a:t> [ ] , char *</a:t>
            </a:r>
            <a:r>
              <a:rPr lang="en-US" altLang="en-US" sz="2400" b="1" dirty="0" err="1"/>
              <a:t>const</a:t>
            </a:r>
            <a:r>
              <a:rPr lang="en-US" altLang="en-US" sz="2400" b="1" dirty="0"/>
              <a:t> </a:t>
            </a:r>
            <a:r>
              <a:rPr lang="en-US" altLang="en-US" sz="2400" b="1" dirty="0" err="1"/>
              <a:t>evnp</a:t>
            </a:r>
            <a:r>
              <a:rPr lang="en-US" altLang="en-US" sz="2400" b="1" dirty="0"/>
              <a:t> [ ]);</a:t>
            </a:r>
          </a:p>
        </p:txBody>
      </p:sp>
    </p:spTree>
    <p:extLst>
      <p:ext uri="{BB962C8B-B14F-4D97-AF65-F5344CB8AC3E}">
        <p14:creationId xmlns:p14="http://schemas.microsoft.com/office/powerpoint/2010/main" val="37752785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An Executable Image</a:t>
            </a:r>
          </a:p>
        </p:txBody>
      </p:sp>
      <p:sp>
        <p:nvSpPr>
          <p:cNvPr id="4" name="Slide Number Placeholder 3"/>
          <p:cNvSpPr>
            <a:spLocks noGrp="1"/>
          </p:cNvSpPr>
          <p:nvPr>
            <p:ph type="sldNum" sz="quarter" idx="12"/>
          </p:nvPr>
        </p:nvSpPr>
        <p:spPr/>
        <p:txBody>
          <a:bodyPr/>
          <a:lstStyle/>
          <a:p>
            <a:fld id="{1DEFBDA0-AD74-41D1-B067-250B5C005FA0}" type="slidenum">
              <a:rPr lang="en-IN" smtClean="0"/>
              <a:t>66</a:t>
            </a:fld>
            <a:endParaRPr lang="en-IN"/>
          </a:p>
        </p:txBody>
      </p:sp>
      <p:sp>
        <p:nvSpPr>
          <p:cNvPr id="5" name="desk1"/>
          <p:cNvSpPr>
            <a:spLocks noEditPoints="1" noChangeArrowheads="1"/>
          </p:cNvSpPr>
          <p:nvPr/>
        </p:nvSpPr>
        <p:spPr bwMode="auto">
          <a:xfrm rot="16200000">
            <a:off x="-571500" y="1941331"/>
            <a:ext cx="4495800" cy="2895600"/>
          </a:xfrm>
          <a:custGeom>
            <a:avLst/>
            <a:gdLst>
              <a:gd name="T0" fmla="*/ 0 w 21600"/>
              <a:gd name="T1" fmla="*/ 0 h 21600"/>
              <a:gd name="T2" fmla="*/ 4495800 w 21600"/>
              <a:gd name="T3" fmla="*/ 0 h 21600"/>
              <a:gd name="T4" fmla="*/ 4495800 w 21600"/>
              <a:gd name="T5" fmla="*/ 2895600 h 21600"/>
              <a:gd name="T6" fmla="*/ 0 w 21600"/>
              <a:gd name="T7" fmla="*/ 2895600 h 21600"/>
              <a:gd name="T8" fmla="*/ 2247900 w 21600"/>
              <a:gd name="T9" fmla="*/ 0 h 21600"/>
              <a:gd name="T10" fmla="*/ 4495800 w 21600"/>
              <a:gd name="T11" fmla="*/ 1447800 h 21600"/>
              <a:gd name="T12" fmla="*/ 2247900 w 21600"/>
              <a:gd name="T13" fmla="*/ 2895600 h 21600"/>
              <a:gd name="T14" fmla="*/ 0 w 21600"/>
              <a:gd name="T15" fmla="*/ 1447800 h 21600"/>
              <a:gd name="T16" fmla="*/ 0 60000 65536"/>
              <a:gd name="T17" fmla="*/ 0 60000 65536"/>
              <a:gd name="T18" fmla="*/ 0 60000 65536"/>
              <a:gd name="T19" fmla="*/ 0 60000 65536"/>
              <a:gd name="T20" fmla="*/ 0 60000 65536"/>
              <a:gd name="T21" fmla="*/ 0 60000 65536"/>
              <a:gd name="T22" fmla="*/ 0 60000 65536"/>
              <a:gd name="T23" fmla="*/ 0 60000 65536"/>
              <a:gd name="T24" fmla="*/ 1000 w 21600"/>
              <a:gd name="T25" fmla="*/ 1000 h 21600"/>
              <a:gd name="T26" fmla="*/ 20600 w 21600"/>
              <a:gd name="T27" fmla="*/ 20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0"/>
                </a:moveTo>
                <a:lnTo>
                  <a:pt x="21600" y="0"/>
                </a:lnTo>
                <a:lnTo>
                  <a:pt x="21600" y="21600"/>
                </a:lnTo>
                <a:lnTo>
                  <a:pt x="0" y="21600"/>
                </a:lnTo>
                <a:lnTo>
                  <a:pt x="0" y="0"/>
                </a:lnTo>
                <a:close/>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IN"/>
          </a:p>
        </p:txBody>
      </p:sp>
      <p:sp>
        <p:nvSpPr>
          <p:cNvPr id="6" name="Rectangle 4"/>
          <p:cNvSpPr>
            <a:spLocks noChangeArrowheads="1"/>
          </p:cNvSpPr>
          <p:nvPr/>
        </p:nvSpPr>
        <p:spPr bwMode="auto">
          <a:xfrm>
            <a:off x="304800" y="1293631"/>
            <a:ext cx="2743200" cy="3810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Stack </a:t>
            </a:r>
          </a:p>
        </p:txBody>
      </p:sp>
      <p:sp>
        <p:nvSpPr>
          <p:cNvPr id="7" name="Rectangle 5"/>
          <p:cNvSpPr>
            <a:spLocks noChangeArrowheads="1"/>
          </p:cNvSpPr>
          <p:nvPr/>
        </p:nvSpPr>
        <p:spPr bwMode="auto">
          <a:xfrm>
            <a:off x="304800" y="1674631"/>
            <a:ext cx="2743200" cy="9906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a:p>
            <a:pPr algn="ctr" eaLnBrk="1" hangingPunct="1"/>
            <a:endParaRPr lang="en-US" altLang="en-US"/>
          </a:p>
          <a:p>
            <a:pPr algn="ctr" eaLnBrk="1" hangingPunct="1"/>
            <a:r>
              <a:rPr lang="en-US" altLang="en-US" b="1"/>
              <a:t>Heap</a:t>
            </a:r>
          </a:p>
        </p:txBody>
      </p:sp>
      <p:sp>
        <p:nvSpPr>
          <p:cNvPr id="8" name="Line 6"/>
          <p:cNvSpPr>
            <a:spLocks noChangeShapeType="1"/>
          </p:cNvSpPr>
          <p:nvPr/>
        </p:nvSpPr>
        <p:spPr bwMode="auto">
          <a:xfrm>
            <a:off x="304800" y="2208031"/>
            <a:ext cx="2743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7"/>
          <p:cNvSpPr>
            <a:spLocks noChangeShapeType="1"/>
          </p:cNvSpPr>
          <p:nvPr/>
        </p:nvSpPr>
        <p:spPr bwMode="auto">
          <a:xfrm>
            <a:off x="1600200" y="1217431"/>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8"/>
          <p:cNvSpPr>
            <a:spLocks noChangeShapeType="1"/>
          </p:cNvSpPr>
          <p:nvPr/>
        </p:nvSpPr>
        <p:spPr bwMode="auto">
          <a:xfrm>
            <a:off x="1600200" y="1674631"/>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9"/>
          <p:cNvSpPr>
            <a:spLocks noChangeShapeType="1"/>
          </p:cNvSpPr>
          <p:nvPr/>
        </p:nvSpPr>
        <p:spPr bwMode="auto">
          <a:xfrm flipV="1">
            <a:off x="1600200" y="1979431"/>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10"/>
          <p:cNvSpPr>
            <a:spLocks noChangeArrowheads="1"/>
          </p:cNvSpPr>
          <p:nvPr/>
        </p:nvSpPr>
        <p:spPr bwMode="auto">
          <a:xfrm>
            <a:off x="304800" y="2665231"/>
            <a:ext cx="2743200" cy="533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Uninitialised data</a:t>
            </a:r>
          </a:p>
        </p:txBody>
      </p:sp>
      <p:sp>
        <p:nvSpPr>
          <p:cNvPr id="13" name="Rectangle 11"/>
          <p:cNvSpPr>
            <a:spLocks noChangeArrowheads="1"/>
          </p:cNvSpPr>
          <p:nvPr/>
        </p:nvSpPr>
        <p:spPr bwMode="auto">
          <a:xfrm>
            <a:off x="304800" y="3198631"/>
            <a:ext cx="27432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00" b="1" dirty="0"/>
              <a:t>Initialized read-write data</a:t>
            </a:r>
          </a:p>
        </p:txBody>
      </p:sp>
      <p:sp>
        <p:nvSpPr>
          <p:cNvPr id="14" name="Rectangle 12"/>
          <p:cNvSpPr>
            <a:spLocks noChangeArrowheads="1"/>
          </p:cNvSpPr>
          <p:nvPr/>
        </p:nvSpPr>
        <p:spPr bwMode="auto">
          <a:xfrm>
            <a:off x="304800" y="4036831"/>
            <a:ext cx="2743200" cy="762000"/>
          </a:xfrm>
          <a:prstGeom prst="rect">
            <a:avLst/>
          </a:prstGeom>
          <a:solidFill>
            <a:schemeClr val="accent5">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00" b="1" dirty="0"/>
              <a:t>Initialized Read-only data</a:t>
            </a:r>
          </a:p>
        </p:txBody>
      </p:sp>
      <p:sp>
        <p:nvSpPr>
          <p:cNvPr id="15" name="Rectangle 13"/>
          <p:cNvSpPr>
            <a:spLocks noChangeArrowheads="1"/>
          </p:cNvSpPr>
          <p:nvPr/>
        </p:nvSpPr>
        <p:spPr bwMode="auto">
          <a:xfrm>
            <a:off x="304800" y="4798831"/>
            <a:ext cx="2743200" cy="609600"/>
          </a:xfrm>
          <a:prstGeom prst="rect">
            <a:avLst/>
          </a:prstGeom>
          <a:solidFill>
            <a:schemeClr val="bg2"/>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t>Text</a:t>
            </a:r>
          </a:p>
        </p:txBody>
      </p:sp>
      <p:sp>
        <p:nvSpPr>
          <p:cNvPr id="16" name="Rectangle 14"/>
          <p:cNvSpPr>
            <a:spLocks noChangeArrowheads="1"/>
          </p:cNvSpPr>
          <p:nvPr/>
        </p:nvSpPr>
        <p:spPr bwMode="auto">
          <a:xfrm>
            <a:off x="228598" y="5851459"/>
            <a:ext cx="4598583" cy="830997"/>
          </a:xfrm>
          <a:prstGeom prst="rect">
            <a:avLst/>
          </a:prstGeom>
          <a:solidFill>
            <a:schemeClr val="accent4">
              <a:lumMod val="20000"/>
              <a:lumOff val="80000"/>
            </a:schemeClr>
          </a:solidFill>
          <a:ln>
            <a:noFill/>
          </a:ln>
          <a:effec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latin typeface="Tahoma" panose="020B0604030504040204" pitchFamily="34" charset="0"/>
              </a:rPr>
              <a:t>$ size </a:t>
            </a:r>
            <a:r>
              <a:rPr lang="en-US" altLang="en-US" sz="1600" b="1" dirty="0" err="1">
                <a:latin typeface="Tahoma" panose="020B0604030504040204" pitchFamily="34" charset="0"/>
              </a:rPr>
              <a:t>a.out</a:t>
            </a:r>
            <a:r>
              <a:rPr lang="en-US" altLang="en-US" sz="1600" b="1" dirty="0">
                <a:latin typeface="Tahoma" panose="020B0604030504040204" pitchFamily="34" charset="0"/>
              </a:rPr>
              <a:t>  (man size )</a:t>
            </a:r>
          </a:p>
          <a:p>
            <a:pPr eaLnBrk="1" hangingPunct="1"/>
            <a:r>
              <a:rPr lang="en-US" altLang="en-US" sz="1600" b="1" dirty="0">
                <a:latin typeface="Tahoma" panose="020B0604030504040204" pitchFamily="34" charset="0"/>
              </a:rPr>
              <a:t>   text    data     </a:t>
            </a:r>
            <a:r>
              <a:rPr lang="en-US" altLang="en-US" sz="1600" b="1" dirty="0" err="1">
                <a:latin typeface="Tahoma" panose="020B0604030504040204" pitchFamily="34" charset="0"/>
              </a:rPr>
              <a:t>bss</a:t>
            </a:r>
            <a:r>
              <a:rPr lang="en-US" altLang="en-US" sz="1600" b="1" dirty="0">
                <a:latin typeface="Tahoma" panose="020B0604030504040204" pitchFamily="34" charset="0"/>
              </a:rPr>
              <a:t>     </a:t>
            </a:r>
            <a:r>
              <a:rPr lang="en-US" altLang="en-US" sz="1600" b="1" dirty="0" err="1">
                <a:latin typeface="Tahoma" panose="020B0604030504040204" pitchFamily="34" charset="0"/>
              </a:rPr>
              <a:t>dec</a:t>
            </a:r>
            <a:r>
              <a:rPr lang="en-US" altLang="en-US" sz="1600" b="1" dirty="0">
                <a:latin typeface="Tahoma" panose="020B0604030504040204" pitchFamily="34" charset="0"/>
              </a:rPr>
              <a:t>     hex    filename</a:t>
            </a:r>
          </a:p>
          <a:p>
            <a:pPr eaLnBrk="1" hangingPunct="1"/>
            <a:r>
              <a:rPr lang="en-US" altLang="en-US" sz="1600" b="1" dirty="0">
                <a:latin typeface="Tahoma" panose="020B0604030504040204" pitchFamily="34" charset="0"/>
              </a:rPr>
              <a:t>    920     268      24    1212    4bc     </a:t>
            </a:r>
            <a:r>
              <a:rPr lang="en-US" altLang="en-US" sz="1600" b="1" dirty="0" err="1">
                <a:latin typeface="Tahoma" panose="020B0604030504040204" pitchFamily="34" charset="0"/>
              </a:rPr>
              <a:t>a.out</a:t>
            </a:r>
            <a:endParaRPr lang="en-US" altLang="en-US" sz="1600" b="1" dirty="0">
              <a:latin typeface="Tahoma" panose="020B0604030504040204" pitchFamily="34" charset="0"/>
            </a:endParaRPr>
          </a:p>
        </p:txBody>
      </p:sp>
      <p:sp>
        <p:nvSpPr>
          <p:cNvPr id="17" name="Text Box 4"/>
          <p:cNvSpPr txBox="1">
            <a:spLocks noChangeArrowheads="1"/>
          </p:cNvSpPr>
          <p:nvPr/>
        </p:nvSpPr>
        <p:spPr bwMode="auto">
          <a:xfrm>
            <a:off x="3721395" y="1023628"/>
            <a:ext cx="8203512" cy="1954381"/>
          </a:xfrm>
          <a:prstGeom prst="rect">
            <a:avLst/>
          </a:prstGeom>
          <a:solidFill>
            <a:schemeClr val="accent1">
              <a:lumMod val="20000"/>
              <a:lumOff val="80000"/>
            </a:schemeClr>
          </a:solidFill>
          <a:ln>
            <a:noFill/>
          </a:ln>
          <a:effec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eaLnBrk="1" hangingPunct="1">
              <a:spcBef>
                <a:spcPct val="50000"/>
              </a:spcBef>
              <a:buFont typeface="Arial" panose="020B0604020202020204" pitchFamily="34" charset="0"/>
              <a:buChar char="•"/>
            </a:pPr>
            <a:r>
              <a:rPr lang="en-US" altLang="en-US" sz="2200" b="1" dirty="0">
                <a:latin typeface="+mn-lt"/>
              </a:rPr>
              <a:t>The</a:t>
            </a:r>
            <a:r>
              <a:rPr lang="en-US" altLang="en-US" sz="2200" b="1" i="1" dirty="0">
                <a:latin typeface="+mn-lt"/>
              </a:rPr>
              <a:t> text</a:t>
            </a:r>
            <a:r>
              <a:rPr lang="en-US" altLang="en-US" sz="2200" b="1" dirty="0">
                <a:latin typeface="+mn-lt"/>
              </a:rPr>
              <a:t> portion of a process contains the actual machine instructions that are executed by the hardware. </a:t>
            </a:r>
          </a:p>
          <a:p>
            <a:pPr marL="342900" indent="-342900" algn="just" eaLnBrk="1" hangingPunct="1">
              <a:spcBef>
                <a:spcPct val="50000"/>
              </a:spcBef>
              <a:buFont typeface="Arial" panose="020B0604020202020204" pitchFamily="34" charset="0"/>
              <a:buChar char="•"/>
            </a:pPr>
            <a:r>
              <a:rPr lang="en-US" altLang="en-US" sz="2200" b="1" dirty="0">
                <a:latin typeface="+mn-lt"/>
              </a:rPr>
              <a:t>When a program is executed by the OS, the text portion is read into memory from its disk file, unless the OS supports shared text and a copy of  program is already being executed.</a:t>
            </a:r>
          </a:p>
        </p:txBody>
      </p:sp>
      <p:sp>
        <p:nvSpPr>
          <p:cNvPr id="18" name="Rectangle 3"/>
          <p:cNvSpPr txBox="1">
            <a:spLocks noChangeArrowheads="1"/>
          </p:cNvSpPr>
          <p:nvPr/>
        </p:nvSpPr>
        <p:spPr>
          <a:xfrm>
            <a:off x="4933507" y="3018772"/>
            <a:ext cx="7149758" cy="3483825"/>
          </a:xfrm>
          <a:prstGeom prst="rect">
            <a:avLst/>
          </a:prstGeom>
          <a:solidFill>
            <a:schemeClr val="accent6">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spcBef>
                <a:spcPct val="50000"/>
              </a:spcBef>
            </a:pPr>
            <a:r>
              <a:rPr lang="en-US" altLang="en-US" sz="2200" b="1" dirty="0"/>
              <a:t>The</a:t>
            </a:r>
            <a:r>
              <a:rPr lang="en-US" altLang="en-US" sz="2200" b="1" i="1" dirty="0"/>
              <a:t> </a:t>
            </a:r>
            <a:r>
              <a:rPr lang="en-US" altLang="en-US" sz="2200" b="1" dirty="0"/>
              <a:t>data portion contains the program’s data. It is possible for this to be divided into 3 pieces</a:t>
            </a:r>
          </a:p>
          <a:p>
            <a:pPr algn="just">
              <a:lnSpc>
                <a:spcPct val="80000"/>
              </a:lnSpc>
              <a:spcBef>
                <a:spcPct val="50000"/>
              </a:spcBef>
            </a:pPr>
            <a:r>
              <a:rPr lang="en-US" altLang="en-US" sz="2200" b="1" dirty="0"/>
              <a:t> Initialized read only data contains elements that are initialized by the program and are read only while the process is executing.</a:t>
            </a:r>
          </a:p>
          <a:p>
            <a:pPr algn="just">
              <a:lnSpc>
                <a:spcPct val="80000"/>
              </a:lnSpc>
              <a:spcBef>
                <a:spcPct val="50000"/>
              </a:spcBef>
            </a:pPr>
            <a:r>
              <a:rPr lang="en-US" altLang="en-US" sz="2200" b="1" dirty="0"/>
              <a:t> Initialized read write data contains  data elements that are initialized by the program and may have their values modified during execution of the process.</a:t>
            </a:r>
          </a:p>
          <a:p>
            <a:pPr algn="just">
              <a:lnSpc>
                <a:spcPct val="80000"/>
              </a:lnSpc>
              <a:spcBef>
                <a:spcPct val="50000"/>
              </a:spcBef>
            </a:pPr>
            <a:r>
              <a:rPr lang="en-US" altLang="en-US" sz="2200" b="1" i="1" dirty="0"/>
              <a:t>Un-initialized data</a:t>
            </a:r>
            <a:r>
              <a:rPr lang="en-US" altLang="en-US" sz="2200" b="1" dirty="0"/>
              <a:t> contains data elements that are not initialized by the program but are set to zero before execution starts . </a:t>
            </a:r>
          </a:p>
          <a:p>
            <a:pPr algn="just">
              <a:lnSpc>
                <a:spcPct val="80000"/>
              </a:lnSpc>
              <a:spcBef>
                <a:spcPct val="50000"/>
              </a:spcBef>
            </a:pPr>
            <a:endParaRPr lang="en-US" altLang="en-US" sz="2200" b="1" dirty="0"/>
          </a:p>
        </p:txBody>
      </p:sp>
    </p:spTree>
    <p:extLst>
      <p:ext uri="{BB962C8B-B14F-4D97-AF65-F5344CB8AC3E}">
        <p14:creationId xmlns:p14="http://schemas.microsoft.com/office/powerpoint/2010/main" val="10378149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Stack Portion</a:t>
            </a:r>
          </a:p>
        </p:txBody>
      </p:sp>
      <p:sp>
        <p:nvSpPr>
          <p:cNvPr id="4" name="Slide Number Placeholder 3"/>
          <p:cNvSpPr>
            <a:spLocks noGrp="1"/>
          </p:cNvSpPr>
          <p:nvPr>
            <p:ph type="sldNum" sz="quarter" idx="12"/>
          </p:nvPr>
        </p:nvSpPr>
        <p:spPr/>
        <p:txBody>
          <a:bodyPr/>
          <a:lstStyle/>
          <a:p>
            <a:fld id="{1DEFBDA0-AD74-41D1-B067-250B5C005FA0}" type="slidenum">
              <a:rPr lang="en-IN" smtClean="0"/>
              <a:t>67</a:t>
            </a:fld>
            <a:endParaRPr lang="en-IN"/>
          </a:p>
        </p:txBody>
      </p:sp>
      <p:sp>
        <p:nvSpPr>
          <p:cNvPr id="5" name="Text Box 4"/>
          <p:cNvSpPr txBox="1">
            <a:spLocks noChangeArrowheads="1"/>
          </p:cNvSpPr>
          <p:nvPr/>
        </p:nvSpPr>
        <p:spPr bwMode="auto">
          <a:xfrm>
            <a:off x="594783" y="1144717"/>
            <a:ext cx="11192539" cy="1754326"/>
          </a:xfrm>
          <a:prstGeom prst="rect">
            <a:avLst/>
          </a:prstGeom>
          <a:solidFill>
            <a:srgbClr val="FFFFCC"/>
          </a:solidFill>
          <a:ln>
            <a:noFill/>
          </a:ln>
          <a:effec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buFontTx/>
              <a:buChar char="•"/>
            </a:pPr>
            <a:r>
              <a:rPr lang="en-US" altLang="en-US" sz="2400" b="1" dirty="0">
                <a:latin typeface="+mn-lt"/>
              </a:rPr>
              <a:t> The </a:t>
            </a:r>
            <a:r>
              <a:rPr lang="en-US" altLang="en-US" sz="2400" b="1" i="1" dirty="0">
                <a:latin typeface="+mn-lt"/>
              </a:rPr>
              <a:t>heap </a:t>
            </a:r>
            <a:r>
              <a:rPr lang="en-US" altLang="en-US" sz="2400" b="1" dirty="0">
                <a:latin typeface="+mn-lt"/>
              </a:rPr>
              <a:t>is used while a process is running to allocate more data space dynamically to the process.</a:t>
            </a:r>
          </a:p>
          <a:p>
            <a:pPr algn="just" eaLnBrk="1" hangingPunct="1">
              <a:spcBef>
                <a:spcPct val="50000"/>
              </a:spcBef>
              <a:buFontTx/>
              <a:buChar char="•"/>
            </a:pPr>
            <a:r>
              <a:rPr lang="en-US" altLang="en-US" sz="2400" b="1" dirty="0">
                <a:latin typeface="+mn-lt"/>
              </a:rPr>
              <a:t> The </a:t>
            </a:r>
            <a:r>
              <a:rPr lang="en-US" altLang="en-US" sz="2400" b="1" i="1" dirty="0">
                <a:latin typeface="+mn-lt"/>
              </a:rPr>
              <a:t>stack </a:t>
            </a:r>
            <a:r>
              <a:rPr lang="en-US" altLang="en-US" sz="2400" b="1" dirty="0">
                <a:latin typeface="+mn-lt"/>
              </a:rPr>
              <a:t>is used dynamically while the process is running to contain the stack frames that are used by many programming languages. </a:t>
            </a:r>
          </a:p>
        </p:txBody>
      </p:sp>
      <p:sp>
        <p:nvSpPr>
          <p:cNvPr id="6" name="Rectangle 3"/>
          <p:cNvSpPr txBox="1">
            <a:spLocks noChangeArrowheads="1"/>
          </p:cNvSpPr>
          <p:nvPr/>
        </p:nvSpPr>
        <p:spPr>
          <a:xfrm>
            <a:off x="457200" y="3378565"/>
            <a:ext cx="11467707" cy="2777687"/>
          </a:xfrm>
          <a:prstGeom prst="rect">
            <a:avLst/>
          </a:prstGeom>
          <a:solidFill>
            <a:srgbClr val="CCFF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spcBef>
                <a:spcPct val="50000"/>
              </a:spcBef>
            </a:pPr>
            <a:r>
              <a:rPr lang="en-US" altLang="en-US" sz="2400" b="1" dirty="0"/>
              <a:t>The stack frames contain the return address linkage for each function call and also the data elements required by a function.</a:t>
            </a:r>
          </a:p>
          <a:p>
            <a:pPr algn="just">
              <a:lnSpc>
                <a:spcPct val="80000"/>
              </a:lnSpc>
              <a:spcBef>
                <a:spcPct val="50000"/>
              </a:spcBef>
            </a:pPr>
            <a:r>
              <a:rPr lang="en-US" altLang="en-US" sz="2400" b="1" dirty="0"/>
              <a:t> A gap is shown between heap and stack to indicate that many OS leave some room between these 2 portions, so that both can grow dynamically.</a:t>
            </a:r>
          </a:p>
          <a:p>
            <a:pPr algn="just">
              <a:spcBef>
                <a:spcPct val="50000"/>
              </a:spcBef>
            </a:pPr>
            <a:r>
              <a:rPr lang="en-US" altLang="en-US" sz="2400" b="1" dirty="0"/>
              <a:t>The </a:t>
            </a:r>
            <a:r>
              <a:rPr lang="en-US" altLang="en-US" sz="2400" b="1" i="1" dirty="0"/>
              <a:t>kernel context</a:t>
            </a:r>
            <a:r>
              <a:rPr lang="en-US" altLang="en-US" sz="2400" b="1" dirty="0"/>
              <a:t> of a process is maintained and accessible only to the kernel. This area contains info that the kernel needs to keep track of the process and to stop and restart the process while other processes are allowed to execute. </a:t>
            </a:r>
          </a:p>
        </p:txBody>
      </p:sp>
    </p:spTree>
    <p:extLst>
      <p:ext uri="{BB962C8B-B14F-4D97-AF65-F5344CB8AC3E}">
        <p14:creationId xmlns:p14="http://schemas.microsoft.com/office/powerpoint/2010/main" val="32966440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Daemon Process</a:t>
            </a:r>
          </a:p>
        </p:txBody>
      </p:sp>
      <p:sp>
        <p:nvSpPr>
          <p:cNvPr id="4" name="Slide Number Placeholder 3"/>
          <p:cNvSpPr>
            <a:spLocks noGrp="1"/>
          </p:cNvSpPr>
          <p:nvPr>
            <p:ph type="sldNum" sz="quarter" idx="12"/>
          </p:nvPr>
        </p:nvSpPr>
        <p:spPr/>
        <p:txBody>
          <a:bodyPr/>
          <a:lstStyle/>
          <a:p>
            <a:fld id="{1DEFBDA0-AD74-41D1-B067-250B5C005FA0}" type="slidenum">
              <a:rPr lang="en-IN" smtClean="0"/>
              <a:t>68</a:t>
            </a:fld>
            <a:endParaRPr lang="en-IN"/>
          </a:p>
        </p:txBody>
      </p:sp>
      <p:sp>
        <p:nvSpPr>
          <p:cNvPr id="5" name="Rectangle 3"/>
          <p:cNvSpPr txBox="1">
            <a:spLocks noChangeArrowheads="1"/>
          </p:cNvSpPr>
          <p:nvPr/>
        </p:nvSpPr>
        <p:spPr>
          <a:xfrm>
            <a:off x="380999" y="1066800"/>
            <a:ext cx="6179289" cy="5410200"/>
          </a:xfrm>
          <a:prstGeom prst="rect">
            <a:avLst/>
          </a:prstGeom>
          <a:solidFill>
            <a:schemeClr val="accent4">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70000"/>
              </a:lnSpc>
            </a:pPr>
            <a:r>
              <a:rPr lang="en-US" altLang="en-US" sz="2400" b="1" dirty="0"/>
              <a:t>Daemon process starts during system startup </a:t>
            </a:r>
          </a:p>
          <a:p>
            <a:pPr algn="just">
              <a:lnSpc>
                <a:spcPct val="130000"/>
              </a:lnSpc>
            </a:pPr>
            <a:r>
              <a:rPr lang="en-US" altLang="en-US" sz="2400" b="1" dirty="0"/>
              <a:t>They frequently spawn other process to handle services requests</a:t>
            </a:r>
          </a:p>
          <a:p>
            <a:pPr lvl="2" algn="just">
              <a:lnSpc>
                <a:spcPct val="160000"/>
              </a:lnSpc>
            </a:pPr>
            <a:r>
              <a:rPr lang="en-US" altLang="en-US" sz="1800" b="1" dirty="0"/>
              <a:t>Mostly started by initialization script /</a:t>
            </a:r>
            <a:r>
              <a:rPr lang="en-US" altLang="en-US" sz="1800" b="1" dirty="0" err="1"/>
              <a:t>etc</a:t>
            </a:r>
            <a:r>
              <a:rPr lang="en-US" altLang="en-US" sz="1800" b="1" dirty="0"/>
              <a:t>/</a:t>
            </a:r>
            <a:r>
              <a:rPr lang="en-US" altLang="en-US" sz="1800" b="1" dirty="0" err="1"/>
              <a:t>rc</a:t>
            </a:r>
            <a:endParaRPr lang="en-US" altLang="en-US" sz="1800" b="1" dirty="0"/>
          </a:p>
          <a:p>
            <a:pPr algn="just">
              <a:lnSpc>
                <a:spcPct val="170000"/>
              </a:lnSpc>
            </a:pPr>
            <a:r>
              <a:rPr lang="en-US" altLang="en-US" sz="2400" b="1" dirty="0"/>
              <a:t>Waits for an event to occur</a:t>
            </a:r>
          </a:p>
          <a:p>
            <a:pPr algn="just">
              <a:lnSpc>
                <a:spcPct val="170000"/>
              </a:lnSpc>
            </a:pPr>
            <a:r>
              <a:rPr lang="en-US" altLang="en-US" sz="2400" b="1" dirty="0"/>
              <a:t>perform some specified task on periodic basis (</a:t>
            </a:r>
            <a:r>
              <a:rPr lang="en-US" altLang="en-US" sz="2400" b="1" dirty="0" err="1"/>
              <a:t>cron</a:t>
            </a:r>
            <a:r>
              <a:rPr lang="en-US" altLang="en-US" sz="2400" b="1" dirty="0"/>
              <a:t> job)</a:t>
            </a:r>
          </a:p>
          <a:p>
            <a:pPr algn="just">
              <a:lnSpc>
                <a:spcPct val="130000"/>
              </a:lnSpc>
            </a:pPr>
            <a:r>
              <a:rPr lang="en-US" altLang="en-US" sz="2400" b="1" dirty="0"/>
              <a:t>perform the requested service and wait</a:t>
            </a:r>
          </a:p>
          <a:p>
            <a:pPr lvl="1" algn="just">
              <a:lnSpc>
                <a:spcPct val="130000"/>
              </a:lnSpc>
            </a:pPr>
            <a:r>
              <a:rPr lang="en-US" altLang="en-US" sz="2000" b="1" dirty="0"/>
              <a:t>Example print server </a:t>
            </a:r>
          </a:p>
        </p:txBody>
      </p:sp>
      <p:sp>
        <p:nvSpPr>
          <p:cNvPr id="6" name="Rectangle 3"/>
          <p:cNvSpPr txBox="1">
            <a:spLocks noChangeArrowheads="1"/>
          </p:cNvSpPr>
          <p:nvPr/>
        </p:nvSpPr>
        <p:spPr>
          <a:xfrm>
            <a:off x="6907548" y="1066800"/>
            <a:ext cx="4865033" cy="5029200"/>
          </a:xfrm>
          <a:prstGeom prst="rect">
            <a:avLst/>
          </a:prstGeom>
          <a:solidFill>
            <a:srgbClr val="FFFFCC"/>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altLang="en-US" b="1" dirty="0"/>
              <a:t>executed as the background process</a:t>
            </a:r>
          </a:p>
          <a:p>
            <a:pPr>
              <a:lnSpc>
                <a:spcPct val="170000"/>
              </a:lnSpc>
            </a:pPr>
            <a:r>
              <a:rPr lang="en-US" altLang="en-US" b="1" dirty="0"/>
              <a:t>Orphan process</a:t>
            </a:r>
          </a:p>
          <a:p>
            <a:pPr>
              <a:lnSpc>
                <a:spcPct val="170000"/>
              </a:lnSpc>
            </a:pPr>
            <a:r>
              <a:rPr lang="en-US" altLang="en-US" b="1" dirty="0"/>
              <a:t>No controlling terminal</a:t>
            </a:r>
          </a:p>
          <a:p>
            <a:pPr>
              <a:lnSpc>
                <a:spcPct val="170000"/>
              </a:lnSpc>
            </a:pPr>
            <a:r>
              <a:rPr lang="en-US" altLang="en-US" b="1" dirty="0"/>
              <a:t>run with super user privileges  </a:t>
            </a:r>
          </a:p>
          <a:p>
            <a:pPr>
              <a:lnSpc>
                <a:spcPct val="170000"/>
              </a:lnSpc>
            </a:pPr>
            <a:r>
              <a:rPr lang="en-US" altLang="en-US" b="1" dirty="0"/>
              <a:t>process group leaders</a:t>
            </a:r>
          </a:p>
          <a:p>
            <a:pPr>
              <a:lnSpc>
                <a:spcPct val="170000"/>
              </a:lnSpc>
            </a:pPr>
            <a:r>
              <a:rPr lang="en-US" altLang="en-US" b="1" dirty="0"/>
              <a:t>session leaders</a:t>
            </a:r>
          </a:p>
        </p:txBody>
      </p:sp>
    </p:spTree>
    <p:extLst>
      <p:ext uri="{BB962C8B-B14F-4D97-AF65-F5344CB8AC3E}">
        <p14:creationId xmlns:p14="http://schemas.microsoft.com/office/powerpoint/2010/main" val="23068955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Daemon Process Creation</a:t>
            </a:r>
          </a:p>
        </p:txBody>
      </p:sp>
      <p:sp>
        <p:nvSpPr>
          <p:cNvPr id="4" name="Slide Number Placeholder 3"/>
          <p:cNvSpPr>
            <a:spLocks noGrp="1"/>
          </p:cNvSpPr>
          <p:nvPr>
            <p:ph type="sldNum" sz="quarter" idx="12"/>
          </p:nvPr>
        </p:nvSpPr>
        <p:spPr/>
        <p:txBody>
          <a:bodyPr/>
          <a:lstStyle/>
          <a:p>
            <a:fld id="{1DEFBDA0-AD74-41D1-B067-250B5C005FA0}" type="slidenum">
              <a:rPr lang="en-IN" smtClean="0"/>
              <a:t>69</a:t>
            </a:fld>
            <a:endParaRPr lang="en-IN"/>
          </a:p>
        </p:txBody>
      </p:sp>
      <p:sp>
        <p:nvSpPr>
          <p:cNvPr id="5" name="Rectangle 3"/>
          <p:cNvSpPr txBox="1">
            <a:spLocks noChangeArrowheads="1"/>
          </p:cNvSpPr>
          <p:nvPr/>
        </p:nvSpPr>
        <p:spPr>
          <a:xfrm>
            <a:off x="381000" y="1295400"/>
            <a:ext cx="3744433" cy="5020340"/>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endParaRPr lang="en-US" altLang="en-US" sz="1800" b="1" dirty="0"/>
          </a:p>
          <a:p>
            <a:pPr>
              <a:lnSpc>
                <a:spcPct val="80000"/>
              </a:lnSpc>
              <a:buFont typeface="Wingdings" panose="05000000000000000000" pitchFamily="2" charset="2"/>
              <a:buNone/>
            </a:pPr>
            <a:r>
              <a:rPr lang="en-US" altLang="en-US" sz="2400" b="1" dirty="0" err="1"/>
              <a:t>int</a:t>
            </a:r>
            <a:r>
              <a:rPr lang="en-US" altLang="en-US" sz="2400" b="1" dirty="0"/>
              <a:t>  </a:t>
            </a:r>
            <a:r>
              <a:rPr lang="en-US" altLang="en-US" sz="2400" b="1" dirty="0" err="1">
                <a:solidFill>
                  <a:srgbClr val="000066"/>
                </a:solidFill>
              </a:rPr>
              <a:t>init_daemon</a:t>
            </a:r>
            <a:r>
              <a:rPr lang="en-US" altLang="en-US" sz="2400" b="1" dirty="0"/>
              <a:t> ( void ) {</a:t>
            </a:r>
          </a:p>
          <a:p>
            <a:pPr>
              <a:lnSpc>
                <a:spcPct val="80000"/>
              </a:lnSpc>
              <a:buFont typeface="Wingdings" panose="05000000000000000000" pitchFamily="2" charset="2"/>
              <a:buNone/>
            </a:pPr>
            <a:r>
              <a:rPr lang="en-US" altLang="en-US" sz="2400" b="1" dirty="0"/>
              <a:t>	</a:t>
            </a:r>
            <a:r>
              <a:rPr lang="en-US" altLang="en-US" sz="2400" b="1" dirty="0">
                <a:solidFill>
                  <a:srgbClr val="800000"/>
                </a:solidFill>
              </a:rPr>
              <a:t>if</a:t>
            </a:r>
            <a:r>
              <a:rPr lang="en-US" altLang="en-US" sz="2400" b="1" dirty="0"/>
              <a:t> ( ! fork ( ) ) {  	</a:t>
            </a:r>
          </a:p>
          <a:p>
            <a:pPr>
              <a:lnSpc>
                <a:spcPct val="80000"/>
              </a:lnSpc>
              <a:buFont typeface="Wingdings" panose="05000000000000000000" pitchFamily="2" charset="2"/>
              <a:buNone/>
            </a:pPr>
            <a:r>
              <a:rPr lang="en-US" altLang="en-US" sz="2400" b="1" dirty="0"/>
              <a:t>		</a:t>
            </a:r>
            <a:r>
              <a:rPr lang="en-US" altLang="en-US" sz="2400" b="1" dirty="0" err="1"/>
              <a:t>setsid</a:t>
            </a:r>
            <a:r>
              <a:rPr lang="en-US" altLang="en-US" sz="2400" b="1" dirty="0"/>
              <a:t> ( ) ;</a:t>
            </a:r>
          </a:p>
          <a:p>
            <a:pPr>
              <a:lnSpc>
                <a:spcPct val="80000"/>
              </a:lnSpc>
              <a:buFont typeface="Wingdings" panose="05000000000000000000" pitchFamily="2" charset="2"/>
              <a:buNone/>
            </a:pPr>
            <a:r>
              <a:rPr lang="en-US" altLang="en-US" sz="2400" b="1" dirty="0"/>
              <a:t>		</a:t>
            </a:r>
            <a:r>
              <a:rPr lang="en-US" altLang="en-US" sz="2400" b="1" dirty="0" err="1"/>
              <a:t>chdir</a:t>
            </a:r>
            <a:r>
              <a:rPr lang="en-US" altLang="en-US" sz="2400" b="1" dirty="0"/>
              <a:t> ( " / " ) ;</a:t>
            </a:r>
          </a:p>
          <a:p>
            <a:pPr>
              <a:lnSpc>
                <a:spcPct val="80000"/>
              </a:lnSpc>
              <a:buFont typeface="Wingdings" panose="05000000000000000000" pitchFamily="2" charset="2"/>
              <a:buNone/>
            </a:pPr>
            <a:r>
              <a:rPr lang="en-US" altLang="en-US" sz="2400" b="1" dirty="0"/>
              <a:t>		</a:t>
            </a:r>
            <a:r>
              <a:rPr lang="en-US" altLang="en-US" sz="2400" b="1" dirty="0" err="1"/>
              <a:t>umask</a:t>
            </a:r>
            <a:r>
              <a:rPr lang="en-US" altLang="en-US" sz="2400" b="1" dirty="0"/>
              <a:t> ( 0 ) ;</a:t>
            </a:r>
          </a:p>
          <a:p>
            <a:pPr>
              <a:lnSpc>
                <a:spcPct val="80000"/>
              </a:lnSpc>
              <a:buFont typeface="Wingdings" panose="05000000000000000000" pitchFamily="2" charset="2"/>
              <a:buNone/>
            </a:pPr>
            <a:r>
              <a:rPr lang="en-US" altLang="en-US" sz="2400" b="1" dirty="0"/>
              <a:t>        /* Specify Your Job  */</a:t>
            </a:r>
          </a:p>
          <a:p>
            <a:pPr>
              <a:lnSpc>
                <a:spcPct val="80000"/>
              </a:lnSpc>
              <a:buFont typeface="Wingdings" panose="05000000000000000000" pitchFamily="2" charset="2"/>
              <a:buNone/>
            </a:pPr>
            <a:r>
              <a:rPr lang="en-US" altLang="en-US" sz="2400" b="1" dirty="0"/>
              <a:t>		return ( 0 );</a:t>
            </a:r>
          </a:p>
          <a:p>
            <a:pPr>
              <a:lnSpc>
                <a:spcPct val="80000"/>
              </a:lnSpc>
              <a:buFont typeface="Wingdings" panose="05000000000000000000" pitchFamily="2" charset="2"/>
              <a:buNone/>
            </a:pPr>
            <a:r>
              <a:rPr lang="en-US" altLang="en-US" sz="2400" b="1" dirty="0"/>
              <a:t>	}</a:t>
            </a:r>
          </a:p>
          <a:p>
            <a:pPr>
              <a:lnSpc>
                <a:spcPct val="80000"/>
              </a:lnSpc>
              <a:buFont typeface="Wingdings" panose="05000000000000000000" pitchFamily="2" charset="2"/>
              <a:buNone/>
            </a:pPr>
            <a:r>
              <a:rPr lang="en-US" altLang="en-US" sz="2400" b="1" dirty="0"/>
              <a:t>	</a:t>
            </a:r>
            <a:r>
              <a:rPr lang="en-US" altLang="en-US" sz="2400" b="1" dirty="0">
                <a:solidFill>
                  <a:srgbClr val="800000"/>
                </a:solidFill>
              </a:rPr>
              <a:t>else </a:t>
            </a:r>
          </a:p>
          <a:p>
            <a:pPr>
              <a:lnSpc>
                <a:spcPct val="80000"/>
              </a:lnSpc>
              <a:buFont typeface="Wingdings" panose="05000000000000000000" pitchFamily="2" charset="2"/>
              <a:buNone/>
            </a:pPr>
            <a:r>
              <a:rPr lang="en-US" altLang="en-US" sz="2400" b="1" dirty="0"/>
              <a:t>		exit ( 0 );	</a:t>
            </a:r>
          </a:p>
          <a:p>
            <a:pPr>
              <a:lnSpc>
                <a:spcPct val="80000"/>
              </a:lnSpc>
              <a:buFont typeface="Wingdings" panose="05000000000000000000" pitchFamily="2" charset="2"/>
              <a:buNone/>
            </a:pPr>
            <a:r>
              <a:rPr lang="en-US" altLang="en-US" sz="2400" b="1" dirty="0"/>
              <a:t>}</a:t>
            </a:r>
          </a:p>
        </p:txBody>
      </p:sp>
      <p:sp>
        <p:nvSpPr>
          <p:cNvPr id="6" name="TextBox 5"/>
          <p:cNvSpPr txBox="1"/>
          <p:nvPr/>
        </p:nvSpPr>
        <p:spPr>
          <a:xfrm>
            <a:off x="5156791" y="1114647"/>
            <a:ext cx="2647507" cy="2000548"/>
          </a:xfrm>
          <a:prstGeom prst="rect">
            <a:avLst/>
          </a:prstGeom>
          <a:solidFill>
            <a:srgbClr val="66FFCC"/>
          </a:solidFill>
        </p:spPr>
        <p:txBody>
          <a:bodyPr wrap="square" rtlCol="0">
            <a:spAutoFit/>
          </a:bodyPr>
          <a:lstStyle/>
          <a:p>
            <a:r>
              <a:rPr lang="en-IN" sz="2800" b="1" dirty="0"/>
              <a:t>Process Types</a:t>
            </a:r>
          </a:p>
          <a:p>
            <a:pPr marL="742950" lvl="1" indent="-285750">
              <a:buFont typeface="Wingdings" panose="05000000000000000000" pitchFamily="2" charset="2"/>
              <a:buChar char="Ø"/>
            </a:pPr>
            <a:r>
              <a:rPr lang="en-IN" sz="2400" b="1" dirty="0"/>
              <a:t>Parent</a:t>
            </a:r>
          </a:p>
          <a:p>
            <a:pPr marL="742950" lvl="1" indent="-285750">
              <a:buFont typeface="Wingdings" panose="05000000000000000000" pitchFamily="2" charset="2"/>
              <a:buChar char="Ø"/>
            </a:pPr>
            <a:r>
              <a:rPr lang="en-IN" sz="2400" b="1" dirty="0"/>
              <a:t>Child</a:t>
            </a:r>
          </a:p>
          <a:p>
            <a:pPr marL="742950" lvl="1" indent="-285750">
              <a:buFont typeface="Wingdings" panose="05000000000000000000" pitchFamily="2" charset="2"/>
              <a:buChar char="Ø"/>
            </a:pPr>
            <a:r>
              <a:rPr lang="en-IN" sz="2400" b="1" dirty="0"/>
              <a:t>Orphan</a:t>
            </a:r>
          </a:p>
          <a:p>
            <a:pPr marL="742950" lvl="1" indent="-285750">
              <a:buFont typeface="Wingdings" panose="05000000000000000000" pitchFamily="2" charset="2"/>
              <a:buChar char="Ø"/>
            </a:pPr>
            <a:r>
              <a:rPr lang="en-IN" sz="2400" b="1" dirty="0"/>
              <a:t>Daemon</a:t>
            </a:r>
            <a:endParaRPr lang="en-IN" sz="2800" b="1" dirty="0"/>
          </a:p>
        </p:txBody>
      </p:sp>
      <p:sp>
        <p:nvSpPr>
          <p:cNvPr id="7" name="TextBox 6"/>
          <p:cNvSpPr txBox="1"/>
          <p:nvPr/>
        </p:nvSpPr>
        <p:spPr>
          <a:xfrm>
            <a:off x="7251405" y="3531758"/>
            <a:ext cx="3912781" cy="2677656"/>
          </a:xfrm>
          <a:prstGeom prst="rect">
            <a:avLst/>
          </a:prstGeom>
          <a:solidFill>
            <a:srgbClr val="FFFFCC"/>
          </a:solidFill>
        </p:spPr>
        <p:txBody>
          <a:bodyPr wrap="square" rtlCol="0">
            <a:spAutoFit/>
          </a:bodyPr>
          <a:lstStyle/>
          <a:p>
            <a:r>
              <a:rPr lang="en-IN" sz="2800" b="1" dirty="0"/>
              <a:t>Process States</a:t>
            </a:r>
          </a:p>
          <a:p>
            <a:pPr marL="742950" lvl="1" indent="-285750">
              <a:buFont typeface="Wingdings" panose="05000000000000000000" pitchFamily="2" charset="2"/>
              <a:buChar char="Ø"/>
            </a:pPr>
            <a:r>
              <a:rPr lang="en-IN" sz="2400" b="1" dirty="0"/>
              <a:t>Running (R)</a:t>
            </a:r>
          </a:p>
          <a:p>
            <a:pPr marL="742950" lvl="1" indent="-285750">
              <a:buFont typeface="Wingdings" panose="05000000000000000000" pitchFamily="2" charset="2"/>
              <a:buChar char="Ø"/>
            </a:pPr>
            <a:r>
              <a:rPr lang="en-IN" sz="2400" b="1" dirty="0"/>
              <a:t>Stopped (T)</a:t>
            </a:r>
          </a:p>
          <a:p>
            <a:pPr marL="742950" lvl="1" indent="-285750">
              <a:buFont typeface="Wingdings" panose="05000000000000000000" pitchFamily="2" charset="2"/>
              <a:buChar char="Ø"/>
            </a:pPr>
            <a:r>
              <a:rPr lang="en-IN" sz="2400" b="1" dirty="0"/>
              <a:t>Sleep</a:t>
            </a:r>
          </a:p>
          <a:p>
            <a:pPr marL="1200150" lvl="2" indent="-285750">
              <a:buFont typeface="Wingdings" panose="05000000000000000000" pitchFamily="2" charset="2"/>
              <a:buChar char="Ø"/>
            </a:pPr>
            <a:r>
              <a:rPr lang="en-IN" sz="2200" b="1" dirty="0"/>
              <a:t>Interruptible (S)</a:t>
            </a:r>
          </a:p>
          <a:p>
            <a:pPr marL="1200150" lvl="2" indent="-285750">
              <a:buFont typeface="Wingdings" panose="05000000000000000000" pitchFamily="2" charset="2"/>
              <a:buChar char="Ø"/>
            </a:pPr>
            <a:r>
              <a:rPr lang="en-IN" sz="2200" b="1" dirty="0"/>
              <a:t>Uninterruptible (D)</a:t>
            </a:r>
          </a:p>
          <a:p>
            <a:pPr marL="742950" lvl="1" indent="-285750">
              <a:buFont typeface="Wingdings" panose="05000000000000000000" pitchFamily="2" charset="2"/>
              <a:buChar char="Ø"/>
            </a:pPr>
            <a:r>
              <a:rPr lang="en-IN" sz="2400" b="1" dirty="0"/>
              <a:t>Zombie (Z)</a:t>
            </a:r>
            <a:endParaRPr lang="en-IN" sz="2800" b="1" dirty="0"/>
          </a:p>
        </p:txBody>
      </p:sp>
    </p:spTree>
    <p:extLst>
      <p:ext uri="{BB962C8B-B14F-4D97-AF65-F5344CB8AC3E}">
        <p14:creationId xmlns:p14="http://schemas.microsoft.com/office/powerpoint/2010/main" val="1390887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31913" y="318604"/>
            <a:ext cx="7793038" cy="411163"/>
          </a:xfrm>
        </p:spPr>
        <p:txBody>
          <a:bodyPr>
            <a:noAutofit/>
          </a:bodyPr>
          <a:lstStyle/>
          <a:p>
            <a:r>
              <a:rPr lang="en-US" altLang="en-US" dirty="0">
                <a:latin typeface="+mn-lt"/>
              </a:rPr>
              <a:t>Booting Procedure</a:t>
            </a:r>
          </a:p>
        </p:txBody>
      </p:sp>
      <p:sp>
        <p:nvSpPr>
          <p:cNvPr id="57347" name="Rectangle 3"/>
          <p:cNvSpPr>
            <a:spLocks noGrp="1" noChangeArrowheads="1"/>
          </p:cNvSpPr>
          <p:nvPr>
            <p:ph type="body" idx="1"/>
          </p:nvPr>
        </p:nvSpPr>
        <p:spPr>
          <a:xfrm>
            <a:off x="430696" y="1245704"/>
            <a:ext cx="8229600" cy="5287963"/>
          </a:xfrm>
          <a:solidFill>
            <a:schemeClr val="accent1">
              <a:lumMod val="20000"/>
              <a:lumOff val="80000"/>
            </a:schemeClr>
          </a:solidFill>
        </p:spPr>
        <p:txBody>
          <a:bodyPr/>
          <a:lstStyle/>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b="1" dirty="0"/>
          </a:p>
          <a:p>
            <a:pPr>
              <a:buFont typeface="Wingdings" panose="05000000000000000000" pitchFamily="2" charset="2"/>
              <a:buNone/>
            </a:pPr>
            <a:endParaRPr lang="en-US" altLang="en-US" sz="1400" b="1" dirty="0"/>
          </a:p>
          <a:p>
            <a:pPr>
              <a:buFont typeface="Wingdings" panose="05000000000000000000" pitchFamily="2" charset="2"/>
              <a:buNone/>
            </a:pPr>
            <a:endParaRPr lang="en-US" altLang="en-US" sz="1400" b="1" dirty="0"/>
          </a:p>
        </p:txBody>
      </p:sp>
      <p:sp>
        <p:nvSpPr>
          <p:cNvPr id="57348" name="Rectangle 4"/>
          <p:cNvSpPr>
            <a:spLocks noChangeArrowheads="1"/>
          </p:cNvSpPr>
          <p:nvPr/>
        </p:nvSpPr>
        <p:spPr bwMode="auto">
          <a:xfrm>
            <a:off x="2869096" y="1245703"/>
            <a:ext cx="3276600" cy="1295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49" name="Rectangle 5"/>
          <p:cNvSpPr>
            <a:spLocks noChangeArrowheads="1"/>
          </p:cNvSpPr>
          <p:nvPr/>
        </p:nvSpPr>
        <p:spPr bwMode="auto">
          <a:xfrm>
            <a:off x="2945296" y="1321903"/>
            <a:ext cx="3124200" cy="6096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Extract &amp; decompress kernel</a:t>
            </a:r>
          </a:p>
          <a:p>
            <a:pPr algn="ctr"/>
            <a:r>
              <a:rPr lang="en-US" altLang="en-US" b="1"/>
              <a:t>image</a:t>
            </a:r>
          </a:p>
        </p:txBody>
      </p:sp>
      <p:sp>
        <p:nvSpPr>
          <p:cNvPr id="57350" name="Rectangle 6"/>
          <p:cNvSpPr>
            <a:spLocks noChangeArrowheads="1"/>
          </p:cNvSpPr>
          <p:nvPr/>
        </p:nvSpPr>
        <p:spPr bwMode="auto">
          <a:xfrm>
            <a:off x="2945296" y="2083903"/>
            <a:ext cx="3124200" cy="3810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Execute kernel</a:t>
            </a:r>
          </a:p>
        </p:txBody>
      </p:sp>
      <p:sp>
        <p:nvSpPr>
          <p:cNvPr id="57351" name="Line 7"/>
          <p:cNvSpPr>
            <a:spLocks noChangeShapeType="1"/>
          </p:cNvSpPr>
          <p:nvPr/>
        </p:nvSpPr>
        <p:spPr bwMode="auto">
          <a:xfrm>
            <a:off x="4393096" y="193150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52" name="Rectangle 8"/>
          <p:cNvSpPr>
            <a:spLocks noChangeArrowheads="1"/>
          </p:cNvSpPr>
          <p:nvPr/>
        </p:nvSpPr>
        <p:spPr bwMode="auto">
          <a:xfrm>
            <a:off x="2869096" y="2617303"/>
            <a:ext cx="3276600" cy="2590800"/>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3" name="Rectangle 9"/>
          <p:cNvSpPr>
            <a:spLocks noChangeArrowheads="1"/>
          </p:cNvSpPr>
          <p:nvPr/>
        </p:nvSpPr>
        <p:spPr bwMode="auto">
          <a:xfrm>
            <a:off x="2945296" y="2693503"/>
            <a:ext cx="3124200" cy="5334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Initialize memory &amp; h/w</a:t>
            </a:r>
          </a:p>
        </p:txBody>
      </p:sp>
      <p:sp>
        <p:nvSpPr>
          <p:cNvPr id="57354" name="Rectangle 10"/>
          <p:cNvSpPr>
            <a:spLocks noChangeArrowheads="1"/>
          </p:cNvSpPr>
          <p:nvPr/>
        </p:nvSpPr>
        <p:spPr bwMode="auto">
          <a:xfrm>
            <a:off x="2945296" y="3303103"/>
            <a:ext cx="3124200" cy="533400"/>
          </a:xfrm>
          <a:prstGeom prst="rect">
            <a:avLst/>
          </a:prstGeom>
          <a:gradFill rotWithShape="1">
            <a:gsLst>
              <a:gs pos="0">
                <a:srgbClr val="DDDDDD"/>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Initialize device drivers</a:t>
            </a:r>
          </a:p>
        </p:txBody>
      </p:sp>
      <p:sp>
        <p:nvSpPr>
          <p:cNvPr id="57355" name="Rectangle 11"/>
          <p:cNvSpPr>
            <a:spLocks noChangeArrowheads="1"/>
          </p:cNvSpPr>
          <p:nvPr/>
        </p:nvSpPr>
        <p:spPr bwMode="auto">
          <a:xfrm>
            <a:off x="2945296" y="3912703"/>
            <a:ext cx="3124200" cy="5334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Mount root file system</a:t>
            </a:r>
          </a:p>
        </p:txBody>
      </p:sp>
      <p:sp>
        <p:nvSpPr>
          <p:cNvPr id="57356" name="Rectangle 12"/>
          <p:cNvSpPr>
            <a:spLocks noChangeArrowheads="1"/>
          </p:cNvSpPr>
          <p:nvPr/>
        </p:nvSpPr>
        <p:spPr bwMode="auto">
          <a:xfrm>
            <a:off x="2945296" y="4522303"/>
            <a:ext cx="3124200" cy="6096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Run </a:t>
            </a:r>
            <a:r>
              <a:rPr lang="en-US" altLang="en-US" b="1" dirty="0" err="1"/>
              <a:t>systemd</a:t>
            </a:r>
            <a:r>
              <a:rPr lang="en-US" altLang="en-US" b="1" dirty="0"/>
              <a:t> script</a:t>
            </a:r>
          </a:p>
        </p:txBody>
      </p:sp>
      <p:sp>
        <p:nvSpPr>
          <p:cNvPr id="57357" name="Line 13"/>
          <p:cNvSpPr>
            <a:spLocks noChangeShapeType="1"/>
          </p:cNvSpPr>
          <p:nvPr/>
        </p:nvSpPr>
        <p:spPr bwMode="auto">
          <a:xfrm>
            <a:off x="4393096" y="254110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58" name="Line 14"/>
          <p:cNvSpPr>
            <a:spLocks noChangeShapeType="1"/>
          </p:cNvSpPr>
          <p:nvPr/>
        </p:nvSpPr>
        <p:spPr bwMode="auto">
          <a:xfrm>
            <a:off x="4393096" y="3226903"/>
            <a:ext cx="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59" name="Line 15"/>
          <p:cNvSpPr>
            <a:spLocks noChangeShapeType="1"/>
          </p:cNvSpPr>
          <p:nvPr/>
        </p:nvSpPr>
        <p:spPr bwMode="auto">
          <a:xfrm>
            <a:off x="4393096" y="3836503"/>
            <a:ext cx="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60" name="Line 16"/>
          <p:cNvSpPr>
            <a:spLocks noChangeShapeType="1"/>
          </p:cNvSpPr>
          <p:nvPr/>
        </p:nvSpPr>
        <p:spPr bwMode="auto">
          <a:xfrm>
            <a:off x="4393096" y="4446103"/>
            <a:ext cx="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61" name="Rectangle 17"/>
          <p:cNvSpPr>
            <a:spLocks noChangeArrowheads="1"/>
          </p:cNvSpPr>
          <p:nvPr/>
        </p:nvSpPr>
        <p:spPr bwMode="auto">
          <a:xfrm>
            <a:off x="583096" y="5284303"/>
            <a:ext cx="7924800" cy="10668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62" name="Rectangle 18"/>
          <p:cNvSpPr>
            <a:spLocks noChangeArrowheads="1"/>
          </p:cNvSpPr>
          <p:nvPr/>
        </p:nvSpPr>
        <p:spPr bwMode="auto">
          <a:xfrm>
            <a:off x="735496" y="5436703"/>
            <a:ext cx="2286000" cy="7620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login-prompt</a:t>
            </a:r>
          </a:p>
        </p:txBody>
      </p:sp>
      <p:sp>
        <p:nvSpPr>
          <p:cNvPr id="57363" name="Rectangle 19"/>
          <p:cNvSpPr>
            <a:spLocks noChangeArrowheads="1"/>
          </p:cNvSpPr>
          <p:nvPr/>
        </p:nvSpPr>
        <p:spPr bwMode="auto">
          <a:xfrm>
            <a:off x="3173896" y="5436703"/>
            <a:ext cx="2743200" cy="7620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Start services</a:t>
            </a:r>
          </a:p>
        </p:txBody>
      </p:sp>
      <p:sp>
        <p:nvSpPr>
          <p:cNvPr id="57364" name="Rectangle 20"/>
          <p:cNvSpPr>
            <a:spLocks noChangeArrowheads="1"/>
          </p:cNvSpPr>
          <p:nvPr/>
        </p:nvSpPr>
        <p:spPr bwMode="auto">
          <a:xfrm>
            <a:off x="6069496" y="5436703"/>
            <a:ext cx="2286000" cy="7620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Start X-Windows</a:t>
            </a:r>
          </a:p>
        </p:txBody>
      </p:sp>
      <p:sp>
        <p:nvSpPr>
          <p:cNvPr id="57365" name="Rectangle 21"/>
          <p:cNvSpPr>
            <a:spLocks noChangeArrowheads="1"/>
          </p:cNvSpPr>
          <p:nvPr/>
        </p:nvSpPr>
        <p:spPr bwMode="auto">
          <a:xfrm>
            <a:off x="6145696" y="4903304"/>
            <a:ext cx="2209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User programs</a:t>
            </a:r>
          </a:p>
          <a:p>
            <a:pPr>
              <a:spcBef>
                <a:spcPct val="50000"/>
              </a:spcBef>
            </a:pPr>
            <a:endParaRPr lang="en-US" altLang="en-US" b="1"/>
          </a:p>
        </p:txBody>
      </p:sp>
      <p:sp>
        <p:nvSpPr>
          <p:cNvPr id="57366" name="Rectangle 22"/>
          <p:cNvSpPr>
            <a:spLocks noChangeArrowheads="1"/>
          </p:cNvSpPr>
          <p:nvPr/>
        </p:nvSpPr>
        <p:spPr bwMode="auto">
          <a:xfrm>
            <a:off x="735496" y="1398104"/>
            <a:ext cx="2057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        </a:t>
            </a:r>
            <a:r>
              <a:rPr lang="en-US" altLang="en-US" sz="2000" b="1" dirty="0"/>
              <a:t>Boot Loader</a:t>
            </a:r>
            <a:endParaRPr lang="en-US" altLang="en-US" b="1" dirty="0"/>
          </a:p>
        </p:txBody>
      </p:sp>
      <p:sp>
        <p:nvSpPr>
          <p:cNvPr id="23" name="Rectangle 3"/>
          <p:cNvSpPr txBox="1">
            <a:spLocks noChangeArrowheads="1"/>
          </p:cNvSpPr>
          <p:nvPr/>
        </p:nvSpPr>
        <p:spPr>
          <a:xfrm>
            <a:off x="8812696" y="1321903"/>
            <a:ext cx="3193774" cy="511865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1" dirty="0"/>
              <a:t>Power on</a:t>
            </a:r>
          </a:p>
          <a:p>
            <a:pPr>
              <a:lnSpc>
                <a:spcPct val="80000"/>
              </a:lnSpc>
            </a:pPr>
            <a:r>
              <a:rPr lang="en-US" altLang="en-US" sz="2400" b="1" dirty="0"/>
              <a:t>Boot Loader / MBR  </a:t>
            </a:r>
          </a:p>
          <a:p>
            <a:pPr>
              <a:lnSpc>
                <a:spcPct val="80000"/>
              </a:lnSpc>
            </a:pPr>
            <a:r>
              <a:rPr lang="en-US" altLang="en-US" sz="2400" b="1" dirty="0"/>
              <a:t>Loaded into Physical Memory and uncompressed</a:t>
            </a:r>
          </a:p>
          <a:p>
            <a:pPr>
              <a:lnSpc>
                <a:spcPct val="80000"/>
              </a:lnSpc>
            </a:pPr>
            <a:r>
              <a:rPr lang="en-US" altLang="en-US" sz="2400" b="1" dirty="0"/>
              <a:t>Execute Kernel</a:t>
            </a:r>
          </a:p>
          <a:p>
            <a:pPr>
              <a:lnSpc>
                <a:spcPct val="80000"/>
              </a:lnSpc>
            </a:pPr>
            <a:r>
              <a:rPr lang="en-US" altLang="en-US" sz="2400" b="1" dirty="0"/>
              <a:t>Mount File Systems (/</a:t>
            </a:r>
            <a:r>
              <a:rPr lang="en-US" altLang="en-US" sz="2400" b="1" dirty="0" err="1"/>
              <a:t>etc</a:t>
            </a:r>
            <a:r>
              <a:rPr lang="en-US" altLang="en-US" sz="2400" b="1" dirty="0"/>
              <a:t>/</a:t>
            </a:r>
            <a:r>
              <a:rPr lang="en-US" altLang="en-US" sz="2400" b="1" dirty="0" err="1"/>
              <a:t>fstab</a:t>
            </a:r>
            <a:r>
              <a:rPr lang="en-US" altLang="en-US" sz="2400" b="1" dirty="0"/>
              <a:t>)</a:t>
            </a:r>
          </a:p>
          <a:p>
            <a:pPr>
              <a:lnSpc>
                <a:spcPct val="80000"/>
              </a:lnSpc>
            </a:pPr>
            <a:r>
              <a:rPr lang="en-US" altLang="en-US" sz="2400" b="1" dirty="0"/>
              <a:t>Choose Run Level (/</a:t>
            </a:r>
            <a:r>
              <a:rPr lang="en-US" altLang="en-US" sz="2400" b="1" dirty="0" err="1"/>
              <a:t>etc</a:t>
            </a:r>
            <a:r>
              <a:rPr lang="en-US" altLang="en-US" sz="2400" b="1" dirty="0"/>
              <a:t>/</a:t>
            </a:r>
            <a:r>
              <a:rPr lang="en-US" altLang="en-US" sz="2400" b="1" dirty="0" err="1"/>
              <a:t>inittab</a:t>
            </a:r>
            <a:r>
              <a:rPr lang="en-US" altLang="en-US" sz="2400" b="1" dirty="0"/>
              <a:t>)</a:t>
            </a:r>
          </a:p>
          <a:p>
            <a:pPr>
              <a:lnSpc>
                <a:spcPct val="80000"/>
              </a:lnSpc>
            </a:pPr>
            <a:r>
              <a:rPr lang="en-US" altLang="en-US" sz="2400" b="1" dirty="0"/>
              <a:t>Spawn </a:t>
            </a:r>
            <a:r>
              <a:rPr lang="en-US" altLang="en-US" sz="2400" b="1" dirty="0" err="1"/>
              <a:t>systemd</a:t>
            </a:r>
            <a:r>
              <a:rPr lang="en-US" altLang="en-US" sz="2400" b="1" dirty="0"/>
              <a:t> process </a:t>
            </a:r>
          </a:p>
          <a:p>
            <a:pPr>
              <a:lnSpc>
                <a:spcPct val="80000"/>
              </a:lnSpc>
            </a:pPr>
            <a:r>
              <a:rPr lang="en-US" altLang="en-US" sz="2400" b="1" dirty="0"/>
              <a:t>Shell / login prompt</a:t>
            </a:r>
          </a:p>
        </p:txBody>
      </p:sp>
    </p:spTree>
    <p:extLst>
      <p:ext uri="{BB962C8B-B14F-4D97-AF65-F5344CB8AC3E}">
        <p14:creationId xmlns:p14="http://schemas.microsoft.com/office/powerpoint/2010/main" val="24882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p>
            <a:r>
              <a:rPr lang="en-IN" dirty="0">
                <a:latin typeface="+mn-lt"/>
              </a:rPr>
              <a:t>Introduction</a:t>
            </a:r>
            <a:r>
              <a:rPr lang="en-IN" dirty="0"/>
              <a:t> – </a:t>
            </a:r>
            <a:r>
              <a:rPr lang="en-IN" dirty="0">
                <a:latin typeface="+mn-lt"/>
              </a:rPr>
              <a:t>Linux OS</a:t>
            </a:r>
          </a:p>
        </p:txBody>
      </p:sp>
      <p:sp>
        <p:nvSpPr>
          <p:cNvPr id="4" name="Slide Number Placeholder 3"/>
          <p:cNvSpPr>
            <a:spLocks noGrp="1"/>
          </p:cNvSpPr>
          <p:nvPr>
            <p:ph type="sldNum" sz="quarter" idx="12"/>
          </p:nvPr>
        </p:nvSpPr>
        <p:spPr>
          <a:xfrm>
            <a:off x="9340065" y="6428263"/>
            <a:ext cx="2743200" cy="365125"/>
          </a:xfrm>
        </p:spPr>
        <p:txBody>
          <a:bodyPr/>
          <a:lstStyle/>
          <a:p>
            <a:fld id="{1DEFBDA0-AD74-41D1-B067-250B5C005FA0}" type="slidenum">
              <a:rPr lang="en-IN" smtClean="0"/>
              <a:t>8</a:t>
            </a:fld>
            <a:endParaRPr lang="en-I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610" y="1100667"/>
            <a:ext cx="8834838" cy="5477933"/>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pic>
    </p:spTree>
    <p:extLst>
      <p:ext uri="{BB962C8B-B14F-4D97-AF65-F5344CB8AC3E}">
        <p14:creationId xmlns:p14="http://schemas.microsoft.com/office/powerpoint/2010/main" val="431369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Linux Kernel Architecture</a:t>
            </a:r>
          </a:p>
        </p:txBody>
      </p:sp>
      <p:sp>
        <p:nvSpPr>
          <p:cNvPr id="4" name="Slide Number Placeholder 3"/>
          <p:cNvSpPr>
            <a:spLocks noGrp="1"/>
          </p:cNvSpPr>
          <p:nvPr>
            <p:ph type="sldNum" sz="quarter" idx="12"/>
          </p:nvPr>
        </p:nvSpPr>
        <p:spPr/>
        <p:txBody>
          <a:bodyPr/>
          <a:lstStyle/>
          <a:p>
            <a:fld id="{1DEFBDA0-AD74-41D1-B067-250B5C005FA0}" type="slidenum">
              <a:rPr lang="en-IN" smtClean="0"/>
              <a:t>9</a:t>
            </a:fld>
            <a:endParaRPr lang="en-IN"/>
          </a:p>
        </p:txBody>
      </p:sp>
      <p:sp>
        <p:nvSpPr>
          <p:cNvPr id="5" name="AutoShape 80"/>
          <p:cNvSpPr>
            <a:spLocks noChangeArrowheads="1"/>
          </p:cNvSpPr>
          <p:nvPr/>
        </p:nvSpPr>
        <p:spPr bwMode="auto">
          <a:xfrm>
            <a:off x="1676400" y="1219200"/>
            <a:ext cx="8534400" cy="5410200"/>
          </a:xfrm>
          <a:prstGeom prst="roundRect">
            <a:avLst>
              <a:gd name="adj" fmla="val 2375"/>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50000" t="50000" r="50000" b="50000"/>
            </a:path>
            <a:tileRect/>
          </a:gradFill>
          <a:ln>
            <a:noFill/>
          </a:ln>
          <a:effectLst/>
          <a:extLst/>
        </p:spPr>
        <p:txBody>
          <a:bodyPr wrap="none" lIns="91435" tIns="45718" rIns="91435" bIns="45718" anchor="ctr"/>
          <a:lstStyle/>
          <a:p>
            <a:endParaRPr lang="en-US"/>
          </a:p>
        </p:txBody>
      </p:sp>
      <p:sp>
        <p:nvSpPr>
          <p:cNvPr id="6" name="AutoShape 14"/>
          <p:cNvSpPr>
            <a:spLocks noChangeArrowheads="1"/>
          </p:cNvSpPr>
          <p:nvPr/>
        </p:nvSpPr>
        <p:spPr bwMode="auto">
          <a:xfrm>
            <a:off x="1981200" y="2295525"/>
            <a:ext cx="8077200" cy="3379788"/>
          </a:xfrm>
          <a:prstGeom prst="roundRect">
            <a:avLst>
              <a:gd name="adj" fmla="val 16667"/>
            </a:avLst>
          </a:prstGeom>
          <a:solidFill>
            <a:srgbClr val="0000FF"/>
          </a:solidFill>
          <a:ln w="9525">
            <a:round/>
            <a:headEnd/>
            <a:tailEnd/>
          </a:ln>
          <a:effectLst/>
          <a:scene3d>
            <a:camera prst="legacyObliqueTopLeft"/>
            <a:lightRig rig="legacyFlat3" dir="t"/>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flatTx/>
          </a:bodyPr>
          <a:lstStyle/>
          <a:p>
            <a:pPr algn="ctr"/>
            <a:endParaRPr lang="en-US"/>
          </a:p>
        </p:txBody>
      </p:sp>
      <p:sp>
        <p:nvSpPr>
          <p:cNvPr id="7" name="Rectangle 6"/>
          <p:cNvSpPr>
            <a:spLocks noChangeArrowheads="1"/>
          </p:cNvSpPr>
          <p:nvPr/>
        </p:nvSpPr>
        <p:spPr bwMode="auto">
          <a:xfrm>
            <a:off x="2133600" y="5867400"/>
            <a:ext cx="7924800" cy="647700"/>
          </a:xfrm>
          <a:prstGeom prst="rect">
            <a:avLst/>
          </a:prstGeom>
          <a:gradFill rotWithShape="1">
            <a:gsLst>
              <a:gs pos="0">
                <a:srgbClr val="008000"/>
              </a:gs>
              <a:gs pos="50000">
                <a:srgbClr val="003B00"/>
              </a:gs>
              <a:gs pos="100000">
                <a:srgbClr val="008000"/>
              </a:gs>
            </a:gsLst>
            <a:lin ang="0" scaled="1"/>
          </a:gra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008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flatTx/>
          </a:bodyPr>
          <a:lstStyle/>
          <a:p>
            <a:pPr algn="ctr"/>
            <a:endParaRPr lang="en-US"/>
          </a:p>
          <a:p>
            <a:pPr algn="ctr"/>
            <a:endParaRPr lang="en-US"/>
          </a:p>
          <a:p>
            <a:pPr algn="ctr"/>
            <a:endParaRPr lang="en-US"/>
          </a:p>
        </p:txBody>
      </p:sp>
      <p:sp>
        <p:nvSpPr>
          <p:cNvPr id="8" name="Rectangle 8"/>
          <p:cNvSpPr>
            <a:spLocks noChangeArrowheads="1"/>
          </p:cNvSpPr>
          <p:nvPr/>
        </p:nvSpPr>
        <p:spPr bwMode="auto">
          <a:xfrm>
            <a:off x="1981200" y="1447800"/>
            <a:ext cx="7924800" cy="647700"/>
          </a:xfrm>
          <a:prstGeom prst="rect">
            <a:avLst/>
          </a:prstGeom>
          <a:gradFill rotWithShape="1">
            <a:gsLst>
              <a:gs pos="0">
                <a:srgbClr val="FF6600"/>
              </a:gs>
              <a:gs pos="50000">
                <a:srgbClr val="762F00"/>
              </a:gs>
              <a:gs pos="100000">
                <a:srgbClr val="FF6600"/>
              </a:gs>
            </a:gsLst>
            <a:lin ang="0" scaled="1"/>
          </a:gra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66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flatTx/>
          </a:bodyPr>
          <a:lstStyle/>
          <a:p>
            <a:pPr algn="ctr"/>
            <a:endParaRPr lang="en-US"/>
          </a:p>
        </p:txBody>
      </p:sp>
      <p:sp>
        <p:nvSpPr>
          <p:cNvPr id="9" name="AutoShape 16"/>
          <p:cNvSpPr>
            <a:spLocks noChangeArrowheads="1"/>
          </p:cNvSpPr>
          <p:nvPr/>
        </p:nvSpPr>
        <p:spPr bwMode="auto">
          <a:xfrm>
            <a:off x="5553075" y="1752600"/>
            <a:ext cx="838200" cy="533400"/>
          </a:xfrm>
          <a:prstGeom prst="upDownArrow">
            <a:avLst>
              <a:gd name="adj1" fmla="val 50000"/>
              <a:gd name="adj2" fmla="val 20000"/>
            </a:avLst>
          </a:prstGeom>
          <a:gradFill rotWithShape="1">
            <a:gsLst>
              <a:gs pos="0">
                <a:srgbClr val="765E47"/>
              </a:gs>
              <a:gs pos="50000">
                <a:srgbClr val="FFCC99"/>
              </a:gs>
              <a:gs pos="100000">
                <a:srgbClr val="765E47"/>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10" name="Text Box 19"/>
          <p:cNvSpPr txBox="1">
            <a:spLocks noChangeArrowheads="1"/>
          </p:cNvSpPr>
          <p:nvPr/>
        </p:nvSpPr>
        <p:spPr bwMode="auto">
          <a:xfrm>
            <a:off x="4419600" y="1447801"/>
            <a:ext cx="2819400" cy="366713"/>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r>
              <a:rPr lang="en-US" sz="1800">
                <a:solidFill>
                  <a:srgbClr val="FFFF00"/>
                </a:solidFill>
              </a:rPr>
              <a:t>System Call Interface</a:t>
            </a:r>
          </a:p>
        </p:txBody>
      </p:sp>
      <p:sp>
        <p:nvSpPr>
          <p:cNvPr id="11" name="AutoShape 20"/>
          <p:cNvSpPr>
            <a:spLocks noChangeArrowheads="1"/>
          </p:cNvSpPr>
          <p:nvPr/>
        </p:nvSpPr>
        <p:spPr bwMode="auto">
          <a:xfrm>
            <a:off x="2218266" y="2331509"/>
            <a:ext cx="1143000" cy="3200400"/>
          </a:xfrm>
          <a:prstGeom prst="roundRect">
            <a:avLst>
              <a:gd name="adj" fmla="val 16667"/>
            </a:avLst>
          </a:prstGeom>
          <a:gradFill rotWithShape="1">
            <a:gsLst>
              <a:gs pos="0">
                <a:srgbClr val="CC99FF">
                  <a:gamma/>
                  <a:shade val="46275"/>
                  <a:invGamma/>
                </a:srgbClr>
              </a:gs>
              <a:gs pos="50000">
                <a:srgbClr val="CC99FF">
                  <a:alpha val="91000"/>
                </a:srgbClr>
              </a:gs>
              <a:gs pos="100000">
                <a:srgbClr val="CC99FF">
                  <a:gamma/>
                  <a:shade val="46275"/>
                  <a:invGamma/>
                </a:srgbClr>
              </a:gs>
            </a:gsLst>
            <a:lin ang="0" scaled="1"/>
          </a:gra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round/>
                <a:headEnd/>
                <a:tailEnd/>
              </a14:hiddenLine>
            </a:ext>
          </a:extLst>
        </p:spPr>
        <p:txBody>
          <a:bodyPr wrap="none" lIns="91435" tIns="45718" rIns="91435" bIns="45718" anchor="ctr"/>
          <a:lstStyle/>
          <a:p>
            <a:pPr>
              <a:defRPr/>
            </a:pPr>
            <a:endParaRPr lang="en-US"/>
          </a:p>
        </p:txBody>
      </p:sp>
      <p:sp>
        <p:nvSpPr>
          <p:cNvPr id="12" name="AutoShape 21"/>
          <p:cNvSpPr>
            <a:spLocks noChangeArrowheads="1"/>
          </p:cNvSpPr>
          <p:nvPr/>
        </p:nvSpPr>
        <p:spPr bwMode="auto">
          <a:xfrm>
            <a:off x="3829050" y="2362200"/>
            <a:ext cx="1143000" cy="3200400"/>
          </a:xfrm>
          <a:prstGeom prst="roundRect">
            <a:avLst>
              <a:gd name="adj" fmla="val 16667"/>
            </a:avLst>
          </a:prstGeom>
          <a:gradFill rotWithShape="1">
            <a:gsLst>
              <a:gs pos="0">
                <a:srgbClr val="00FF00">
                  <a:gamma/>
                  <a:shade val="46275"/>
                  <a:invGamma/>
                </a:srgbClr>
              </a:gs>
              <a:gs pos="50000">
                <a:srgbClr val="00FF00">
                  <a:alpha val="91000"/>
                </a:srgbClr>
              </a:gs>
              <a:gs pos="100000">
                <a:srgbClr val="00FF00">
                  <a:gamma/>
                  <a:shade val="46275"/>
                  <a:invGamma/>
                </a:srgbClr>
              </a:gs>
            </a:gsLst>
            <a:lin ang="0" scaled="1"/>
          </a:gra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round/>
                <a:headEnd/>
                <a:tailEnd/>
              </a14:hiddenLine>
            </a:ext>
          </a:extLst>
        </p:spPr>
        <p:txBody>
          <a:bodyPr wrap="none" lIns="91435" tIns="45718" rIns="91435" bIns="45718" anchor="ctr"/>
          <a:lstStyle/>
          <a:p>
            <a:pPr>
              <a:defRPr/>
            </a:pPr>
            <a:endParaRPr lang="en-US"/>
          </a:p>
        </p:txBody>
      </p:sp>
      <p:sp>
        <p:nvSpPr>
          <p:cNvPr id="13" name="AutoShape 22"/>
          <p:cNvSpPr>
            <a:spLocks noChangeArrowheads="1"/>
          </p:cNvSpPr>
          <p:nvPr/>
        </p:nvSpPr>
        <p:spPr bwMode="auto">
          <a:xfrm>
            <a:off x="5410200" y="2362200"/>
            <a:ext cx="1143000" cy="3200400"/>
          </a:xfrm>
          <a:prstGeom prst="roundRect">
            <a:avLst>
              <a:gd name="adj" fmla="val 16667"/>
            </a:avLst>
          </a:prstGeom>
          <a:gradFill rotWithShape="1">
            <a:gsLst>
              <a:gs pos="0">
                <a:srgbClr val="FF9900">
                  <a:gamma/>
                  <a:shade val="46275"/>
                  <a:invGamma/>
                </a:srgbClr>
              </a:gs>
              <a:gs pos="50000">
                <a:srgbClr val="FF9900">
                  <a:alpha val="91000"/>
                </a:srgbClr>
              </a:gs>
              <a:gs pos="100000">
                <a:srgbClr val="FF9900">
                  <a:gamma/>
                  <a:shade val="46275"/>
                  <a:invGamma/>
                </a:srgbClr>
              </a:gs>
            </a:gsLst>
            <a:lin ang="0" scaled="1"/>
          </a:gra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round/>
                <a:headEnd/>
                <a:tailEnd/>
              </a14:hiddenLine>
            </a:ext>
          </a:extLst>
        </p:spPr>
        <p:txBody>
          <a:bodyPr wrap="none" lIns="91435" tIns="45718" rIns="91435" bIns="45718" anchor="ctr"/>
          <a:lstStyle/>
          <a:p>
            <a:pPr>
              <a:defRPr/>
            </a:pPr>
            <a:endParaRPr lang="en-US"/>
          </a:p>
        </p:txBody>
      </p:sp>
      <p:sp>
        <p:nvSpPr>
          <p:cNvPr id="14" name="AutoShape 23"/>
          <p:cNvSpPr>
            <a:spLocks noChangeArrowheads="1"/>
          </p:cNvSpPr>
          <p:nvPr/>
        </p:nvSpPr>
        <p:spPr bwMode="auto">
          <a:xfrm>
            <a:off x="7010400" y="2362200"/>
            <a:ext cx="1143000" cy="3200400"/>
          </a:xfrm>
          <a:prstGeom prst="roundRect">
            <a:avLst>
              <a:gd name="adj" fmla="val 16667"/>
            </a:avLst>
          </a:prstGeom>
          <a:gradFill rotWithShape="1">
            <a:gsLst>
              <a:gs pos="0">
                <a:srgbClr val="808080">
                  <a:gamma/>
                  <a:shade val="46275"/>
                  <a:invGamma/>
                </a:srgbClr>
              </a:gs>
              <a:gs pos="50000">
                <a:srgbClr val="808080">
                  <a:alpha val="91000"/>
                </a:srgbClr>
              </a:gs>
              <a:gs pos="100000">
                <a:srgbClr val="808080">
                  <a:gamma/>
                  <a:shade val="46275"/>
                  <a:invGamma/>
                </a:srgbClr>
              </a:gs>
            </a:gsLst>
            <a:lin ang="0" scaled="1"/>
          </a:gra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round/>
                <a:headEnd/>
                <a:tailEnd/>
              </a14:hiddenLine>
            </a:ext>
          </a:extLst>
        </p:spPr>
        <p:txBody>
          <a:bodyPr wrap="none" lIns="91435" tIns="45718" rIns="91435" bIns="45718" anchor="ctr"/>
          <a:lstStyle/>
          <a:p>
            <a:pPr>
              <a:defRPr/>
            </a:pPr>
            <a:endParaRPr lang="en-US"/>
          </a:p>
        </p:txBody>
      </p:sp>
      <p:sp>
        <p:nvSpPr>
          <p:cNvPr id="15" name="AutoShape 24"/>
          <p:cNvSpPr>
            <a:spLocks noChangeArrowheads="1"/>
          </p:cNvSpPr>
          <p:nvPr/>
        </p:nvSpPr>
        <p:spPr bwMode="auto">
          <a:xfrm>
            <a:off x="8610600" y="2362200"/>
            <a:ext cx="1143000" cy="3200400"/>
          </a:xfrm>
          <a:prstGeom prst="roundRect">
            <a:avLst>
              <a:gd name="adj" fmla="val 16667"/>
            </a:avLst>
          </a:prstGeom>
          <a:gradFill rotWithShape="1">
            <a:gsLst>
              <a:gs pos="0">
                <a:srgbClr val="D5D000">
                  <a:gamma/>
                  <a:shade val="46275"/>
                  <a:invGamma/>
                </a:srgbClr>
              </a:gs>
              <a:gs pos="50000">
                <a:srgbClr val="D5D000">
                  <a:alpha val="78000"/>
                </a:srgbClr>
              </a:gs>
              <a:gs pos="100000">
                <a:srgbClr val="D5D000">
                  <a:gamma/>
                  <a:shade val="46275"/>
                  <a:invGamma/>
                </a:srgbClr>
              </a:gs>
            </a:gsLst>
            <a:lin ang="0" scaled="1"/>
          </a:gra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round/>
                <a:headEnd/>
                <a:tailEnd/>
              </a14:hiddenLine>
            </a:ext>
          </a:extLst>
        </p:spPr>
        <p:txBody>
          <a:bodyPr wrap="none" lIns="91435" tIns="45718" rIns="91435" bIns="45718" anchor="ctr"/>
          <a:lstStyle/>
          <a:p>
            <a:pPr>
              <a:defRPr/>
            </a:pPr>
            <a:endParaRPr lang="en-US"/>
          </a:p>
        </p:txBody>
      </p:sp>
      <p:sp>
        <p:nvSpPr>
          <p:cNvPr id="16" name="AutoShape 26"/>
          <p:cNvSpPr>
            <a:spLocks noChangeArrowheads="1"/>
          </p:cNvSpPr>
          <p:nvPr/>
        </p:nvSpPr>
        <p:spPr bwMode="auto">
          <a:xfrm>
            <a:off x="5562600" y="5638800"/>
            <a:ext cx="838200" cy="609600"/>
          </a:xfrm>
          <a:prstGeom prst="upDownArrow">
            <a:avLst>
              <a:gd name="adj1" fmla="val 50000"/>
              <a:gd name="adj2" fmla="val 20000"/>
            </a:avLst>
          </a:prstGeom>
          <a:gradFill rotWithShape="1">
            <a:gsLst>
              <a:gs pos="0">
                <a:srgbClr val="765E47"/>
              </a:gs>
              <a:gs pos="50000">
                <a:srgbClr val="FFCC99"/>
              </a:gs>
              <a:gs pos="100000">
                <a:srgbClr val="765E47"/>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17" name="Text Box 27"/>
          <p:cNvSpPr txBox="1">
            <a:spLocks noChangeArrowheads="1"/>
          </p:cNvSpPr>
          <p:nvPr/>
        </p:nvSpPr>
        <p:spPr bwMode="auto">
          <a:xfrm>
            <a:off x="5334000" y="6248400"/>
            <a:ext cx="1447800" cy="33655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r>
              <a:rPr lang="en-US">
                <a:solidFill>
                  <a:schemeClr val="bg1"/>
                </a:solidFill>
              </a:rPr>
              <a:t>HARDWARE</a:t>
            </a:r>
            <a:endParaRPr lang="en-US"/>
          </a:p>
        </p:txBody>
      </p:sp>
      <p:sp>
        <p:nvSpPr>
          <p:cNvPr id="18" name="AutoShape 33"/>
          <p:cNvSpPr>
            <a:spLocks noChangeArrowheads="1"/>
          </p:cNvSpPr>
          <p:nvPr/>
        </p:nvSpPr>
        <p:spPr bwMode="auto">
          <a:xfrm>
            <a:off x="2286000" y="2438400"/>
            <a:ext cx="990600" cy="457200"/>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19" name="AutoShape 38"/>
          <p:cNvSpPr>
            <a:spLocks noChangeArrowheads="1"/>
          </p:cNvSpPr>
          <p:nvPr/>
        </p:nvSpPr>
        <p:spPr bwMode="auto">
          <a:xfrm>
            <a:off x="3886200" y="2438400"/>
            <a:ext cx="990600" cy="457200"/>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20" name="AutoShape 39"/>
          <p:cNvSpPr>
            <a:spLocks noChangeArrowheads="1"/>
          </p:cNvSpPr>
          <p:nvPr/>
        </p:nvSpPr>
        <p:spPr bwMode="auto">
          <a:xfrm>
            <a:off x="5486400" y="2438400"/>
            <a:ext cx="990600" cy="457200"/>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21" name="AutoShape 40"/>
          <p:cNvSpPr>
            <a:spLocks noChangeArrowheads="1"/>
          </p:cNvSpPr>
          <p:nvPr/>
        </p:nvSpPr>
        <p:spPr bwMode="auto">
          <a:xfrm>
            <a:off x="7086600" y="2438400"/>
            <a:ext cx="990600" cy="457200"/>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22" name="AutoShape 41"/>
          <p:cNvSpPr>
            <a:spLocks noChangeArrowheads="1"/>
          </p:cNvSpPr>
          <p:nvPr/>
        </p:nvSpPr>
        <p:spPr bwMode="auto">
          <a:xfrm>
            <a:off x="8686800" y="2438400"/>
            <a:ext cx="990600" cy="457200"/>
          </a:xfrm>
          <a:prstGeom prst="roundRect">
            <a:avLst>
              <a:gd name="adj" fmla="val 16667"/>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23" name="Text Box 42"/>
          <p:cNvSpPr txBox="1">
            <a:spLocks noChangeArrowheads="1"/>
          </p:cNvSpPr>
          <p:nvPr/>
        </p:nvSpPr>
        <p:spPr bwMode="auto">
          <a:xfrm>
            <a:off x="3733800" y="2495550"/>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Memory</a:t>
            </a:r>
          </a:p>
          <a:p>
            <a:pPr algn="ctr" eaLnBrk="1" hangingPunct="1">
              <a:lnSpc>
                <a:spcPct val="40000"/>
              </a:lnSpc>
              <a:spcBef>
                <a:spcPct val="50000"/>
              </a:spcBef>
            </a:pPr>
            <a:r>
              <a:rPr lang="en-US" sz="1400"/>
              <a:t>Subsystem</a:t>
            </a:r>
          </a:p>
        </p:txBody>
      </p:sp>
      <p:sp>
        <p:nvSpPr>
          <p:cNvPr id="24" name="Text Box 43"/>
          <p:cNvSpPr txBox="1">
            <a:spLocks noChangeArrowheads="1"/>
          </p:cNvSpPr>
          <p:nvPr/>
        </p:nvSpPr>
        <p:spPr bwMode="auto">
          <a:xfrm>
            <a:off x="5334000" y="2514601"/>
            <a:ext cx="1295400" cy="561975"/>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solidFill>
                  <a:srgbClr val="000066"/>
                </a:solidFill>
              </a:rPr>
              <a:t>File </a:t>
            </a:r>
          </a:p>
          <a:p>
            <a:pPr algn="ctr" eaLnBrk="1" hangingPunct="1">
              <a:lnSpc>
                <a:spcPct val="40000"/>
              </a:lnSpc>
              <a:spcBef>
                <a:spcPct val="50000"/>
              </a:spcBef>
            </a:pPr>
            <a:r>
              <a:rPr lang="en-US" sz="1400">
                <a:solidFill>
                  <a:srgbClr val="000066"/>
                </a:solidFill>
              </a:rPr>
              <a:t>Systems</a:t>
            </a:r>
          </a:p>
          <a:p>
            <a:pPr algn="ctr" eaLnBrk="1" hangingPunct="1">
              <a:lnSpc>
                <a:spcPct val="40000"/>
              </a:lnSpc>
              <a:spcBef>
                <a:spcPct val="50000"/>
              </a:spcBef>
            </a:pPr>
            <a:r>
              <a:rPr lang="en-US" sz="1400">
                <a:solidFill>
                  <a:srgbClr val="000066"/>
                </a:solidFill>
              </a:rPr>
              <a:t> </a:t>
            </a:r>
          </a:p>
        </p:txBody>
      </p:sp>
      <p:sp>
        <p:nvSpPr>
          <p:cNvPr id="25" name="Text Box 44"/>
          <p:cNvSpPr txBox="1">
            <a:spLocks noChangeArrowheads="1"/>
          </p:cNvSpPr>
          <p:nvPr/>
        </p:nvSpPr>
        <p:spPr bwMode="auto">
          <a:xfrm>
            <a:off x="6934200" y="2514600"/>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Device</a:t>
            </a:r>
          </a:p>
          <a:p>
            <a:pPr algn="ctr" eaLnBrk="1" hangingPunct="1">
              <a:lnSpc>
                <a:spcPct val="40000"/>
              </a:lnSpc>
              <a:spcBef>
                <a:spcPct val="50000"/>
              </a:spcBef>
            </a:pPr>
            <a:r>
              <a:rPr lang="en-US" sz="1400"/>
              <a:t>Control</a:t>
            </a:r>
          </a:p>
        </p:txBody>
      </p:sp>
      <p:sp>
        <p:nvSpPr>
          <p:cNvPr id="26" name="Text Box 45"/>
          <p:cNvSpPr txBox="1">
            <a:spLocks noChangeArrowheads="1"/>
          </p:cNvSpPr>
          <p:nvPr/>
        </p:nvSpPr>
        <p:spPr bwMode="auto">
          <a:xfrm>
            <a:off x="8534400" y="2514600"/>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Network</a:t>
            </a:r>
          </a:p>
          <a:p>
            <a:pPr algn="ctr" eaLnBrk="1" hangingPunct="1">
              <a:lnSpc>
                <a:spcPct val="40000"/>
              </a:lnSpc>
              <a:spcBef>
                <a:spcPct val="50000"/>
              </a:spcBef>
            </a:pPr>
            <a:r>
              <a:rPr lang="en-US" sz="1400"/>
              <a:t>Subsystem</a:t>
            </a:r>
          </a:p>
        </p:txBody>
      </p:sp>
      <p:sp>
        <p:nvSpPr>
          <p:cNvPr id="27" name="Text Box 46"/>
          <p:cNvSpPr txBox="1">
            <a:spLocks noChangeArrowheads="1"/>
          </p:cNvSpPr>
          <p:nvPr/>
        </p:nvSpPr>
        <p:spPr bwMode="auto">
          <a:xfrm>
            <a:off x="2133600" y="2524125"/>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Process</a:t>
            </a:r>
          </a:p>
          <a:p>
            <a:pPr algn="ctr" eaLnBrk="1" hangingPunct="1">
              <a:lnSpc>
                <a:spcPct val="40000"/>
              </a:lnSpc>
              <a:spcBef>
                <a:spcPct val="50000"/>
              </a:spcBef>
            </a:pPr>
            <a:r>
              <a:rPr lang="en-US" sz="1400"/>
              <a:t>Subsystem</a:t>
            </a:r>
          </a:p>
        </p:txBody>
      </p:sp>
      <p:sp>
        <p:nvSpPr>
          <p:cNvPr id="28" name="Text Box 48"/>
          <p:cNvSpPr txBox="1">
            <a:spLocks noChangeArrowheads="1"/>
          </p:cNvSpPr>
          <p:nvPr/>
        </p:nvSpPr>
        <p:spPr bwMode="auto">
          <a:xfrm>
            <a:off x="2133600" y="3581400"/>
            <a:ext cx="1295400" cy="1778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Concurrency</a:t>
            </a:r>
          </a:p>
        </p:txBody>
      </p:sp>
      <p:sp>
        <p:nvSpPr>
          <p:cNvPr id="29" name="Text Box 49"/>
          <p:cNvSpPr txBox="1">
            <a:spLocks noChangeArrowheads="1"/>
          </p:cNvSpPr>
          <p:nvPr/>
        </p:nvSpPr>
        <p:spPr bwMode="auto">
          <a:xfrm>
            <a:off x="3733800" y="3524250"/>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Virtual</a:t>
            </a:r>
          </a:p>
          <a:p>
            <a:pPr algn="ctr" eaLnBrk="1" hangingPunct="1">
              <a:lnSpc>
                <a:spcPct val="40000"/>
              </a:lnSpc>
              <a:spcBef>
                <a:spcPct val="50000"/>
              </a:spcBef>
            </a:pPr>
            <a:r>
              <a:rPr lang="en-US" sz="1400"/>
              <a:t>Memory</a:t>
            </a:r>
          </a:p>
        </p:txBody>
      </p:sp>
      <p:sp>
        <p:nvSpPr>
          <p:cNvPr id="30" name="Text Box 50"/>
          <p:cNvSpPr txBox="1">
            <a:spLocks noChangeArrowheads="1"/>
          </p:cNvSpPr>
          <p:nvPr/>
        </p:nvSpPr>
        <p:spPr bwMode="auto">
          <a:xfrm>
            <a:off x="5334000" y="3581400"/>
            <a:ext cx="1295400" cy="1778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VFS</a:t>
            </a:r>
          </a:p>
        </p:txBody>
      </p:sp>
      <p:sp>
        <p:nvSpPr>
          <p:cNvPr id="31" name="Text Box 52"/>
          <p:cNvSpPr txBox="1">
            <a:spLocks noChangeArrowheads="1"/>
          </p:cNvSpPr>
          <p:nvPr/>
        </p:nvSpPr>
        <p:spPr bwMode="auto">
          <a:xfrm>
            <a:off x="6934200" y="3514725"/>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solidFill>
                  <a:srgbClr val="FFFF00"/>
                </a:solidFill>
              </a:rPr>
              <a:t>tty</a:t>
            </a:r>
          </a:p>
          <a:p>
            <a:pPr algn="ctr" eaLnBrk="1" hangingPunct="1">
              <a:lnSpc>
                <a:spcPct val="40000"/>
              </a:lnSpc>
              <a:spcBef>
                <a:spcPct val="50000"/>
              </a:spcBef>
            </a:pPr>
            <a:r>
              <a:rPr lang="en-US" sz="1400">
                <a:solidFill>
                  <a:srgbClr val="FFFF00"/>
                </a:solidFill>
              </a:rPr>
              <a:t>access</a:t>
            </a:r>
          </a:p>
        </p:txBody>
      </p:sp>
      <p:sp>
        <p:nvSpPr>
          <p:cNvPr id="32" name="Text Box 53"/>
          <p:cNvSpPr txBox="1">
            <a:spLocks noChangeArrowheads="1"/>
          </p:cNvSpPr>
          <p:nvPr/>
        </p:nvSpPr>
        <p:spPr bwMode="auto">
          <a:xfrm>
            <a:off x="8534400" y="3581400"/>
            <a:ext cx="1295400" cy="1778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Connectivity</a:t>
            </a:r>
          </a:p>
        </p:txBody>
      </p:sp>
      <p:sp>
        <p:nvSpPr>
          <p:cNvPr id="33" name="Rectangle 54"/>
          <p:cNvSpPr>
            <a:spLocks noChangeArrowheads="1"/>
          </p:cNvSpPr>
          <p:nvPr/>
        </p:nvSpPr>
        <p:spPr bwMode="auto">
          <a:xfrm>
            <a:off x="5495925" y="4191000"/>
            <a:ext cx="990600" cy="609600"/>
          </a:xfrm>
          <a:prstGeom prst="rect">
            <a:avLst/>
          </a:prstGeom>
          <a:solidFill>
            <a:srgbClr val="FFFF99"/>
          </a:solidFill>
          <a:ln w="28575" cap="rnd" algn="ctr">
            <a:solidFill>
              <a:srgbClr val="CC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a:endParaRPr lang="en-US">
              <a:solidFill>
                <a:srgbClr val="CC0000"/>
              </a:solidFill>
            </a:endParaRPr>
          </a:p>
        </p:txBody>
      </p:sp>
      <p:sp>
        <p:nvSpPr>
          <p:cNvPr id="34" name="Rectangle 55"/>
          <p:cNvSpPr>
            <a:spLocks noChangeArrowheads="1"/>
          </p:cNvSpPr>
          <p:nvPr/>
        </p:nvSpPr>
        <p:spPr bwMode="auto">
          <a:xfrm>
            <a:off x="5486400" y="4876800"/>
            <a:ext cx="990600" cy="609600"/>
          </a:xfrm>
          <a:prstGeom prst="rect">
            <a:avLst/>
          </a:prstGeom>
          <a:solidFill>
            <a:srgbClr val="FFFF99"/>
          </a:solidFill>
          <a:ln w="28575" cap="rnd" algn="ctr">
            <a:solidFill>
              <a:srgbClr val="CC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35" name="Rectangle 56"/>
          <p:cNvSpPr>
            <a:spLocks noChangeArrowheads="1"/>
          </p:cNvSpPr>
          <p:nvPr/>
        </p:nvSpPr>
        <p:spPr bwMode="auto">
          <a:xfrm>
            <a:off x="8701088" y="4200525"/>
            <a:ext cx="990600" cy="609600"/>
          </a:xfrm>
          <a:prstGeom prst="rect">
            <a:avLst/>
          </a:prstGeom>
          <a:solidFill>
            <a:srgbClr val="FFFF99"/>
          </a:solidFill>
          <a:ln w="28575" cap="rnd" algn="ctr">
            <a:solidFill>
              <a:srgbClr val="CC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36" name="Rectangle 57"/>
          <p:cNvSpPr>
            <a:spLocks noChangeArrowheads="1"/>
          </p:cNvSpPr>
          <p:nvPr/>
        </p:nvSpPr>
        <p:spPr bwMode="auto">
          <a:xfrm>
            <a:off x="8701088" y="4886325"/>
            <a:ext cx="990600" cy="609600"/>
          </a:xfrm>
          <a:prstGeom prst="rect">
            <a:avLst/>
          </a:prstGeom>
          <a:solidFill>
            <a:srgbClr val="FFFF99"/>
          </a:solidFill>
          <a:ln w="28575" cap="rnd" algn="ctr">
            <a:solidFill>
              <a:srgbClr val="CC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37" name="Rectangle 58"/>
          <p:cNvSpPr>
            <a:spLocks noChangeArrowheads="1"/>
          </p:cNvSpPr>
          <p:nvPr/>
        </p:nvSpPr>
        <p:spPr bwMode="auto">
          <a:xfrm>
            <a:off x="7086600" y="4191000"/>
            <a:ext cx="990600" cy="1295400"/>
          </a:xfrm>
          <a:prstGeom prst="rect">
            <a:avLst/>
          </a:prstGeom>
          <a:solidFill>
            <a:srgbClr val="FFFF99"/>
          </a:solidFill>
          <a:ln w="28575" cap="rnd" algn="ctr">
            <a:solidFill>
              <a:srgbClr val="CC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38" name="Rectangle 60"/>
          <p:cNvSpPr>
            <a:spLocks noChangeArrowheads="1"/>
          </p:cNvSpPr>
          <p:nvPr/>
        </p:nvSpPr>
        <p:spPr bwMode="auto">
          <a:xfrm>
            <a:off x="3886200" y="4191000"/>
            <a:ext cx="990600" cy="1295400"/>
          </a:xfrm>
          <a:prstGeom prst="rect">
            <a:avLst/>
          </a:prstGeom>
          <a:solidFill>
            <a:srgbClr val="FFFF99"/>
          </a:solidFill>
          <a:ln w="28575" cap="rnd" algn="ctr">
            <a:solidFill>
              <a:srgbClr val="CC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39" name="Rectangle 61"/>
          <p:cNvSpPr>
            <a:spLocks noChangeArrowheads="1"/>
          </p:cNvSpPr>
          <p:nvPr/>
        </p:nvSpPr>
        <p:spPr bwMode="auto">
          <a:xfrm>
            <a:off x="2286000" y="4191000"/>
            <a:ext cx="990600" cy="1295400"/>
          </a:xfrm>
          <a:prstGeom prst="rect">
            <a:avLst/>
          </a:prstGeom>
          <a:solidFill>
            <a:srgbClr val="FFFF99"/>
          </a:solidFill>
          <a:ln w="28575" cap="rnd" algn="ctr">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0" name="Rectangle 63"/>
          <p:cNvSpPr>
            <a:spLocks noChangeArrowheads="1"/>
          </p:cNvSpPr>
          <p:nvPr/>
        </p:nvSpPr>
        <p:spPr bwMode="auto">
          <a:xfrm>
            <a:off x="5600700" y="4495800"/>
            <a:ext cx="304800" cy="228600"/>
          </a:xfrm>
          <a:prstGeom prst="rect">
            <a:avLst/>
          </a:prstGeom>
          <a:gradFill rotWithShape="1">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1" name="Rectangle 64"/>
          <p:cNvSpPr>
            <a:spLocks noChangeArrowheads="1"/>
          </p:cNvSpPr>
          <p:nvPr/>
        </p:nvSpPr>
        <p:spPr bwMode="auto">
          <a:xfrm>
            <a:off x="6057900" y="4495800"/>
            <a:ext cx="304800" cy="228600"/>
          </a:xfrm>
          <a:prstGeom prst="rect">
            <a:avLst/>
          </a:prstGeom>
          <a:gradFill rotWithShape="1">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2" name="Rectangle 65"/>
          <p:cNvSpPr>
            <a:spLocks noChangeArrowheads="1"/>
          </p:cNvSpPr>
          <p:nvPr/>
        </p:nvSpPr>
        <p:spPr bwMode="auto">
          <a:xfrm>
            <a:off x="6057900" y="5210175"/>
            <a:ext cx="304800" cy="228600"/>
          </a:xfrm>
          <a:prstGeom prst="rect">
            <a:avLst/>
          </a:prstGeom>
          <a:gradFill rotWithShape="1">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3" name="Rectangle 66"/>
          <p:cNvSpPr>
            <a:spLocks noChangeArrowheads="1"/>
          </p:cNvSpPr>
          <p:nvPr/>
        </p:nvSpPr>
        <p:spPr bwMode="auto">
          <a:xfrm>
            <a:off x="5600700" y="5210175"/>
            <a:ext cx="304800" cy="228600"/>
          </a:xfrm>
          <a:prstGeom prst="rect">
            <a:avLst/>
          </a:prstGeom>
          <a:gradFill rotWithShape="1">
            <a:gsLst>
              <a:gs pos="0">
                <a:srgbClr val="3B3B3B"/>
              </a:gs>
              <a:gs pos="50000">
                <a:srgbClr val="808080"/>
              </a:gs>
              <a:gs pos="100000">
                <a:srgbClr val="3B3B3B"/>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4" name="Rectangle 68"/>
          <p:cNvSpPr>
            <a:spLocks noChangeArrowheads="1"/>
          </p:cNvSpPr>
          <p:nvPr/>
        </p:nvSpPr>
        <p:spPr bwMode="auto">
          <a:xfrm>
            <a:off x="7658100" y="5210175"/>
            <a:ext cx="304800" cy="228600"/>
          </a:xfrm>
          <a:prstGeom prst="rect">
            <a:avLst/>
          </a:prstGeom>
          <a:gradFill rotWithShape="1">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5" name="Rectangle 69"/>
          <p:cNvSpPr>
            <a:spLocks noChangeArrowheads="1"/>
          </p:cNvSpPr>
          <p:nvPr/>
        </p:nvSpPr>
        <p:spPr bwMode="auto">
          <a:xfrm>
            <a:off x="7200900" y="5210175"/>
            <a:ext cx="304800" cy="228600"/>
          </a:xfrm>
          <a:prstGeom prst="rect">
            <a:avLst/>
          </a:prstGeom>
          <a:gradFill rotWithShape="1">
            <a:gsLst>
              <a:gs pos="0">
                <a:srgbClr val="3B3B3B"/>
              </a:gs>
              <a:gs pos="50000">
                <a:srgbClr val="808080"/>
              </a:gs>
              <a:gs pos="100000">
                <a:srgbClr val="3B3B3B"/>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6" name="Rectangle 70"/>
          <p:cNvSpPr>
            <a:spLocks noChangeArrowheads="1"/>
          </p:cNvSpPr>
          <p:nvPr/>
        </p:nvSpPr>
        <p:spPr bwMode="auto">
          <a:xfrm>
            <a:off x="9296400" y="5229225"/>
            <a:ext cx="304800" cy="228600"/>
          </a:xfrm>
          <a:prstGeom prst="rect">
            <a:avLst/>
          </a:prstGeom>
          <a:gradFill rotWithShape="1">
            <a:gsLst>
              <a:gs pos="0">
                <a:srgbClr val="3B3B3B"/>
              </a:gs>
              <a:gs pos="50000">
                <a:srgbClr val="808080"/>
              </a:gs>
              <a:gs pos="100000">
                <a:srgbClr val="3B3B3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7" name="Rectangle 71"/>
          <p:cNvSpPr>
            <a:spLocks noChangeArrowheads="1"/>
          </p:cNvSpPr>
          <p:nvPr/>
        </p:nvSpPr>
        <p:spPr bwMode="auto">
          <a:xfrm>
            <a:off x="8820150" y="5229225"/>
            <a:ext cx="304800" cy="228600"/>
          </a:xfrm>
          <a:prstGeom prst="rect">
            <a:avLst/>
          </a:prstGeom>
          <a:gradFill rotWithShape="1">
            <a:gsLst>
              <a:gs pos="0">
                <a:srgbClr val="3B3B3B"/>
              </a:gs>
              <a:gs pos="50000">
                <a:srgbClr val="808080"/>
              </a:gs>
              <a:gs pos="100000">
                <a:srgbClr val="3B3B3B"/>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endParaRPr lang="en-US"/>
          </a:p>
        </p:txBody>
      </p:sp>
      <p:sp>
        <p:nvSpPr>
          <p:cNvPr id="48" name="Text Box 73"/>
          <p:cNvSpPr txBox="1">
            <a:spLocks noChangeArrowheads="1"/>
          </p:cNvSpPr>
          <p:nvPr/>
        </p:nvSpPr>
        <p:spPr bwMode="auto">
          <a:xfrm>
            <a:off x="2133600" y="4629150"/>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Arch</a:t>
            </a:r>
          </a:p>
          <a:p>
            <a:pPr algn="ctr" eaLnBrk="1" hangingPunct="1">
              <a:lnSpc>
                <a:spcPct val="40000"/>
              </a:lnSpc>
              <a:spcBef>
                <a:spcPct val="50000"/>
              </a:spcBef>
            </a:pPr>
            <a:r>
              <a:rPr lang="en-US" sz="1400"/>
              <a:t>code</a:t>
            </a:r>
          </a:p>
        </p:txBody>
      </p:sp>
      <p:sp>
        <p:nvSpPr>
          <p:cNvPr id="49" name="Text Box 74"/>
          <p:cNvSpPr txBox="1">
            <a:spLocks noChangeArrowheads="1"/>
          </p:cNvSpPr>
          <p:nvPr/>
        </p:nvSpPr>
        <p:spPr bwMode="auto">
          <a:xfrm>
            <a:off x="3733800" y="4619625"/>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Memory</a:t>
            </a:r>
          </a:p>
          <a:p>
            <a:pPr algn="ctr" eaLnBrk="1" hangingPunct="1">
              <a:lnSpc>
                <a:spcPct val="40000"/>
              </a:lnSpc>
              <a:spcBef>
                <a:spcPct val="50000"/>
              </a:spcBef>
            </a:pPr>
            <a:r>
              <a:rPr lang="en-US" sz="1400"/>
              <a:t>manager</a:t>
            </a:r>
          </a:p>
        </p:txBody>
      </p:sp>
      <p:sp>
        <p:nvSpPr>
          <p:cNvPr id="50" name="Text Box 75"/>
          <p:cNvSpPr txBox="1">
            <a:spLocks noChangeArrowheads="1"/>
          </p:cNvSpPr>
          <p:nvPr/>
        </p:nvSpPr>
        <p:spPr bwMode="auto">
          <a:xfrm>
            <a:off x="5334000" y="4267200"/>
            <a:ext cx="1295400" cy="1651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200"/>
              <a:t>FS types</a:t>
            </a:r>
          </a:p>
        </p:txBody>
      </p:sp>
      <p:sp>
        <p:nvSpPr>
          <p:cNvPr id="51" name="Text Box 76"/>
          <p:cNvSpPr txBox="1">
            <a:spLocks noChangeArrowheads="1"/>
          </p:cNvSpPr>
          <p:nvPr/>
        </p:nvSpPr>
        <p:spPr bwMode="auto">
          <a:xfrm>
            <a:off x="5334000" y="4953000"/>
            <a:ext cx="1295400" cy="1651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200"/>
              <a:t>Block devs</a:t>
            </a:r>
          </a:p>
        </p:txBody>
      </p:sp>
      <p:sp>
        <p:nvSpPr>
          <p:cNvPr id="52" name="Text Box 77"/>
          <p:cNvSpPr txBox="1">
            <a:spLocks noChangeArrowheads="1"/>
          </p:cNvSpPr>
          <p:nvPr/>
        </p:nvSpPr>
        <p:spPr bwMode="auto">
          <a:xfrm>
            <a:off x="6934200" y="4543425"/>
            <a:ext cx="1295400" cy="369888"/>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400"/>
              <a:t>Character</a:t>
            </a:r>
          </a:p>
          <a:p>
            <a:pPr algn="ctr" eaLnBrk="1" hangingPunct="1">
              <a:lnSpc>
                <a:spcPct val="40000"/>
              </a:lnSpc>
              <a:spcBef>
                <a:spcPct val="50000"/>
              </a:spcBef>
            </a:pPr>
            <a:r>
              <a:rPr lang="en-US" sz="1400"/>
              <a:t>devices</a:t>
            </a:r>
          </a:p>
        </p:txBody>
      </p:sp>
      <p:sp>
        <p:nvSpPr>
          <p:cNvPr id="53" name="Text Box 78"/>
          <p:cNvSpPr txBox="1">
            <a:spLocks noChangeArrowheads="1"/>
          </p:cNvSpPr>
          <p:nvPr/>
        </p:nvSpPr>
        <p:spPr bwMode="auto">
          <a:xfrm>
            <a:off x="8524875" y="4343400"/>
            <a:ext cx="1295400" cy="3302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200"/>
              <a:t>Network</a:t>
            </a:r>
          </a:p>
          <a:p>
            <a:pPr algn="ctr" eaLnBrk="1" hangingPunct="1">
              <a:lnSpc>
                <a:spcPct val="40000"/>
              </a:lnSpc>
              <a:spcBef>
                <a:spcPct val="50000"/>
              </a:spcBef>
            </a:pPr>
            <a:r>
              <a:rPr lang="en-US" sz="1200"/>
              <a:t>layers</a:t>
            </a:r>
          </a:p>
        </p:txBody>
      </p:sp>
      <p:sp>
        <p:nvSpPr>
          <p:cNvPr id="54" name="Text Box 79"/>
          <p:cNvSpPr txBox="1">
            <a:spLocks noChangeArrowheads="1"/>
          </p:cNvSpPr>
          <p:nvPr/>
        </p:nvSpPr>
        <p:spPr bwMode="auto">
          <a:xfrm>
            <a:off x="8534400" y="4924425"/>
            <a:ext cx="1295400" cy="33020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lnSpc>
                <a:spcPct val="40000"/>
              </a:lnSpc>
              <a:spcBef>
                <a:spcPct val="50000"/>
              </a:spcBef>
            </a:pPr>
            <a:r>
              <a:rPr lang="en-US" sz="1200"/>
              <a:t>Network</a:t>
            </a:r>
          </a:p>
          <a:p>
            <a:pPr algn="ctr" eaLnBrk="1" hangingPunct="1">
              <a:lnSpc>
                <a:spcPct val="40000"/>
              </a:lnSpc>
              <a:spcBef>
                <a:spcPct val="50000"/>
              </a:spcBef>
            </a:pPr>
            <a:r>
              <a:rPr lang="en-US" sz="1200"/>
              <a:t>drivers</a:t>
            </a:r>
          </a:p>
        </p:txBody>
      </p:sp>
    </p:spTree>
    <p:extLst>
      <p:ext uri="{BB962C8B-B14F-4D97-AF65-F5344CB8AC3E}">
        <p14:creationId xmlns:p14="http://schemas.microsoft.com/office/powerpoint/2010/main" val="40789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2605</TotalTime>
  <Words>5512</Words>
  <Application>Microsoft Office PowerPoint</Application>
  <PresentationFormat>Widescreen</PresentationFormat>
  <Paragraphs>970</Paragraphs>
  <Slides>69</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69</vt:i4>
      </vt:variant>
    </vt:vector>
  </HeadingPairs>
  <TitlesOfParts>
    <vt:vector size="79" baseType="lpstr">
      <vt:lpstr>Arial</vt:lpstr>
      <vt:lpstr>Calibri</vt:lpstr>
      <vt:lpstr>Calibri Light</vt:lpstr>
      <vt:lpstr>Courier New</vt:lpstr>
      <vt:lpstr>Helvetica</vt:lpstr>
      <vt:lpstr>Tahoma</vt:lpstr>
      <vt:lpstr>Times New Roman</vt:lpstr>
      <vt:lpstr>Wingdings</vt:lpstr>
      <vt:lpstr>Office Theme</vt:lpstr>
      <vt:lpstr>INTERNAL</vt:lpstr>
      <vt:lpstr>PowerPoint Presentation</vt:lpstr>
      <vt:lpstr>Agenda</vt:lpstr>
      <vt:lpstr>PowerPoint Presentation</vt:lpstr>
      <vt:lpstr>Unix features</vt:lpstr>
      <vt:lpstr>Kernel Types and Functionality</vt:lpstr>
      <vt:lpstr>Kernel Source Code</vt:lpstr>
      <vt:lpstr>Booting Procedure</vt:lpstr>
      <vt:lpstr>Introduction – Linux OS</vt:lpstr>
      <vt:lpstr>Linux Kernel Architecture</vt:lpstr>
      <vt:lpstr>PowerPoint Presentation</vt:lpstr>
      <vt:lpstr>Inverted Tree Structure</vt:lpstr>
      <vt:lpstr>File Types</vt:lpstr>
      <vt:lpstr>$ ls -l</vt:lpstr>
      <vt:lpstr>File System</vt:lpstr>
      <vt:lpstr>File System Architecture</vt:lpstr>
      <vt:lpstr>XFS File System</vt:lpstr>
      <vt:lpstr>XFS File System</vt:lpstr>
      <vt:lpstr>XFS File System</vt:lpstr>
      <vt:lpstr>XFS File System</vt:lpstr>
      <vt:lpstr>Device Special File</vt:lpstr>
      <vt:lpstr>$mount Command</vt:lpstr>
      <vt:lpstr>$mount Command</vt:lpstr>
      <vt:lpstr>procfs</vt:lpstr>
      <vt:lpstr>Buffer Cache</vt:lpstr>
      <vt:lpstr>PowerPoint Presentation</vt:lpstr>
      <vt:lpstr>Overview –I/O</vt:lpstr>
      <vt:lpstr>fd Table</vt:lpstr>
      <vt:lpstr>Interaction between fd and Data Block</vt:lpstr>
      <vt:lpstr>User Process Accessing Device Special File</vt:lpstr>
      <vt:lpstr>System Calls</vt:lpstr>
      <vt:lpstr>read(fd, &amp;buff, sizeof(buf))</vt:lpstr>
      <vt:lpstr>System Calls</vt:lpstr>
      <vt:lpstr>System Calls</vt:lpstr>
      <vt:lpstr>System Calls</vt:lpstr>
      <vt:lpstr>I/O subroutine</vt:lpstr>
      <vt:lpstr>I/O Scheduling Class </vt:lpstr>
      <vt:lpstr>PowerPoint Presentation</vt:lpstr>
      <vt:lpstr>Types of Locking</vt:lpstr>
      <vt:lpstr>Mandatory Vs Record Locking</vt:lpstr>
      <vt:lpstr>flock Structure</vt:lpstr>
      <vt:lpstr>Non-Shared Lock –Mandatory File Locking</vt:lpstr>
      <vt:lpstr>Shared Lock – Mandatory File Locking</vt:lpstr>
      <vt:lpstr>Shared Lock – Advisory or Record Locking</vt:lpstr>
      <vt:lpstr>Sketch of File Locking Implementation</vt:lpstr>
      <vt:lpstr>PowerPoint Presentation</vt:lpstr>
      <vt:lpstr>Introduction</vt:lpstr>
      <vt:lpstr>Context Switch</vt:lpstr>
      <vt:lpstr>Execution Context</vt:lpstr>
      <vt:lpstr>Task_struct Structure - /usr/src/linux-4.12/include/linux/sched.h</vt:lpstr>
      <vt:lpstr>Process States</vt:lpstr>
      <vt:lpstr>Scheduling</vt:lpstr>
      <vt:lpstr>Process Scheduling</vt:lpstr>
      <vt:lpstr>Process Scheduling</vt:lpstr>
      <vt:lpstr>Process Scheduling</vt:lpstr>
      <vt:lpstr>Linux Scheduling Priority</vt:lpstr>
      <vt:lpstr>Linux Scheduling Priority</vt:lpstr>
      <vt:lpstr>O(1) Scheduler</vt:lpstr>
      <vt:lpstr>nice and chrt –Manipulate Scheduling Priorities</vt:lpstr>
      <vt:lpstr>Process Scheduling Commands</vt:lpstr>
      <vt:lpstr>System Calls for Scheduling</vt:lpstr>
      <vt:lpstr>Process Creation</vt:lpstr>
      <vt:lpstr>Process Tree Structure</vt:lpstr>
      <vt:lpstr>Parent and Child </vt:lpstr>
      <vt:lpstr>COW, Zombie and Orphan Process</vt:lpstr>
      <vt:lpstr>exec Family of Functions</vt:lpstr>
      <vt:lpstr>An Executable Image</vt:lpstr>
      <vt:lpstr>Stack Portion</vt:lpstr>
      <vt:lpstr>Daemon Process</vt:lpstr>
      <vt:lpstr>Daemon Process Creation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 THANGARAJU</dc:creator>
  <cp:lastModifiedBy>Thangaraj</cp:lastModifiedBy>
  <cp:revision>164</cp:revision>
  <dcterms:created xsi:type="dcterms:W3CDTF">2016-08-24T01:18:13Z</dcterms:created>
  <dcterms:modified xsi:type="dcterms:W3CDTF">2017-08-08T16:40:50Z</dcterms:modified>
</cp:coreProperties>
</file>