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58" r:id="rId3"/>
    <p:sldId id="283" r:id="rId4"/>
    <p:sldId id="289" r:id="rId5"/>
    <p:sldId id="282" r:id="rId6"/>
    <p:sldId id="287" r:id="rId7"/>
    <p:sldId id="285" r:id="rId8"/>
    <p:sldId id="276" r:id="rId9"/>
  </p:sldIdLst>
  <p:sldSz cx="9144000" cy="6858000" type="screen4x3"/>
  <p:notesSz cx="6858000" cy="9144000"/>
  <p:embeddedFontLst>
    <p:embeddedFont>
      <p:font typeface="a드림고딕1" panose="02020600000000000000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8"/>
    <a:srgbClr val="8C6052"/>
    <a:srgbClr val="9E6C5C"/>
    <a:srgbClr val="745044"/>
    <a:srgbClr val="5C5A5D"/>
    <a:srgbClr val="FFD0DE"/>
    <a:srgbClr val="E7BA69"/>
    <a:srgbClr val="FDE05E"/>
    <a:srgbClr val="EDE6DC"/>
    <a:srgbClr val="E5D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2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1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43B9-C257-4197-B0E0-E9D7A301F7C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0EB75-B2EE-47CB-A5C9-699CA0FF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684374" y="6597352"/>
            <a:ext cx="447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5C5A5D"/>
                </a:solidFill>
                <a:latin typeface="Sandoll 고딕 01 Light" pitchFamily="34" charset="-127"/>
                <a:ea typeface="Sandoll 고딕 01 Light" pitchFamily="34" charset="-127"/>
              </a:rPr>
              <a:t>Copyright </a:t>
            </a:r>
            <a:r>
              <a:rPr lang="ko-KR" altLang="en-US" sz="1000" dirty="0" smtClean="0">
                <a:solidFill>
                  <a:srgbClr val="5C5A5D"/>
                </a:solidFill>
                <a:latin typeface="Sandoll 고딕 01 Light" pitchFamily="34" charset="-127"/>
                <a:ea typeface="Sandoll 고딕 01 Light" pitchFamily="34" charset="-127"/>
              </a:rPr>
              <a:t>ⓒ </a:t>
            </a:r>
            <a:r>
              <a:rPr lang="en-US" altLang="ko-KR" sz="1000" dirty="0" smtClean="0">
                <a:solidFill>
                  <a:srgbClr val="5C5A5D"/>
                </a:solidFill>
                <a:latin typeface="Sandoll 고딕 01 Light" pitchFamily="34" charset="-127"/>
                <a:ea typeface="Sandoll 고딕 01 Light" pitchFamily="34" charset="-127"/>
              </a:rPr>
              <a:t>Slug. All right reserved.</a:t>
            </a:r>
            <a:endParaRPr lang="ko-KR" altLang="en-US" sz="1000" dirty="0">
              <a:solidFill>
                <a:srgbClr val="5C5A5D"/>
              </a:solidFill>
              <a:latin typeface="Sandoll 고딕 01 Light" pitchFamily="34" charset="-127"/>
              <a:ea typeface="Sandoll 고딕 01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38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195736" y="3630435"/>
            <a:ext cx="4752528" cy="0"/>
          </a:xfrm>
          <a:prstGeom prst="line">
            <a:avLst/>
          </a:prstGeom>
          <a:ln>
            <a:solidFill>
              <a:srgbClr val="FFFD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3454" y="3734962"/>
            <a:ext cx="305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14</a:t>
            </a:r>
            <a:r>
              <a:rPr lang="ko-KR" altLang="en-US" sz="12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조 김영성 </a:t>
            </a:r>
            <a:r>
              <a:rPr lang="ko-KR" altLang="en-US" sz="1200" dirty="0" err="1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장나경</a:t>
            </a:r>
            <a:endParaRPr lang="ko-KR" altLang="en-US" sz="1200" dirty="0">
              <a:solidFill>
                <a:srgbClr val="745044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70" y="1842040"/>
            <a:ext cx="938888" cy="938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5970" y="2917703"/>
            <a:ext cx="425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a드림고딕1" panose="02020600000000000000" pitchFamily="18" charset="-127"/>
                <a:ea typeface="Sandoll 늦봄 02 Medium"/>
              </a:rPr>
              <a:t>카페 관리 시스템</a:t>
            </a:r>
            <a:endParaRPr lang="ko-KR" altLang="en-US" sz="4000" dirty="0">
              <a:latin typeface="a드림고딕1" panose="02020600000000000000" pitchFamily="18" charset="-127"/>
              <a:ea typeface="Sandoll 늦봄 02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93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2627784" y="5373216"/>
            <a:ext cx="909588" cy="898556"/>
          </a:xfrm>
          <a:prstGeom prst="ellipse">
            <a:avLst/>
          </a:prstGeom>
          <a:solidFill>
            <a:srgbClr val="E7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27784" y="3651441"/>
            <a:ext cx="909588" cy="898556"/>
          </a:xfrm>
          <a:prstGeom prst="ellipse">
            <a:avLst/>
          </a:prstGeom>
          <a:solidFill>
            <a:srgbClr val="E7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037" y="805260"/>
            <a:ext cx="88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목</a:t>
            </a:r>
            <a:r>
              <a:rPr lang="ko-KR" altLang="en-US" sz="2400" dirty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9333" y="3839109"/>
            <a:ext cx="176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프로퍼티</a:t>
            </a:r>
            <a:endParaRPr lang="ko-KR" altLang="en-US" sz="28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0126" y="5560884"/>
            <a:ext cx="1252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ERD</a:t>
            </a:r>
            <a:endParaRPr lang="ko-KR" altLang="en-US" sz="28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0890" y="2009132"/>
            <a:ext cx="178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시나리오</a:t>
            </a:r>
            <a:endParaRPr lang="ko-KR" altLang="en-US" sz="28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27784" y="1844824"/>
            <a:ext cx="909588" cy="898556"/>
          </a:xfrm>
          <a:prstGeom prst="ellipse">
            <a:avLst/>
          </a:prstGeom>
          <a:solidFill>
            <a:srgbClr val="E7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3589" y="2130755"/>
            <a:ext cx="625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1</a:t>
            </a:r>
            <a:endParaRPr lang="ko-KR" altLang="en-US" sz="4000" dirty="0">
              <a:solidFill>
                <a:srgbClr val="745044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12561"/>
            <a:ext cx="554364" cy="55436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41267" y="3917447"/>
            <a:ext cx="56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2</a:t>
            </a:r>
            <a:endParaRPr lang="ko-KR" altLang="en-US" sz="4000" dirty="0">
              <a:solidFill>
                <a:srgbClr val="745044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2031" y="5682675"/>
            <a:ext cx="56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3</a:t>
            </a:r>
            <a:endParaRPr lang="ko-KR" altLang="en-US" sz="4000" dirty="0">
              <a:solidFill>
                <a:srgbClr val="745044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시나리오</a:t>
            </a:r>
            <a:endParaRPr lang="ko-KR" altLang="en-US" sz="24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94602"/>
            <a:ext cx="251520" cy="808806"/>
          </a:xfrm>
          <a:prstGeom prst="rect">
            <a:avLst/>
          </a:prstGeom>
          <a:solidFill>
            <a:srgbClr val="8C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504" y="1700808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저희 카페 관리 시스템은 </a:t>
            </a:r>
            <a:r>
              <a:rPr lang="ko-KR" altLang="en-US" dirty="0" err="1"/>
              <a:t>고객페이지</a:t>
            </a:r>
            <a:r>
              <a:rPr lang="en-US" altLang="ko-KR" dirty="0"/>
              <a:t>, </a:t>
            </a:r>
            <a:r>
              <a:rPr lang="ko-KR" altLang="en-US" dirty="0" err="1"/>
              <a:t>직원페이지</a:t>
            </a:r>
            <a:r>
              <a:rPr lang="en-US" altLang="ko-KR" dirty="0"/>
              <a:t>, </a:t>
            </a:r>
            <a:r>
              <a:rPr lang="ko-KR" altLang="en-US" dirty="0"/>
              <a:t>관리자페이지로 구분됩니다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고객페이지에선 고객이 현재까지 자신의 적립 이력과 적립금 사용 이력 그리고 </a:t>
            </a:r>
            <a:endParaRPr lang="en-US" altLang="ko-KR" dirty="0" smtClean="0"/>
          </a:p>
          <a:p>
            <a:r>
              <a:rPr lang="ko-KR" altLang="en-US" dirty="0" smtClean="0"/>
              <a:t>적립금 </a:t>
            </a:r>
            <a:r>
              <a:rPr lang="ko-KR" altLang="en-US" dirty="0"/>
              <a:t>현황을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</a:t>
            </a:r>
            <a:r>
              <a:rPr lang="ko-KR" altLang="en-US" dirty="0" err="1"/>
              <a:t>멤버쉽</a:t>
            </a:r>
            <a:r>
              <a:rPr lang="ko-KR" altLang="en-US" dirty="0"/>
              <a:t> 등록하였던 아이디와 비밀번호</a:t>
            </a:r>
            <a:r>
              <a:rPr lang="en-US" altLang="ko-KR" dirty="0"/>
              <a:t>(</a:t>
            </a:r>
            <a:r>
              <a:rPr lang="ko-KR" altLang="en-US" dirty="0"/>
              <a:t>휴대폰 번호 뒷자리</a:t>
            </a:r>
            <a:r>
              <a:rPr lang="en-US" altLang="ko-KR" dirty="0"/>
              <a:t>)</a:t>
            </a:r>
            <a:r>
              <a:rPr lang="ko-KR" altLang="en-US" dirty="0"/>
              <a:t>를 입력하면 자신의 차트 리스트를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직원페이지에선 카페 카운터에서 일하는 직원이 고객의 요청을 받아 </a:t>
            </a:r>
            <a:r>
              <a:rPr lang="ko-KR" altLang="en-US" dirty="0" err="1"/>
              <a:t>포스기에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요청받은</a:t>
            </a:r>
            <a:r>
              <a:rPr lang="ko-KR" altLang="en-US" dirty="0" smtClean="0"/>
              <a:t> </a:t>
            </a:r>
            <a:r>
              <a:rPr lang="ko-KR" altLang="en-US" dirty="0"/>
              <a:t>메뉴를 입력하고</a:t>
            </a:r>
          </a:p>
          <a:p>
            <a:r>
              <a:rPr lang="ko-KR" altLang="en-US" dirty="0" err="1"/>
              <a:t>멤버쉽</a:t>
            </a:r>
            <a:r>
              <a:rPr lang="ko-KR" altLang="en-US" dirty="0"/>
              <a:t> 회원 여부를 확인하여 회원일 경우</a:t>
            </a:r>
            <a:r>
              <a:rPr lang="en-US" altLang="ko-KR" dirty="0"/>
              <a:t>, </a:t>
            </a:r>
            <a:r>
              <a:rPr lang="ko-KR" altLang="en-US" dirty="0"/>
              <a:t>관리자가 설정한 </a:t>
            </a:r>
            <a:r>
              <a:rPr lang="ko-KR" altLang="en-US" dirty="0" err="1"/>
              <a:t>적립율에</a:t>
            </a:r>
            <a:r>
              <a:rPr lang="ko-KR" altLang="en-US" dirty="0"/>
              <a:t> 따라 포인트가 적립되게 결제를 하고</a:t>
            </a:r>
          </a:p>
          <a:p>
            <a:r>
              <a:rPr lang="ko-KR" altLang="en-US" dirty="0"/>
              <a:t>비회원일 경우 적립 혜택을 받지 못하고 결제하게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직원은 고객이 비회원일 경우 </a:t>
            </a:r>
            <a:r>
              <a:rPr lang="ko-KR" altLang="en-US" dirty="0" err="1"/>
              <a:t>멤버쉽</a:t>
            </a:r>
            <a:r>
              <a:rPr lang="ko-KR" altLang="en-US" dirty="0"/>
              <a:t> 혜택에 대하여 설명 후 가입을 유도할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가입을 희망하는 고객에게 회원 등록을 할 수 있도록 </a:t>
            </a:r>
            <a:r>
              <a:rPr lang="en-US" altLang="ko-KR" dirty="0"/>
              <a:t>"</a:t>
            </a:r>
            <a:r>
              <a:rPr lang="ko-KR" altLang="en-US" dirty="0"/>
              <a:t>고객 관리</a:t>
            </a:r>
            <a:r>
              <a:rPr lang="en-US" altLang="ko-KR" dirty="0"/>
              <a:t>" </a:t>
            </a:r>
            <a:r>
              <a:rPr lang="ko-KR" altLang="en-US" dirty="0"/>
              <a:t>메뉴로 이동하여 </a:t>
            </a:r>
            <a:endParaRPr lang="en-US" altLang="ko-KR" dirty="0" smtClean="0"/>
          </a:p>
          <a:p>
            <a:r>
              <a:rPr lang="ko-KR" altLang="en-US" dirty="0" smtClean="0"/>
              <a:t>회원을 </a:t>
            </a:r>
            <a:r>
              <a:rPr lang="ko-KR" altLang="en-US" dirty="0"/>
              <a:t>등록할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기존 회원 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삭제까지 할 수 있도록 만들어져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6" name="타원 35"/>
          <p:cNvSpPr/>
          <p:nvPr/>
        </p:nvSpPr>
        <p:spPr>
          <a:xfrm>
            <a:off x="7922824" y="348149"/>
            <a:ext cx="147547" cy="147547"/>
          </a:xfrm>
          <a:prstGeom prst="ellipse">
            <a:avLst/>
          </a:prstGeom>
          <a:solidFill>
            <a:srgbClr val="FFFDF8"/>
          </a:solidFill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306867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90910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시나리오</a:t>
            </a:r>
            <a:endParaRPr lang="ko-KR" altLang="en-US" sz="24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94602"/>
            <a:ext cx="251520" cy="808806"/>
          </a:xfrm>
          <a:prstGeom prst="rect">
            <a:avLst/>
          </a:prstGeom>
          <a:solidFill>
            <a:srgbClr val="8C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504" y="1700808"/>
            <a:ext cx="8928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관리자페이지는 </a:t>
            </a:r>
            <a:r>
              <a:rPr lang="ko-KR" altLang="en-US" dirty="0" err="1"/>
              <a:t>포스기화면</a:t>
            </a:r>
            <a:r>
              <a:rPr lang="en-US" altLang="ko-KR" dirty="0"/>
              <a:t>, </a:t>
            </a:r>
            <a:r>
              <a:rPr lang="ko-KR" altLang="en-US" dirty="0"/>
              <a:t>고객관리</a:t>
            </a:r>
            <a:r>
              <a:rPr lang="en-US" altLang="ko-KR" dirty="0"/>
              <a:t>, </a:t>
            </a:r>
            <a:r>
              <a:rPr lang="ko-KR" altLang="en-US" dirty="0"/>
              <a:t>직원관리</a:t>
            </a:r>
            <a:r>
              <a:rPr lang="en-US" altLang="ko-KR" dirty="0"/>
              <a:t>, </a:t>
            </a:r>
            <a:r>
              <a:rPr lang="ko-KR" altLang="en-US" dirty="0" err="1"/>
              <a:t>매출관리</a:t>
            </a:r>
            <a:r>
              <a:rPr lang="en-US" altLang="ko-KR" dirty="0"/>
              <a:t>, </a:t>
            </a:r>
            <a:r>
              <a:rPr lang="ko-KR" altLang="en-US" dirty="0" err="1"/>
              <a:t>적립관리</a:t>
            </a:r>
            <a:r>
              <a:rPr lang="en-US" altLang="ko-KR" dirty="0"/>
              <a:t>, </a:t>
            </a:r>
            <a:r>
              <a:rPr lang="ko-KR" altLang="en-US" dirty="0" err="1"/>
              <a:t>메뉴관리로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이루어져 </a:t>
            </a:r>
            <a:r>
              <a:rPr lang="ko-KR" altLang="en-US" dirty="0"/>
              <a:t>있으며</a:t>
            </a:r>
          </a:p>
          <a:p>
            <a:r>
              <a:rPr lang="ko-KR" altLang="en-US" dirty="0"/>
              <a:t>카페의 전반적인 모든 관리를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고객관리는 직원페이지와 같은 역할을 하고 직원관리에선 직원의 정보를 조회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삭제하며</a:t>
            </a:r>
          </a:p>
          <a:p>
            <a:r>
              <a:rPr lang="ko-KR" altLang="en-US" dirty="0"/>
              <a:t>직원들을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매출관리에선 월별 매출액을 확인할 수 있으며 그래프를 활용하여 월 매출 차이를 </a:t>
            </a:r>
            <a:endParaRPr lang="en-US" altLang="ko-KR" dirty="0" smtClean="0"/>
          </a:p>
          <a:p>
            <a:r>
              <a:rPr lang="ko-KR" altLang="en-US" dirty="0" smtClean="0"/>
              <a:t>쉽게 </a:t>
            </a:r>
            <a:r>
              <a:rPr lang="ko-KR" altLang="en-US" dirty="0"/>
              <a:t>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적립관리에선 </a:t>
            </a:r>
            <a:r>
              <a:rPr lang="ko-KR" altLang="en-US" dirty="0" err="1"/>
              <a:t>멤버쉽</a:t>
            </a:r>
            <a:r>
              <a:rPr lang="ko-KR" altLang="en-US" dirty="0"/>
              <a:t> 회원들의 결제 금액의 몇 프로를 적립할지 수정할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0.1%</a:t>
            </a:r>
            <a:r>
              <a:rPr lang="ko-KR" altLang="en-US" dirty="0"/>
              <a:t>로 설정 한다면 회원이 </a:t>
            </a:r>
            <a:r>
              <a:rPr lang="en-US" altLang="ko-KR" dirty="0"/>
              <a:t>10000</a:t>
            </a:r>
            <a:r>
              <a:rPr lang="ko-KR" altLang="en-US" dirty="0"/>
              <a:t>원을 결제 하였을 때</a:t>
            </a:r>
            <a:r>
              <a:rPr lang="en-US" altLang="ko-KR" dirty="0"/>
              <a:t>, 1000</a:t>
            </a:r>
            <a:r>
              <a:rPr lang="ko-KR" altLang="en-US" dirty="0"/>
              <a:t>원의 적립금을 </a:t>
            </a:r>
            <a:endParaRPr lang="en-US" altLang="ko-KR" dirty="0" smtClean="0"/>
          </a:p>
          <a:p>
            <a:r>
              <a:rPr lang="ko-KR" altLang="en-US" dirty="0" smtClean="0"/>
              <a:t>얻게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고객은 다음 결제 시 적립금을 이용하여 그 액수만큼 차감된 금액으로 결제 할 수 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메뉴관리에선 새 상품을 등록하거나 기존 상품을 선택하여 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상품을 등록할 땐 </a:t>
            </a:r>
            <a:r>
              <a:rPr lang="ko-KR" altLang="en-US" dirty="0" err="1"/>
              <a:t>상품이름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coffee, tea, bread </a:t>
            </a:r>
            <a:r>
              <a:rPr lang="ko-KR" altLang="en-US" dirty="0"/>
              <a:t>카테고리를 선택하여 </a:t>
            </a:r>
          </a:p>
          <a:p>
            <a:r>
              <a:rPr lang="ko-KR" altLang="en-US" dirty="0"/>
              <a:t>카테고리에 맞추어 등록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등록이 되면 </a:t>
            </a:r>
            <a:r>
              <a:rPr lang="ko-KR" altLang="en-US" dirty="0" err="1"/>
              <a:t>포스기</a:t>
            </a:r>
            <a:r>
              <a:rPr lang="ko-KR" altLang="en-US" dirty="0"/>
              <a:t> 화면에 상품이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" name="타원 14"/>
          <p:cNvSpPr/>
          <p:nvPr/>
        </p:nvSpPr>
        <p:spPr>
          <a:xfrm>
            <a:off x="7922824" y="348149"/>
            <a:ext cx="147547" cy="147547"/>
          </a:xfrm>
          <a:prstGeom prst="ellipse">
            <a:avLst/>
          </a:prstGeom>
          <a:solidFill>
            <a:srgbClr val="FFFDF8"/>
          </a:solidFill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306867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690910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94602"/>
            <a:ext cx="251520" cy="808806"/>
          </a:xfrm>
          <a:prstGeom prst="rect">
            <a:avLst/>
          </a:prstGeom>
          <a:solidFill>
            <a:srgbClr val="8C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624736" cy="452347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84368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268411" y="348149"/>
            <a:ext cx="147547" cy="147547"/>
          </a:xfrm>
          <a:prstGeom prst="ellipse">
            <a:avLst/>
          </a:prstGeom>
          <a:solidFill>
            <a:srgbClr val="FFFDF8"/>
          </a:solidFill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52454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20" y="5486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프로퍼</a:t>
            </a:r>
            <a:r>
              <a:rPr lang="ko-KR" altLang="en-US" sz="2400" dirty="0" err="1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티</a:t>
            </a:r>
            <a:endParaRPr lang="ko-KR" altLang="en-US" sz="24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94602"/>
            <a:ext cx="251520" cy="808806"/>
          </a:xfrm>
          <a:prstGeom prst="rect">
            <a:avLst/>
          </a:prstGeom>
          <a:solidFill>
            <a:srgbClr val="8C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6" y="1844824"/>
            <a:ext cx="7343775" cy="4143375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7884368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268411" y="348149"/>
            <a:ext cx="147547" cy="147547"/>
          </a:xfrm>
          <a:prstGeom prst="ellipse">
            <a:avLst/>
          </a:prstGeom>
          <a:solidFill>
            <a:srgbClr val="FFFDF8"/>
          </a:solidFill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652454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1520" y="5486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프로퍼티</a:t>
            </a:r>
            <a:endParaRPr lang="ko-KR" altLang="en-US" sz="24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C5A5D"/>
                </a:solidFill>
                <a:latin typeface="Sandoll 늦봄 02 Medium" pitchFamily="34" charset="-127"/>
                <a:ea typeface="Sandoll 늦봄 02 Medium" pitchFamily="34" charset="-127"/>
              </a:rPr>
              <a:t>ERD</a:t>
            </a:r>
            <a:endParaRPr lang="ko-KR" altLang="en-US" sz="2400" dirty="0">
              <a:solidFill>
                <a:srgbClr val="5C5A5D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94602"/>
            <a:ext cx="251520" cy="808806"/>
          </a:xfrm>
          <a:prstGeom prst="rect">
            <a:avLst/>
          </a:prstGeom>
          <a:solidFill>
            <a:srgbClr val="8C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832831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216874" y="348149"/>
            <a:ext cx="147547" cy="147547"/>
          </a:xfrm>
          <a:prstGeom prst="ellipse">
            <a:avLst/>
          </a:prstGeom>
          <a:noFill/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600917" y="348149"/>
            <a:ext cx="147547" cy="147547"/>
          </a:xfrm>
          <a:prstGeom prst="ellipse">
            <a:avLst/>
          </a:prstGeom>
          <a:solidFill>
            <a:srgbClr val="FFFDF8"/>
          </a:solidFill>
          <a:ln>
            <a:solidFill>
              <a:srgbClr val="FFF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6" y="1720553"/>
            <a:ext cx="7375519" cy="4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25634" y="2924944"/>
            <a:ext cx="52912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감사합니다</a:t>
            </a:r>
            <a:r>
              <a:rPr lang="en-US" altLang="ko-KR" sz="3300" dirty="0" smtClean="0">
                <a:solidFill>
                  <a:srgbClr val="745044"/>
                </a:solidFill>
                <a:latin typeface="Sandoll 늦봄 02 Medium" pitchFamily="34" charset="-127"/>
                <a:ea typeface="Sandoll 늦봄 02 Medium" pitchFamily="34" charset="-127"/>
              </a:rPr>
              <a:t>.</a:t>
            </a:r>
            <a:endParaRPr lang="ko-KR" altLang="en-US" sz="3300" dirty="0">
              <a:solidFill>
                <a:srgbClr val="745044"/>
              </a:solidFill>
              <a:latin typeface="Sandoll 늦봄 02 Medium" pitchFamily="34" charset="-127"/>
              <a:ea typeface="Sandoll 늦봄 02 Medium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52601" y="3630435"/>
            <a:ext cx="2438798" cy="0"/>
          </a:xfrm>
          <a:prstGeom prst="line">
            <a:avLst/>
          </a:prstGeom>
          <a:ln>
            <a:solidFill>
              <a:srgbClr val="FFFD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23" y="1785642"/>
            <a:ext cx="1094333" cy="10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292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a드림고딕1</vt:lpstr>
      <vt:lpstr>Sandoll 고딕 01 Light</vt:lpstr>
      <vt:lpstr>맑은 고딕</vt:lpstr>
      <vt:lpstr>Sandoll 늦봄 02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Windows User</cp:lastModifiedBy>
  <cp:revision>60</cp:revision>
  <dcterms:created xsi:type="dcterms:W3CDTF">2017-03-28T08:28:14Z</dcterms:created>
  <dcterms:modified xsi:type="dcterms:W3CDTF">2018-12-12T02:55:28Z</dcterms:modified>
</cp:coreProperties>
</file>