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80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81" r:id="rId16"/>
    <p:sldId id="310" r:id="rId17"/>
    <p:sldId id="311" r:id="rId18"/>
    <p:sldId id="312" r:id="rId19"/>
    <p:sldId id="315" r:id="rId20"/>
    <p:sldId id="313" r:id="rId21"/>
    <p:sldId id="314" r:id="rId22"/>
    <p:sldId id="308" r:id="rId23"/>
    <p:sldId id="309" r:id="rId24"/>
    <p:sldId id="321" r:id="rId25"/>
    <p:sldId id="323" r:id="rId26"/>
    <p:sldId id="322" r:id="rId27"/>
    <p:sldId id="326" r:id="rId28"/>
    <p:sldId id="325" r:id="rId29"/>
    <p:sldId id="307" r:id="rId30"/>
    <p:sldId id="288" r:id="rId31"/>
    <p:sldId id="291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ED826-A33C-4069-973E-24B9A550AC53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E5141E15-659B-441E-AD36-3BC69F42A707}">
      <dgm:prSet phldrT="[텍스트]"/>
      <dgm:spPr/>
      <dgm:t>
        <a:bodyPr/>
        <a:lstStyle/>
        <a:p>
          <a:pPr latinLnBrk="1"/>
          <a:r>
            <a:rPr lang="ko-KR" altLang="en-US" dirty="0"/>
            <a:t>요구사항 수집 및 분석</a:t>
          </a:r>
        </a:p>
      </dgm:t>
    </dgm:pt>
    <dgm:pt modelId="{DDE83EB9-AD16-46A4-8471-915D26568445}" type="parTrans" cxnId="{82277A3B-3540-46D0-AC24-A6C6ADBC94FA}">
      <dgm:prSet/>
      <dgm:spPr/>
      <dgm:t>
        <a:bodyPr/>
        <a:lstStyle/>
        <a:p>
          <a:pPr latinLnBrk="1"/>
          <a:endParaRPr lang="ko-KR" altLang="en-US"/>
        </a:p>
      </dgm:t>
    </dgm:pt>
    <dgm:pt modelId="{2EE69B36-9370-44D0-9AF3-8DD379BF0EB0}" type="sibTrans" cxnId="{82277A3B-3540-46D0-AC24-A6C6ADBC94FA}">
      <dgm:prSet/>
      <dgm:spPr/>
      <dgm:t>
        <a:bodyPr/>
        <a:lstStyle/>
        <a:p>
          <a:pPr latinLnBrk="1"/>
          <a:endParaRPr lang="ko-KR" altLang="en-US"/>
        </a:p>
      </dgm:t>
    </dgm:pt>
    <dgm:pt modelId="{DAE9C7F2-3DFB-4AFC-BF48-D083E78C5A9F}">
      <dgm:prSet phldrT="[텍스트]"/>
      <dgm:spPr/>
      <dgm:t>
        <a:bodyPr/>
        <a:lstStyle/>
        <a:p>
          <a:pPr latinLnBrk="1"/>
          <a:r>
            <a:rPr lang="ko-KR" altLang="en-US" dirty="0"/>
            <a:t>설계</a:t>
          </a:r>
        </a:p>
      </dgm:t>
    </dgm:pt>
    <dgm:pt modelId="{0F09DD4A-D5E4-4D7B-855C-35A4F024EBB6}" type="parTrans" cxnId="{037D0274-AFB3-4BE1-B4E4-C47DC34BE8AF}">
      <dgm:prSet/>
      <dgm:spPr/>
      <dgm:t>
        <a:bodyPr/>
        <a:lstStyle/>
        <a:p>
          <a:pPr latinLnBrk="1"/>
          <a:endParaRPr lang="ko-KR" altLang="en-US"/>
        </a:p>
      </dgm:t>
    </dgm:pt>
    <dgm:pt modelId="{E799D5E6-0BEC-46C7-8837-EF1F8AB4B162}" type="sibTrans" cxnId="{037D0274-AFB3-4BE1-B4E4-C47DC34BE8AF}">
      <dgm:prSet/>
      <dgm:spPr/>
      <dgm:t>
        <a:bodyPr/>
        <a:lstStyle/>
        <a:p>
          <a:pPr latinLnBrk="1"/>
          <a:endParaRPr lang="ko-KR" altLang="en-US"/>
        </a:p>
      </dgm:t>
    </dgm:pt>
    <dgm:pt modelId="{AB968D4A-FAE2-4B19-889C-887CBE5EA6B0}">
      <dgm:prSet phldrT="[텍스트]"/>
      <dgm:spPr/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35F0D23C-823E-401E-9499-490D3B65C29D}" type="parTrans" cxnId="{8CDCB684-5E43-4E50-8F31-D7E3973FB818}">
      <dgm:prSet/>
      <dgm:spPr/>
      <dgm:t>
        <a:bodyPr/>
        <a:lstStyle/>
        <a:p>
          <a:pPr latinLnBrk="1"/>
          <a:endParaRPr lang="ko-KR" altLang="en-US"/>
        </a:p>
      </dgm:t>
    </dgm:pt>
    <dgm:pt modelId="{7E81FFDE-2A55-45F8-9851-0C2BB25E07A9}" type="sibTrans" cxnId="{8CDCB684-5E43-4E50-8F31-D7E3973FB818}">
      <dgm:prSet/>
      <dgm:spPr/>
      <dgm:t>
        <a:bodyPr/>
        <a:lstStyle/>
        <a:p>
          <a:pPr latinLnBrk="1"/>
          <a:endParaRPr lang="ko-KR" altLang="en-US"/>
        </a:p>
      </dgm:t>
    </dgm:pt>
    <dgm:pt modelId="{E2EE0FE7-6548-4307-8F88-942884E0C2CB}">
      <dgm:prSet phldrT="[텍스트]"/>
      <dgm:spPr/>
      <dgm:t>
        <a:bodyPr/>
        <a:lstStyle/>
        <a:p>
          <a:pPr latinLnBrk="1"/>
          <a:r>
            <a:rPr lang="ko-KR" altLang="en-US" dirty="0"/>
            <a:t>운영</a:t>
          </a:r>
        </a:p>
      </dgm:t>
    </dgm:pt>
    <dgm:pt modelId="{8E2052C3-FB99-4DEA-8D02-4DAA96188DB1}" type="parTrans" cxnId="{9211174F-0F09-4FDB-A44F-C82F03F2679C}">
      <dgm:prSet/>
      <dgm:spPr/>
      <dgm:t>
        <a:bodyPr/>
        <a:lstStyle/>
        <a:p>
          <a:pPr latinLnBrk="1"/>
          <a:endParaRPr lang="ko-KR" altLang="en-US"/>
        </a:p>
      </dgm:t>
    </dgm:pt>
    <dgm:pt modelId="{2FC1DC60-3C38-4067-B665-FC4E1270A0CC}" type="sibTrans" cxnId="{9211174F-0F09-4FDB-A44F-C82F03F2679C}">
      <dgm:prSet/>
      <dgm:spPr/>
      <dgm:t>
        <a:bodyPr/>
        <a:lstStyle/>
        <a:p>
          <a:pPr latinLnBrk="1"/>
          <a:endParaRPr lang="ko-KR" altLang="en-US"/>
        </a:p>
      </dgm:t>
    </dgm:pt>
    <dgm:pt modelId="{9000C89B-90C7-492E-9517-62C2E27818FC}">
      <dgm:prSet phldrT="[텍스트]"/>
      <dgm:spPr/>
      <dgm:t>
        <a:bodyPr/>
        <a:lstStyle/>
        <a:p>
          <a:pPr latinLnBrk="1"/>
          <a:r>
            <a:rPr lang="ko-KR" altLang="en-US" dirty="0"/>
            <a:t>감시 및 개선</a:t>
          </a:r>
        </a:p>
      </dgm:t>
    </dgm:pt>
    <dgm:pt modelId="{3E576F14-FFEF-4609-89F5-73A9121B8D76}" type="parTrans" cxnId="{6F0226E0-3680-4C98-A1FE-0AFC77F6056D}">
      <dgm:prSet/>
      <dgm:spPr/>
      <dgm:t>
        <a:bodyPr/>
        <a:lstStyle/>
        <a:p>
          <a:pPr latinLnBrk="1"/>
          <a:endParaRPr lang="ko-KR" altLang="en-US"/>
        </a:p>
      </dgm:t>
    </dgm:pt>
    <dgm:pt modelId="{B78B9E39-7085-4DE9-AE11-0B4D6E86EAEF}" type="sibTrans" cxnId="{6F0226E0-3680-4C98-A1FE-0AFC77F6056D}">
      <dgm:prSet/>
      <dgm:spPr/>
      <dgm:t>
        <a:bodyPr/>
        <a:lstStyle/>
        <a:p>
          <a:pPr latinLnBrk="1"/>
          <a:endParaRPr lang="ko-KR" altLang="en-US"/>
        </a:p>
      </dgm:t>
    </dgm:pt>
    <dgm:pt modelId="{6BAA2D26-6EA1-4869-A3DC-C2B1851025FD}" type="pres">
      <dgm:prSet presAssocID="{78FED826-A33C-4069-973E-24B9A550AC53}" presName="cycle" presStyleCnt="0">
        <dgm:presLayoutVars>
          <dgm:dir/>
          <dgm:resizeHandles val="exact"/>
        </dgm:presLayoutVars>
      </dgm:prSet>
      <dgm:spPr/>
    </dgm:pt>
    <dgm:pt modelId="{439018BA-4C5C-4946-8D29-A8D2C1E0816C}" type="pres">
      <dgm:prSet presAssocID="{E5141E15-659B-441E-AD36-3BC69F42A707}" presName="node" presStyleLbl="node1" presStyleIdx="0" presStyleCnt="5">
        <dgm:presLayoutVars>
          <dgm:bulletEnabled val="1"/>
        </dgm:presLayoutVars>
      </dgm:prSet>
      <dgm:spPr/>
    </dgm:pt>
    <dgm:pt modelId="{5E26E228-96ED-4396-BE66-2E0048DAC4C4}" type="pres">
      <dgm:prSet presAssocID="{2EE69B36-9370-44D0-9AF3-8DD379BF0EB0}" presName="sibTrans" presStyleLbl="sibTrans2D1" presStyleIdx="0" presStyleCnt="5"/>
      <dgm:spPr/>
    </dgm:pt>
    <dgm:pt modelId="{0E68D6E8-1E86-4990-9A07-1060A4D211DE}" type="pres">
      <dgm:prSet presAssocID="{2EE69B36-9370-44D0-9AF3-8DD379BF0EB0}" presName="connectorText" presStyleLbl="sibTrans2D1" presStyleIdx="0" presStyleCnt="5"/>
      <dgm:spPr/>
    </dgm:pt>
    <dgm:pt modelId="{421568AF-3973-4FC5-9097-8CEE7717B317}" type="pres">
      <dgm:prSet presAssocID="{DAE9C7F2-3DFB-4AFC-BF48-D083E78C5A9F}" presName="node" presStyleLbl="node1" presStyleIdx="1" presStyleCnt="5">
        <dgm:presLayoutVars>
          <dgm:bulletEnabled val="1"/>
        </dgm:presLayoutVars>
      </dgm:prSet>
      <dgm:spPr/>
    </dgm:pt>
    <dgm:pt modelId="{56BB8731-5502-4A1D-8A75-F03A5D4F6149}" type="pres">
      <dgm:prSet presAssocID="{E799D5E6-0BEC-46C7-8837-EF1F8AB4B162}" presName="sibTrans" presStyleLbl="sibTrans2D1" presStyleIdx="1" presStyleCnt="5"/>
      <dgm:spPr/>
    </dgm:pt>
    <dgm:pt modelId="{982731E6-7C8D-4516-B83E-3067980C0852}" type="pres">
      <dgm:prSet presAssocID="{E799D5E6-0BEC-46C7-8837-EF1F8AB4B162}" presName="connectorText" presStyleLbl="sibTrans2D1" presStyleIdx="1" presStyleCnt="5"/>
      <dgm:spPr/>
    </dgm:pt>
    <dgm:pt modelId="{948F2AEA-B935-49A7-9B68-9A906A070FF9}" type="pres">
      <dgm:prSet presAssocID="{AB968D4A-FAE2-4B19-889C-887CBE5EA6B0}" presName="node" presStyleLbl="node1" presStyleIdx="2" presStyleCnt="5">
        <dgm:presLayoutVars>
          <dgm:bulletEnabled val="1"/>
        </dgm:presLayoutVars>
      </dgm:prSet>
      <dgm:spPr/>
    </dgm:pt>
    <dgm:pt modelId="{AA30D35A-55CD-41D9-8EF7-6D027A262869}" type="pres">
      <dgm:prSet presAssocID="{7E81FFDE-2A55-45F8-9851-0C2BB25E07A9}" presName="sibTrans" presStyleLbl="sibTrans2D1" presStyleIdx="2" presStyleCnt="5"/>
      <dgm:spPr/>
    </dgm:pt>
    <dgm:pt modelId="{F1B55332-FAB2-4271-97BB-E6069A516382}" type="pres">
      <dgm:prSet presAssocID="{7E81FFDE-2A55-45F8-9851-0C2BB25E07A9}" presName="connectorText" presStyleLbl="sibTrans2D1" presStyleIdx="2" presStyleCnt="5"/>
      <dgm:spPr/>
    </dgm:pt>
    <dgm:pt modelId="{34D8D507-140E-4894-89A3-691AC4218A59}" type="pres">
      <dgm:prSet presAssocID="{E2EE0FE7-6548-4307-8F88-942884E0C2CB}" presName="node" presStyleLbl="node1" presStyleIdx="3" presStyleCnt="5">
        <dgm:presLayoutVars>
          <dgm:bulletEnabled val="1"/>
        </dgm:presLayoutVars>
      </dgm:prSet>
      <dgm:spPr/>
    </dgm:pt>
    <dgm:pt modelId="{99B508E7-11D9-4C97-BFC1-55E17213F979}" type="pres">
      <dgm:prSet presAssocID="{2FC1DC60-3C38-4067-B665-FC4E1270A0CC}" presName="sibTrans" presStyleLbl="sibTrans2D1" presStyleIdx="3" presStyleCnt="5"/>
      <dgm:spPr/>
    </dgm:pt>
    <dgm:pt modelId="{6251B512-2A86-4867-9A40-C26A710645F5}" type="pres">
      <dgm:prSet presAssocID="{2FC1DC60-3C38-4067-B665-FC4E1270A0CC}" presName="connectorText" presStyleLbl="sibTrans2D1" presStyleIdx="3" presStyleCnt="5"/>
      <dgm:spPr/>
    </dgm:pt>
    <dgm:pt modelId="{5BAB15F8-713D-47B5-A0B9-06168F90B64D}" type="pres">
      <dgm:prSet presAssocID="{9000C89B-90C7-492E-9517-62C2E27818FC}" presName="node" presStyleLbl="node1" presStyleIdx="4" presStyleCnt="5">
        <dgm:presLayoutVars>
          <dgm:bulletEnabled val="1"/>
        </dgm:presLayoutVars>
      </dgm:prSet>
      <dgm:spPr/>
    </dgm:pt>
    <dgm:pt modelId="{A8EE8E10-6135-4E3A-8D1A-252D37F56FA3}" type="pres">
      <dgm:prSet presAssocID="{B78B9E39-7085-4DE9-AE11-0B4D6E86EAEF}" presName="sibTrans" presStyleLbl="sibTrans2D1" presStyleIdx="4" presStyleCnt="5"/>
      <dgm:spPr/>
    </dgm:pt>
    <dgm:pt modelId="{BC71972C-1562-402B-9049-E9F63790B4A1}" type="pres">
      <dgm:prSet presAssocID="{B78B9E39-7085-4DE9-AE11-0B4D6E86EAEF}" presName="connectorText" presStyleLbl="sibTrans2D1" presStyleIdx="4" presStyleCnt="5"/>
      <dgm:spPr/>
    </dgm:pt>
  </dgm:ptLst>
  <dgm:cxnLst>
    <dgm:cxn modelId="{6FDCE120-4A15-49F4-AD97-785EF5FE591E}" type="presOf" srcId="{B78B9E39-7085-4DE9-AE11-0B4D6E86EAEF}" destId="{A8EE8E10-6135-4E3A-8D1A-252D37F56FA3}" srcOrd="0" destOrd="0" presId="urn:microsoft.com/office/officeart/2005/8/layout/cycle2"/>
    <dgm:cxn modelId="{E8774023-9CB1-4A71-89D6-DD752961C764}" type="presOf" srcId="{E799D5E6-0BEC-46C7-8837-EF1F8AB4B162}" destId="{982731E6-7C8D-4516-B83E-3067980C0852}" srcOrd="1" destOrd="0" presId="urn:microsoft.com/office/officeart/2005/8/layout/cycle2"/>
    <dgm:cxn modelId="{17A7682A-CA1F-4DE0-9773-4549A218140B}" type="presOf" srcId="{7E81FFDE-2A55-45F8-9851-0C2BB25E07A9}" destId="{AA30D35A-55CD-41D9-8EF7-6D027A262869}" srcOrd="0" destOrd="0" presId="urn:microsoft.com/office/officeart/2005/8/layout/cycle2"/>
    <dgm:cxn modelId="{67702237-9BB6-4F30-9B6D-D2181FE2150D}" type="presOf" srcId="{E5141E15-659B-441E-AD36-3BC69F42A707}" destId="{439018BA-4C5C-4946-8D29-A8D2C1E0816C}" srcOrd="0" destOrd="0" presId="urn:microsoft.com/office/officeart/2005/8/layout/cycle2"/>
    <dgm:cxn modelId="{82277A3B-3540-46D0-AC24-A6C6ADBC94FA}" srcId="{78FED826-A33C-4069-973E-24B9A550AC53}" destId="{E5141E15-659B-441E-AD36-3BC69F42A707}" srcOrd="0" destOrd="0" parTransId="{DDE83EB9-AD16-46A4-8471-915D26568445}" sibTransId="{2EE69B36-9370-44D0-9AF3-8DD379BF0EB0}"/>
    <dgm:cxn modelId="{9211174F-0F09-4FDB-A44F-C82F03F2679C}" srcId="{78FED826-A33C-4069-973E-24B9A550AC53}" destId="{E2EE0FE7-6548-4307-8F88-942884E0C2CB}" srcOrd="3" destOrd="0" parTransId="{8E2052C3-FB99-4DEA-8D02-4DAA96188DB1}" sibTransId="{2FC1DC60-3C38-4067-B665-FC4E1270A0CC}"/>
    <dgm:cxn modelId="{BBE6BF51-E48A-40E9-A73C-1327ABB9BE2D}" type="presOf" srcId="{7E81FFDE-2A55-45F8-9851-0C2BB25E07A9}" destId="{F1B55332-FAB2-4271-97BB-E6069A516382}" srcOrd="1" destOrd="0" presId="urn:microsoft.com/office/officeart/2005/8/layout/cycle2"/>
    <dgm:cxn modelId="{037D0274-AFB3-4BE1-B4E4-C47DC34BE8AF}" srcId="{78FED826-A33C-4069-973E-24B9A550AC53}" destId="{DAE9C7F2-3DFB-4AFC-BF48-D083E78C5A9F}" srcOrd="1" destOrd="0" parTransId="{0F09DD4A-D5E4-4D7B-855C-35A4F024EBB6}" sibTransId="{E799D5E6-0BEC-46C7-8837-EF1F8AB4B162}"/>
    <dgm:cxn modelId="{B4C3547C-47DD-4EBE-9A0C-E0077E6C3F76}" type="presOf" srcId="{2FC1DC60-3C38-4067-B665-FC4E1270A0CC}" destId="{6251B512-2A86-4867-9A40-C26A710645F5}" srcOrd="1" destOrd="0" presId="urn:microsoft.com/office/officeart/2005/8/layout/cycle2"/>
    <dgm:cxn modelId="{8CDCB684-5E43-4E50-8F31-D7E3973FB818}" srcId="{78FED826-A33C-4069-973E-24B9A550AC53}" destId="{AB968D4A-FAE2-4B19-889C-887CBE5EA6B0}" srcOrd="2" destOrd="0" parTransId="{35F0D23C-823E-401E-9499-490D3B65C29D}" sibTransId="{7E81FFDE-2A55-45F8-9851-0C2BB25E07A9}"/>
    <dgm:cxn modelId="{BCB8A186-BAF7-40C1-9C07-0F7C0EBDA63C}" type="presOf" srcId="{9000C89B-90C7-492E-9517-62C2E27818FC}" destId="{5BAB15F8-713D-47B5-A0B9-06168F90B64D}" srcOrd="0" destOrd="0" presId="urn:microsoft.com/office/officeart/2005/8/layout/cycle2"/>
    <dgm:cxn modelId="{5C14228C-56C8-45B0-A58A-46CEDCD237B5}" type="presOf" srcId="{E2EE0FE7-6548-4307-8F88-942884E0C2CB}" destId="{34D8D507-140E-4894-89A3-691AC4218A59}" srcOrd="0" destOrd="0" presId="urn:microsoft.com/office/officeart/2005/8/layout/cycle2"/>
    <dgm:cxn modelId="{791C9A9C-63FE-4962-8A53-F9EC2B37C044}" type="presOf" srcId="{DAE9C7F2-3DFB-4AFC-BF48-D083E78C5A9F}" destId="{421568AF-3973-4FC5-9097-8CEE7717B317}" srcOrd="0" destOrd="0" presId="urn:microsoft.com/office/officeart/2005/8/layout/cycle2"/>
    <dgm:cxn modelId="{11F52EC5-56AF-490E-B915-806C9E135FD4}" type="presOf" srcId="{78FED826-A33C-4069-973E-24B9A550AC53}" destId="{6BAA2D26-6EA1-4869-A3DC-C2B1851025FD}" srcOrd="0" destOrd="0" presId="urn:microsoft.com/office/officeart/2005/8/layout/cycle2"/>
    <dgm:cxn modelId="{52B5A6C6-EE40-45FF-90B5-9E6667563B11}" type="presOf" srcId="{AB968D4A-FAE2-4B19-889C-887CBE5EA6B0}" destId="{948F2AEA-B935-49A7-9B68-9A906A070FF9}" srcOrd="0" destOrd="0" presId="urn:microsoft.com/office/officeart/2005/8/layout/cycle2"/>
    <dgm:cxn modelId="{8B71CDD3-E641-4771-A984-9EB6C3725781}" type="presOf" srcId="{2EE69B36-9370-44D0-9AF3-8DD379BF0EB0}" destId="{0E68D6E8-1E86-4990-9A07-1060A4D211DE}" srcOrd="1" destOrd="0" presId="urn:microsoft.com/office/officeart/2005/8/layout/cycle2"/>
    <dgm:cxn modelId="{51FBEAD3-7726-46D0-A99F-8AB32251B4B3}" type="presOf" srcId="{B78B9E39-7085-4DE9-AE11-0B4D6E86EAEF}" destId="{BC71972C-1562-402B-9049-E9F63790B4A1}" srcOrd="1" destOrd="0" presId="urn:microsoft.com/office/officeart/2005/8/layout/cycle2"/>
    <dgm:cxn modelId="{CEBFEAD9-F0BA-4D11-8B54-F176C5C360C2}" type="presOf" srcId="{2EE69B36-9370-44D0-9AF3-8DD379BF0EB0}" destId="{5E26E228-96ED-4396-BE66-2E0048DAC4C4}" srcOrd="0" destOrd="0" presId="urn:microsoft.com/office/officeart/2005/8/layout/cycle2"/>
    <dgm:cxn modelId="{51D61CDE-ECED-4B47-B425-DA0EA9D68EBF}" type="presOf" srcId="{2FC1DC60-3C38-4067-B665-FC4E1270A0CC}" destId="{99B508E7-11D9-4C97-BFC1-55E17213F979}" srcOrd="0" destOrd="0" presId="urn:microsoft.com/office/officeart/2005/8/layout/cycle2"/>
    <dgm:cxn modelId="{6F0226E0-3680-4C98-A1FE-0AFC77F6056D}" srcId="{78FED826-A33C-4069-973E-24B9A550AC53}" destId="{9000C89B-90C7-492E-9517-62C2E27818FC}" srcOrd="4" destOrd="0" parTransId="{3E576F14-FFEF-4609-89F5-73A9121B8D76}" sibTransId="{B78B9E39-7085-4DE9-AE11-0B4D6E86EAEF}"/>
    <dgm:cxn modelId="{D101EEF4-3616-4F2D-95A4-30C62B8C1D24}" type="presOf" srcId="{E799D5E6-0BEC-46C7-8837-EF1F8AB4B162}" destId="{56BB8731-5502-4A1D-8A75-F03A5D4F6149}" srcOrd="0" destOrd="0" presId="urn:microsoft.com/office/officeart/2005/8/layout/cycle2"/>
    <dgm:cxn modelId="{274226EA-2F47-4366-BD16-191F215FBF9F}" type="presParOf" srcId="{6BAA2D26-6EA1-4869-A3DC-C2B1851025FD}" destId="{439018BA-4C5C-4946-8D29-A8D2C1E0816C}" srcOrd="0" destOrd="0" presId="urn:microsoft.com/office/officeart/2005/8/layout/cycle2"/>
    <dgm:cxn modelId="{E405D3D0-6AA1-43C2-ABE9-C9726B0AB91D}" type="presParOf" srcId="{6BAA2D26-6EA1-4869-A3DC-C2B1851025FD}" destId="{5E26E228-96ED-4396-BE66-2E0048DAC4C4}" srcOrd="1" destOrd="0" presId="urn:microsoft.com/office/officeart/2005/8/layout/cycle2"/>
    <dgm:cxn modelId="{71966633-DC23-4354-A9BE-38D30A9CC50B}" type="presParOf" srcId="{5E26E228-96ED-4396-BE66-2E0048DAC4C4}" destId="{0E68D6E8-1E86-4990-9A07-1060A4D211DE}" srcOrd="0" destOrd="0" presId="urn:microsoft.com/office/officeart/2005/8/layout/cycle2"/>
    <dgm:cxn modelId="{592C2F6C-7B20-4B93-ACB3-2C703E838BC9}" type="presParOf" srcId="{6BAA2D26-6EA1-4869-A3DC-C2B1851025FD}" destId="{421568AF-3973-4FC5-9097-8CEE7717B317}" srcOrd="2" destOrd="0" presId="urn:microsoft.com/office/officeart/2005/8/layout/cycle2"/>
    <dgm:cxn modelId="{E8DA8C4B-09A9-453C-8BB6-C66858AF8DA5}" type="presParOf" srcId="{6BAA2D26-6EA1-4869-A3DC-C2B1851025FD}" destId="{56BB8731-5502-4A1D-8A75-F03A5D4F6149}" srcOrd="3" destOrd="0" presId="urn:microsoft.com/office/officeart/2005/8/layout/cycle2"/>
    <dgm:cxn modelId="{89247FC7-9160-4855-9000-75A5504A09B7}" type="presParOf" srcId="{56BB8731-5502-4A1D-8A75-F03A5D4F6149}" destId="{982731E6-7C8D-4516-B83E-3067980C0852}" srcOrd="0" destOrd="0" presId="urn:microsoft.com/office/officeart/2005/8/layout/cycle2"/>
    <dgm:cxn modelId="{BE3E6B39-ACA2-4AAF-BD9D-F968E2C3EB4D}" type="presParOf" srcId="{6BAA2D26-6EA1-4869-A3DC-C2B1851025FD}" destId="{948F2AEA-B935-49A7-9B68-9A906A070FF9}" srcOrd="4" destOrd="0" presId="urn:microsoft.com/office/officeart/2005/8/layout/cycle2"/>
    <dgm:cxn modelId="{0C5F8CBA-6C6D-4809-8457-7AF112AD4FD7}" type="presParOf" srcId="{6BAA2D26-6EA1-4869-A3DC-C2B1851025FD}" destId="{AA30D35A-55CD-41D9-8EF7-6D027A262869}" srcOrd="5" destOrd="0" presId="urn:microsoft.com/office/officeart/2005/8/layout/cycle2"/>
    <dgm:cxn modelId="{72865FE9-CE97-4BEE-8775-140FA25C308B}" type="presParOf" srcId="{AA30D35A-55CD-41D9-8EF7-6D027A262869}" destId="{F1B55332-FAB2-4271-97BB-E6069A516382}" srcOrd="0" destOrd="0" presId="urn:microsoft.com/office/officeart/2005/8/layout/cycle2"/>
    <dgm:cxn modelId="{D5097D0A-32FA-493D-9F51-EF59F757321A}" type="presParOf" srcId="{6BAA2D26-6EA1-4869-A3DC-C2B1851025FD}" destId="{34D8D507-140E-4894-89A3-691AC4218A59}" srcOrd="6" destOrd="0" presId="urn:microsoft.com/office/officeart/2005/8/layout/cycle2"/>
    <dgm:cxn modelId="{4DC3071D-7D58-4D98-AEE6-329E2AC5D1B8}" type="presParOf" srcId="{6BAA2D26-6EA1-4869-A3DC-C2B1851025FD}" destId="{99B508E7-11D9-4C97-BFC1-55E17213F979}" srcOrd="7" destOrd="0" presId="urn:microsoft.com/office/officeart/2005/8/layout/cycle2"/>
    <dgm:cxn modelId="{BE69C151-B240-43E0-AC98-CA91ADAD1A0E}" type="presParOf" srcId="{99B508E7-11D9-4C97-BFC1-55E17213F979}" destId="{6251B512-2A86-4867-9A40-C26A710645F5}" srcOrd="0" destOrd="0" presId="urn:microsoft.com/office/officeart/2005/8/layout/cycle2"/>
    <dgm:cxn modelId="{92510A7E-72F0-4458-A8E7-09B35549D667}" type="presParOf" srcId="{6BAA2D26-6EA1-4869-A3DC-C2B1851025FD}" destId="{5BAB15F8-713D-47B5-A0B9-06168F90B64D}" srcOrd="8" destOrd="0" presId="urn:microsoft.com/office/officeart/2005/8/layout/cycle2"/>
    <dgm:cxn modelId="{30AA1824-D2C9-4F42-8AC9-9BAB1744517D}" type="presParOf" srcId="{6BAA2D26-6EA1-4869-A3DC-C2B1851025FD}" destId="{A8EE8E10-6135-4E3A-8D1A-252D37F56FA3}" srcOrd="9" destOrd="0" presId="urn:microsoft.com/office/officeart/2005/8/layout/cycle2"/>
    <dgm:cxn modelId="{96B0750F-7D37-4B81-B72F-603261DE9047}" type="presParOf" srcId="{A8EE8E10-6135-4E3A-8D1A-252D37F56FA3}" destId="{BC71972C-1562-402B-9049-E9F63790B4A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018BA-4C5C-4946-8D29-A8D2C1E0816C}">
      <dsp:nvSpPr>
        <dsp:cNvPr id="0" name=""/>
        <dsp:cNvSpPr/>
      </dsp:nvSpPr>
      <dsp:spPr>
        <a:xfrm>
          <a:off x="2133562" y="1261"/>
          <a:ext cx="989459" cy="9894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요구사항 수집 및 분석</a:t>
          </a:r>
        </a:p>
      </dsp:txBody>
      <dsp:txXfrm>
        <a:off x="2278465" y="146164"/>
        <a:ext cx="699653" cy="699653"/>
      </dsp:txXfrm>
    </dsp:sp>
    <dsp:sp modelId="{5E26E228-96ED-4396-BE66-2E0048DAC4C4}">
      <dsp:nvSpPr>
        <dsp:cNvPr id="0" name=""/>
        <dsp:cNvSpPr/>
      </dsp:nvSpPr>
      <dsp:spPr>
        <a:xfrm rot="2160000">
          <a:off x="3091674" y="761124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3099200" y="804749"/>
        <a:ext cx="183901" cy="200366"/>
      </dsp:txXfrm>
    </dsp:sp>
    <dsp:sp modelId="{421568AF-3973-4FC5-9097-8CEE7717B317}">
      <dsp:nvSpPr>
        <dsp:cNvPr id="0" name=""/>
        <dsp:cNvSpPr/>
      </dsp:nvSpPr>
      <dsp:spPr>
        <a:xfrm>
          <a:off x="3335074" y="874211"/>
          <a:ext cx="989459" cy="989459"/>
        </a:xfrm>
        <a:prstGeom prst="ellipse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설계</a:t>
          </a:r>
        </a:p>
      </dsp:txBody>
      <dsp:txXfrm>
        <a:off x="3479977" y="1019114"/>
        <a:ext cx="699653" cy="699653"/>
      </dsp:txXfrm>
    </dsp:sp>
    <dsp:sp modelId="{56BB8731-5502-4A1D-8A75-F03A5D4F6149}">
      <dsp:nvSpPr>
        <dsp:cNvPr id="0" name=""/>
        <dsp:cNvSpPr/>
      </dsp:nvSpPr>
      <dsp:spPr>
        <a:xfrm rot="6480000">
          <a:off x="3471275" y="1901130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 rot="10800000">
        <a:off x="3522860" y="1930439"/>
        <a:ext cx="183901" cy="200366"/>
      </dsp:txXfrm>
    </dsp:sp>
    <dsp:sp modelId="{948F2AEA-B935-49A7-9B68-9A906A070FF9}">
      <dsp:nvSpPr>
        <dsp:cNvPr id="0" name=""/>
        <dsp:cNvSpPr/>
      </dsp:nvSpPr>
      <dsp:spPr>
        <a:xfrm>
          <a:off x="2876137" y="2286674"/>
          <a:ext cx="989459" cy="989459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구현</a:t>
          </a:r>
        </a:p>
      </dsp:txBody>
      <dsp:txXfrm>
        <a:off x="3021040" y="2431577"/>
        <a:ext cx="699653" cy="699653"/>
      </dsp:txXfrm>
    </dsp:sp>
    <dsp:sp modelId="{AA30D35A-55CD-41D9-8EF7-6D027A262869}">
      <dsp:nvSpPr>
        <dsp:cNvPr id="0" name=""/>
        <dsp:cNvSpPr/>
      </dsp:nvSpPr>
      <dsp:spPr>
        <a:xfrm rot="10800000">
          <a:off x="2504369" y="2614433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 rot="10800000">
        <a:off x="2583184" y="2681221"/>
        <a:ext cx="183901" cy="200366"/>
      </dsp:txXfrm>
    </dsp:sp>
    <dsp:sp modelId="{34D8D507-140E-4894-89A3-691AC4218A59}">
      <dsp:nvSpPr>
        <dsp:cNvPr id="0" name=""/>
        <dsp:cNvSpPr/>
      </dsp:nvSpPr>
      <dsp:spPr>
        <a:xfrm>
          <a:off x="1390986" y="2286674"/>
          <a:ext cx="989459" cy="989459"/>
        </a:xfrm>
        <a:prstGeom prst="ellipse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운영</a:t>
          </a:r>
        </a:p>
      </dsp:txBody>
      <dsp:txXfrm>
        <a:off x="1535889" y="2431577"/>
        <a:ext cx="699653" cy="699653"/>
      </dsp:txXfrm>
    </dsp:sp>
    <dsp:sp modelId="{99B508E7-11D9-4C97-BFC1-55E17213F979}">
      <dsp:nvSpPr>
        <dsp:cNvPr id="0" name=""/>
        <dsp:cNvSpPr/>
      </dsp:nvSpPr>
      <dsp:spPr>
        <a:xfrm rot="15120000">
          <a:off x="1527187" y="1915273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 rot="10800000">
        <a:off x="1578772" y="2019540"/>
        <a:ext cx="183901" cy="200366"/>
      </dsp:txXfrm>
    </dsp:sp>
    <dsp:sp modelId="{5BAB15F8-713D-47B5-A0B9-06168F90B64D}">
      <dsp:nvSpPr>
        <dsp:cNvPr id="0" name=""/>
        <dsp:cNvSpPr/>
      </dsp:nvSpPr>
      <dsp:spPr>
        <a:xfrm>
          <a:off x="932049" y="874211"/>
          <a:ext cx="989459" cy="989459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감시 및 개선</a:t>
          </a:r>
        </a:p>
      </dsp:txBody>
      <dsp:txXfrm>
        <a:off x="1076952" y="1019114"/>
        <a:ext cx="699653" cy="699653"/>
      </dsp:txXfrm>
    </dsp:sp>
    <dsp:sp modelId="{A8EE8E10-6135-4E3A-8D1A-252D37F56FA3}">
      <dsp:nvSpPr>
        <dsp:cNvPr id="0" name=""/>
        <dsp:cNvSpPr/>
      </dsp:nvSpPr>
      <dsp:spPr>
        <a:xfrm rot="19440000">
          <a:off x="1890162" y="769865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1897688" y="859816"/>
        <a:ext cx="183901" cy="200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  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18457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모델링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ER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모델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ER</a:t>
            </a:r>
            <a:r>
              <a:rPr lang="ko-KR" altLang="en-US" dirty="0"/>
              <a:t>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</a:rPr>
              <a:t>IE(Information Engineering Notation) </a:t>
            </a:r>
            <a:r>
              <a:rPr lang="ko-KR" altLang="en-US" sz="2000" dirty="0">
                <a:solidFill>
                  <a:srgbClr val="C00000"/>
                </a:solidFill>
              </a:rPr>
              <a:t>표기법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576" y="173143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 대응 수를 </a:t>
            </a:r>
            <a:r>
              <a:rPr lang="ko-KR" altLang="en-US" dirty="0" err="1"/>
              <a:t>새발</a:t>
            </a:r>
            <a:r>
              <a:rPr lang="ko-KR" altLang="en-US" dirty="0"/>
              <a:t> 모양의 기호로 표현하여 </a:t>
            </a:r>
            <a:r>
              <a:rPr lang="ko-KR" altLang="en-US" dirty="0" err="1"/>
              <a:t>새발</a:t>
            </a:r>
            <a:r>
              <a:rPr lang="ko-KR" altLang="en-US" dirty="0"/>
              <a:t> 표기법</a:t>
            </a:r>
            <a:r>
              <a:rPr lang="en-US" altLang="ko-KR" dirty="0"/>
              <a:t>(crow-feet)</a:t>
            </a:r>
            <a:r>
              <a:rPr lang="ko-KR" altLang="en-US" dirty="0"/>
              <a:t>이라고도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043608" y="4153640"/>
            <a:ext cx="1067215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</a:rPr>
              <a:t>식별자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195736" y="4153640"/>
            <a:ext cx="103262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속성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305217" y="4153640"/>
            <a:ext cx="1050759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속성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51720" y="2996952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</a:rPr>
              <a:t>엔티티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이름</a:t>
            </a:r>
          </a:p>
        </p:txBody>
      </p:sp>
      <p:cxnSp>
        <p:nvCxnSpPr>
          <p:cNvPr id="19" name="직선 연결선 18"/>
          <p:cNvCxnSpPr>
            <a:stCxn id="18" idx="2"/>
            <a:endCxn id="15" idx="0"/>
          </p:cNvCxnSpPr>
          <p:nvPr/>
        </p:nvCxnSpPr>
        <p:spPr>
          <a:xfrm flipH="1">
            <a:off x="1577216" y="3501008"/>
            <a:ext cx="1122576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8" idx="2"/>
            <a:endCxn id="16" idx="0"/>
          </p:cNvCxnSpPr>
          <p:nvPr/>
        </p:nvCxnSpPr>
        <p:spPr>
          <a:xfrm>
            <a:off x="2699792" y="3501008"/>
            <a:ext cx="12255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8" idx="2"/>
            <a:endCxn id="17" idx="0"/>
          </p:cNvCxnSpPr>
          <p:nvPr/>
        </p:nvCxnSpPr>
        <p:spPr>
          <a:xfrm>
            <a:off x="2699792" y="3501008"/>
            <a:ext cx="1130805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5697" y="496265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피터</a:t>
            </a:r>
            <a:r>
              <a:rPr lang="ko-KR" altLang="en-US" sz="1600" dirty="0"/>
              <a:t> 챈 표기법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35691" y="3066169"/>
            <a:ext cx="2088232" cy="434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</a:rPr>
              <a:t>식별자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15711" y="268365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</a:rPr>
              <a:t>엔티티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이름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235691" y="3501008"/>
            <a:ext cx="2088232" cy="12432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속성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속성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15711" y="495067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IE</a:t>
            </a:r>
            <a:r>
              <a:rPr lang="ko-KR" altLang="en-US" sz="1600" dirty="0"/>
              <a:t> 표기법</a:t>
            </a:r>
          </a:p>
        </p:txBody>
      </p:sp>
    </p:spTree>
    <p:extLst>
      <p:ext uri="{BB962C8B-B14F-4D97-AF65-F5344CB8AC3E}">
        <p14:creationId xmlns:p14="http://schemas.microsoft.com/office/powerpoint/2010/main" val="371259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ER</a:t>
            </a:r>
            <a:r>
              <a:rPr lang="ko-KR" altLang="en-US" dirty="0"/>
              <a:t>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</a:rPr>
              <a:t>IE(Information Engineering Notation) </a:t>
            </a:r>
            <a:r>
              <a:rPr lang="ko-KR" altLang="en-US" sz="2000" dirty="0">
                <a:solidFill>
                  <a:srgbClr val="C00000"/>
                </a:solidFill>
              </a:rPr>
              <a:t>표기법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971600" y="1772816"/>
            <a:ext cx="6984776" cy="4228048"/>
            <a:chOff x="971600" y="1772816"/>
            <a:chExt cx="6984776" cy="4228048"/>
          </a:xfrm>
        </p:grpSpPr>
        <p:graphicFrame>
          <p:nvGraphicFramePr>
            <p:cNvPr id="22" name="내용 개체 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85138222"/>
                </p:ext>
              </p:extLst>
            </p:nvPr>
          </p:nvGraphicFramePr>
          <p:xfrm>
            <a:off x="971600" y="1772816"/>
            <a:ext cx="6984776" cy="4228048"/>
          </p:xfrm>
          <a:graphic>
            <a:graphicData uri="http://schemas.openxmlformats.org/drawingml/2006/table">
              <a:tbl>
                <a:tblPr firstRow="1">
                  <a:tableStyleId>{5940675A-B579-460E-94D1-54222C63F5DA}</a:tableStyleId>
                </a:tblPr>
                <a:tblGrid>
                  <a:gridCol w="16561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32859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621826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400" u="none" dirty="0"/>
                          <a:t>기호</a:t>
                        </a:r>
                      </a:p>
                    </a:txBody>
                    <a:tcPr anchor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400" dirty="0"/>
                          <a:t>전화번호</a:t>
                        </a:r>
                      </a:p>
                    </a:txBody>
                    <a:tcPr anchor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63595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r>
                          <a:rPr lang="en-US" altLang="ko-KR" sz="1600" dirty="0"/>
                          <a:t>----------</a:t>
                        </a: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/>
                          <a:t>비 </a:t>
                        </a:r>
                        <a:r>
                          <a:rPr lang="ko-KR" altLang="en-US" sz="1600" dirty="0" err="1"/>
                          <a:t>식별자</a:t>
                        </a:r>
                        <a:r>
                          <a:rPr lang="ko-KR" altLang="en-US" sz="1600" dirty="0"/>
                          <a:t> 관계</a:t>
                        </a:r>
                        <a:r>
                          <a:rPr lang="en-US" altLang="ko-KR" sz="1600" dirty="0"/>
                          <a:t>: </a:t>
                        </a:r>
                        <a:r>
                          <a:rPr lang="ko-KR" altLang="en-US" sz="1600" dirty="0"/>
                          <a:t>강한 개체 타입</a:t>
                        </a:r>
                        <a:endParaRPr lang="en-US" altLang="ko-KR" sz="1600" dirty="0"/>
                      </a:p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/>
                          <a:t>부모 개체의 키가 일반 속성으로 포함되는 관계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53434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 err="1"/>
                          <a:t>식별자</a:t>
                        </a:r>
                        <a:r>
                          <a:rPr lang="ko-KR" altLang="en-US" sz="1600" dirty="0"/>
                          <a:t> 관계</a:t>
                        </a:r>
                        <a:r>
                          <a:rPr lang="en-US" altLang="ko-KR" sz="1600" dirty="0"/>
                          <a:t>: </a:t>
                        </a:r>
                        <a:r>
                          <a:rPr lang="ko-KR" altLang="en-US" sz="1600" dirty="0"/>
                          <a:t>약한 개체 타입</a:t>
                        </a:r>
                        <a:endParaRPr lang="en-US" altLang="ko-KR" sz="1600" dirty="0"/>
                      </a:p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/>
                          <a:t>부모 개체의 키가 </a:t>
                        </a:r>
                        <a:r>
                          <a:rPr lang="ko-KR" altLang="en-US" sz="1600" dirty="0" err="1"/>
                          <a:t>주식별자로</a:t>
                        </a:r>
                        <a:r>
                          <a:rPr lang="ko-KR" altLang="en-US" sz="1600" dirty="0"/>
                          <a:t> 포함되는 관계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53434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/>
                          <a:t>일대다</a:t>
                        </a:r>
                        <a:r>
                          <a:rPr lang="en-US" altLang="ko-KR" sz="1600" dirty="0"/>
                          <a:t>(1:N)</a:t>
                        </a:r>
                        <a:r>
                          <a:rPr lang="ko-KR" altLang="en-US" sz="1600" dirty="0"/>
                          <a:t>의 관계</a:t>
                        </a:r>
                        <a:r>
                          <a:rPr lang="en-US" altLang="ko-KR" sz="1600" dirty="0"/>
                          <a:t>: N</a:t>
                        </a:r>
                        <a:r>
                          <a:rPr lang="ko-KR" altLang="en-US" sz="1600" dirty="0"/>
                          <a:t>쪽에 </a:t>
                        </a:r>
                        <a:r>
                          <a:rPr lang="ko-KR" altLang="en-US" sz="1600" dirty="0" err="1"/>
                          <a:t>새발을</a:t>
                        </a:r>
                        <a:r>
                          <a:rPr lang="ko-KR" altLang="en-US" sz="1600" dirty="0"/>
                          <a:t> 표시</a:t>
                        </a:r>
                        <a:endParaRPr lang="en-US" altLang="ko-KR" sz="16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53434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marR="0" indent="-285750" algn="l" defTabSz="914400" rtl="0" eaLnBrk="1" fontAlgn="auto" latinLnBrk="1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Char char="-"/>
                          <a:tabLst/>
                          <a:defRPr/>
                        </a:pPr>
                        <a:r>
                          <a:rPr lang="en-US" altLang="ko-KR" sz="1600" dirty="0"/>
                          <a:t>0(</a:t>
                        </a:r>
                        <a:r>
                          <a:rPr lang="ko-KR" altLang="en-US" sz="1600" dirty="0"/>
                          <a:t>선택</a:t>
                        </a:r>
                        <a:r>
                          <a:rPr lang="en-US" altLang="ko-KR" sz="1600" dirty="0"/>
                          <a:t> </a:t>
                        </a:r>
                        <a:r>
                          <a:rPr lang="ko-KR" altLang="en-US" sz="1600" dirty="0"/>
                          <a:t>참여</a:t>
                        </a:r>
                        <a:r>
                          <a:rPr lang="en-US" altLang="ko-KR" sz="1600" dirty="0"/>
                          <a:t>), </a:t>
                        </a:r>
                        <a:r>
                          <a:rPr lang="ko-KR" altLang="en-US" sz="1600" dirty="0"/>
                          <a:t>최소 참여가 </a:t>
                        </a:r>
                        <a:r>
                          <a:rPr lang="en-US" altLang="ko-KR" sz="1600" dirty="0"/>
                          <a:t>0</a:t>
                        </a:r>
                        <a:r>
                          <a:rPr lang="ko-KR" altLang="en-US" sz="1600" dirty="0"/>
                          <a:t>일</a:t>
                        </a:r>
                        <a:r>
                          <a:rPr lang="en-US" altLang="ko-KR" sz="1600" dirty="0"/>
                          <a:t> </a:t>
                        </a:r>
                        <a:r>
                          <a:rPr lang="ko-KR" altLang="en-US" sz="1600" dirty="0"/>
                          <a:t>경우</a:t>
                        </a:r>
                        <a:endParaRPr lang="en-US" altLang="ko-KR" sz="16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653434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en-US" altLang="ko-KR" sz="1600" dirty="0"/>
                          <a:t>1(</a:t>
                        </a:r>
                        <a:r>
                          <a:rPr lang="ko-KR" altLang="en-US" sz="1600" dirty="0"/>
                          <a:t>필수 참여</a:t>
                        </a:r>
                        <a:r>
                          <a:rPr lang="en-US" altLang="ko-KR" sz="1600" dirty="0"/>
                          <a:t>), </a:t>
                        </a:r>
                        <a:r>
                          <a:rPr lang="ko-KR" altLang="en-US" sz="1600" dirty="0"/>
                          <a:t>최소 참여가 </a:t>
                        </a:r>
                        <a:r>
                          <a:rPr lang="en-US" altLang="ko-KR" sz="1600" dirty="0"/>
                          <a:t>1</a:t>
                        </a:r>
                        <a:r>
                          <a:rPr lang="ko-KR" altLang="en-US" sz="1600" dirty="0"/>
                          <a:t>일 경우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cxnSp>
          <p:nvCxnSpPr>
            <p:cNvPr id="6" name="직선 연결선 5"/>
            <p:cNvCxnSpPr/>
            <p:nvPr/>
          </p:nvCxnSpPr>
          <p:spPr>
            <a:xfrm>
              <a:off x="1403648" y="3573016"/>
              <a:ext cx="9361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1346988" y="4090745"/>
              <a:ext cx="920756" cy="346367"/>
              <a:chOff x="6115355" y="5041742"/>
              <a:chExt cx="1200867" cy="346367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 flipH="1">
                <a:off x="6115355" y="5207086"/>
                <a:ext cx="1200867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7022521" y="5041742"/>
                <a:ext cx="253141" cy="165344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7036111" y="5207086"/>
                <a:ext cx="278862" cy="18102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1346988" y="4866154"/>
              <a:ext cx="920756" cy="216024"/>
              <a:chOff x="6141726" y="5124875"/>
              <a:chExt cx="920756" cy="216024"/>
            </a:xfrm>
          </p:grpSpPr>
          <p:cxnSp>
            <p:nvCxnSpPr>
              <p:cNvPr id="32" name="직선 화살표 연결선 31"/>
              <p:cNvCxnSpPr/>
              <p:nvPr/>
            </p:nvCxnSpPr>
            <p:spPr>
              <a:xfrm flipH="1">
                <a:off x="6141726" y="5232887"/>
                <a:ext cx="92075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타원 32"/>
              <p:cNvSpPr/>
              <p:nvPr/>
            </p:nvSpPr>
            <p:spPr>
              <a:xfrm>
                <a:off x="6675131" y="5124875"/>
                <a:ext cx="258234" cy="21602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361751" y="5445224"/>
              <a:ext cx="920756" cy="360040"/>
              <a:chOff x="1361751" y="5445224"/>
              <a:chExt cx="920756" cy="360040"/>
            </a:xfrm>
          </p:grpSpPr>
          <p:cxnSp>
            <p:nvCxnSpPr>
              <p:cNvPr id="39" name="직선 화살표 연결선 38"/>
              <p:cNvCxnSpPr/>
              <p:nvPr/>
            </p:nvCxnSpPr>
            <p:spPr>
              <a:xfrm flipH="1">
                <a:off x="1361751" y="5611589"/>
                <a:ext cx="92075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2096281" y="5445224"/>
                <a:ext cx="0" cy="3600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234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ER</a:t>
            </a:r>
            <a:r>
              <a:rPr lang="ko-KR" altLang="en-US" dirty="0"/>
              <a:t>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</a:rPr>
              <a:t>IE(Information Engineering Notation) </a:t>
            </a:r>
            <a:r>
              <a:rPr lang="ko-KR" altLang="en-US" sz="2000" dirty="0">
                <a:solidFill>
                  <a:srgbClr val="C00000"/>
                </a:solidFill>
              </a:rPr>
              <a:t>표기법</a:t>
            </a:r>
          </a:p>
        </p:txBody>
      </p:sp>
      <p:sp>
        <p:nvSpPr>
          <p:cNvPr id="18" name="타원 17"/>
          <p:cNvSpPr/>
          <p:nvPr/>
        </p:nvSpPr>
        <p:spPr>
          <a:xfrm>
            <a:off x="712929" y="3217536"/>
            <a:ext cx="1266783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부서번호</a:t>
            </a:r>
          </a:p>
        </p:txBody>
      </p:sp>
      <p:sp>
        <p:nvSpPr>
          <p:cNvPr id="20" name="타원 19"/>
          <p:cNvSpPr/>
          <p:nvPr/>
        </p:nvSpPr>
        <p:spPr>
          <a:xfrm>
            <a:off x="2225098" y="3217536"/>
            <a:ext cx="1266782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부서이름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505017" y="2060848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부서</a:t>
            </a:r>
          </a:p>
        </p:txBody>
      </p:sp>
      <p:cxnSp>
        <p:nvCxnSpPr>
          <p:cNvPr id="27" name="직선 연결선 26"/>
          <p:cNvCxnSpPr>
            <a:stCxn id="21" idx="2"/>
            <a:endCxn id="18" idx="0"/>
          </p:cNvCxnSpPr>
          <p:nvPr/>
        </p:nvCxnSpPr>
        <p:spPr>
          <a:xfrm flipH="1">
            <a:off x="1346321" y="2564904"/>
            <a:ext cx="806768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2"/>
            <a:endCxn id="20" idx="0"/>
          </p:cNvCxnSpPr>
          <p:nvPr/>
        </p:nvCxnSpPr>
        <p:spPr>
          <a:xfrm>
            <a:off x="2153089" y="2564904"/>
            <a:ext cx="705400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5436096" y="3217536"/>
            <a:ext cx="1368152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직원번호</a:t>
            </a:r>
          </a:p>
        </p:txBody>
      </p:sp>
      <p:sp>
        <p:nvSpPr>
          <p:cNvPr id="35" name="타원 34"/>
          <p:cNvSpPr/>
          <p:nvPr/>
        </p:nvSpPr>
        <p:spPr>
          <a:xfrm>
            <a:off x="7092280" y="3217536"/>
            <a:ext cx="1296144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직급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300192" y="2060848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직원</a:t>
            </a:r>
          </a:p>
        </p:txBody>
      </p:sp>
      <p:cxnSp>
        <p:nvCxnSpPr>
          <p:cNvPr id="37" name="직선 연결선 36"/>
          <p:cNvCxnSpPr>
            <a:stCxn id="36" idx="2"/>
            <a:endCxn id="30" idx="0"/>
          </p:cNvCxnSpPr>
          <p:nvPr/>
        </p:nvCxnSpPr>
        <p:spPr>
          <a:xfrm flipH="1">
            <a:off x="6120172" y="2564904"/>
            <a:ext cx="828092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6" idx="2"/>
            <a:endCxn id="35" idx="0"/>
          </p:cNvCxnSpPr>
          <p:nvPr/>
        </p:nvCxnSpPr>
        <p:spPr>
          <a:xfrm>
            <a:off x="6948264" y="2564904"/>
            <a:ext cx="792088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다이아몬드 42"/>
          <p:cNvSpPr/>
          <p:nvPr/>
        </p:nvSpPr>
        <p:spPr>
          <a:xfrm>
            <a:off x="3809273" y="2028084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소속</a:t>
            </a:r>
          </a:p>
        </p:txBody>
      </p:sp>
      <p:cxnSp>
        <p:nvCxnSpPr>
          <p:cNvPr id="46" name="직선 연결선 45"/>
          <p:cNvCxnSpPr>
            <a:stCxn id="21" idx="3"/>
            <a:endCxn id="43" idx="1"/>
          </p:cNvCxnSpPr>
          <p:nvPr/>
        </p:nvCxnSpPr>
        <p:spPr>
          <a:xfrm>
            <a:off x="2801161" y="2312876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3" idx="3"/>
            <a:endCxn id="36" idx="1"/>
          </p:cNvCxnSpPr>
          <p:nvPr/>
        </p:nvCxnSpPr>
        <p:spPr>
          <a:xfrm flipV="1">
            <a:off x="5033409" y="2312876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8489" y="2420888"/>
            <a:ext cx="95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포함된다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91408" y="2411015"/>
            <a:ext cx="95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소속된다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83235" y="19795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940152" y="19888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757045" y="4581128"/>
            <a:ext cx="1576836" cy="434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부서번호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757045" y="5015967"/>
            <a:ext cx="1576836" cy="7892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부서이름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57045" y="4221088"/>
            <a:ext cx="74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부서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746479" y="4581128"/>
            <a:ext cx="1576836" cy="434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직원번호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746479" y="5015967"/>
            <a:ext cx="1576836" cy="7892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  직급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부서번호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(FK)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46479" y="4221088"/>
            <a:ext cx="74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직원</a:t>
            </a:r>
          </a:p>
        </p:txBody>
      </p:sp>
      <p:cxnSp>
        <p:nvCxnSpPr>
          <p:cNvPr id="58" name="직선 화살표 연결선 57"/>
          <p:cNvCxnSpPr>
            <a:stCxn id="63" idx="6"/>
          </p:cNvCxnSpPr>
          <p:nvPr/>
        </p:nvCxnSpPr>
        <p:spPr>
          <a:xfrm flipH="1">
            <a:off x="3305217" y="5254932"/>
            <a:ext cx="122303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4501162" y="5015967"/>
            <a:ext cx="245317" cy="2555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532543" y="5254932"/>
            <a:ext cx="213815" cy="18102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4270014" y="5146920"/>
            <a:ext cx="25823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stCxn id="63" idx="6"/>
          </p:cNvCxnSpPr>
          <p:nvPr/>
        </p:nvCxnSpPr>
        <p:spPr>
          <a:xfrm>
            <a:off x="4528248" y="5254932"/>
            <a:ext cx="21811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470112" y="5050575"/>
            <a:ext cx="0" cy="36004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297AB2B-8414-47A0-82D3-785E8779F36C}"/>
              </a:ext>
            </a:extLst>
          </p:cNvPr>
          <p:cNvCxnSpPr/>
          <p:nvPr/>
        </p:nvCxnSpPr>
        <p:spPr>
          <a:xfrm>
            <a:off x="4553188" y="5075915"/>
            <a:ext cx="0" cy="36004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2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ER</a:t>
            </a:r>
            <a:r>
              <a:rPr lang="ko-KR" altLang="en-US" dirty="0"/>
              <a:t>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</a:rPr>
              <a:t>ER </a:t>
            </a:r>
            <a:r>
              <a:rPr lang="ko-KR" altLang="en-US" sz="2000" dirty="0">
                <a:solidFill>
                  <a:srgbClr val="C00000"/>
                </a:solidFill>
              </a:rPr>
              <a:t>모델을 </a:t>
            </a:r>
            <a:r>
              <a:rPr lang="ko-KR" altLang="en-US" sz="2000" b="1" dirty="0">
                <a:solidFill>
                  <a:srgbClr val="C00000"/>
                </a:solidFill>
              </a:rPr>
              <a:t>관계 데이터 모델</a:t>
            </a:r>
            <a:r>
              <a:rPr lang="ko-KR" altLang="en-US" sz="2000" dirty="0">
                <a:solidFill>
                  <a:srgbClr val="C00000"/>
                </a:solidFill>
              </a:rPr>
              <a:t>로 사상</a:t>
            </a:r>
            <a:r>
              <a:rPr lang="en-US" altLang="ko-KR" sz="2000" dirty="0">
                <a:solidFill>
                  <a:srgbClr val="C00000"/>
                </a:solidFill>
              </a:rPr>
              <a:t>(Mapping)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331640" y="3217536"/>
            <a:ext cx="1296144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도서이름</a:t>
            </a:r>
          </a:p>
        </p:txBody>
      </p:sp>
      <p:sp>
        <p:nvSpPr>
          <p:cNvPr id="38" name="타원 37"/>
          <p:cNvSpPr/>
          <p:nvPr/>
        </p:nvSpPr>
        <p:spPr>
          <a:xfrm>
            <a:off x="4331467" y="3217536"/>
            <a:ext cx="103262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출판사</a:t>
            </a:r>
          </a:p>
        </p:txBody>
      </p:sp>
      <p:sp>
        <p:nvSpPr>
          <p:cNvPr id="39" name="타원 38"/>
          <p:cNvSpPr/>
          <p:nvPr/>
        </p:nvSpPr>
        <p:spPr>
          <a:xfrm>
            <a:off x="5465457" y="3217536"/>
            <a:ext cx="1266783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도서단가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108310" y="2060848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도서</a:t>
            </a:r>
          </a:p>
        </p:txBody>
      </p:sp>
      <p:cxnSp>
        <p:nvCxnSpPr>
          <p:cNvPr id="41" name="직선 연결선 40"/>
          <p:cNvCxnSpPr>
            <a:stCxn id="40" idx="2"/>
            <a:endCxn id="34" idx="0"/>
          </p:cNvCxnSpPr>
          <p:nvPr/>
        </p:nvCxnSpPr>
        <p:spPr>
          <a:xfrm flipH="1">
            <a:off x="1979712" y="2564904"/>
            <a:ext cx="1776670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0" idx="2"/>
            <a:endCxn id="38" idx="0"/>
          </p:cNvCxnSpPr>
          <p:nvPr/>
        </p:nvCxnSpPr>
        <p:spPr>
          <a:xfrm>
            <a:off x="3756382" y="2564904"/>
            <a:ext cx="1091396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0" idx="2"/>
            <a:endCxn id="39" idx="0"/>
          </p:cNvCxnSpPr>
          <p:nvPr/>
        </p:nvCxnSpPr>
        <p:spPr>
          <a:xfrm>
            <a:off x="3756382" y="2564904"/>
            <a:ext cx="2342467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771800" y="3217536"/>
            <a:ext cx="1296144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도서이름</a:t>
            </a:r>
          </a:p>
        </p:txBody>
      </p:sp>
      <p:cxnSp>
        <p:nvCxnSpPr>
          <p:cNvPr id="9" name="직선 연결선 8"/>
          <p:cNvCxnSpPr>
            <a:stCxn id="40" idx="2"/>
            <a:endCxn id="57" idx="0"/>
          </p:cNvCxnSpPr>
          <p:nvPr/>
        </p:nvCxnSpPr>
        <p:spPr>
          <a:xfrm flipH="1">
            <a:off x="3419872" y="2564904"/>
            <a:ext cx="336510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907704" y="4620193"/>
            <a:ext cx="421246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도서</a:t>
            </a:r>
            <a:r>
              <a:rPr lang="en-US" altLang="ko-KR" sz="1600" dirty="0"/>
              <a:t>(</a:t>
            </a:r>
            <a:r>
              <a:rPr lang="ko-KR" altLang="en-US" sz="1600" u="sng" dirty="0"/>
              <a:t>도서번호</a:t>
            </a:r>
            <a:r>
              <a:rPr lang="en-US" altLang="ko-KR" sz="1600" dirty="0"/>
              <a:t>, </a:t>
            </a:r>
            <a:r>
              <a:rPr lang="ko-KR" altLang="en-US" sz="1600" dirty="0"/>
              <a:t>도서이름</a:t>
            </a:r>
            <a:r>
              <a:rPr lang="en-US" altLang="ko-KR" sz="1600" dirty="0"/>
              <a:t>, </a:t>
            </a:r>
            <a:r>
              <a:rPr lang="ko-KR" altLang="en-US" sz="1600" dirty="0"/>
              <a:t>출판사</a:t>
            </a:r>
            <a:r>
              <a:rPr lang="en-US" altLang="ko-KR" sz="1600" dirty="0"/>
              <a:t>, </a:t>
            </a:r>
            <a:r>
              <a:rPr lang="ko-KR" altLang="en-US" sz="1600" dirty="0"/>
              <a:t>도서단가</a:t>
            </a:r>
            <a:r>
              <a:rPr lang="en-US" altLang="ko-KR" sz="1600" dirty="0"/>
              <a:t>)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3756382" y="4004414"/>
            <a:ext cx="167546" cy="504706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7011" y="407707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사상</a:t>
            </a:r>
            <a:r>
              <a:rPr lang="en-US" altLang="ko-KR" sz="1600" dirty="0"/>
              <a:t>(Mapping)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99584" y="4695663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70C0"/>
                </a:solidFill>
              </a:rPr>
              <a:t>관계 데이터 모델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32240" y="304825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0070C0"/>
                </a:solidFill>
              </a:rPr>
              <a:t>ER </a:t>
            </a:r>
            <a:r>
              <a:rPr lang="ko-KR" altLang="en-US" sz="1600" dirty="0">
                <a:solidFill>
                  <a:srgbClr val="0070C0"/>
                </a:solidFill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388915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마당 서점 설계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</a:rPr>
              <a:t>마당 서점의 논리적 모델링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546" y="1700808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도서 목록에는 </a:t>
            </a:r>
            <a:r>
              <a:rPr lang="ko-KR" altLang="en-US" sz="1600" u="sng" dirty="0"/>
              <a:t>도서번호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도서이름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출판사이름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도서단가</a:t>
            </a:r>
            <a:r>
              <a:rPr lang="ko-KR" altLang="en-US" sz="1600" dirty="0"/>
              <a:t>를 기록한다</a:t>
            </a:r>
            <a:r>
              <a:rPr lang="en-US" altLang="ko-KR" sz="1600" dirty="0"/>
              <a:t>(</a:t>
            </a:r>
            <a:r>
              <a:rPr lang="ko-KR" altLang="en-US" sz="1600" dirty="0"/>
              <a:t>개체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u="sng" dirty="0"/>
              <a:t>출판사</a:t>
            </a:r>
            <a:r>
              <a:rPr lang="ko-KR" altLang="en-US" sz="1600" dirty="0"/>
              <a:t> 목록에는 출판사이름</a:t>
            </a:r>
            <a:r>
              <a:rPr lang="en-US" altLang="ko-KR" sz="1600" dirty="0"/>
              <a:t>, </a:t>
            </a:r>
            <a:r>
              <a:rPr lang="ko-KR" altLang="en-US" sz="1600" dirty="0"/>
              <a:t>담당자이름</a:t>
            </a:r>
            <a:r>
              <a:rPr lang="en-US" altLang="ko-KR" sz="1600" dirty="0"/>
              <a:t>, </a:t>
            </a:r>
            <a:r>
              <a:rPr lang="ko-KR" altLang="en-US" sz="1600" dirty="0"/>
              <a:t>전화번호를 기록한다</a:t>
            </a:r>
            <a:r>
              <a:rPr lang="en-US" altLang="ko-KR" sz="1600" dirty="0"/>
              <a:t>(</a:t>
            </a:r>
            <a:r>
              <a:rPr lang="ko-KR" altLang="en-US" sz="1600" dirty="0"/>
              <a:t>개체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u="sng" dirty="0"/>
              <a:t>고객</a:t>
            </a:r>
            <a:r>
              <a:rPr lang="ko-KR" altLang="en-US" sz="1600" dirty="0"/>
              <a:t> 목록에는 </a:t>
            </a:r>
            <a:r>
              <a:rPr lang="ko-KR" altLang="en-US" sz="1600" u="sng" dirty="0"/>
              <a:t>고객번호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고객이름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주소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전화번호</a:t>
            </a:r>
            <a:r>
              <a:rPr lang="ko-KR" altLang="en-US" sz="1600" dirty="0"/>
              <a:t>를 기록한다</a:t>
            </a:r>
            <a:r>
              <a:rPr lang="en-US" altLang="ko-KR" sz="1600" dirty="0"/>
              <a:t>(</a:t>
            </a:r>
            <a:r>
              <a:rPr lang="ko-KR" altLang="en-US" sz="1600" dirty="0"/>
              <a:t>개체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마당서점은 출판사에서 공급한 도서만 등록하여 관리한다</a:t>
            </a:r>
            <a:r>
              <a:rPr lang="en-US" altLang="ko-KR" sz="1600" dirty="0"/>
              <a:t>(</a:t>
            </a:r>
            <a:r>
              <a:rPr lang="ko-KR" altLang="en-US" sz="1600" dirty="0"/>
              <a:t>출판사와 도서의 관계는 </a:t>
            </a:r>
            <a:r>
              <a:rPr lang="en-US" altLang="ko-KR" sz="1600" dirty="0"/>
              <a:t>1:N)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고객은 여러 번에 걸쳐 여러 권의 도서를 구입할 수 있다</a:t>
            </a:r>
            <a:r>
              <a:rPr lang="en-US" altLang="ko-KR" sz="1600" dirty="0"/>
              <a:t>(</a:t>
            </a:r>
            <a:r>
              <a:rPr lang="ko-KR" altLang="en-US" sz="1600" dirty="0"/>
              <a:t>고객과 도서의 관계 </a:t>
            </a:r>
            <a:r>
              <a:rPr lang="en-US" altLang="ko-KR" sz="1600" dirty="0"/>
              <a:t>M:N)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마당서점은 고객이 도서를 구입한 날</a:t>
            </a:r>
            <a:r>
              <a:rPr lang="en-US" altLang="ko-KR" sz="1600" dirty="0"/>
              <a:t>(</a:t>
            </a:r>
            <a:r>
              <a:rPr lang="ko-KR" altLang="en-US" sz="1600" dirty="0"/>
              <a:t>주문일자</a:t>
            </a:r>
            <a:r>
              <a:rPr lang="en-US" altLang="ko-KR" sz="1600" dirty="0"/>
              <a:t>)</a:t>
            </a:r>
            <a:r>
              <a:rPr lang="ko-KR" altLang="en-US" sz="1600" dirty="0"/>
              <a:t>과 구매한 가격</a:t>
            </a:r>
            <a:r>
              <a:rPr lang="en-US" altLang="ko-KR" sz="1600" dirty="0"/>
              <a:t>(</a:t>
            </a:r>
            <a:r>
              <a:rPr lang="ko-KR" altLang="en-US" sz="1600" dirty="0"/>
              <a:t>주문금액</a:t>
            </a:r>
            <a:r>
              <a:rPr lang="en-US" altLang="ko-KR" sz="1600" dirty="0"/>
              <a:t>)</a:t>
            </a:r>
            <a:r>
              <a:rPr lang="ko-KR" altLang="en-US" sz="1600" dirty="0"/>
              <a:t>을 따로 저장한다</a:t>
            </a:r>
            <a:r>
              <a:rPr lang="en-US" altLang="ko-KR" sz="1600" dirty="0"/>
              <a:t>(</a:t>
            </a:r>
            <a:r>
              <a:rPr lang="ko-KR" altLang="en-US" sz="1600" dirty="0"/>
              <a:t>고객과 도서의 관계에 속성이 존재함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963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 베이스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043608" y="980728"/>
            <a:ext cx="3816424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 </a:t>
            </a:r>
            <a:endParaRPr lang="en-US" altLang="ko-KR" sz="1800" b="1" dirty="0"/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583463"/>
              </p:ext>
            </p:extLst>
          </p:nvPr>
        </p:nvGraphicFramePr>
        <p:xfrm>
          <a:off x="611560" y="1772816"/>
          <a:ext cx="7920880" cy="26166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412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1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/>
                        <a:t> 개체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키속성</a:t>
                      </a:r>
                      <a:r>
                        <a:rPr lang="en-US" altLang="ko-KR" sz="1600" dirty="0"/>
                        <a:t>(PK)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출판사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 출판사이름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담당자이름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도서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 도서번호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도서이름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도서단가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출판사이름</a:t>
                      </a:r>
                      <a:r>
                        <a:rPr lang="en-US" altLang="ko-KR" sz="1600" dirty="0"/>
                        <a:t>(FK)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 고객번호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고객이름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주소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고객번호</a:t>
                      </a:r>
                      <a:r>
                        <a:rPr lang="en-US" altLang="ko-KR" sz="1600" dirty="0"/>
                        <a:t>(FK), </a:t>
                      </a:r>
                      <a:r>
                        <a:rPr lang="ko-KR" altLang="en-US" sz="1600" dirty="0"/>
                        <a:t>도서번호</a:t>
                      </a:r>
                      <a:r>
                        <a:rPr lang="en-US" altLang="ko-KR" sz="1600" dirty="0"/>
                        <a:t>(FK), </a:t>
                      </a:r>
                      <a:r>
                        <a:rPr lang="ko-KR" altLang="en-US" sz="1600" dirty="0"/>
                        <a:t>주문일자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주문금액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114320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마당 서점의 개체와 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79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마당서점 </a:t>
            </a:r>
            <a:r>
              <a:rPr lang="en-US" altLang="ko-KR" dirty="0"/>
              <a:t>- </a:t>
            </a:r>
            <a:r>
              <a:rPr lang="ko-KR" altLang="en-US" dirty="0"/>
              <a:t>도서 테이블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88954"/>
              </p:ext>
            </p:extLst>
          </p:nvPr>
        </p:nvGraphicFramePr>
        <p:xfrm>
          <a:off x="1043608" y="1268758"/>
          <a:ext cx="6912769" cy="41764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bookid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bookname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publisher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price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축구의 역사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/>
                        <a:t>굿스포츠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7000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/>
                        <a:t>축구아는</a:t>
                      </a:r>
                      <a:r>
                        <a:rPr lang="ko-KR" altLang="en-US" sz="1600" b="0" dirty="0"/>
                        <a:t> 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/>
                        <a:t>나무수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13000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축구의 이해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대한미디어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22000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골프바이블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대한미디어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35000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피겨교본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/>
                        <a:t>굿스포츠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8000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6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양궁의 실제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/>
                        <a:t>굿스포츠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6000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7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야구의 추억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이상미디어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8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야구를 부탁해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이상미디어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13000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9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올림픽 이야기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삼성당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7500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10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/>
                        <a:t>Olympic Champions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Pearson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13000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337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94664"/>
              </p:ext>
            </p:extLst>
          </p:nvPr>
        </p:nvGraphicFramePr>
        <p:xfrm>
          <a:off x="971600" y="1772816"/>
          <a:ext cx="6912769" cy="2448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custid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name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address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phone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박지성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영국 </a:t>
                      </a:r>
                      <a:r>
                        <a:rPr lang="ko-KR" altLang="en-US" sz="1600" b="0" dirty="0" err="1"/>
                        <a:t>맨체스터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000-5000-0001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김연아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대한민국 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000-6000-0001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안산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대한민국 광주광역시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000-7000-0001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/>
                        <a:t>류현진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미국 토론토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NULL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/>
                        <a:t>손흥민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영국 </a:t>
                      </a:r>
                      <a:r>
                        <a:rPr lang="ko-KR" altLang="en-US" sz="1600" b="0" dirty="0" err="1"/>
                        <a:t>토트넘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000-8000-0001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마당서점 </a:t>
            </a:r>
            <a:r>
              <a:rPr lang="en-US" altLang="ko-KR" dirty="0"/>
              <a:t>- </a:t>
            </a:r>
            <a:r>
              <a:rPr lang="ko-KR" altLang="en-US" dirty="0"/>
              <a:t>고객 테이블</a:t>
            </a:r>
          </a:p>
        </p:txBody>
      </p:sp>
    </p:spTree>
    <p:extLst>
      <p:ext uri="{BB962C8B-B14F-4D97-AF65-F5344CB8AC3E}">
        <p14:creationId xmlns:p14="http://schemas.microsoft.com/office/powerpoint/2010/main" val="1259130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2350"/>
              </p:ext>
            </p:extLst>
          </p:nvPr>
        </p:nvGraphicFramePr>
        <p:xfrm>
          <a:off x="971600" y="1340769"/>
          <a:ext cx="6912769" cy="4104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orderid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custid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bookid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saleprice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orderdate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6000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2018-07-01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21000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2018-07-03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5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8000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2018-07-03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6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6000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2018-07-04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7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2018-07-05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6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12000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2018-07-07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7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8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13000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2018-07-07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8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12000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2018-07-08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9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7000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2018-07-09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10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8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13000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2018-07-10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0" y="-27384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/>
              <a:t>마당서점 </a:t>
            </a:r>
            <a:r>
              <a:rPr lang="en-US" altLang="ko-KR" dirty="0"/>
              <a:t>- </a:t>
            </a:r>
            <a:r>
              <a:rPr lang="ko-KR" altLang="en-US" dirty="0"/>
              <a:t>주문 테이블</a:t>
            </a:r>
          </a:p>
        </p:txBody>
      </p:sp>
    </p:spTree>
    <p:extLst>
      <p:ext uri="{BB962C8B-B14F-4D97-AF65-F5344CB8AC3E}">
        <p14:creationId xmlns:p14="http://schemas.microsoft.com/office/powerpoint/2010/main" val="762948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도서 테이블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3920702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84984"/>
            <a:ext cx="6683320" cy="28044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398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 베이스 생명주기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73143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베이스는 최초 사용자의 요구에 의해 구축되어 사용되다가 필요에 따라 개선 또는 다시 구축되어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882917644"/>
              </p:ext>
            </p:extLst>
          </p:nvPr>
        </p:nvGraphicFramePr>
        <p:xfrm>
          <a:off x="899592" y="2636912"/>
          <a:ext cx="5256584" cy="3277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07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고객  및 주문 테이블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25" y="1340768"/>
            <a:ext cx="6782388" cy="41380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995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고객  및 주문 테이블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8077901" cy="46409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333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데이터베이스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exERD</a:t>
            </a:r>
            <a:r>
              <a:rPr lang="en-US" altLang="ko-KR" sz="2000" b="1" dirty="0"/>
              <a:t> – </a:t>
            </a:r>
            <a:r>
              <a:rPr lang="ko-KR" altLang="en-US" sz="2000" b="1" dirty="0"/>
              <a:t>데이터베이스 모델링 소프트웨어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49" y="2132856"/>
            <a:ext cx="4077054" cy="1630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67949" y="159686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</a:t>
            </a:r>
            <a:r>
              <a:rPr lang="en-US" altLang="ko-KR" dirty="0"/>
              <a:t>– help – install </a:t>
            </a:r>
            <a:r>
              <a:rPr lang="en-US" altLang="ko-KR" dirty="0" err="1"/>
              <a:t>NewSoftware</a:t>
            </a:r>
            <a:r>
              <a:rPr lang="en-US" altLang="ko-KR" dirty="0"/>
              <a:t> – add </a:t>
            </a:r>
            <a:r>
              <a:rPr lang="ko-KR" altLang="en-US" dirty="0"/>
              <a:t>버튼 클릭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49" y="4051709"/>
            <a:ext cx="7727350" cy="19280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0318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데이터베이스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exERD</a:t>
            </a:r>
            <a:r>
              <a:rPr lang="en-US" altLang="ko-KR" sz="2000" b="1" dirty="0"/>
              <a:t> – </a:t>
            </a:r>
            <a:r>
              <a:rPr lang="ko-KR" altLang="en-US" sz="2000" b="1" dirty="0"/>
              <a:t>새 파일 만들기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6" y="1988840"/>
            <a:ext cx="2791594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403241"/>
            <a:ext cx="4975713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551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데이터베이스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exERD</a:t>
            </a:r>
            <a:r>
              <a:rPr lang="en-US" altLang="ko-KR" b="1" dirty="0"/>
              <a:t> – </a:t>
            </a:r>
            <a:r>
              <a:rPr lang="ko-KR" altLang="en-US" b="1" dirty="0"/>
              <a:t>새 파일 만들기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20888"/>
            <a:ext cx="5076442" cy="1727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544547" y="200043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기본키</a:t>
            </a:r>
            <a:r>
              <a:rPr lang="en-US" altLang="ko-KR" b="1" dirty="0"/>
              <a:t>(primary key)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306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데이터베이스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59962" y="134076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논리</a:t>
            </a:r>
            <a:r>
              <a:rPr lang="en-US" altLang="ko-KR" b="1" dirty="0"/>
              <a:t>/</a:t>
            </a:r>
            <a:r>
              <a:rPr lang="ko-KR" altLang="en-US" b="1" dirty="0"/>
              <a:t>물리 동시편집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40966" y="2132856"/>
            <a:ext cx="26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칼럼 보이기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2" y="1988840"/>
            <a:ext cx="2842507" cy="2591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1" y="2708920"/>
            <a:ext cx="3277131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9445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데이터베이스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658764" cy="38941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55576" y="1124744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개체 관계도</a:t>
            </a:r>
            <a:r>
              <a:rPr lang="en-US" altLang="ko-KR" sz="2000" b="1" dirty="0"/>
              <a:t>(ERD-Entity </a:t>
            </a:r>
            <a:r>
              <a:rPr lang="en-US" altLang="ko-KR" sz="2000" b="1" dirty="0" err="1"/>
              <a:t>Releation</a:t>
            </a:r>
            <a:r>
              <a:rPr lang="en-US" altLang="ko-KR" sz="2000" b="1" dirty="0"/>
              <a:t> Diagram)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2164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236295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학교 데이터베이스 구축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41622" y="3187830"/>
            <a:ext cx="1032714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</a:rPr>
              <a:t>학과명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278815" y="3187830"/>
            <a:ext cx="99704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전화번호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309621" y="2142148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학과</a:t>
            </a:r>
          </a:p>
        </p:txBody>
      </p:sp>
      <p:cxnSp>
        <p:nvCxnSpPr>
          <p:cNvPr id="27" name="직선 연결선 26"/>
          <p:cNvCxnSpPr>
            <a:stCxn id="21" idx="2"/>
            <a:endCxn id="18" idx="0"/>
          </p:cNvCxnSpPr>
          <p:nvPr/>
        </p:nvCxnSpPr>
        <p:spPr>
          <a:xfrm flipH="1">
            <a:off x="1657979" y="2646204"/>
            <a:ext cx="299714" cy="54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2"/>
            <a:endCxn id="20" idx="0"/>
          </p:cNvCxnSpPr>
          <p:nvPr/>
        </p:nvCxnSpPr>
        <p:spPr>
          <a:xfrm>
            <a:off x="1957693" y="2646204"/>
            <a:ext cx="819643" cy="54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4572000" y="3206276"/>
            <a:ext cx="874618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err="1">
                <a:solidFill>
                  <a:sysClr val="windowText" lastClr="000000"/>
                </a:solidFill>
              </a:rPr>
              <a:t>학생번호</a:t>
            </a:r>
            <a:endParaRPr lang="ko-KR" altLang="en-US" sz="1400" u="sng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28481" y="3214670"/>
            <a:ext cx="810468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033669" y="2132856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학생</a:t>
            </a:r>
          </a:p>
        </p:txBody>
      </p:sp>
      <p:cxnSp>
        <p:nvCxnSpPr>
          <p:cNvPr id="37" name="직선 연결선 36"/>
          <p:cNvCxnSpPr>
            <a:stCxn id="36" idx="2"/>
            <a:endCxn id="35" idx="7"/>
          </p:cNvCxnSpPr>
          <p:nvPr/>
        </p:nvCxnSpPr>
        <p:spPr>
          <a:xfrm flipH="1">
            <a:off x="6220259" y="2636912"/>
            <a:ext cx="461482" cy="66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6" idx="2"/>
            <a:endCxn id="44" idx="0"/>
          </p:cNvCxnSpPr>
          <p:nvPr/>
        </p:nvCxnSpPr>
        <p:spPr>
          <a:xfrm>
            <a:off x="6681741" y="2636912"/>
            <a:ext cx="111104" cy="577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다이아몬드 42"/>
          <p:cNvSpPr/>
          <p:nvPr/>
        </p:nvSpPr>
        <p:spPr>
          <a:xfrm>
            <a:off x="3545063" y="2108424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소속</a:t>
            </a:r>
          </a:p>
        </p:txBody>
      </p:sp>
      <p:cxnSp>
        <p:nvCxnSpPr>
          <p:cNvPr id="46" name="직선 연결선 45"/>
          <p:cNvCxnSpPr>
            <a:stCxn id="21" idx="3"/>
            <a:endCxn id="43" idx="1"/>
          </p:cNvCxnSpPr>
          <p:nvPr/>
        </p:nvCxnSpPr>
        <p:spPr>
          <a:xfrm>
            <a:off x="2605765" y="2394176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3" idx="3"/>
            <a:endCxn id="36" idx="1"/>
          </p:cNvCxnSpPr>
          <p:nvPr/>
        </p:nvCxnSpPr>
        <p:spPr>
          <a:xfrm flipV="1">
            <a:off x="4769199" y="2384884"/>
            <a:ext cx="1264470" cy="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3093" y="2502188"/>
            <a:ext cx="95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포함된다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55906" y="2429317"/>
            <a:ext cx="95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소속된다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87839" y="20608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582730" y="20442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8" name="직선 연결선 37"/>
          <p:cNvCxnSpPr>
            <a:stCxn id="21" idx="2"/>
          </p:cNvCxnSpPr>
          <p:nvPr/>
        </p:nvCxnSpPr>
        <p:spPr>
          <a:xfrm>
            <a:off x="1957693" y="2646204"/>
            <a:ext cx="1710817" cy="512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3311213" y="3177354"/>
            <a:ext cx="1044763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</a:rPr>
              <a:t>사무실위치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401759" y="3214670"/>
            <a:ext cx="78217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나이</a:t>
            </a:r>
          </a:p>
        </p:txBody>
      </p:sp>
      <p:cxnSp>
        <p:nvCxnSpPr>
          <p:cNvPr id="45" name="직선 연결선 44"/>
          <p:cNvCxnSpPr>
            <a:stCxn id="36" idx="2"/>
            <a:endCxn id="61" idx="1"/>
          </p:cNvCxnSpPr>
          <p:nvPr/>
        </p:nvCxnSpPr>
        <p:spPr>
          <a:xfrm>
            <a:off x="6681741" y="2636912"/>
            <a:ext cx="1589111" cy="664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262812" y="3206276"/>
            <a:ext cx="810468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성별</a:t>
            </a:r>
          </a:p>
        </p:txBody>
      </p:sp>
      <p:sp>
        <p:nvSpPr>
          <p:cNvPr id="61" name="타원 60"/>
          <p:cNvSpPr/>
          <p:nvPr/>
        </p:nvSpPr>
        <p:spPr>
          <a:xfrm>
            <a:off x="8152162" y="3217536"/>
            <a:ext cx="810468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주소</a:t>
            </a:r>
          </a:p>
        </p:txBody>
      </p:sp>
      <p:cxnSp>
        <p:nvCxnSpPr>
          <p:cNvPr id="62" name="직선 연결선 61"/>
          <p:cNvCxnSpPr>
            <a:stCxn id="36" idx="2"/>
            <a:endCxn id="57" idx="1"/>
          </p:cNvCxnSpPr>
          <p:nvPr/>
        </p:nvCxnSpPr>
        <p:spPr>
          <a:xfrm>
            <a:off x="6681741" y="2636912"/>
            <a:ext cx="699761" cy="653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36" idx="2"/>
            <a:endCxn id="30" idx="7"/>
          </p:cNvCxnSpPr>
          <p:nvPr/>
        </p:nvCxnSpPr>
        <p:spPr>
          <a:xfrm flipH="1">
            <a:off x="5318533" y="2636912"/>
            <a:ext cx="1363208" cy="653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1" idx="2"/>
          </p:cNvCxnSpPr>
          <p:nvPr/>
        </p:nvCxnSpPr>
        <p:spPr>
          <a:xfrm flipH="1">
            <a:off x="734570" y="2646204"/>
            <a:ext cx="1223123" cy="56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232380" y="3214670"/>
            <a:ext cx="860649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>
                <a:solidFill>
                  <a:sysClr val="windowText" lastClr="000000"/>
                </a:solidFill>
              </a:rPr>
              <a:t>학과</a:t>
            </a:r>
            <a:endParaRPr lang="en-US" altLang="ko-KR" sz="14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u="sng" dirty="0">
                <a:solidFill>
                  <a:sysClr val="windowText" lastClr="000000"/>
                </a:solidFill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94614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236295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학교 데이터베이스 구축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475656" y="2060848"/>
            <a:ext cx="1829966" cy="434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</a:rPr>
              <a:t>학과코드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75656" y="2495687"/>
            <a:ext cx="1829966" cy="22294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학과명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전화번호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사무실위치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75656" y="1674152"/>
            <a:ext cx="74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학과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338492" y="2086608"/>
            <a:ext cx="2071586" cy="434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</a:rPr>
              <a:t>학생번호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338492" y="2521447"/>
            <a:ext cx="2071586" cy="21316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  이름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 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나이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 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성별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 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주소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  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학과코드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(FK)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15162" y="1679579"/>
            <a:ext cx="74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학생</a:t>
            </a:r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4986087" y="3196497"/>
            <a:ext cx="329075" cy="24318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985966" y="3439677"/>
            <a:ext cx="329196" cy="26087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961806" y="3439677"/>
            <a:ext cx="33426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521646" y="3252736"/>
            <a:ext cx="0" cy="44089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305622" y="3439677"/>
            <a:ext cx="2032870" cy="231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961806" y="3196497"/>
            <a:ext cx="0" cy="44089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18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 베이스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453214"/>
              </p:ext>
            </p:extLst>
          </p:nvPr>
        </p:nvGraphicFramePr>
        <p:xfrm>
          <a:off x="899594" y="1500016"/>
          <a:ext cx="6336701" cy="17129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52126">
                  <a:extLst>
                    <a:ext uri="{9D8B030D-6E8A-4147-A177-3AD203B41FA5}">
                      <a16:colId xmlns:a16="http://schemas.microsoft.com/office/drawing/2014/main" val="317520925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err="1"/>
                        <a:t>학과코드</a:t>
                      </a:r>
                      <a:endParaRPr lang="ko-KR" altLang="en-US" sz="1400" u="none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err="1"/>
                        <a:t>학과명</a:t>
                      </a:r>
                      <a:endParaRPr lang="ko-KR" altLang="en-US" sz="1400" u="none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사무실 위치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소프트웨어학과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02-1234-1234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동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전기전자공학과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02-1234-4567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동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화학공학과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02-1234-5678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동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73098" y="1124744"/>
            <a:ext cx="68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학과</a:t>
            </a:r>
          </a:p>
        </p:txBody>
      </p:sp>
      <p:graphicFrame>
        <p:nvGraphicFramePr>
          <p:cNvPr id="8" name="내용 개체 틀 4">
            <a:extLst>
              <a:ext uri="{FF2B5EF4-FFF2-40B4-BE49-F238E27FC236}">
                <a16:creationId xmlns:a16="http://schemas.microsoft.com/office/drawing/2014/main" id="{69B072FD-2748-4F2E-84C7-8EFF692185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20802"/>
              </p:ext>
            </p:extLst>
          </p:nvPr>
        </p:nvGraphicFramePr>
        <p:xfrm>
          <a:off x="899591" y="3898347"/>
          <a:ext cx="6624737" cy="183490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761622716"/>
                    </a:ext>
                  </a:extLst>
                </a:gridCol>
              </a:tblGrid>
              <a:tr h="394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/>
                        <a:t>학생번호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나이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주소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학과코드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20211234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이강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서울시 종로구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20211235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박대양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경기도 성남시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101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20211236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한비야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경기도 수원시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103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7309FA4-8440-4429-BE9A-FC00D8DD6138}"/>
              </a:ext>
            </a:extLst>
          </p:cNvPr>
          <p:cNvSpPr txBox="1"/>
          <p:nvPr/>
        </p:nvSpPr>
        <p:spPr>
          <a:xfrm>
            <a:off x="899592" y="3487786"/>
            <a:ext cx="68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269495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요구사항 수집 및 분석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사용자들의 요구사항을 듣고 분석하여 데이터베이스 구축의 범위를 정하는 단계</a:t>
            </a: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마당서점의 경우 고객</a:t>
            </a:r>
            <a:r>
              <a:rPr lang="en-US" altLang="ko-KR" sz="1600" dirty="0"/>
              <a:t>, </a:t>
            </a:r>
            <a:r>
              <a:rPr lang="ko-KR" altLang="en-US" sz="1600" dirty="0"/>
              <a:t>운영자</a:t>
            </a:r>
            <a:r>
              <a:rPr lang="en-US" altLang="ko-KR" sz="1600" dirty="0"/>
              <a:t>, </a:t>
            </a:r>
            <a:r>
              <a:rPr lang="ko-KR" altLang="en-US" sz="1600" dirty="0"/>
              <a:t>경영자 등 사용자의 범위와 서비스 수준을 정하는 것</a:t>
            </a:r>
            <a:endParaRPr lang="en-US" altLang="ko-KR" sz="1600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설계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분석된 요구사항을 기초로 주요 개념과 업무 프로세스 등을 식별하고</a:t>
            </a:r>
            <a:r>
              <a:rPr lang="en-US" altLang="ko-KR" sz="1600" dirty="0"/>
              <a:t>(</a:t>
            </a:r>
            <a:r>
              <a:rPr lang="ko-KR" altLang="en-US" sz="1600" dirty="0"/>
              <a:t>개념적 설계</a:t>
            </a:r>
            <a:r>
              <a:rPr lang="en-US" altLang="ko-KR" sz="1600" dirty="0"/>
              <a:t>), </a:t>
            </a:r>
            <a:r>
              <a:rPr lang="ko-KR" altLang="en-US" sz="1600" dirty="0"/>
              <a:t>사용하는 </a:t>
            </a:r>
            <a:r>
              <a:rPr lang="en-US" altLang="ko-KR" sz="1600" dirty="0"/>
              <a:t>DBMS</a:t>
            </a:r>
            <a:r>
              <a:rPr lang="ko-KR" altLang="en-US" sz="1600" dirty="0"/>
              <a:t>의 종류에 따라 맞게 변환</a:t>
            </a:r>
            <a:r>
              <a:rPr lang="en-US" altLang="ko-KR" sz="1600" dirty="0"/>
              <a:t>(</a:t>
            </a:r>
            <a:r>
              <a:rPr lang="ko-KR" altLang="en-US" sz="1600" dirty="0"/>
              <a:t>논리적 설계</a:t>
            </a:r>
            <a:r>
              <a:rPr lang="en-US" altLang="ko-KR" sz="1600" dirty="0"/>
              <a:t>)</a:t>
            </a:r>
            <a:r>
              <a:rPr lang="ko-KR" altLang="en-US" sz="1600" dirty="0"/>
              <a:t>한 후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베이스 스키마</a:t>
            </a:r>
            <a:r>
              <a:rPr lang="en-US" altLang="ko-KR" sz="1600" dirty="0"/>
              <a:t>(</a:t>
            </a:r>
            <a:r>
              <a:rPr lang="ko-KR" altLang="en-US" sz="1600" dirty="0"/>
              <a:t>물리적 설계</a:t>
            </a:r>
            <a:r>
              <a:rPr lang="en-US" altLang="ko-KR" sz="1600" dirty="0"/>
              <a:t>)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설계 단계에서 생성한 스키마를 실제 </a:t>
            </a:r>
            <a:r>
              <a:rPr lang="en-US" altLang="ko-KR" sz="1600" dirty="0"/>
              <a:t>DBMS</a:t>
            </a:r>
            <a:r>
              <a:rPr lang="ko-KR" altLang="en-US" sz="1600" dirty="0"/>
              <a:t>에 적용하여 </a:t>
            </a:r>
            <a:r>
              <a:rPr lang="ko-KR" altLang="en-US" sz="1600" dirty="0" err="1"/>
              <a:t>데이블</a:t>
            </a:r>
            <a:r>
              <a:rPr lang="ko-KR" altLang="en-US" sz="1600" dirty="0"/>
              <a:t> 및 관련 객체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인덱스등</a:t>
            </a:r>
            <a:r>
              <a:rPr lang="en-US" altLang="ko-KR" sz="1600" dirty="0"/>
              <a:t>)</a:t>
            </a:r>
            <a:r>
              <a:rPr lang="ko-KR" altLang="en-US" sz="1600" dirty="0"/>
              <a:t>를 만든다</a:t>
            </a:r>
            <a:r>
              <a:rPr lang="en-US" altLang="ko-KR" sz="1600" dirty="0"/>
              <a:t>. 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운영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구현된 데이터베이스를 기반으로 소프트웨어를 구축하여 서비스를 제공한다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감시 및 개선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베이스가 지속적으로 운영될 수 있도록 변경 및 유지 보수를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6215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데이터베이스 구축하기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30" y="1628800"/>
            <a:ext cx="7643522" cy="33378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9193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데이터베이스 구축하기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8161727" cy="4320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94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39552" y="3505568"/>
            <a:ext cx="923199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도서이름</a:t>
            </a:r>
          </a:p>
        </p:txBody>
      </p:sp>
      <p:sp>
        <p:nvSpPr>
          <p:cNvPr id="6" name="타원 5"/>
          <p:cNvSpPr/>
          <p:nvPr/>
        </p:nvSpPr>
        <p:spPr>
          <a:xfrm>
            <a:off x="1547664" y="3505568"/>
            <a:ext cx="103262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출판사</a:t>
            </a:r>
          </a:p>
        </p:txBody>
      </p:sp>
      <p:sp>
        <p:nvSpPr>
          <p:cNvPr id="7" name="타원 6"/>
          <p:cNvSpPr/>
          <p:nvPr/>
        </p:nvSpPr>
        <p:spPr>
          <a:xfrm>
            <a:off x="2657145" y="3505568"/>
            <a:ext cx="762727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도서단가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03648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도서</a:t>
            </a:r>
          </a:p>
        </p:txBody>
      </p:sp>
      <p:cxnSp>
        <p:nvCxnSpPr>
          <p:cNvPr id="22" name="직선 연결선 21"/>
          <p:cNvCxnSpPr>
            <a:stCxn id="20" idx="2"/>
            <a:endCxn id="5" idx="0"/>
          </p:cNvCxnSpPr>
          <p:nvPr/>
        </p:nvCxnSpPr>
        <p:spPr>
          <a:xfrm flipH="1">
            <a:off x="1001152" y="2852936"/>
            <a:ext cx="1050568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0" idx="2"/>
            <a:endCxn id="6" idx="0"/>
          </p:cNvCxnSpPr>
          <p:nvPr/>
        </p:nvCxnSpPr>
        <p:spPr>
          <a:xfrm>
            <a:off x="2051720" y="2852936"/>
            <a:ext cx="12255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2"/>
            <a:endCxn id="7" idx="0"/>
          </p:cNvCxnSpPr>
          <p:nvPr/>
        </p:nvCxnSpPr>
        <p:spPr>
          <a:xfrm>
            <a:off x="2051720" y="2852936"/>
            <a:ext cx="986789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9592" y="1403484"/>
            <a:ext cx="19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개념적 모델링</a:t>
            </a:r>
          </a:p>
        </p:txBody>
      </p:sp>
      <p:sp>
        <p:nvSpPr>
          <p:cNvPr id="28" name="타원 27"/>
          <p:cNvSpPr/>
          <p:nvPr/>
        </p:nvSpPr>
        <p:spPr>
          <a:xfrm>
            <a:off x="5334727" y="3505568"/>
            <a:ext cx="923199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고객이름</a:t>
            </a:r>
          </a:p>
        </p:txBody>
      </p:sp>
      <p:sp>
        <p:nvSpPr>
          <p:cNvPr id="29" name="타원 28"/>
          <p:cNvSpPr/>
          <p:nvPr/>
        </p:nvSpPr>
        <p:spPr>
          <a:xfrm>
            <a:off x="6342839" y="3505568"/>
            <a:ext cx="103262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주소</a:t>
            </a:r>
          </a:p>
        </p:txBody>
      </p:sp>
      <p:sp>
        <p:nvSpPr>
          <p:cNvPr id="30" name="타원 29"/>
          <p:cNvSpPr/>
          <p:nvPr/>
        </p:nvSpPr>
        <p:spPr>
          <a:xfrm>
            <a:off x="7452320" y="3505568"/>
            <a:ext cx="762727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전화번호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198823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고객</a:t>
            </a:r>
          </a:p>
        </p:txBody>
      </p:sp>
      <p:cxnSp>
        <p:nvCxnSpPr>
          <p:cNvPr id="32" name="직선 연결선 31"/>
          <p:cNvCxnSpPr>
            <a:stCxn id="31" idx="2"/>
            <a:endCxn id="28" idx="0"/>
          </p:cNvCxnSpPr>
          <p:nvPr/>
        </p:nvCxnSpPr>
        <p:spPr>
          <a:xfrm flipH="1">
            <a:off x="5796327" y="2852936"/>
            <a:ext cx="1050568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1" idx="2"/>
            <a:endCxn id="29" idx="0"/>
          </p:cNvCxnSpPr>
          <p:nvPr/>
        </p:nvCxnSpPr>
        <p:spPr>
          <a:xfrm>
            <a:off x="6846895" y="2852936"/>
            <a:ext cx="12255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1" idx="2"/>
            <a:endCxn id="30" idx="0"/>
          </p:cNvCxnSpPr>
          <p:nvPr/>
        </p:nvCxnSpPr>
        <p:spPr>
          <a:xfrm>
            <a:off x="6846895" y="2852936"/>
            <a:ext cx="986789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다이아몬드 34"/>
          <p:cNvSpPr/>
          <p:nvPr/>
        </p:nvSpPr>
        <p:spPr>
          <a:xfrm>
            <a:off x="3707904" y="2316116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주문</a:t>
            </a:r>
          </a:p>
        </p:txBody>
      </p:sp>
      <p:sp>
        <p:nvSpPr>
          <p:cNvPr id="37" name="타원 36"/>
          <p:cNvSpPr/>
          <p:nvPr/>
        </p:nvSpPr>
        <p:spPr>
          <a:xfrm>
            <a:off x="3942590" y="3505568"/>
            <a:ext cx="762727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주문일자</a:t>
            </a:r>
          </a:p>
        </p:txBody>
      </p:sp>
      <p:cxnSp>
        <p:nvCxnSpPr>
          <p:cNvPr id="39" name="직선 연결선 38"/>
          <p:cNvCxnSpPr>
            <a:stCxn id="35" idx="2"/>
            <a:endCxn id="37" idx="0"/>
          </p:cNvCxnSpPr>
          <p:nvPr/>
        </p:nvCxnSpPr>
        <p:spPr>
          <a:xfrm>
            <a:off x="4319972" y="2887620"/>
            <a:ext cx="3982" cy="617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0" idx="3"/>
            <a:endCxn id="35" idx="1"/>
          </p:cNvCxnSpPr>
          <p:nvPr/>
        </p:nvCxnSpPr>
        <p:spPr>
          <a:xfrm>
            <a:off x="2699792" y="2600908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3"/>
            <a:endCxn id="31" idx="1"/>
          </p:cNvCxnSpPr>
          <p:nvPr/>
        </p:nvCxnSpPr>
        <p:spPr>
          <a:xfrm flipV="1">
            <a:off x="4932040" y="2600908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5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03648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도서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9592" y="1403484"/>
            <a:ext cx="19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논리적 모델링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198823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고객</a:t>
            </a:r>
          </a:p>
        </p:txBody>
      </p:sp>
      <p:sp>
        <p:nvSpPr>
          <p:cNvPr id="35" name="다이아몬드 34"/>
          <p:cNvSpPr/>
          <p:nvPr/>
        </p:nvSpPr>
        <p:spPr>
          <a:xfrm>
            <a:off x="3707904" y="2316116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주문</a:t>
            </a:r>
          </a:p>
        </p:txBody>
      </p:sp>
      <p:cxnSp>
        <p:nvCxnSpPr>
          <p:cNvPr id="41" name="직선 연결선 40"/>
          <p:cNvCxnSpPr>
            <a:stCxn id="20" idx="3"/>
            <a:endCxn id="35" idx="1"/>
          </p:cNvCxnSpPr>
          <p:nvPr/>
        </p:nvCxnSpPr>
        <p:spPr>
          <a:xfrm>
            <a:off x="2699792" y="2600908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3"/>
            <a:endCxn id="31" idx="1"/>
          </p:cNvCxnSpPr>
          <p:nvPr/>
        </p:nvCxnSpPr>
        <p:spPr>
          <a:xfrm flipV="1">
            <a:off x="4932040" y="2600908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아래쪽 화살표 2"/>
          <p:cNvSpPr/>
          <p:nvPr/>
        </p:nvSpPr>
        <p:spPr>
          <a:xfrm>
            <a:off x="4229962" y="3068960"/>
            <a:ext cx="180020" cy="504056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03648" y="3861048"/>
            <a:ext cx="626469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도서</a:t>
            </a:r>
            <a:r>
              <a:rPr lang="en-US" altLang="ko-KR" sz="1600" dirty="0"/>
              <a:t>(</a:t>
            </a:r>
            <a:r>
              <a:rPr lang="ko-KR" altLang="en-US" sz="1600" u="sng" dirty="0"/>
              <a:t>도서번호</a:t>
            </a:r>
            <a:r>
              <a:rPr lang="en-US" altLang="ko-KR" sz="1600" dirty="0"/>
              <a:t>, </a:t>
            </a:r>
            <a:r>
              <a:rPr lang="ko-KR" altLang="en-US" sz="1600" dirty="0"/>
              <a:t>도서이름</a:t>
            </a:r>
            <a:r>
              <a:rPr lang="en-US" altLang="ko-KR" sz="1600" dirty="0"/>
              <a:t>, </a:t>
            </a:r>
            <a:r>
              <a:rPr lang="ko-KR" altLang="en-US" sz="1600" dirty="0"/>
              <a:t>출판사</a:t>
            </a:r>
            <a:r>
              <a:rPr lang="en-US" altLang="ko-KR" sz="1600" dirty="0"/>
              <a:t>, </a:t>
            </a:r>
            <a:r>
              <a:rPr lang="ko-KR" altLang="en-US" sz="1600" dirty="0"/>
              <a:t>도서단가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고객</a:t>
            </a:r>
            <a:r>
              <a:rPr lang="en-US" altLang="ko-KR" sz="1600" dirty="0"/>
              <a:t>(</a:t>
            </a:r>
            <a:r>
              <a:rPr lang="ko-KR" altLang="en-US" sz="1600" u="sng" dirty="0"/>
              <a:t>고객번호</a:t>
            </a:r>
            <a:r>
              <a:rPr lang="en-US" altLang="ko-KR" sz="1600" dirty="0"/>
              <a:t>, </a:t>
            </a:r>
            <a:r>
              <a:rPr lang="ko-KR" altLang="en-US" sz="1600" dirty="0"/>
              <a:t>고객이름</a:t>
            </a:r>
            <a:r>
              <a:rPr lang="en-US" altLang="ko-KR" sz="1600" dirty="0"/>
              <a:t>, </a:t>
            </a:r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/>
              <a:t>전화번호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주문</a:t>
            </a:r>
            <a:r>
              <a:rPr lang="en-US" altLang="ko-KR" sz="1600" dirty="0"/>
              <a:t>(</a:t>
            </a:r>
            <a:r>
              <a:rPr lang="ko-KR" altLang="en-US" sz="1600" u="sng" dirty="0"/>
              <a:t>주문번호</a:t>
            </a:r>
            <a:r>
              <a:rPr lang="en-US" altLang="ko-KR" sz="1600" dirty="0"/>
              <a:t>, </a:t>
            </a:r>
            <a:r>
              <a:rPr lang="ko-KR" altLang="en-US" sz="1600" dirty="0"/>
              <a:t>고객번호</a:t>
            </a:r>
            <a:r>
              <a:rPr lang="en-US" altLang="ko-KR" sz="1600" dirty="0"/>
              <a:t>(FK), </a:t>
            </a:r>
            <a:r>
              <a:rPr lang="ko-KR" altLang="en-US" sz="1600" dirty="0"/>
              <a:t>도서번호</a:t>
            </a:r>
            <a:r>
              <a:rPr lang="en-US" altLang="ko-KR" sz="1600" dirty="0"/>
              <a:t>(FK),  </a:t>
            </a:r>
            <a:r>
              <a:rPr lang="ko-KR" altLang="en-US" sz="1600" dirty="0"/>
              <a:t>주문금액</a:t>
            </a:r>
            <a:r>
              <a:rPr lang="en-US" altLang="ko-KR" sz="1600" dirty="0"/>
              <a:t>, </a:t>
            </a:r>
            <a:r>
              <a:rPr lang="ko-KR" altLang="en-US" sz="1600" dirty="0"/>
              <a:t>주문일자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738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70788" y="1000722"/>
            <a:ext cx="19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물리적 모델링</a:t>
            </a:r>
          </a:p>
        </p:txBody>
      </p:sp>
      <p:sp>
        <p:nvSpPr>
          <p:cNvPr id="5" name="원통 4"/>
          <p:cNvSpPr/>
          <p:nvPr/>
        </p:nvSpPr>
        <p:spPr>
          <a:xfrm>
            <a:off x="395536" y="1370054"/>
            <a:ext cx="8280920" cy="4723242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7584" y="1916832"/>
            <a:ext cx="3158237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도서</a:t>
            </a:r>
            <a:r>
              <a:rPr lang="en-US" altLang="ko-KR" sz="1200" dirty="0"/>
              <a:t>(</a:t>
            </a:r>
            <a:r>
              <a:rPr lang="ko-KR" altLang="en-US" sz="1200" u="sng" dirty="0"/>
              <a:t>도서번호</a:t>
            </a:r>
            <a:r>
              <a:rPr lang="en-US" altLang="ko-KR" sz="1200" dirty="0"/>
              <a:t>, </a:t>
            </a:r>
            <a:r>
              <a:rPr lang="ko-KR" altLang="en-US" sz="1200" dirty="0"/>
              <a:t>도서이름</a:t>
            </a:r>
            <a:r>
              <a:rPr lang="en-US" altLang="ko-KR" sz="1200" dirty="0"/>
              <a:t>, </a:t>
            </a:r>
            <a:r>
              <a:rPr lang="ko-KR" altLang="en-US" sz="1200" dirty="0"/>
              <a:t>출판사</a:t>
            </a:r>
            <a:r>
              <a:rPr lang="en-US" altLang="ko-KR" sz="1200" dirty="0"/>
              <a:t>, </a:t>
            </a:r>
            <a:r>
              <a:rPr lang="ko-KR" altLang="en-US" sz="1200" dirty="0"/>
              <a:t>도서단가</a:t>
            </a:r>
            <a:r>
              <a:rPr lang="en-US" altLang="ko-KR" sz="1200" dirty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76" y="2338029"/>
            <a:ext cx="3061345" cy="13216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98" y="2365451"/>
            <a:ext cx="2981540" cy="136465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926994" y="1988840"/>
            <a:ext cx="300434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고객</a:t>
            </a:r>
            <a:r>
              <a:rPr lang="en-US" altLang="ko-KR" sz="1200" dirty="0"/>
              <a:t>(</a:t>
            </a:r>
            <a:r>
              <a:rPr lang="ko-KR" altLang="en-US" sz="1200" u="sng" dirty="0"/>
              <a:t>고객번호</a:t>
            </a:r>
            <a:r>
              <a:rPr lang="en-US" altLang="ko-KR" sz="1200" dirty="0"/>
              <a:t>, </a:t>
            </a:r>
            <a:r>
              <a:rPr lang="ko-KR" altLang="en-US" sz="1200" dirty="0"/>
              <a:t>고객이름</a:t>
            </a:r>
            <a:r>
              <a:rPr lang="en-US" altLang="ko-KR" sz="1200" dirty="0"/>
              <a:t>, </a:t>
            </a:r>
            <a:r>
              <a:rPr lang="ko-KR" altLang="en-US" sz="1200" dirty="0"/>
              <a:t>주소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4476" y="3851756"/>
            <a:ext cx="4727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주문</a:t>
            </a:r>
            <a:r>
              <a:rPr lang="en-US" altLang="ko-KR" sz="1200" dirty="0"/>
              <a:t>(</a:t>
            </a:r>
            <a:r>
              <a:rPr lang="ko-KR" altLang="en-US" sz="1200" u="sng" dirty="0"/>
              <a:t>주문번호</a:t>
            </a:r>
            <a:r>
              <a:rPr lang="en-US" altLang="ko-KR" sz="1200" dirty="0"/>
              <a:t>, </a:t>
            </a:r>
            <a:r>
              <a:rPr lang="ko-KR" altLang="en-US" sz="1200" dirty="0"/>
              <a:t>고객번호</a:t>
            </a:r>
            <a:r>
              <a:rPr lang="en-US" altLang="ko-KR" sz="1200" dirty="0"/>
              <a:t>(FK), </a:t>
            </a:r>
            <a:r>
              <a:rPr lang="ko-KR" altLang="en-US" sz="1200" dirty="0"/>
              <a:t>도서번호</a:t>
            </a:r>
            <a:r>
              <a:rPr lang="en-US" altLang="ko-KR" sz="1200" dirty="0"/>
              <a:t>(FK),  </a:t>
            </a:r>
            <a:r>
              <a:rPr lang="ko-KR" altLang="en-US" sz="1200" dirty="0"/>
              <a:t>주문금액</a:t>
            </a:r>
            <a:r>
              <a:rPr lang="en-US" altLang="ko-KR" sz="1200" dirty="0"/>
              <a:t>, </a:t>
            </a:r>
            <a:r>
              <a:rPr lang="ko-KR" altLang="en-US" sz="1200" dirty="0"/>
              <a:t>주문일자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15" y="4306347"/>
            <a:ext cx="3742765" cy="17553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85821" y="14847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DBMS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313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ER</a:t>
            </a:r>
            <a:r>
              <a:rPr lang="ko-KR" altLang="en-US" dirty="0"/>
              <a:t>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1"/>
            <a:ext cx="799288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ER(Entity Relationship) </a:t>
            </a:r>
            <a:r>
              <a:rPr lang="ko-KR" altLang="en-US" b="1" dirty="0"/>
              <a:t>모델은</a:t>
            </a:r>
            <a:r>
              <a:rPr lang="ko-KR" altLang="en-US" dirty="0"/>
              <a:t> </a:t>
            </a:r>
            <a:r>
              <a:rPr lang="ko-KR" altLang="en-US" sz="1600" dirty="0"/>
              <a:t>데이터 모델링 과정 중 개념적 모델링에서 사용하는 모델로 </a:t>
            </a:r>
            <a:r>
              <a:rPr lang="en-US" altLang="ko-KR" sz="1600" dirty="0"/>
              <a:t>1976</a:t>
            </a:r>
            <a:r>
              <a:rPr lang="ko-KR" altLang="en-US" sz="1600" dirty="0"/>
              <a:t>년 </a:t>
            </a:r>
            <a:r>
              <a:rPr lang="ko-KR" altLang="en-US" sz="1600" dirty="0" err="1"/>
              <a:t>피터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첸이</a:t>
            </a:r>
            <a:r>
              <a:rPr lang="ko-KR" altLang="en-US" sz="1600" dirty="0"/>
              <a:t> 제안하였다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ER </a:t>
            </a:r>
            <a:r>
              <a:rPr lang="ko-KR" altLang="en-US" sz="1600" dirty="0"/>
              <a:t>모델은 세상의 사물을 개체와 개체 간의 관계로 표현한다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개체는 독립적인 의미를 지니고 있는 </a:t>
            </a:r>
            <a:r>
              <a:rPr lang="ko-KR" altLang="en-US" sz="1600" dirty="0" err="1"/>
              <a:t>유무형의</a:t>
            </a:r>
            <a:r>
              <a:rPr lang="ko-KR" altLang="en-US" sz="1600" dirty="0"/>
              <a:t> 사람 또는 사물을 말하며</a:t>
            </a:r>
            <a:r>
              <a:rPr lang="en-US" altLang="ko-KR" sz="1600" dirty="0"/>
              <a:t>, </a:t>
            </a:r>
            <a:r>
              <a:rPr lang="ko-KR" altLang="en-US" sz="1600" dirty="0"/>
              <a:t>개체의 특성을 나타내는 속성</a:t>
            </a:r>
            <a:r>
              <a:rPr lang="en-US" altLang="ko-KR" sz="1600" dirty="0"/>
              <a:t>(attribute)</a:t>
            </a:r>
            <a:r>
              <a:rPr lang="ko-KR" altLang="en-US" sz="1600" dirty="0"/>
              <a:t>으로 식별한다</a:t>
            </a:r>
            <a:r>
              <a:rPr lang="en-US" altLang="ko-KR" sz="1600" dirty="0"/>
              <a:t>.</a:t>
            </a:r>
            <a:r>
              <a:rPr lang="ko-KR" altLang="en-US" sz="1600" dirty="0"/>
              <a:t> 또한 개체끼리는 서로 관계를 가진다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ER </a:t>
            </a:r>
            <a:r>
              <a:rPr lang="ko-KR" altLang="en-US" sz="1600" dirty="0"/>
              <a:t>모델은 개체와 개체간의 관계를 </a:t>
            </a:r>
            <a:r>
              <a:rPr lang="en-US" altLang="ko-KR" sz="1600" dirty="0"/>
              <a:t>ER </a:t>
            </a:r>
            <a:r>
              <a:rPr lang="ko-KR" altLang="en-US" sz="1600" dirty="0"/>
              <a:t>다이어그램이라는 표준화된 그림으로 표현한다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54" y="4077072"/>
            <a:ext cx="6143674" cy="18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4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ER</a:t>
            </a:r>
            <a:r>
              <a:rPr lang="ko-KR" altLang="en-US" dirty="0"/>
              <a:t>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관계 대응 수에 따른 유형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3648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사원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98823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컴퓨터</a:t>
            </a:r>
          </a:p>
        </p:txBody>
      </p:sp>
      <p:sp>
        <p:nvSpPr>
          <p:cNvPr id="9" name="다이아몬드 8"/>
          <p:cNvSpPr/>
          <p:nvPr/>
        </p:nvSpPr>
        <p:spPr>
          <a:xfrm>
            <a:off x="3707904" y="2316116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사용</a:t>
            </a:r>
          </a:p>
        </p:txBody>
      </p:sp>
      <p:cxnSp>
        <p:nvCxnSpPr>
          <p:cNvPr id="10" name="직선 연결선 9"/>
          <p:cNvCxnSpPr>
            <a:stCxn id="7" idx="3"/>
            <a:endCxn id="9" idx="1"/>
          </p:cNvCxnSpPr>
          <p:nvPr/>
        </p:nvCxnSpPr>
        <p:spPr>
          <a:xfrm>
            <a:off x="2699792" y="2600908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9" idx="3"/>
            <a:endCxn id="8" idx="1"/>
          </p:cNvCxnSpPr>
          <p:nvPr/>
        </p:nvCxnSpPr>
        <p:spPr>
          <a:xfrm flipV="1">
            <a:off x="4932040" y="2600908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71800" y="22768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6136" y="22768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1772816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일대일</a:t>
            </a:r>
            <a:r>
              <a:rPr lang="en-US" altLang="ko-KR" sz="1600" b="1" dirty="0"/>
              <a:t>(1:1) </a:t>
            </a:r>
            <a:r>
              <a:rPr lang="ko-KR" altLang="en-US" sz="1600" b="1" dirty="0"/>
              <a:t>관계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8" y="3008108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회사에서 사원이 개인별로 한 대의 컴퓨터만 사용한다면 사원과 컴퓨터는 일대일 관계이다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293096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학과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98823" y="4293096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학생</a:t>
            </a:r>
          </a:p>
        </p:txBody>
      </p:sp>
      <p:sp>
        <p:nvSpPr>
          <p:cNvPr id="18" name="다이아몬드 17"/>
          <p:cNvSpPr/>
          <p:nvPr/>
        </p:nvSpPr>
        <p:spPr>
          <a:xfrm>
            <a:off x="3707904" y="4260332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소속</a:t>
            </a:r>
          </a:p>
        </p:txBody>
      </p:sp>
      <p:cxnSp>
        <p:nvCxnSpPr>
          <p:cNvPr id="19" name="직선 연결선 18"/>
          <p:cNvCxnSpPr>
            <a:stCxn id="16" idx="3"/>
            <a:endCxn id="18" idx="1"/>
          </p:cNvCxnSpPr>
          <p:nvPr/>
        </p:nvCxnSpPr>
        <p:spPr>
          <a:xfrm>
            <a:off x="2699792" y="4545124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8" idx="3"/>
            <a:endCxn id="17" idx="1"/>
          </p:cNvCxnSpPr>
          <p:nvPr/>
        </p:nvCxnSpPr>
        <p:spPr>
          <a:xfrm flipV="1">
            <a:off x="4932040" y="4545124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71800" y="42210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96136" y="42210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9592" y="3717032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일대다</a:t>
            </a:r>
            <a:r>
              <a:rPr lang="en-US" altLang="ko-KR" sz="1600" b="1" dirty="0"/>
              <a:t>(1:N) </a:t>
            </a:r>
            <a:r>
              <a:rPr lang="ko-KR" altLang="en-US" sz="1600" b="1" dirty="0"/>
              <a:t>관계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3608" y="4952324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하나의 학과에는 여러 명의 학생이 소속되어 있어 일대다 관계로 표현할 수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N</a:t>
            </a:r>
            <a:r>
              <a:rPr lang="ko-KR" altLang="en-US" sz="1400" dirty="0"/>
              <a:t>은 </a:t>
            </a:r>
            <a:r>
              <a:rPr lang="en-US" altLang="ko-KR" sz="1400" dirty="0"/>
              <a:t>0</a:t>
            </a:r>
            <a:r>
              <a:rPr lang="ko-KR" altLang="en-US" sz="1400" dirty="0"/>
              <a:t>이상의 자연수를 말한다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33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ER</a:t>
            </a:r>
            <a:r>
              <a:rPr lang="ko-KR" altLang="en-US" dirty="0"/>
              <a:t>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관계 대응 수에 따른 유형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403648" y="2245971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학생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98823" y="2245971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강좌</a:t>
            </a:r>
          </a:p>
        </p:txBody>
      </p:sp>
      <p:sp>
        <p:nvSpPr>
          <p:cNvPr id="27" name="다이아몬드 26"/>
          <p:cNvSpPr/>
          <p:nvPr/>
        </p:nvSpPr>
        <p:spPr>
          <a:xfrm>
            <a:off x="3707904" y="2213207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수강</a:t>
            </a:r>
          </a:p>
        </p:txBody>
      </p:sp>
      <p:cxnSp>
        <p:nvCxnSpPr>
          <p:cNvPr id="28" name="직선 연결선 27"/>
          <p:cNvCxnSpPr>
            <a:stCxn id="25" idx="3"/>
            <a:endCxn id="27" idx="1"/>
          </p:cNvCxnSpPr>
          <p:nvPr/>
        </p:nvCxnSpPr>
        <p:spPr>
          <a:xfrm>
            <a:off x="2699792" y="2497999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7" idx="3"/>
            <a:endCxn id="26" idx="1"/>
          </p:cNvCxnSpPr>
          <p:nvPr/>
        </p:nvCxnSpPr>
        <p:spPr>
          <a:xfrm flipV="1">
            <a:off x="4932040" y="2497999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71800" y="217396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96136" y="217396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9592" y="166990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다대다</a:t>
            </a:r>
            <a:r>
              <a:rPr lang="en-US" altLang="ko-KR" sz="1600" b="1" dirty="0"/>
              <a:t>(N:N) </a:t>
            </a:r>
            <a:r>
              <a:rPr lang="ko-KR" altLang="en-US" sz="1600" b="1" dirty="0"/>
              <a:t>관계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8" y="2905199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학생은 여러 강좌를 수강할 수 있고</a:t>
            </a:r>
            <a:r>
              <a:rPr lang="en-US" altLang="ko-KR" sz="1400" dirty="0"/>
              <a:t>, </a:t>
            </a:r>
            <a:r>
              <a:rPr lang="ko-KR" altLang="en-US" sz="1400" dirty="0"/>
              <a:t>한 강좌 역시 여러 학생이 들을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45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4451</TotalTime>
  <Words>1145</Words>
  <Application>Microsoft Office PowerPoint</Application>
  <PresentationFormat>화면 슬라이드 쇼(4:3)</PresentationFormat>
  <Paragraphs>415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3장. 데이터 모델링</vt:lpstr>
      <vt:lpstr>  데이터 모델링</vt:lpstr>
      <vt:lpstr>  데이터 모델링</vt:lpstr>
      <vt:lpstr>  데이터 모델링</vt:lpstr>
      <vt:lpstr>  데이터 모델링</vt:lpstr>
      <vt:lpstr>  데이터 모델링</vt:lpstr>
      <vt:lpstr>  ER 모델</vt:lpstr>
      <vt:lpstr>  ER 모델</vt:lpstr>
      <vt:lpstr>  ER 모델</vt:lpstr>
      <vt:lpstr>  ER 모델</vt:lpstr>
      <vt:lpstr>  ER 모델</vt:lpstr>
      <vt:lpstr>  ER 모델</vt:lpstr>
      <vt:lpstr>  ER 모델</vt:lpstr>
      <vt:lpstr>  마당 서점 설계 실습</vt:lpstr>
      <vt:lpstr>  데이터 베이스 모델링</vt:lpstr>
      <vt:lpstr>  마당서점 - 도서 테이블</vt:lpstr>
      <vt:lpstr>  마당서점 - 고객 테이블</vt:lpstr>
      <vt:lpstr>  </vt:lpstr>
      <vt:lpstr>  도서 테이블 만들기</vt:lpstr>
      <vt:lpstr>  고객  및 주문 테이블 만들기</vt:lpstr>
      <vt:lpstr>  고객  및 주문 테이블 만들기</vt:lpstr>
      <vt:lpstr>  데이터베이스 모델링</vt:lpstr>
      <vt:lpstr>  데이터베이스 모델링</vt:lpstr>
      <vt:lpstr>  데이터베이스 모델링</vt:lpstr>
      <vt:lpstr>  데이터베이스 모델링</vt:lpstr>
      <vt:lpstr>  데이터베이스 모델링</vt:lpstr>
      <vt:lpstr>  학교 데이터베이스 구축</vt:lpstr>
      <vt:lpstr>  학교 데이터베이스 구축</vt:lpstr>
      <vt:lpstr>  데이터 베이스 모델링</vt:lpstr>
      <vt:lpstr>  데이터베이스 구축하기</vt:lpstr>
      <vt:lpstr> 데이터베이스 구축하기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508호 강사PC</cp:lastModifiedBy>
  <cp:revision>284</cp:revision>
  <dcterms:created xsi:type="dcterms:W3CDTF">2019-03-04T02:36:55Z</dcterms:created>
  <dcterms:modified xsi:type="dcterms:W3CDTF">2023-04-16T05:00:08Z</dcterms:modified>
</cp:coreProperties>
</file>