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302" r:id="rId10"/>
    <p:sldId id="287" r:id="rId11"/>
    <p:sldId id="280" r:id="rId12"/>
    <p:sldId id="289" r:id="rId13"/>
    <p:sldId id="317" r:id="rId14"/>
    <p:sldId id="297" r:id="rId15"/>
    <p:sldId id="281" r:id="rId16"/>
    <p:sldId id="282" r:id="rId17"/>
    <p:sldId id="298" r:id="rId18"/>
    <p:sldId id="290" r:id="rId19"/>
    <p:sldId id="303" r:id="rId20"/>
    <p:sldId id="304" r:id="rId21"/>
    <p:sldId id="305" r:id="rId22"/>
    <p:sldId id="306" r:id="rId23"/>
    <p:sldId id="310" r:id="rId24"/>
    <p:sldId id="309" r:id="rId25"/>
    <p:sldId id="308" r:id="rId26"/>
    <p:sldId id="307" r:id="rId27"/>
    <p:sldId id="311" r:id="rId28"/>
    <p:sldId id="312" r:id="rId29"/>
    <p:sldId id="313" r:id="rId30"/>
    <p:sldId id="314" r:id="rId31"/>
    <p:sldId id="316" r:id="rId32"/>
    <p:sldId id="31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94660"/>
  </p:normalViewPr>
  <p:slideViewPr>
    <p:cSldViewPr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문자타입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776299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4064331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1563491"/>
            <a:ext cx="5875529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날짜 연산 규칙</a:t>
            </a:r>
            <a:endParaRPr lang="en-US" altLang="ko-KR" sz="1800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Date</a:t>
                      </a:r>
                      <a:r>
                        <a:rPr lang="en-US" altLang="ko-KR" sz="1600" baseline="0" dirty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날짜에서 일수를 더한다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Date</a:t>
                      </a:r>
                      <a:r>
                        <a:rPr lang="en-US" altLang="ko-KR" sz="1600" baseline="0" dirty="0"/>
                        <a:t> -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날짜에서 일수를 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Date</a:t>
                      </a:r>
                      <a:r>
                        <a:rPr lang="en-US" altLang="ko-KR" sz="1600" baseline="0" dirty="0"/>
                        <a:t> –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날짜에서 날짜를 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두 날짜 사이의 월수를 계산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ADD_MONTHS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월을 날짜에 더한다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ADD_MONTHS(HIRE_DATE, 5)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NEXT_DAY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명시된 날짜부터 돌아오는 요일의 날짜를 출력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NEXT_DAY(HIRE_DATE, 1)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날짜 함수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날짜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E4B2D-6474-45C9-85C1-6A2E8CFB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4891898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날짜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312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날짜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2000" b="1" dirty="0"/>
              <a:t>변환 함수</a:t>
            </a:r>
            <a:endParaRPr lang="en-US" altLang="ko-KR" sz="1800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VARCHAR2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또는 </a:t>
                      </a:r>
                      <a:r>
                        <a:rPr lang="en-US" altLang="ko-KR" sz="1600" baseline="0" dirty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NUMBER(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VARCHAR2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또는 </a:t>
                      </a:r>
                      <a:r>
                        <a:rPr lang="en-US" altLang="ko-KR" sz="1600" baseline="0" dirty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DATE(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VARCHAR2(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VARCHAR2(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자동 데이터 타입 변환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2000" b="1" dirty="0"/>
              <a:t>변환 함수</a:t>
            </a:r>
            <a:endParaRPr lang="en-US" altLang="ko-KR" sz="1800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숫자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날짜 값을 형식을 </a:t>
                      </a:r>
                      <a:r>
                        <a:rPr lang="en-US" altLang="ko-KR" sz="1600" dirty="0"/>
                        <a:t>VARCHAR2</a:t>
                      </a:r>
                      <a:r>
                        <a:rPr lang="ko-KR" altLang="en-US" sz="1600" dirty="0"/>
                        <a:t>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TO_NUMBER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TO_DATE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날짜를 나타내는 문자열을 지정 형식의 날짜 타입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/>
              <a:t>수동 데이터 타입 변환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4215554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82" y="5538853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1358705"/>
            <a:ext cx="4381880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sz="2800" b="1" dirty="0"/>
              <a:t>일반 함수 </a:t>
            </a:r>
            <a:r>
              <a:rPr lang="en-US" altLang="ko-KR" sz="2800" b="1" dirty="0"/>
              <a:t>– NVL() </a:t>
            </a:r>
            <a:r>
              <a:rPr lang="ko-KR" altLang="en-US" sz="2800" b="1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NVL </a:t>
            </a:r>
            <a:r>
              <a:rPr lang="ko-KR" altLang="en-US" sz="2000" b="1" dirty="0"/>
              <a:t>함수 </a:t>
            </a:r>
            <a:r>
              <a:rPr lang="en-US" altLang="ko-KR" sz="2000" b="1" dirty="0"/>
              <a:t>– NULL </a:t>
            </a:r>
            <a:r>
              <a:rPr lang="ko-KR" altLang="en-US" sz="2000" b="1" dirty="0"/>
              <a:t>값 처리하기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지정되지 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특정 열의 행에 대한 데이터 값이 없다면 데이터 값은 </a:t>
            </a:r>
            <a:r>
              <a:rPr lang="en-US" altLang="ko-KR" sz="1600" dirty="0"/>
              <a:t>null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테이블을 정의할 때 </a:t>
            </a:r>
            <a:r>
              <a:rPr lang="en-US" altLang="ko-KR" sz="1600" dirty="0"/>
              <a:t>NOT NULL</a:t>
            </a:r>
            <a:r>
              <a:rPr lang="ko-KR" altLang="en-US" sz="1600" dirty="0"/>
              <a:t>을 지정하면 </a:t>
            </a:r>
            <a:r>
              <a:rPr lang="en-US" altLang="ko-KR" sz="1600" dirty="0"/>
              <a:t>null </a:t>
            </a:r>
            <a:r>
              <a:rPr lang="ko-KR" altLang="en-US" sz="1600" dirty="0"/>
              <a:t>값을 가질 수 없다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NVL (</a:t>
            </a:r>
            <a:r>
              <a:rPr lang="ko-KR" altLang="en-US" sz="1800" b="1" dirty="0"/>
              <a:t>인수</a:t>
            </a:r>
            <a:r>
              <a:rPr lang="en-US" altLang="ko-KR" sz="1800" b="1" dirty="0"/>
              <a:t>1, </a:t>
            </a:r>
            <a:r>
              <a:rPr lang="ko-KR" altLang="en-US" sz="1800" b="1" dirty="0"/>
              <a:t>인수</a:t>
            </a:r>
            <a:r>
              <a:rPr lang="en-US" altLang="ko-KR" sz="1800" b="1" dirty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인수</a:t>
            </a:r>
            <a:r>
              <a:rPr lang="en-US" altLang="ko-KR" sz="1600" dirty="0"/>
              <a:t>1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NULL</a:t>
            </a:r>
            <a:r>
              <a:rPr lang="ko-KR" altLang="en-US" sz="1600" dirty="0"/>
              <a:t>일 경우 인수</a:t>
            </a:r>
            <a:r>
              <a:rPr lang="en-US" altLang="ko-KR" sz="1600" dirty="0"/>
              <a:t>2</a:t>
            </a:r>
            <a:r>
              <a:rPr lang="ko-KR" altLang="en-US" sz="1600" dirty="0"/>
              <a:t>를 반환하고 </a:t>
            </a:r>
            <a:r>
              <a:rPr lang="en-US" altLang="ko-KR" sz="1600" dirty="0"/>
              <a:t>NULL</a:t>
            </a:r>
            <a:r>
              <a:rPr lang="ko-KR" altLang="en-US" sz="1600" dirty="0"/>
              <a:t>이 아닌 경우 인수</a:t>
            </a:r>
            <a:r>
              <a:rPr lang="en-US" altLang="ko-KR" sz="1600" dirty="0"/>
              <a:t>1</a:t>
            </a:r>
            <a:r>
              <a:rPr lang="ko-KR" altLang="en-US" sz="1600" dirty="0"/>
              <a:t>을 반환해 주는 함수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710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</a:t>
            </a:r>
            <a:r>
              <a:rPr lang="ko-KR" altLang="en-US" dirty="0"/>
              <a:t>내장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/>
              <a:t>SQL </a:t>
            </a:r>
            <a:r>
              <a:rPr lang="ko-KR" altLang="en-US" sz="2000" b="1" dirty="0"/>
              <a:t>내장함수</a:t>
            </a:r>
            <a:endParaRPr lang="en-US" altLang="ko-K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수학에서 함수 </a:t>
            </a:r>
            <a:r>
              <a:rPr lang="en-US" altLang="ko-KR" sz="1600" dirty="0"/>
              <a:t>y=f(x)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값 </a:t>
            </a:r>
            <a:r>
              <a:rPr lang="en-US" altLang="ko-KR" sz="1600" dirty="0"/>
              <a:t>x</a:t>
            </a:r>
            <a:r>
              <a:rPr lang="ko-KR" altLang="en-US" sz="1600" dirty="0"/>
              <a:t>를 함수 </a:t>
            </a:r>
            <a:r>
              <a:rPr lang="en-US" altLang="ko-KR" sz="1600" dirty="0"/>
              <a:t>f</a:t>
            </a:r>
            <a:r>
              <a:rPr lang="ko-KR" altLang="en-US" sz="1600" dirty="0"/>
              <a:t>에 넣으면 </a:t>
            </a:r>
            <a:r>
              <a:rPr lang="en-US" altLang="ko-KR" sz="1600" dirty="0"/>
              <a:t>y</a:t>
            </a:r>
            <a:r>
              <a:rPr lang="ko-KR" altLang="en-US" sz="1600" dirty="0"/>
              <a:t>값을 결과로 반환한다는 의미이다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수학의 함수와 마찬가지로 특정 값이나 열이 값을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그 값을 계산하여 결과값을 돌려 준다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213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상수나 속성 이름을 입력 값으로 받아 단일 값을 결과로 반환한다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모든 내장 함수는 최초에 선언될 때 유효한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받아야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 수학 함수의 </a:t>
            </a:r>
            <a:r>
              <a:rPr lang="ko-KR" altLang="en-US" sz="1600" dirty="0" err="1"/>
              <a:t>입력값은</a:t>
            </a:r>
            <a:r>
              <a:rPr lang="ko-KR" altLang="en-US" sz="1600" dirty="0"/>
              <a:t> 정수 또는 실수 여야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절과 </a:t>
            </a:r>
            <a:r>
              <a:rPr lang="en-US" altLang="ko-KR" sz="1600" dirty="0"/>
              <a:t>WHERE </a:t>
            </a:r>
            <a:r>
              <a:rPr lang="ko-KR" altLang="en-US" sz="1600" dirty="0"/>
              <a:t>절</a:t>
            </a:r>
            <a:r>
              <a:rPr lang="en-US" altLang="ko-KR" sz="1600" dirty="0"/>
              <a:t>, UPDATE </a:t>
            </a:r>
            <a:r>
              <a:rPr lang="ko-KR" altLang="en-US" sz="1600" dirty="0"/>
              <a:t>절 등에서 모두 사용 가능하다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NVL </a:t>
            </a:r>
            <a:r>
              <a:rPr lang="ko-KR" altLang="en-US" sz="2000" b="1" dirty="0"/>
              <a:t>함수 </a:t>
            </a:r>
            <a:r>
              <a:rPr lang="en-US" altLang="ko-KR" sz="2000" b="1" dirty="0"/>
              <a:t>– NULL </a:t>
            </a:r>
            <a:r>
              <a:rPr lang="ko-KR" altLang="en-US" sz="2000" b="1" dirty="0"/>
              <a:t>값 처리하기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sz="2800" b="1" dirty="0"/>
              <a:t>일반 함수 </a:t>
            </a:r>
            <a:r>
              <a:rPr lang="en-US" altLang="ko-KR" sz="2800" b="1" dirty="0"/>
              <a:t>– NVL() </a:t>
            </a:r>
            <a:r>
              <a:rPr lang="ko-KR" altLang="en-US" sz="2800" b="1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25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b="1" dirty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CASE WHEN </a:t>
            </a:r>
            <a:r>
              <a:rPr lang="ko-KR" altLang="en-US" sz="2000" b="1" dirty="0" err="1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0362" y="1766024"/>
            <a:ext cx="4752528" cy="244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 WHEN </a:t>
            </a:r>
            <a:r>
              <a:rPr lang="ko-KR" altLang="en-US" sz="1800" dirty="0"/>
              <a:t>조건 </a:t>
            </a:r>
            <a:r>
              <a:rPr lang="en-US" altLang="ko-KR" sz="1800" dirty="0"/>
              <a:t>1 THEN </a:t>
            </a:r>
            <a:r>
              <a:rPr lang="ko-KR" altLang="en-US" sz="1800" dirty="0"/>
              <a:t>출력 값</a:t>
            </a:r>
            <a:r>
              <a:rPr lang="en-US" altLang="ko-KR" sz="18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WHEN </a:t>
            </a:r>
            <a:r>
              <a:rPr lang="ko-KR" altLang="en-US" sz="1800" dirty="0"/>
              <a:t>조건 </a:t>
            </a:r>
            <a:r>
              <a:rPr lang="en-US" altLang="ko-KR" sz="1800" dirty="0"/>
              <a:t>2 THEN </a:t>
            </a:r>
            <a:r>
              <a:rPr lang="ko-KR" altLang="en-US" sz="1800" dirty="0"/>
              <a:t>출력 값</a:t>
            </a:r>
            <a:r>
              <a:rPr lang="en-US" altLang="ko-KR" sz="1800" dirty="0"/>
              <a:t>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 ELSE </a:t>
            </a:r>
            <a:r>
              <a:rPr lang="ko-KR" altLang="en-US" sz="1800" dirty="0" err="1"/>
              <a:t>출력값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DECODE </a:t>
            </a:r>
            <a:r>
              <a:rPr lang="ko-KR" altLang="en-US" sz="2000" b="1" dirty="0"/>
              <a:t>함수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0362" y="4922269"/>
            <a:ext cx="4959830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DECODE (</a:t>
            </a:r>
            <a:r>
              <a:rPr lang="ko-KR" altLang="en-US" sz="1800" dirty="0" err="1"/>
              <a:t>열이름</a:t>
            </a:r>
            <a:r>
              <a:rPr lang="en-US" altLang="ko-KR" sz="1800" dirty="0"/>
              <a:t>, </a:t>
            </a:r>
            <a:r>
              <a:rPr lang="ko-KR" altLang="en-US" sz="1800" dirty="0"/>
              <a:t>조건 값</a:t>
            </a:r>
            <a:r>
              <a:rPr lang="en-US" altLang="ko-KR" sz="1800" dirty="0"/>
              <a:t>, </a:t>
            </a:r>
            <a:r>
              <a:rPr lang="ko-KR" altLang="en-US" sz="1800" dirty="0" err="1">
                <a:solidFill>
                  <a:srgbClr val="C00000"/>
                </a:solidFill>
              </a:rPr>
              <a:t>참인값</a:t>
            </a:r>
            <a:r>
              <a:rPr lang="en-US" altLang="ko-KR" sz="1800" dirty="0"/>
              <a:t>, </a:t>
            </a:r>
            <a:r>
              <a:rPr lang="ko-KR" altLang="en-US" sz="1800" dirty="0" err="1">
                <a:solidFill>
                  <a:srgbClr val="C00000"/>
                </a:solidFill>
              </a:rPr>
              <a:t>거짓인값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2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485099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43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064352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0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1187624" y="1556792"/>
            <a:ext cx="4168501" cy="3049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73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5" y="1412776"/>
            <a:ext cx="4549534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77072"/>
            <a:ext cx="1226926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07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86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 b="47424"/>
          <a:stretch/>
        </p:blipFill>
        <p:spPr>
          <a:xfrm>
            <a:off x="1187624" y="1844824"/>
            <a:ext cx="584288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4235"/>
            <a:ext cx="5014395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게시판 </a:t>
            </a:r>
            <a:r>
              <a:rPr lang="en-US" altLang="ko-KR" sz="2000" b="1" dirty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22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게시판 </a:t>
            </a:r>
            <a:r>
              <a:rPr lang="en-US" altLang="ko-KR" sz="2000" b="1" dirty="0"/>
              <a:t>– BOARD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90940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6594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게시판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1259632" y="1772816"/>
            <a:ext cx="516680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게시판 </a:t>
            </a:r>
            <a:r>
              <a:rPr lang="en-US" altLang="ko-KR" sz="2000" b="1" dirty="0"/>
              <a:t>– BOARD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9" b="80037"/>
          <a:stretch/>
        </p:blipFill>
        <p:spPr>
          <a:xfrm>
            <a:off x="1259632" y="5256827"/>
            <a:ext cx="5544616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551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/>
              <a:t>숫자 타입 함수</a:t>
            </a:r>
            <a:endParaRPr lang="en-US" altLang="ko-KR" sz="2000" dirty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숫자를 반올림한다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ROUND(12.583,</a:t>
                      </a:r>
                      <a:r>
                        <a:rPr lang="en-US" altLang="ko-KR" sz="1600" baseline="0" dirty="0"/>
                        <a:t> 1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숫자를 절삭한다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버림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TRUNC(12.583,</a:t>
                      </a:r>
                      <a:r>
                        <a:rPr lang="en-US" altLang="ko-KR" sz="1600" baseline="0" dirty="0"/>
                        <a:t> 1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MOD(15,</a:t>
                      </a:r>
                      <a:r>
                        <a:rPr lang="en-US" altLang="ko-KR" sz="1600" baseline="0" dirty="0"/>
                        <a:t> 2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숫자를 정수로 </a:t>
                      </a:r>
                      <a:r>
                        <a:rPr lang="ko-KR" altLang="en-US" sz="1600" dirty="0" err="1"/>
                        <a:t>올림한다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CEIL(15.351)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숫자를 정수로 </a:t>
                      </a:r>
                      <a:r>
                        <a:rPr lang="ko-KR" altLang="en-US" sz="1600" dirty="0" err="1"/>
                        <a:t>내림한다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거듭제곱을 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POWER(2,</a:t>
                      </a:r>
                      <a:r>
                        <a:rPr lang="en-US" altLang="ko-KR" sz="1600" baseline="0" dirty="0"/>
                        <a:t> 3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제곱근을 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SQRT(4)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ROWNUM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7" b="46786"/>
          <a:stretch/>
        </p:blipFill>
        <p:spPr>
          <a:xfrm>
            <a:off x="1256486" y="3789040"/>
            <a:ext cx="6775043" cy="1440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87624" y="1593466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ROWNUM</a:t>
            </a:r>
            <a:r>
              <a:rPr lang="ko-KR" altLang="en-US" sz="1600" dirty="0"/>
              <a:t>은 </a:t>
            </a:r>
            <a:r>
              <a:rPr lang="en-US" altLang="ko-KR" sz="1600" dirty="0"/>
              <a:t>ORACLE </a:t>
            </a:r>
            <a:r>
              <a:rPr lang="ko-KR" altLang="en-US" sz="1600" dirty="0"/>
              <a:t>데이터베이스의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 결과에 대해서 논리적인 일련번호를 부여한다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ROWNUM</a:t>
            </a:r>
            <a:r>
              <a:rPr lang="ko-KR" altLang="en-US" sz="1600" dirty="0"/>
              <a:t>은 조회되는 행 수를 제한할 때 사용한다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ROWNUM</a:t>
            </a:r>
            <a:r>
              <a:rPr lang="ko-KR" altLang="en-US" sz="1600" dirty="0"/>
              <a:t>을 사용해서 페이지 단위 출력을 위해서는 인라인 뷰</a:t>
            </a:r>
            <a:r>
              <a:rPr lang="en-US" altLang="ko-KR" sz="1600" dirty="0"/>
              <a:t>(Inline view)</a:t>
            </a:r>
            <a:r>
              <a:rPr lang="ko-KR" altLang="en-US" sz="1600" dirty="0"/>
              <a:t>를 사용해야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63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ROWNUM – </a:t>
            </a:r>
            <a:r>
              <a:rPr lang="ko-KR" altLang="en-US" sz="2000" b="1" dirty="0"/>
              <a:t>페이지 처리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/>
          <a:stretch/>
        </p:blipFill>
        <p:spPr>
          <a:xfrm>
            <a:off x="1187624" y="1822092"/>
            <a:ext cx="6546240" cy="1993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2"/>
            <a:ext cx="4237087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819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ROWID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 r="24912"/>
          <a:stretch/>
        </p:blipFill>
        <p:spPr>
          <a:xfrm>
            <a:off x="1691680" y="3384885"/>
            <a:ext cx="5333087" cy="1578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85265"/>
            <a:ext cx="4061812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7624" y="159346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구분할 수 있는 유일한 값이다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ROWID</a:t>
            </a:r>
            <a:r>
              <a:rPr lang="ko-KR" altLang="en-US" sz="1600" dirty="0"/>
              <a:t>를 통해서 데이터가 어떤 데이터 파일</a:t>
            </a:r>
            <a:r>
              <a:rPr lang="en-US" altLang="ko-KR" sz="1600" dirty="0"/>
              <a:t>, </a:t>
            </a:r>
            <a:r>
              <a:rPr lang="ko-KR" altLang="en-US" sz="1600" dirty="0"/>
              <a:t>어느 블록에 저장되어 있는지 알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오브젝트 번호</a:t>
            </a:r>
            <a:r>
              <a:rPr lang="en-US" altLang="ko-KR" sz="1600" dirty="0"/>
              <a:t>, </a:t>
            </a:r>
            <a:r>
              <a:rPr lang="ko-KR" altLang="en-US" sz="1600" dirty="0"/>
              <a:t>상대 </a:t>
            </a:r>
            <a:r>
              <a:rPr lang="ko-KR" altLang="en-US" sz="1600" dirty="0" err="1"/>
              <a:t>파일번호</a:t>
            </a:r>
            <a:r>
              <a:rPr lang="en-US" altLang="ko-KR" sz="1600" dirty="0"/>
              <a:t>, </a:t>
            </a:r>
            <a:r>
              <a:rPr lang="ko-KR" altLang="en-US" sz="1600" dirty="0"/>
              <a:t>블록 번호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번호를 구성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958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숫자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610444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92" y="4374208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21ECC-D00A-4C3C-836E-D2AB4C5F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567246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DBCFA5-1821-4A6D-912E-0F05B16E1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293901"/>
            <a:ext cx="2241780" cy="446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숫자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숫자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7" y="1690946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4" y="1749406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3590788"/>
            <a:ext cx="5959356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문자 타입 함수</a:t>
            </a:r>
            <a:endParaRPr lang="en-US" altLang="ko-KR" sz="1800" dirty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값을 대문자로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UPPER(‘</a:t>
                      </a:r>
                      <a:r>
                        <a:rPr lang="en-US" altLang="ko-KR" sz="1600" dirty="0" err="1"/>
                        <a:t>abcd</a:t>
                      </a:r>
                      <a:r>
                        <a:rPr lang="en-US" altLang="ko-KR" sz="1600" dirty="0"/>
                        <a:t>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첫번째</a:t>
                      </a:r>
                      <a:r>
                        <a:rPr lang="ko-KR" altLang="en-US" sz="1600" baseline="0" dirty="0"/>
                        <a:t> 글자만 대문자로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INITCAP (‘</a:t>
                      </a:r>
                      <a:r>
                        <a:rPr lang="en-US" altLang="ko-KR" sz="1600" dirty="0" err="1"/>
                        <a:t>abcd</a:t>
                      </a:r>
                      <a:r>
                        <a:rPr lang="en-US" altLang="ko-KR" sz="1600" dirty="0"/>
                        <a:t>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SUBSTR(‘ABC’, 1, 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REPLACE(‘AB’, ‘A’, ‘E’)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두 문자열을 연결</a:t>
                      </a:r>
                      <a:r>
                        <a:rPr lang="en-US" altLang="ko-KR" sz="1600" dirty="0"/>
                        <a:t>(|| </a:t>
                      </a:r>
                      <a:r>
                        <a:rPr lang="ko-KR" altLang="en-US" sz="1600" dirty="0"/>
                        <a:t>연산자와 같다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CONCAT(‘A’, ‘B’)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문자열의 길이를 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LENGTH(‘AB’)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명명된 문자의 위치를 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INSTR(‘ABCD’, ‘D’)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LPAD(‘ABCD’, 6, ‘*’)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RPAD(‘ABCD’, 6, ‘*’)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ABCD**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문자타입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문자 타입 함수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96" y="1661214"/>
            <a:ext cx="3896072" cy="308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98AB63-97BE-4AF8-A981-F4FAF6741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96" y="4875042"/>
            <a:ext cx="4002860" cy="1290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2582-5752-48D8-BEB0-C5B19BB4C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968844"/>
            <a:ext cx="1296144" cy="373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7D38D-10B8-4001-8E3B-8D29AFA16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40" y="5619465"/>
            <a:ext cx="1117604" cy="3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문자타입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문자 타입 함수</a:t>
            </a:r>
            <a:endParaRPr lang="en-US" altLang="ko-KR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469"/>
            <a:ext cx="5655231" cy="1034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1" y="2179999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7477"/>
            <a:ext cx="5175252" cy="153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601005" y="5085184"/>
            <a:ext cx="2571395" cy="9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960</Words>
  <Application>Microsoft Office PowerPoint</Application>
  <PresentationFormat>화면 슬라이드 쇼(4:3)</PresentationFormat>
  <Paragraphs>230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문자타입 함수</vt:lpstr>
      <vt:lpstr>  단일행 함수</vt:lpstr>
      <vt:lpstr>  날짜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 일반 함수 – NVL() 함수</vt:lpstr>
      <vt:lpstr>  일반 함수 – NVL() 함수</vt:lpstr>
      <vt:lpstr> DECODE() 함수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게시판 테이블 생성</vt:lpstr>
      <vt:lpstr>  게시판 테이블 생성</vt:lpstr>
      <vt:lpstr> 게시판 테이블</vt:lpstr>
      <vt:lpstr>  ROWNUM</vt:lpstr>
      <vt:lpstr>  ROWNUM</vt:lpstr>
      <vt:lpstr>  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508호 강사PC</cp:lastModifiedBy>
  <cp:revision>276</cp:revision>
  <dcterms:created xsi:type="dcterms:W3CDTF">2019-03-04T02:36:55Z</dcterms:created>
  <dcterms:modified xsi:type="dcterms:W3CDTF">2023-04-16T07:31:10Z</dcterms:modified>
</cp:coreProperties>
</file>