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315" r:id="rId3"/>
    <p:sldId id="316" r:id="rId4"/>
    <p:sldId id="318" r:id="rId5"/>
    <p:sldId id="319" r:id="rId6"/>
    <p:sldId id="317" r:id="rId7"/>
    <p:sldId id="320" r:id="rId8"/>
    <p:sldId id="327" r:id="rId9"/>
    <p:sldId id="328" r:id="rId10"/>
    <p:sldId id="321" r:id="rId11"/>
    <p:sldId id="322" r:id="rId12"/>
    <p:sldId id="323" r:id="rId13"/>
    <p:sldId id="324" r:id="rId14"/>
    <p:sldId id="367" r:id="rId15"/>
    <p:sldId id="326" r:id="rId16"/>
    <p:sldId id="329" r:id="rId17"/>
    <p:sldId id="330" r:id="rId18"/>
    <p:sldId id="331" r:id="rId19"/>
    <p:sldId id="389" r:id="rId20"/>
    <p:sldId id="390" r:id="rId21"/>
    <p:sldId id="391" r:id="rId22"/>
    <p:sldId id="392" r:id="rId23"/>
    <p:sldId id="393" r:id="rId24"/>
    <p:sldId id="394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98" y="-7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4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=""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=""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=""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7200800" cy="1226567"/>
          </a:xfrm>
        </p:spPr>
        <p:txBody>
          <a:bodyPr>
            <a:no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</a:rPr>
              <a:t>DB – </a:t>
            </a:r>
            <a:r>
              <a:rPr lang="en-US" altLang="ko-KR" sz="3600" b="1" dirty="0" err="1" smtClean="0">
                <a:solidFill>
                  <a:schemeClr val="tx1"/>
                </a:solidFill>
              </a:rPr>
              <a:t>mysql</a:t>
            </a:r>
            <a:r>
              <a:rPr lang="en-US" altLang="ko-KR" sz="3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3600" b="1" dirty="0" smtClean="0">
                <a:solidFill>
                  <a:schemeClr val="tx1"/>
                </a:solidFill>
              </a:rPr>
              <a:t>연동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6032" y="197768"/>
            <a:ext cx="4316928" cy="854968"/>
          </a:xfrm>
        </p:spPr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06506" y="1124744"/>
            <a:ext cx="8915400" cy="28083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 </a:t>
            </a:r>
            <a:r>
              <a:rPr lang="ko-KR" altLang="en-US" sz="1800" b="1" dirty="0" err="1" smtClean="0"/>
              <a:t>관계형</a:t>
            </a:r>
            <a:r>
              <a:rPr lang="ko-KR" altLang="en-US" sz="1800" b="1" dirty="0" smtClean="0"/>
              <a:t> 데이터 모델</a:t>
            </a:r>
            <a:endParaRPr lang="en-US" altLang="ko-KR" sz="1800" b="1" dirty="0" smtClean="0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데이터간의 관계에 초점을 둔 모델로 현재 가장 많이 사용하는 모델이다</a:t>
            </a:r>
            <a:r>
              <a:rPr lang="en-US" altLang="ko-KR" sz="1600" b="1" dirty="0" smtClean="0"/>
              <a:t>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ko-KR" altLang="en-US" sz="1600" dirty="0" smtClean="0"/>
              <a:t>    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회사의 사원정보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소속된 부서정보</a:t>
            </a:r>
            <a:endParaRPr lang="en-US" altLang="ko-KR" sz="1600" dirty="0" smtClean="0"/>
          </a:p>
          <a:p>
            <a:pPr lvl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사원 정보와 부서 정보를 하나의 묶음으로 관리하면 데이터 구조가 간단해진다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하지만 같은 부서 사원들은 부서 정보가 중복되므로 효율적인 관리가 어려워진다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왜냐하면 부서 이름이 바뀌면 사원들의 부서 정보를 일일이 찾아서 수정해주어야 한다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629590"/>
              </p:ext>
            </p:extLst>
          </p:nvPr>
        </p:nvGraphicFramePr>
        <p:xfrm>
          <a:off x="2768757" y="3894574"/>
          <a:ext cx="5382597" cy="1788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701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01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21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921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80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직급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위치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0001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과장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회계팀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0002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성춘향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대리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연구소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수원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0003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이몽룡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영업팀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분당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0004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심청이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회계팀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667913"/>
              </p:ext>
            </p:extLst>
          </p:nvPr>
        </p:nvGraphicFramePr>
        <p:xfrm>
          <a:off x="1208584" y="3882534"/>
          <a:ext cx="1404156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93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정보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직급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위치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6297254" y="5262814"/>
            <a:ext cx="1872208" cy="38387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8541400" y="4602614"/>
            <a:ext cx="1248139" cy="64807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데이터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중복발</a:t>
            </a:r>
            <a:r>
              <a:rPr lang="ko-KR" altLang="en-US" sz="1600" dirty="0">
                <a:solidFill>
                  <a:schemeClr val="tx1"/>
                </a:solidFill>
              </a:rPr>
              <a:t>생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297254" y="4218740"/>
            <a:ext cx="1872208" cy="38387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25" idx="3"/>
            <a:endCxn id="17" idx="3"/>
          </p:cNvCxnSpPr>
          <p:nvPr/>
        </p:nvCxnSpPr>
        <p:spPr>
          <a:xfrm>
            <a:off x="8169462" y="4410676"/>
            <a:ext cx="13758" cy="1044074"/>
          </a:xfrm>
          <a:prstGeom prst="bentConnector3">
            <a:avLst>
              <a:gd name="adj1" fmla="val 1256598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endCxn id="24" idx="1"/>
          </p:cNvCxnSpPr>
          <p:nvPr/>
        </p:nvCxnSpPr>
        <p:spPr>
          <a:xfrm>
            <a:off x="8307373" y="4926650"/>
            <a:ext cx="234026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08584" y="5826750"/>
            <a:ext cx="2418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 </a:t>
            </a:r>
            <a:r>
              <a:rPr lang="ko-KR" altLang="en-US" sz="1600" dirty="0" smtClean="0"/>
              <a:t>정규화 전의 형태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00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6032" y="188640"/>
            <a:ext cx="4473354" cy="854968"/>
          </a:xfrm>
        </p:spPr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11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6086781"/>
              </p:ext>
            </p:extLst>
          </p:nvPr>
        </p:nvGraphicFramePr>
        <p:xfrm>
          <a:off x="2768757" y="3268424"/>
          <a:ext cx="4758530" cy="1788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06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065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86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4861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직급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부서코드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0001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과장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0002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성춘향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대리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0003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이몽룡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0004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심청이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969896"/>
              </p:ext>
            </p:extLst>
          </p:nvPr>
        </p:nvGraphicFramePr>
        <p:xfrm>
          <a:off x="1208584" y="3256384"/>
          <a:ext cx="1404156" cy="1828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정보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번호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사원 직급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</a:t>
                      </a:r>
                      <a:r>
                        <a:rPr lang="ko-KR" altLang="en-US" sz="1400" baseline="0" dirty="0" smtClean="0"/>
                        <a:t> 코드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모서리가 둥근 직사각형 24"/>
          <p:cNvSpPr/>
          <p:nvPr/>
        </p:nvSpPr>
        <p:spPr>
          <a:xfrm>
            <a:off x="6396017" y="3212976"/>
            <a:ext cx="1170130" cy="187220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208584" y="5301209"/>
            <a:ext cx="7081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※ </a:t>
            </a:r>
            <a:r>
              <a:rPr lang="ko-KR" altLang="en-US" sz="1600" dirty="0" smtClean="0"/>
              <a:t>정규화 후의 형태 </a:t>
            </a:r>
            <a:r>
              <a:rPr lang="en-US" altLang="ko-KR" sz="1600" dirty="0" smtClean="0"/>
              <a:t>-&gt; 1</a:t>
            </a:r>
            <a:r>
              <a:rPr lang="ko-KR" altLang="en-US" sz="1600" dirty="0" smtClean="0"/>
              <a:t>대 多의 구조로 변경된다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ko-KR" altLang="en-US" sz="1600" dirty="0" smtClean="0"/>
              <a:t>한 부서에는 여러 명의 사원이 존재한다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graphicFrame>
        <p:nvGraphicFramePr>
          <p:cNvPr id="13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232276"/>
              </p:ext>
            </p:extLst>
          </p:nvPr>
        </p:nvGraphicFramePr>
        <p:xfrm>
          <a:off x="1208584" y="1412776"/>
          <a:ext cx="1404156" cy="1219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93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정보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코드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부서 이름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위치</a:t>
                      </a:r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230499"/>
              </p:ext>
            </p:extLst>
          </p:nvPr>
        </p:nvGraphicFramePr>
        <p:xfrm>
          <a:off x="2807619" y="1412776"/>
          <a:ext cx="3527876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06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86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86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코드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부서 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위치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회계팀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연구소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수원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영업팀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분당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2768757" y="1340768"/>
            <a:ext cx="1248139" cy="158417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9" idx="2"/>
            <a:endCxn id="25" idx="0"/>
          </p:cNvCxnSpPr>
          <p:nvPr/>
        </p:nvCxnSpPr>
        <p:spPr>
          <a:xfrm rot="16200000" flipH="1">
            <a:off x="5042939" y="1274832"/>
            <a:ext cx="288032" cy="3588256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024" y="197768"/>
            <a:ext cx="4532952" cy="854968"/>
          </a:xfrm>
        </p:spPr>
        <p:txBody>
          <a:bodyPr/>
          <a:lstStyle/>
          <a:p>
            <a:r>
              <a:rPr lang="en-US" altLang="ko-KR" dirty="0" smtClean="0"/>
              <a:t> 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6506" y="1124744"/>
            <a:ext cx="9283031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ko-KR" altLang="en-US" sz="2000" dirty="0" err="1" smtClean="0"/>
              <a:t>관계형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데이터베이스의 구성 요소</a:t>
            </a:r>
            <a:endParaRPr lang="en-US" altLang="ko-KR" sz="2000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 테이블</a:t>
            </a:r>
            <a:r>
              <a:rPr lang="en-US" altLang="ko-KR" b="1" dirty="0"/>
              <a:t>(Table)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  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ko-KR" altLang="en-US" sz="1600" b="1" dirty="0"/>
              <a:t>표 형태의 데이터 저장 공간을 테이블이라고 한다</a:t>
            </a:r>
            <a:r>
              <a:rPr lang="en-US" altLang="ko-KR" sz="1600" b="1" dirty="0"/>
              <a:t>. 2</a:t>
            </a:r>
            <a:r>
              <a:rPr lang="ko-KR" altLang="en-US" sz="1600" b="1" dirty="0"/>
              <a:t>차원 형태로 행과 열로 구성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   </a:t>
            </a:r>
            <a:r>
              <a:rPr lang="ko-KR" altLang="en-US" sz="1600" dirty="0"/>
              <a:t>행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ROW) - </a:t>
            </a:r>
            <a:r>
              <a:rPr lang="ko-KR" altLang="en-US" sz="1600" dirty="0" smtClean="0"/>
              <a:t>저장하려는 </a:t>
            </a:r>
            <a:r>
              <a:rPr lang="ko-KR" altLang="en-US" sz="1600" dirty="0"/>
              <a:t>하나의 개체를 구성하는 여러 값을 가로로 늘어뜨린 형태다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열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COLUMN) - </a:t>
            </a:r>
            <a:r>
              <a:rPr lang="ko-KR" altLang="en-US" sz="1600" dirty="0" smtClean="0"/>
              <a:t>저장하려는 </a:t>
            </a:r>
            <a:r>
              <a:rPr lang="ko-KR" altLang="en-US" sz="1600" dirty="0"/>
              <a:t>데이터를 대표하는 이름과 공통 특성을 </a:t>
            </a:r>
            <a:r>
              <a:rPr lang="ko-KR" altLang="en-US" sz="1600" dirty="0" smtClean="0"/>
              <a:t>정의</a:t>
            </a:r>
            <a:endParaRPr lang="en-US" altLang="ko-KR" sz="1600" dirty="0" smtClean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780244"/>
              </p:ext>
            </p:extLst>
          </p:nvPr>
        </p:nvGraphicFramePr>
        <p:xfrm>
          <a:off x="1520618" y="4233304"/>
          <a:ext cx="4944549" cy="142794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34814">
                  <a:extLst>
                    <a:ext uri="{9D8B030D-6E8A-4147-A177-3AD203B41FA5}">
                      <a16:colId xmlns:a16="http://schemas.microsoft.com/office/drawing/2014/main" xmlns="" val="1302133471"/>
                    </a:ext>
                  </a:extLst>
                </a:gridCol>
                <a:gridCol w="1053757">
                  <a:extLst>
                    <a:ext uri="{9D8B030D-6E8A-4147-A177-3AD203B41FA5}">
                      <a16:colId xmlns:a16="http://schemas.microsoft.com/office/drawing/2014/main" xmlns="" val="3478021724"/>
                    </a:ext>
                  </a:extLst>
                </a:gridCol>
                <a:gridCol w="1377989"/>
                <a:gridCol w="1377989"/>
              </a:tblGrid>
              <a:tr h="356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u="sng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4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5197872"/>
                  </a:ext>
                </a:extLst>
              </a:tr>
              <a:tr h="356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20150001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오상식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1987. 6. 10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컴퓨터공학과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1167864"/>
                  </a:ext>
                </a:extLst>
              </a:tr>
              <a:tr h="356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20171010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최정보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1995.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5. 5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전자공학과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20182121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김나래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1993.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12. 1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기계공학과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0620" y="3855995"/>
            <a:ext cx="741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학생</a:t>
            </a:r>
            <a:endParaRPr lang="ko-KR" altLang="en-US" sz="1600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185148" y="3984309"/>
            <a:ext cx="1746294" cy="74083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ysClr val="windowText" lastClr="000000"/>
                </a:solidFill>
              </a:rPr>
              <a:t>속성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열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칼럼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</a:t>
            </a:r>
          </a:p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애트리뷰트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 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직선 화살표 연결선 8"/>
          <p:cNvCxnSpPr>
            <a:stCxn id="8" idx="1"/>
            <a:endCxn id="14" idx="3"/>
          </p:cNvCxnSpPr>
          <p:nvPr/>
        </p:nvCxnSpPr>
        <p:spPr>
          <a:xfrm flipH="1" flipV="1">
            <a:off x="6591182" y="4315783"/>
            <a:ext cx="593966" cy="3894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208584" y="4135763"/>
            <a:ext cx="5382598" cy="360039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5" name="오른쪽 중괄호 14"/>
          <p:cNvSpPr/>
          <p:nvPr/>
        </p:nvSpPr>
        <p:spPr>
          <a:xfrm>
            <a:off x="6542578" y="4615889"/>
            <a:ext cx="312035" cy="10453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910162" y="4960472"/>
            <a:ext cx="1746294" cy="43204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ysClr val="windowText" lastClr="000000"/>
                </a:solidFill>
              </a:rPr>
              <a:t>튜플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레코드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,</a:t>
            </a:r>
            <a:r>
              <a:rPr lang="ko-KR" altLang="en-US" sz="1600" dirty="0" smtClean="0">
                <a:solidFill>
                  <a:sysClr val="windowText" lastClr="000000"/>
                </a:solidFill>
              </a:rPr>
              <a:t>행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2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6032" y="197768"/>
            <a:ext cx="4604960" cy="854968"/>
          </a:xfrm>
        </p:spPr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6506" y="1251625"/>
            <a:ext cx="928303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 </a:t>
            </a:r>
            <a:r>
              <a:rPr lang="ko-KR" altLang="en-US" dirty="0" smtClean="0"/>
              <a:t>   </a:t>
            </a:r>
            <a:r>
              <a:rPr lang="ko-KR" altLang="en-US" sz="2000" dirty="0" err="1" smtClean="0"/>
              <a:t>관계형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데이터베이스의 구성 요소</a:t>
            </a:r>
            <a:endParaRPr lang="en-US" altLang="ko-KR" sz="2000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 smtClean="0"/>
              <a:t>특별한 의미를 지닌 열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키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   </a:t>
            </a:r>
            <a:r>
              <a:rPr lang="ko-KR" altLang="en-US" sz="1600" b="1" dirty="0" err="1" smtClean="0">
                <a:solidFill>
                  <a:srgbClr val="C00000"/>
                </a:solidFill>
              </a:rPr>
              <a:t>기본키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(Primary Key)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    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테이블의 지정된 행을 식별할 수 있는 유일한 값이어야 한다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값의 중복이 없어야 한다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- NULL</a:t>
            </a:r>
            <a:r>
              <a:rPr lang="ko-KR" altLang="en-US" sz="1600" dirty="0" smtClean="0"/>
              <a:t>값을 가질 수 없다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주민등록번호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학번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사번</a:t>
            </a:r>
            <a:r>
              <a:rPr lang="ko-KR" altLang="en-US" sz="1600" dirty="0" smtClean="0"/>
              <a:t> 등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보조키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- </a:t>
            </a:r>
            <a:r>
              <a:rPr lang="ko-KR" altLang="en-US" sz="1600" dirty="0" smtClean="0"/>
              <a:t>대체키 또는 </a:t>
            </a:r>
            <a:r>
              <a:rPr lang="ko-KR" altLang="en-US" sz="1600" dirty="0" err="1" smtClean="0"/>
              <a:t>후보키라</a:t>
            </a:r>
            <a:r>
              <a:rPr lang="ko-KR" altLang="en-US" sz="1600" dirty="0" smtClean="0"/>
              <a:t> 하며 </a:t>
            </a:r>
            <a:r>
              <a:rPr lang="ko-KR" altLang="en-US" sz="1600" dirty="0" err="1" smtClean="0"/>
              <a:t>후보키</a:t>
            </a:r>
            <a:r>
              <a:rPr lang="ko-KR" altLang="en-US" sz="1600" dirty="0" smtClean="0"/>
              <a:t> 중에서 </a:t>
            </a:r>
            <a:r>
              <a:rPr lang="ko-KR" altLang="en-US" sz="1600" dirty="0" err="1" smtClean="0"/>
              <a:t>기본키로</a:t>
            </a:r>
            <a:r>
              <a:rPr lang="ko-KR" altLang="en-US" sz="1600" dirty="0" smtClean="0"/>
              <a:t> 지정되지 않은 열이다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072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024" y="188640"/>
            <a:ext cx="4754579" cy="854968"/>
          </a:xfrm>
        </p:spPr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64568" y="1179938"/>
            <a:ext cx="8094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  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외래키</a:t>
            </a:r>
            <a:r>
              <a:rPr lang="en-US" altLang="ko-KR" b="1" dirty="0" smtClean="0">
                <a:solidFill>
                  <a:srgbClr val="C00000"/>
                </a:solidFill>
              </a:rPr>
              <a:t>(FK : Foreign Key)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   </a:t>
            </a:r>
            <a:r>
              <a:rPr lang="en-US" altLang="ko-KR" dirty="0" smtClean="0"/>
              <a:t>-  </a:t>
            </a:r>
            <a:r>
              <a:rPr lang="ko-KR" altLang="en-US" dirty="0" smtClean="0"/>
              <a:t>특정 테이블에 포함되어 있으면서 다른 테이블의 </a:t>
            </a:r>
            <a:r>
              <a:rPr lang="ko-KR" altLang="en-US" dirty="0" err="1" smtClean="0"/>
              <a:t>기본키로</a:t>
            </a:r>
            <a:r>
              <a:rPr lang="ko-KR" altLang="en-US" dirty="0" smtClean="0"/>
              <a:t> 지정된 키</a:t>
            </a:r>
            <a:endParaRPr lang="en-US" altLang="ko-KR" dirty="0" smtClean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973142"/>
              </p:ext>
            </p:extLst>
          </p:nvPr>
        </p:nvGraphicFramePr>
        <p:xfrm>
          <a:off x="2186693" y="4192488"/>
          <a:ext cx="5027231" cy="18186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701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81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044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044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사원 번호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사원 이름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부서코드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501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이강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502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김산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24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503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남한강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31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504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북한강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35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5949114" y="4077072"/>
            <a:ext cx="1170130" cy="208823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86692" y="4150464"/>
            <a:ext cx="1170130" cy="187220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759446"/>
              </p:ext>
            </p:extLst>
          </p:nvPr>
        </p:nvGraphicFramePr>
        <p:xfrm>
          <a:off x="2372711" y="2276872"/>
          <a:ext cx="3804425" cy="122413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27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8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38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 코드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부서 이름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위치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전산팀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서울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15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총무팀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인천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2333851" y="2204864"/>
            <a:ext cx="1248139" cy="151216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957226" y="4689140"/>
            <a:ext cx="1092118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외래키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75614" y="2758616"/>
            <a:ext cx="1092118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340602" y="4857120"/>
            <a:ext cx="1092118" cy="43204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기본키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17" idx="2"/>
            <a:endCxn id="7" idx="0"/>
          </p:cNvCxnSpPr>
          <p:nvPr/>
        </p:nvCxnSpPr>
        <p:spPr>
          <a:xfrm rot="16200000" flipH="1">
            <a:off x="4566030" y="2108923"/>
            <a:ext cx="360040" cy="3576258"/>
          </a:xfrm>
          <a:prstGeom prst="bentConnector3">
            <a:avLst/>
          </a:prstGeom>
          <a:ln w="1905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0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024" y="188640"/>
            <a:ext cx="6981224" cy="854968"/>
          </a:xfrm>
        </p:spPr>
        <p:txBody>
          <a:bodyPr/>
          <a:lstStyle/>
          <a:p>
            <a:r>
              <a:rPr lang="en-US" altLang="ko-KR" dirty="0" smtClean="0"/>
              <a:t>   SQL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06506" y="1124744"/>
            <a:ext cx="8915400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</a:t>
            </a:r>
            <a:r>
              <a:rPr lang="en-US" altLang="ko-KR" sz="2000" b="1" dirty="0" smtClean="0"/>
              <a:t>SQL(Structured Query Language)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FF0000"/>
                </a:solidFill>
              </a:rPr>
              <a:t>‘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에스큐엘</a:t>
            </a:r>
            <a:r>
              <a:rPr lang="en-US" altLang="ko-KR" sz="1600" dirty="0" smtClean="0">
                <a:solidFill>
                  <a:srgbClr val="FF0000"/>
                </a:solidFill>
              </a:rPr>
              <a:t>’, </a:t>
            </a:r>
            <a:r>
              <a:rPr lang="ko-KR" altLang="en-US" sz="1600" dirty="0" smtClean="0">
                <a:solidFill>
                  <a:srgbClr val="FF0000"/>
                </a:solidFill>
              </a:rPr>
              <a:t>또는 </a:t>
            </a:r>
            <a:r>
              <a:rPr lang="en-US" altLang="ko-KR" sz="1600" dirty="0" smtClean="0">
                <a:solidFill>
                  <a:srgbClr val="FF0000"/>
                </a:solidFill>
              </a:rPr>
              <a:t>‘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시퀄</a:t>
            </a:r>
            <a:r>
              <a:rPr lang="en-US" altLang="ko-KR" sz="1600" dirty="0" smtClean="0">
                <a:solidFill>
                  <a:srgbClr val="FF0000"/>
                </a:solidFill>
              </a:rPr>
              <a:t>’</a:t>
            </a:r>
            <a:r>
              <a:rPr lang="ko-KR" altLang="en-US" sz="1600" dirty="0" smtClean="0">
                <a:solidFill>
                  <a:srgbClr val="FF0000"/>
                </a:solidFill>
              </a:rPr>
              <a:t>이라 부른다</a:t>
            </a:r>
            <a:r>
              <a:rPr lang="en-US" altLang="ko-KR" sz="1600" dirty="0" smtClean="0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사용자와 데이터베이스 시스템 간에 의사 소통을 하기 위한 언어이다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사용자가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을 이용하여 </a:t>
            </a:r>
            <a:r>
              <a:rPr lang="en-US" altLang="ko-KR" sz="1600" dirty="0" smtClean="0"/>
              <a:t>DB </a:t>
            </a:r>
            <a:r>
              <a:rPr lang="ko-KR" altLang="en-US" sz="1600" dirty="0" smtClean="0"/>
              <a:t>시스템에 데이터의 검색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조작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정의 등을 요구하면 </a:t>
            </a:r>
            <a:r>
              <a:rPr lang="en-US" altLang="ko-KR" sz="1600" dirty="0" smtClean="0"/>
              <a:t>DB </a:t>
            </a:r>
            <a:r>
              <a:rPr lang="ko-KR" altLang="en-US" sz="1600" dirty="0" smtClean="0"/>
              <a:t>시스템이 필요한 데이터를 가져와서 결과를 알려준다</a:t>
            </a:r>
            <a:r>
              <a:rPr lang="en-US" altLang="ko-KR" sz="1600" dirty="0" smtClean="0"/>
              <a:t>.</a:t>
            </a:r>
          </a:p>
        </p:txBody>
      </p:sp>
      <p:graphicFrame>
        <p:nvGraphicFramePr>
          <p:cNvPr id="1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726738"/>
              </p:ext>
            </p:extLst>
          </p:nvPr>
        </p:nvGraphicFramePr>
        <p:xfrm>
          <a:off x="1130577" y="3356992"/>
          <a:ext cx="8088343" cy="3105137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34623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259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37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개념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85444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DDL(Data </a:t>
                      </a:r>
                      <a:r>
                        <a:rPr lang="en-US" altLang="ko-KR" sz="1600" dirty="0" err="1" smtClean="0"/>
                        <a:t>Defiintion</a:t>
                      </a:r>
                      <a:r>
                        <a:rPr lang="en-US" altLang="ko-KR" sz="1600" dirty="0" smtClean="0"/>
                        <a:t> Language)</a:t>
                      </a:r>
                      <a:r>
                        <a:rPr lang="en-US" altLang="ko-KR" sz="1600" baseline="0" dirty="0" smtClean="0"/>
                        <a:t>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/>
                        <a:t>- </a:t>
                      </a:r>
                      <a:r>
                        <a:rPr lang="ko-KR" altLang="en-US" sz="1600" dirty="0" smtClean="0"/>
                        <a:t>데이터 </a:t>
                      </a:r>
                      <a:r>
                        <a:rPr lang="ko-KR" altLang="en-US" sz="1600" dirty="0" err="1" smtClean="0"/>
                        <a:t>정의어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테이블을 포함한 여러 객체를 생성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수정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삭제하는 명령어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4655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DML(Data Manipulation Language)</a:t>
                      </a:r>
                      <a:r>
                        <a:rPr lang="en-US" altLang="ko-KR" sz="1600" baseline="0" dirty="0" smtClean="0"/>
                        <a:t> - </a:t>
                      </a:r>
                      <a:r>
                        <a:rPr lang="ko-KR" altLang="en-US" sz="1600" dirty="0" smtClean="0"/>
                        <a:t>데이터 </a:t>
                      </a:r>
                      <a:r>
                        <a:rPr lang="ko-KR" altLang="en-US" sz="1600" dirty="0" err="1" smtClean="0"/>
                        <a:t>조작어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/>
                        <a:t>데이터를 저장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검색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수정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삭제하는 명령어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46556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DCL(Data Control Language)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/>
                        <a:t>- </a:t>
                      </a:r>
                      <a:r>
                        <a:rPr lang="ko-KR" altLang="en-US" sz="1600" dirty="0" smtClean="0"/>
                        <a:t>데이터 </a:t>
                      </a:r>
                      <a:r>
                        <a:rPr lang="ko-KR" altLang="en-US" sz="1600" dirty="0" err="1" smtClean="0"/>
                        <a:t>제어어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/>
                        <a:t>데이터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사용 권한과 관련된 명령어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84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024" y="188640"/>
            <a:ext cx="6981224" cy="854968"/>
          </a:xfrm>
        </p:spPr>
        <p:txBody>
          <a:bodyPr/>
          <a:lstStyle/>
          <a:p>
            <a:r>
              <a:rPr lang="en-US" altLang="ko-KR" dirty="0" smtClean="0"/>
              <a:t>   SQL</a:t>
            </a:r>
            <a:r>
              <a:rPr lang="ko-KR" altLang="en-US" dirty="0"/>
              <a:t> </a:t>
            </a:r>
            <a:r>
              <a:rPr lang="en-US" altLang="ko-KR" dirty="0" smtClean="0"/>
              <a:t>- DDL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862136" y="1340768"/>
            <a:ext cx="3586808" cy="50405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</a:t>
            </a:r>
            <a:r>
              <a:rPr lang="en-US" altLang="ko-KR" sz="2000" b="1" dirty="0" smtClean="0"/>
              <a:t>DDL(</a:t>
            </a:r>
            <a:r>
              <a:rPr lang="ko-KR" altLang="en-US" sz="2000" b="1" dirty="0" smtClean="0"/>
              <a:t>데이터 </a:t>
            </a:r>
            <a:r>
              <a:rPr lang="ko-KR" altLang="en-US" sz="2000" b="1" dirty="0" err="1" smtClean="0"/>
              <a:t>정의어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4776" y="1916832"/>
            <a:ext cx="4730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▷ 테이블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create table </a:t>
            </a:r>
            <a:r>
              <a:rPr lang="ko-KR" altLang="en-US" dirty="0" smtClean="0"/>
              <a:t>테이블이름</a:t>
            </a:r>
            <a:r>
              <a:rPr lang="en-US" altLang="ko-KR" dirty="0" smtClean="0"/>
              <a:t>(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name char(10),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age </a:t>
            </a:r>
            <a:r>
              <a:rPr lang="en-US" altLang="ko-KR" dirty="0" err="1" smtClean="0"/>
              <a:t>int</a:t>
            </a:r>
            <a:endParaRPr lang="en-US" altLang="ko-KR" dirty="0" smtClean="0"/>
          </a:p>
          <a:p>
            <a:r>
              <a:rPr lang="en-US" altLang="ko-KR" dirty="0" smtClean="0"/>
              <a:t>     )</a:t>
            </a:r>
          </a:p>
          <a:p>
            <a:endParaRPr lang="en-US" altLang="ko-KR" dirty="0" smtClean="0"/>
          </a:p>
          <a:p>
            <a:r>
              <a:rPr lang="ko-KR" altLang="en-US" dirty="0"/>
              <a:t>▷ </a:t>
            </a:r>
            <a:r>
              <a:rPr lang="ko-KR" altLang="en-US" dirty="0" smtClean="0"/>
              <a:t>테이블 삭제</a:t>
            </a:r>
            <a:endParaRPr lang="en-US" altLang="ko-KR" dirty="0"/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   drop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table </a:t>
            </a:r>
            <a:r>
              <a:rPr lang="ko-KR" altLang="en-US" dirty="0" smtClean="0"/>
              <a:t>테이블 이름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▷ 테이블 </a:t>
            </a:r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  <a:endParaRPr lang="en-US" altLang="ko-KR" dirty="0"/>
          </a:p>
          <a:p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alter table </a:t>
            </a:r>
            <a:r>
              <a:rPr lang="ko-KR" altLang="en-US" dirty="0" smtClean="0"/>
              <a:t>테이블 이름 </a:t>
            </a:r>
            <a:r>
              <a:rPr lang="en-US" altLang="ko-KR" b="1" dirty="0" smtClean="0">
                <a:solidFill>
                  <a:srgbClr val="C00000"/>
                </a:solidFill>
              </a:rPr>
              <a:t>add</a:t>
            </a:r>
            <a:r>
              <a:rPr lang="en-US" altLang="ko-KR" dirty="0" smtClean="0"/>
              <a:t> </a:t>
            </a:r>
            <a:r>
              <a:rPr lang="ko-KR" altLang="en-US" dirty="0" smtClean="0"/>
              <a:t>칼럼추가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04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024" y="188640"/>
            <a:ext cx="6981224" cy="854968"/>
          </a:xfrm>
        </p:spPr>
        <p:txBody>
          <a:bodyPr/>
          <a:lstStyle/>
          <a:p>
            <a:r>
              <a:rPr lang="en-US" altLang="ko-KR" dirty="0" smtClean="0"/>
              <a:t>   SQL</a:t>
            </a:r>
            <a:r>
              <a:rPr lang="ko-KR" altLang="en-US" dirty="0"/>
              <a:t> </a:t>
            </a:r>
            <a:r>
              <a:rPr lang="en-US" altLang="ko-KR" dirty="0" smtClean="0"/>
              <a:t>- DML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862136" y="1412776"/>
            <a:ext cx="3586808" cy="50405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</a:t>
            </a:r>
            <a:r>
              <a:rPr lang="en-US" altLang="ko-KR" sz="2000" b="1" dirty="0" smtClean="0"/>
              <a:t>DML(</a:t>
            </a:r>
            <a:r>
              <a:rPr lang="ko-KR" altLang="en-US" sz="2000" b="1" dirty="0" smtClean="0"/>
              <a:t>데이터 </a:t>
            </a:r>
            <a:r>
              <a:rPr lang="ko-KR" altLang="en-US" sz="2000" b="1" dirty="0" err="1" smtClean="0"/>
              <a:t>조작어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4776" y="1916832"/>
            <a:ext cx="71786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자료 삽입</a:t>
            </a:r>
            <a:r>
              <a:rPr lang="en-US" altLang="ko-KR" dirty="0" smtClean="0"/>
              <a:t>(insert)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  insert into </a:t>
            </a:r>
            <a:r>
              <a:rPr lang="ko-KR" altLang="en-US" b="1" dirty="0" smtClean="0"/>
              <a:t>테이블이름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칼럼명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values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값</a:t>
            </a:r>
            <a:r>
              <a:rPr lang="en-US" altLang="ko-KR" b="1" dirty="0" smtClean="0"/>
              <a:t>1, </a:t>
            </a:r>
            <a:r>
              <a:rPr lang="ko-KR" altLang="en-US" b="1" dirty="0" smtClean="0"/>
              <a:t>값</a:t>
            </a:r>
            <a:r>
              <a:rPr lang="en-US" altLang="ko-KR" b="1" dirty="0" smtClean="0"/>
              <a:t>2)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▷ 자료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(select)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select </a:t>
            </a:r>
            <a:r>
              <a:rPr lang="ko-KR" altLang="en-US" b="1" dirty="0" err="1" smtClean="0"/>
              <a:t>칼럼명</a:t>
            </a:r>
            <a:r>
              <a:rPr lang="en-US" altLang="ko-KR" b="1" dirty="0" smtClean="0">
                <a:solidFill>
                  <a:srgbClr val="C00000"/>
                </a:solidFill>
              </a:rPr>
              <a:t> from </a:t>
            </a:r>
            <a:r>
              <a:rPr lang="ko-KR" altLang="en-US" b="1" dirty="0" smtClean="0"/>
              <a:t>테이블이름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▷ </a:t>
            </a:r>
            <a:r>
              <a:rPr lang="ko-KR" altLang="en-US" dirty="0" smtClean="0"/>
              <a:t>자료 수정</a:t>
            </a:r>
            <a:r>
              <a:rPr lang="en-US" altLang="ko-KR" dirty="0" smtClean="0"/>
              <a:t>(update)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  update </a:t>
            </a:r>
            <a:r>
              <a:rPr lang="ko-KR" altLang="en-US" b="1" dirty="0" smtClean="0"/>
              <a:t>테이블이름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set=‘</a:t>
            </a:r>
            <a:r>
              <a:rPr lang="ko-KR" altLang="en-US" b="1" dirty="0" smtClean="0"/>
              <a:t>변경내용</a:t>
            </a:r>
            <a:r>
              <a:rPr lang="en-US" altLang="ko-KR" b="1" dirty="0" smtClean="0">
                <a:solidFill>
                  <a:srgbClr val="C00000"/>
                </a:solidFill>
              </a:rPr>
              <a:t>’ where </a:t>
            </a:r>
            <a:r>
              <a:rPr lang="ko-KR" altLang="en-US" b="1" dirty="0" err="1" smtClean="0"/>
              <a:t>칼럼명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▷ </a:t>
            </a:r>
            <a:r>
              <a:rPr lang="ko-KR" altLang="en-US" dirty="0" smtClean="0"/>
              <a:t>자료 삭제</a:t>
            </a:r>
            <a:r>
              <a:rPr lang="en-US" altLang="ko-KR" dirty="0" smtClean="0"/>
              <a:t>(delete)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C00000"/>
                </a:solidFill>
              </a:rPr>
              <a:t>delete from </a:t>
            </a:r>
            <a:r>
              <a:rPr lang="ko-KR" altLang="en-US" dirty="0" smtClean="0"/>
              <a:t>테이블 이름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1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4024" y="188640"/>
            <a:ext cx="6981224" cy="854968"/>
          </a:xfrm>
        </p:spPr>
        <p:txBody>
          <a:bodyPr/>
          <a:lstStyle/>
          <a:p>
            <a:r>
              <a:rPr lang="en-US" altLang="ko-KR" dirty="0" smtClean="0"/>
              <a:t>   SQL</a:t>
            </a:r>
            <a:r>
              <a:rPr lang="ko-KR" altLang="en-US" dirty="0"/>
              <a:t> </a:t>
            </a:r>
            <a:r>
              <a:rPr lang="en-US" altLang="ko-KR" dirty="0" smtClean="0"/>
              <a:t>- DCL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862136" y="1340768"/>
            <a:ext cx="3586808" cy="50405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/>
              <a:t>   </a:t>
            </a:r>
            <a:r>
              <a:rPr lang="en-US" altLang="ko-KR" sz="2000" b="1" dirty="0" smtClean="0"/>
              <a:t>DCL(</a:t>
            </a:r>
            <a:r>
              <a:rPr lang="ko-KR" altLang="en-US" sz="2000" b="1" dirty="0" smtClean="0"/>
              <a:t>데이터 </a:t>
            </a:r>
            <a:r>
              <a:rPr lang="ko-KR" altLang="en-US" sz="2000" b="1" dirty="0" err="1" smtClean="0"/>
              <a:t>제어어</a:t>
            </a:r>
            <a:r>
              <a:rPr lang="en-US" altLang="ko-KR" sz="2000" b="1" dirty="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0463" y="1812880"/>
            <a:ext cx="71786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ko-KR" altLang="en-US" dirty="0" err="1" smtClean="0"/>
              <a:t>커밋과</a:t>
            </a:r>
            <a:r>
              <a:rPr lang="ko-KR" altLang="en-US" dirty="0" smtClean="0"/>
              <a:t> 롤백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  </a:t>
            </a:r>
            <a:r>
              <a:rPr lang="ko-KR" altLang="en-US" dirty="0" smtClean="0"/>
              <a:t>트랜잭션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작은 업무 단위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완료를 의미하는 명령어</a:t>
            </a:r>
            <a:r>
              <a:rPr lang="en-US" altLang="ko-KR" dirty="0" smtClean="0"/>
              <a:t> - </a:t>
            </a:r>
            <a:r>
              <a:rPr lang="en-US" altLang="ko-KR" b="1" dirty="0" smtClean="0">
                <a:solidFill>
                  <a:srgbClr val="C00000"/>
                </a:solidFill>
              </a:rPr>
              <a:t>commit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   </a:t>
            </a:r>
            <a:r>
              <a:rPr lang="ko-KR" altLang="en-US" dirty="0" smtClean="0"/>
              <a:t>변경사항을 취소하고 원래대로 복구하는 명령어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en-US" altLang="ko-KR" b="1" dirty="0" smtClean="0">
                <a:solidFill>
                  <a:srgbClr val="C00000"/>
                </a:solidFill>
              </a:rPr>
              <a:t>rollback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▷ </a:t>
            </a:r>
            <a:r>
              <a:rPr lang="ko-KR" altLang="en-US" dirty="0" smtClean="0"/>
              <a:t>권한 부여와 해제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C00000"/>
                </a:solidFill>
              </a:rPr>
              <a:t>   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권한을 부여하는 명령어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b="1" dirty="0" smtClean="0">
                <a:solidFill>
                  <a:srgbClr val="C00000"/>
                </a:solidFill>
              </a:rPr>
              <a:t>grant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 </a:t>
            </a:r>
            <a:r>
              <a:rPr lang="en-US" altLang="ko-KR" dirty="0"/>
              <a:t>DB </a:t>
            </a:r>
            <a:r>
              <a:rPr lang="ko-KR" altLang="en-US" dirty="0"/>
              <a:t>권한을 </a:t>
            </a:r>
            <a:r>
              <a:rPr lang="ko-KR" altLang="en-US" dirty="0" smtClean="0"/>
              <a:t>해</a:t>
            </a:r>
            <a:r>
              <a:rPr lang="ko-KR" altLang="en-US" dirty="0"/>
              <a:t>제</a:t>
            </a:r>
            <a:r>
              <a:rPr lang="ko-KR" altLang="en-US" dirty="0" smtClean="0"/>
              <a:t>하는 명령어 </a:t>
            </a:r>
            <a:r>
              <a:rPr lang="en-US" altLang="ko-KR" dirty="0" smtClean="0"/>
              <a:t>- </a:t>
            </a:r>
            <a:r>
              <a:rPr lang="en-US" altLang="ko-KR" b="1" dirty="0" smtClean="0">
                <a:solidFill>
                  <a:srgbClr val="C00000"/>
                </a:solidFill>
              </a:rPr>
              <a:t>revoke</a:t>
            </a:r>
            <a:endParaRPr lang="en-US" altLang="ko-KR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4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488504" y="188640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 MySQL</a:t>
            </a:r>
            <a:r>
              <a:rPr lang="ko-KR" altLang="en-US" dirty="0" smtClean="0">
                <a:solidFill>
                  <a:schemeClr val="tx1"/>
                </a:solidFill>
              </a:rPr>
              <a:t> 데이터 베이스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521" y="1177359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웹 애플리케이션에서 데이터베이스와의 연동은 필수적인 작업이다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이런 상호작용을 위해서는 데이터베이스 관리 시스템이 설치되어야 한다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5929" y="1844824"/>
            <a:ext cx="8244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설치하기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download </a:t>
            </a:r>
            <a:r>
              <a:rPr lang="ko-KR" altLang="en-US" dirty="0" smtClean="0"/>
              <a:t>검색 </a:t>
            </a:r>
            <a:r>
              <a:rPr lang="en-US" altLang="ko-KR" dirty="0" smtClean="0"/>
              <a:t>&gt; MySQL Community Downloads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84" y="2852936"/>
            <a:ext cx="5082030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모서리가 둥근 직사각형 12"/>
          <p:cNvSpPr/>
          <p:nvPr/>
        </p:nvSpPr>
        <p:spPr>
          <a:xfrm>
            <a:off x="1496616" y="4101039"/>
            <a:ext cx="1728192" cy="26406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3276369" y="3860382"/>
            <a:ext cx="36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2" y="3829244"/>
            <a:ext cx="4257075" cy="2124559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7113240" y="5517232"/>
            <a:ext cx="1512168" cy="43204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46DD618-61E0-4F40-B204-242CFAF546A3}"/>
              </a:ext>
            </a:extLst>
          </p:cNvPr>
          <p:cNvSpPr txBox="1"/>
          <p:nvPr/>
        </p:nvSpPr>
        <p:spPr>
          <a:xfrm>
            <a:off x="8556359" y="5189630"/>
            <a:ext cx="367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②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61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0048" y="269776"/>
            <a:ext cx="3524840" cy="854968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데이터베이스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6506" y="1124744"/>
            <a:ext cx="9283031" cy="273630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 </a:t>
            </a:r>
            <a:r>
              <a:rPr lang="ko-KR" altLang="en-US" sz="2000" b="1" dirty="0" smtClean="0"/>
              <a:t>데이터베이스</a:t>
            </a:r>
            <a:r>
              <a:rPr lang="en-US" altLang="ko-KR" sz="2000" b="1" dirty="0" smtClean="0"/>
              <a:t>(Database)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데이터들이 모여있는 데이터의 집합으로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서로 관련 있는 데이터들의 모임이다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메모장에 두서없이 적어 놓은 단어들의 모임은 데이터베이스가 아님</a:t>
            </a:r>
            <a:r>
              <a:rPr lang="en-US" altLang="ko-KR" sz="1600" dirty="0" smtClean="0"/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데이터베이스와 생활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 smtClean="0"/>
              <a:t>    예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학교 홈페이지에서 수강신청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성적 조회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 smtClean="0"/>
              <a:t>         </a:t>
            </a:r>
            <a:r>
              <a:rPr lang="ko-KR" altLang="en-US" sz="1600" dirty="0" smtClean="0"/>
              <a:t>전산화된 도서관에서 도서 검색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비행기나 기차 예매 등</a:t>
            </a:r>
            <a:endParaRPr lang="en-US" altLang="ko-KR" sz="16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96392"/>
              </p:ext>
            </p:extLst>
          </p:nvPr>
        </p:nvGraphicFramePr>
        <p:xfrm>
          <a:off x="740532" y="4377320"/>
          <a:ext cx="4758528" cy="12119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092121">
                  <a:extLst>
                    <a:ext uri="{9D8B030D-6E8A-4147-A177-3AD203B41FA5}">
                      <a16:colId xmlns:a16="http://schemas.microsoft.com/office/drawing/2014/main" xmlns="" val="1302133471"/>
                    </a:ext>
                  </a:extLst>
                </a:gridCol>
                <a:gridCol w="1014113">
                  <a:extLst>
                    <a:ext uri="{9D8B030D-6E8A-4147-A177-3AD203B41FA5}">
                      <a16:colId xmlns:a16="http://schemas.microsoft.com/office/drawing/2014/main" xmlns="" val="3478021724"/>
                    </a:ext>
                  </a:extLst>
                </a:gridCol>
                <a:gridCol w="1326147"/>
                <a:gridCol w="1326147"/>
              </a:tblGrid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u="sng" dirty="0" smtClean="0">
                          <a:solidFill>
                            <a:schemeClr val="tx1"/>
                          </a:solidFill>
                        </a:rPr>
                        <a:t>학번</a:t>
                      </a:r>
                      <a:endParaRPr lang="ko-KR" altLang="en-US" sz="14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5197872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20150001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오상식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1987. 6. 10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컴퓨터공학과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1167864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20171010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최정보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1995.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5. 5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전자공학과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20182121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김나래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 1993.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</a:rPr>
                        <a:t> 12. 1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기계공학과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0532" y="4000011"/>
            <a:ext cx="1482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학생 테이블</a:t>
            </a:r>
            <a:endParaRPr lang="ko-KR" altLang="en-US" sz="14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A3B353D8-504D-48FB-8D5B-CCF4D151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10949"/>
              </p:ext>
            </p:extLst>
          </p:nvPr>
        </p:nvGraphicFramePr>
        <p:xfrm>
          <a:off x="5733087" y="4377320"/>
          <a:ext cx="3666409" cy="90894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170130">
                  <a:extLst>
                    <a:ext uri="{9D8B030D-6E8A-4147-A177-3AD203B41FA5}">
                      <a16:colId xmlns:a16="http://schemas.microsoft.com/office/drawing/2014/main" xmlns="" val="1302133471"/>
                    </a:ext>
                  </a:extLst>
                </a:gridCol>
                <a:gridCol w="1496349">
                  <a:extLst>
                    <a:ext uri="{9D8B030D-6E8A-4147-A177-3AD203B41FA5}">
                      <a16:colId xmlns:a16="http://schemas.microsoft.com/office/drawing/2014/main" xmlns="" val="3478021724"/>
                    </a:ext>
                  </a:extLst>
                </a:gridCol>
                <a:gridCol w="999930"/>
              </a:tblGrid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u="sng" dirty="0" smtClean="0">
                          <a:solidFill>
                            <a:schemeClr val="tx1"/>
                          </a:solidFill>
                        </a:rPr>
                        <a:t>과목번호</a:t>
                      </a:r>
                      <a:endParaRPr lang="ko-KR" altLang="en-US" sz="14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과목명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담당교수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5197872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0303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웹 프로그래밍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송미영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1167864"/>
                  </a:ext>
                </a:extLst>
              </a:tr>
              <a:tr h="302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</a:rPr>
                        <a:t>0116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데이터베이스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</a:rPr>
                        <a:t>오용철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0486" marR="80486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33087" y="4000011"/>
            <a:ext cx="1482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과</a:t>
            </a:r>
            <a:r>
              <a:rPr lang="ko-KR" altLang="en-US" sz="1400" dirty="0"/>
              <a:t>목</a:t>
            </a:r>
            <a:r>
              <a:rPr lang="ko-KR" altLang="en-US" sz="1400" dirty="0" smtClean="0"/>
              <a:t> 테이블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920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450050" y="197768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 MySQL</a:t>
            </a:r>
            <a:r>
              <a:rPr lang="ko-KR" altLang="en-US" dirty="0" smtClean="0">
                <a:solidFill>
                  <a:schemeClr val="tx1"/>
                </a:solidFill>
              </a:rPr>
              <a:t> 데이터 베이스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5929" y="1154068"/>
            <a:ext cx="8244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설치하기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   버전 </a:t>
            </a:r>
            <a:r>
              <a:rPr lang="en-US" altLang="ko-KR" dirty="0" smtClean="0"/>
              <a:t>– MySQL 8.0.3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42" y="2204864"/>
            <a:ext cx="7932746" cy="31884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66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450050" y="197768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 MySQL</a:t>
            </a:r>
            <a:r>
              <a:rPr lang="ko-KR" altLang="en-US" dirty="0" smtClean="0">
                <a:solidFill>
                  <a:schemeClr val="tx1"/>
                </a:solidFill>
              </a:rPr>
              <a:t> 데이터 베이스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3672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설치하기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844824"/>
            <a:ext cx="4030080" cy="29354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1844824"/>
            <a:ext cx="4013755" cy="29923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4607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450050" y="197768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 MySQL</a:t>
            </a:r>
            <a:r>
              <a:rPr lang="ko-KR" altLang="en-US" dirty="0" smtClean="0">
                <a:solidFill>
                  <a:schemeClr val="tx1"/>
                </a:solidFill>
              </a:rPr>
              <a:t> 데이터 베이스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3672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설치하기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12" name="오른쪽 화살표 11"/>
          <p:cNvSpPr/>
          <p:nvPr/>
        </p:nvSpPr>
        <p:spPr>
          <a:xfrm>
            <a:off x="5058443" y="2962190"/>
            <a:ext cx="490745" cy="133066"/>
          </a:xfrm>
          <a:prstGeom prst="righ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772816"/>
            <a:ext cx="4024866" cy="309119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80" y="2420888"/>
            <a:ext cx="3696411" cy="158417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105129" y="429309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</a:t>
            </a:r>
            <a:r>
              <a:rPr lang="en-US" altLang="ko-KR" dirty="0" smtClean="0"/>
              <a:t>: root</a:t>
            </a:r>
          </a:p>
          <a:p>
            <a:r>
              <a:rPr lang="ko-KR" altLang="en-US" dirty="0" smtClean="0"/>
              <a:t>비밀번호 </a:t>
            </a:r>
            <a:r>
              <a:rPr lang="en-US" altLang="ko-KR" dirty="0" smtClean="0"/>
              <a:t>: 12345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5412" y="50851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포트 </a:t>
            </a:r>
            <a:r>
              <a:rPr lang="en-US" altLang="ko-KR" dirty="0" smtClean="0"/>
              <a:t>: 3306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44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450050" y="197768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 MySQL</a:t>
            </a:r>
            <a:r>
              <a:rPr lang="ko-KR" altLang="en-US" dirty="0" smtClean="0">
                <a:solidFill>
                  <a:schemeClr val="tx1"/>
                </a:solidFill>
              </a:rPr>
              <a:t> 데이터 베이스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367240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ko-KR" altLang="en-US" b="1" dirty="0" smtClean="0"/>
              <a:t>환경 변수 설정하기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617133"/>
            <a:ext cx="6408712" cy="42724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7555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450050" y="197768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>
                <a:solidFill>
                  <a:schemeClr val="tx1"/>
                </a:solidFill>
              </a:rPr>
              <a:t> MySQL</a:t>
            </a:r>
            <a:r>
              <a:rPr lang="ko-KR" altLang="en-US" dirty="0" smtClean="0">
                <a:solidFill>
                  <a:schemeClr val="tx1"/>
                </a:solidFill>
              </a:rPr>
              <a:t> 데이터 베이스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8504" y="1120969"/>
            <a:ext cx="3672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dirty="0" smtClean="0"/>
              <a:t>CMD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2780928"/>
            <a:ext cx="6318449" cy="27136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1974" y="1628800"/>
            <a:ext cx="314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</a:t>
            </a:r>
            <a:r>
              <a:rPr lang="en-US" altLang="ko-KR" b="1" dirty="0" err="1" smtClean="0"/>
              <a:t>ysql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--version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277" y="3292706"/>
            <a:ext cx="1861709" cy="22018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11974" y="2132856"/>
            <a:ext cx="746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m</a:t>
            </a:r>
            <a:r>
              <a:rPr lang="en-US" altLang="ko-KR" b="1" dirty="0" err="1" smtClean="0"/>
              <a:t>ysql</a:t>
            </a:r>
            <a:r>
              <a:rPr lang="en-US" altLang="ko-KR" b="1" dirty="0" smtClean="0"/>
              <a:t> – u root –p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입력 </a:t>
            </a:r>
            <a:r>
              <a:rPr lang="en-US" altLang="ko-KR" dirty="0" smtClean="0"/>
              <a:t>&gt; password 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&gt; show databases;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66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22058" y="197768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MySQL</a:t>
            </a:r>
            <a:r>
              <a:rPr lang="ko-KR" altLang="en-US" sz="2800" dirty="0" smtClean="0">
                <a:solidFill>
                  <a:schemeClr val="tx1"/>
                </a:solidFill>
              </a:rPr>
              <a:t> 데이터 베이스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8504" y="1052736"/>
            <a:ext cx="54726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▷ </a:t>
            </a:r>
            <a:r>
              <a:rPr lang="en-US" altLang="ko-KR" b="1" dirty="0" smtClean="0"/>
              <a:t>MySQL</a:t>
            </a:r>
            <a:r>
              <a:rPr lang="ko-KR" altLang="en-US" b="1" dirty="0" smtClean="0"/>
              <a:t> 설치 확인 및 데이터 베이스 만들기 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/>
          <a:stretch/>
        </p:blipFill>
        <p:spPr>
          <a:xfrm>
            <a:off x="1280591" y="2132856"/>
            <a:ext cx="4021355" cy="3672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0592" y="1560567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MySQL </a:t>
            </a:r>
            <a:r>
              <a:rPr lang="en-US" altLang="ko-KR" dirty="0" smtClean="0"/>
              <a:t>8.0</a:t>
            </a:r>
            <a:r>
              <a:rPr lang="en-US" altLang="ko-KR" dirty="0" smtClean="0"/>
              <a:t> </a:t>
            </a:r>
            <a:r>
              <a:rPr lang="en-US" altLang="ko-KR" dirty="0" smtClean="0"/>
              <a:t>Command Line Client &gt; </a:t>
            </a:r>
            <a:r>
              <a:rPr lang="ko-KR" altLang="en-US" dirty="0" smtClean="0"/>
              <a:t>비번 </a:t>
            </a:r>
            <a:r>
              <a:rPr lang="en-US" altLang="ko-KR" dirty="0" smtClean="0"/>
              <a:t>: 12345;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57056" y="2420888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베이스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</a:t>
            </a:r>
            <a:r>
              <a:rPr lang="en-US" altLang="ko-KR" dirty="0" err="1" smtClean="0"/>
              <a:t>ysql</a:t>
            </a:r>
            <a:r>
              <a:rPr lang="en-US" altLang="ko-KR" dirty="0" smtClean="0"/>
              <a:t>&gt;CREATE DATABASE </a:t>
            </a:r>
            <a:r>
              <a:rPr lang="en-US" altLang="ko-KR" dirty="0" err="1" smtClean="0"/>
              <a:t>jspdb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베이스 검색하기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mysql</a:t>
            </a:r>
            <a:r>
              <a:rPr lang="en-US" altLang="ko-KR" dirty="0"/>
              <a:t>&gt;</a:t>
            </a:r>
            <a:r>
              <a:rPr lang="en-US" altLang="ko-KR" dirty="0" smtClean="0"/>
              <a:t>SHOW DATABASES;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93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22058" y="197768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MySQL</a:t>
            </a:r>
            <a:r>
              <a:rPr lang="ko-KR" altLang="en-US" sz="2800" dirty="0" smtClean="0">
                <a:solidFill>
                  <a:schemeClr val="tx1"/>
                </a:solidFill>
              </a:rPr>
              <a:t> 데이터 베이스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8545" y="1177359"/>
            <a:ext cx="6408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MySQL </a:t>
            </a:r>
            <a:r>
              <a:rPr lang="ko-KR" altLang="en-US" b="1" dirty="0" smtClean="0"/>
              <a:t>기본 명령어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▷ 데이터 베이스 생성하기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2204864"/>
            <a:ext cx="3223540" cy="278916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4880992" y="2224916"/>
            <a:ext cx="4176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베이스 만들기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CREATE DATABASE </a:t>
            </a:r>
            <a:r>
              <a:rPr lang="en-US" altLang="ko-KR" dirty="0" err="1" smtClean="0">
                <a:solidFill>
                  <a:srgbClr val="C00000"/>
                </a:solidFill>
              </a:rPr>
              <a:t>jspdb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베이스 검색하기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C00000"/>
                </a:solidFill>
              </a:rPr>
              <a:t>SHOW DATABASES;</a:t>
            </a:r>
          </a:p>
          <a:p>
            <a:endParaRPr lang="en-US" altLang="ko-KR" dirty="0"/>
          </a:p>
          <a:p>
            <a:r>
              <a:rPr lang="ko-KR" altLang="en-US" dirty="0"/>
              <a:t>데이터 베이스 사용하기</a:t>
            </a:r>
            <a:endParaRPr lang="en-US" altLang="ko-KR" dirty="0"/>
          </a:p>
          <a:p>
            <a:r>
              <a:rPr lang="en-US" altLang="ko-KR" dirty="0" smtClean="0">
                <a:solidFill>
                  <a:srgbClr val="C00000"/>
                </a:solidFill>
              </a:rPr>
              <a:t>USE </a:t>
            </a:r>
            <a:r>
              <a:rPr lang="en-US" altLang="ko-KR" dirty="0" err="1">
                <a:solidFill>
                  <a:srgbClr val="C00000"/>
                </a:solidFill>
              </a:rPr>
              <a:t>jspdb</a:t>
            </a:r>
            <a:r>
              <a:rPr lang="en-US" altLang="ko-KR" dirty="0" smtClean="0">
                <a:solidFill>
                  <a:srgbClr val="C00000"/>
                </a:solidFill>
              </a:rPr>
              <a:t>;</a:t>
            </a:r>
            <a:endParaRPr lang="en-US" altLang="ko-K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63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22058" y="197768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MySQL</a:t>
            </a:r>
            <a:r>
              <a:rPr lang="ko-KR" altLang="en-US" sz="2800" dirty="0" smtClean="0">
                <a:solidFill>
                  <a:schemeClr val="tx1"/>
                </a:solidFill>
              </a:rPr>
              <a:t> 데이터 베이스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생성하기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00808"/>
            <a:ext cx="4735444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080AB9DB-914A-4D5D-8644-B984B28BD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023699"/>
              </p:ext>
            </p:extLst>
          </p:nvPr>
        </p:nvGraphicFramePr>
        <p:xfrm>
          <a:off x="4880992" y="4005064"/>
          <a:ext cx="3982649" cy="1716325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719795">
                  <a:extLst>
                    <a:ext uri="{9D8B030D-6E8A-4147-A177-3AD203B41FA5}">
                      <a16:colId xmlns:a16="http://schemas.microsoft.com/office/drawing/2014/main" xmlns="" val="3593505827"/>
                    </a:ext>
                  </a:extLst>
                </a:gridCol>
                <a:gridCol w="2262854">
                  <a:extLst>
                    <a:ext uri="{9D8B030D-6E8A-4147-A177-3AD203B41FA5}">
                      <a16:colId xmlns:a16="http://schemas.microsoft.com/office/drawing/2014/main" xmlns="" val="3449779131"/>
                    </a:ext>
                  </a:extLst>
                </a:gridCol>
              </a:tblGrid>
              <a:tr h="321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자료형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5197872"/>
                  </a:ext>
                </a:extLst>
              </a:tr>
              <a:tr h="321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varchar(</a:t>
                      </a:r>
                      <a:r>
                        <a:rPr lang="ko-KR" altLang="en-US" sz="1800" dirty="0" smtClean="0"/>
                        <a:t>크기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가변길이 문자열 데이터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88436910"/>
                  </a:ext>
                </a:extLst>
              </a:tr>
              <a:tr h="321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char(</a:t>
                      </a:r>
                      <a:r>
                        <a:rPr lang="ko-KR" altLang="en-US" sz="1800" dirty="0" smtClean="0"/>
                        <a:t>크기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고정길이 문자열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int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크기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숫자를 저장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01167864"/>
                  </a:ext>
                </a:extLst>
              </a:tr>
              <a:tr h="3218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date</a:t>
                      </a:r>
                      <a:endParaRPr lang="ko-KR" altLang="en-US" sz="18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날짜 형식 저장</a:t>
                      </a:r>
                      <a:endParaRPr lang="ko-KR" altLang="en-US" sz="1400" dirty="0"/>
                    </a:p>
                  </a:txBody>
                  <a:tcPr marL="74295" marR="74295" marT="37148" marB="3714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69759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42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22058" y="197768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MySQL</a:t>
            </a:r>
            <a:r>
              <a:rPr lang="ko-KR" altLang="en-US" sz="2800" dirty="0" smtClean="0">
                <a:solidFill>
                  <a:schemeClr val="tx1"/>
                </a:solidFill>
              </a:rPr>
              <a:t> 데이터 베이스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조</a:t>
            </a:r>
            <a:r>
              <a:rPr lang="ko-KR" altLang="en-US" b="1" dirty="0"/>
              <a:t>회</a:t>
            </a:r>
            <a:r>
              <a:rPr lang="ko-KR" altLang="en-US" b="1" dirty="0" smtClean="0"/>
              <a:t>하기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072680" y="188466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&gt;show tables;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48" y="2712601"/>
            <a:ext cx="2779744" cy="215910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01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22058" y="197768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MySQL</a:t>
            </a:r>
            <a:r>
              <a:rPr lang="ko-KR" altLang="en-US" sz="2800" dirty="0" smtClean="0">
                <a:solidFill>
                  <a:schemeClr val="tx1"/>
                </a:solidFill>
              </a:rPr>
              <a:t> 데이터 베이스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구조 변경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4568" y="165028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필</a:t>
            </a:r>
            <a:r>
              <a:rPr lang="ko-KR" altLang="en-US" sz="1600" dirty="0"/>
              <a:t>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추가하기</a:t>
            </a:r>
            <a:endParaRPr lang="en-US" altLang="ko-K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708919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필드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이름 변경하기</a:t>
            </a:r>
            <a:endParaRPr lang="en-US" altLang="ko-KR" sz="16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136576" y="2060848"/>
            <a:ext cx="6984776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ALTER TABLE  </a:t>
            </a:r>
            <a:r>
              <a:rPr lang="ko-KR" altLang="en-US" sz="1600" dirty="0" smtClean="0"/>
              <a:t>테이블 이름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ADD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필드이름  </a:t>
            </a:r>
            <a:r>
              <a:rPr lang="ko-KR" altLang="en-US" sz="1600" dirty="0" err="1" smtClean="0"/>
              <a:t>자료형</a:t>
            </a:r>
            <a:endParaRPr lang="en-US" altLang="ko-KR" sz="1600" dirty="0" smtClean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136576" y="3047474"/>
            <a:ext cx="6984776" cy="453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/>
              <a:t>    </a:t>
            </a:r>
            <a:r>
              <a:rPr lang="en-US" altLang="ko-KR" sz="1600" b="1" dirty="0"/>
              <a:t>ALTER TABLE 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   </a:t>
            </a:r>
            <a:r>
              <a:rPr lang="en-US" altLang="ko-KR" sz="1600" b="1" dirty="0" smtClean="0"/>
              <a:t>CHANGE COLUMN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기존필드 </a:t>
            </a:r>
            <a:r>
              <a:rPr lang="ko-KR" altLang="en-US" sz="1600" dirty="0" err="1" smtClean="0"/>
              <a:t>새필드</a:t>
            </a:r>
            <a:r>
              <a:rPr lang="ko-KR" altLang="en-US" sz="1600" dirty="0" smtClean="0"/>
              <a:t>  </a:t>
            </a:r>
            <a:r>
              <a:rPr lang="ko-KR" altLang="en-US" sz="1600" dirty="0" err="1"/>
              <a:t>자료형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6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3753036"/>
            <a:ext cx="4046536" cy="198022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3753036"/>
            <a:ext cx="4340595" cy="19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4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데이터베이스 관리 시스템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06506" y="1268760"/>
            <a:ext cx="9205023" cy="50405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 </a:t>
            </a:r>
            <a:r>
              <a:rPr lang="ko-KR" altLang="en-US" sz="2200" b="1" dirty="0" smtClean="0"/>
              <a:t>데이터베이스 관리 시스템</a:t>
            </a:r>
            <a:r>
              <a:rPr lang="en-US" altLang="ko-KR" sz="2200" dirty="0" smtClean="0"/>
              <a:t>(Database </a:t>
            </a:r>
            <a:r>
              <a:rPr lang="en-US" altLang="ko-KR" sz="2200" dirty="0" err="1" smtClean="0"/>
              <a:t>Managentment</a:t>
            </a:r>
            <a:r>
              <a:rPr lang="en-US" altLang="ko-KR" sz="2200" dirty="0" smtClean="0"/>
              <a:t> System)</a:t>
            </a:r>
          </a:p>
        </p:txBody>
      </p:sp>
      <p:sp>
        <p:nvSpPr>
          <p:cNvPr id="11" name="원통 10"/>
          <p:cNvSpPr/>
          <p:nvPr/>
        </p:nvSpPr>
        <p:spPr>
          <a:xfrm>
            <a:off x="6903217" y="4869160"/>
            <a:ext cx="1638182" cy="72008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데이터베이스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903217" y="3938322"/>
            <a:ext cx="1638182" cy="570798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DBMS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화살표 연결선 16"/>
          <p:cNvCxnSpPr>
            <a:stCxn id="12" idx="2"/>
          </p:cNvCxnSpPr>
          <p:nvPr/>
        </p:nvCxnSpPr>
        <p:spPr>
          <a:xfrm>
            <a:off x="7722307" y="4509120"/>
            <a:ext cx="3335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26" idx="2"/>
          </p:cNvCxnSpPr>
          <p:nvPr/>
        </p:nvCxnSpPr>
        <p:spPr>
          <a:xfrm>
            <a:off x="7175757" y="3501008"/>
            <a:ext cx="434669" cy="41561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74558" y="1764722"/>
            <a:ext cx="49925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 많은 </a:t>
            </a:r>
            <a:r>
              <a:rPr lang="ko-KR" altLang="en-US" sz="1600" dirty="0"/>
              <a:t>양의 데이터를 정교하게 구축하고 </a:t>
            </a:r>
            <a:r>
              <a:rPr lang="ko-KR" altLang="en-US" sz="1600" dirty="0" smtClean="0"/>
              <a:t>관리하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는 </a:t>
            </a:r>
            <a:r>
              <a:rPr lang="ko-KR" altLang="en-US" sz="1600" dirty="0"/>
              <a:t>소프트웨어이다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 데이터베이스의 </a:t>
            </a:r>
            <a:r>
              <a:rPr lang="ko-KR" altLang="en-US" sz="1600" dirty="0"/>
              <a:t>정의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데이터베이스 갱신</a:t>
            </a:r>
            <a:r>
              <a:rPr lang="en-US" altLang="ko-KR" sz="1600" dirty="0"/>
              <a:t>, </a:t>
            </a:r>
            <a:r>
              <a:rPr lang="ko-KR" altLang="en-US" sz="1600" dirty="0"/>
              <a:t>질의 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처리</a:t>
            </a:r>
            <a:r>
              <a:rPr lang="en-US" altLang="ko-KR" sz="1600" dirty="0"/>
              <a:t>, </a:t>
            </a:r>
            <a:r>
              <a:rPr lang="ko-KR" altLang="en-US" sz="1600" dirty="0"/>
              <a:t>요지보수</a:t>
            </a:r>
            <a:r>
              <a:rPr lang="en-US" altLang="ko-KR" sz="1600" dirty="0"/>
              <a:t>, </a:t>
            </a:r>
            <a:r>
              <a:rPr lang="ko-KR" altLang="en-US" sz="1600" dirty="0"/>
              <a:t>보안 등의 편리한 기능을 </a:t>
            </a:r>
            <a:r>
              <a:rPr lang="ko-KR" altLang="en-US" sz="1600" dirty="0" smtClean="0"/>
              <a:t>제공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 대표적으로 </a:t>
            </a:r>
            <a:r>
              <a:rPr lang="ko-KR" altLang="en-US" sz="1600" dirty="0" err="1"/>
              <a:t>오라클</a:t>
            </a:r>
            <a:r>
              <a:rPr lang="ko-KR" altLang="en-US" sz="1600" dirty="0"/>
              <a:t> 사의 </a:t>
            </a:r>
            <a:r>
              <a:rPr lang="en-US" altLang="ko-KR" sz="1600" dirty="0"/>
              <a:t>Oracle</a:t>
            </a:r>
            <a:r>
              <a:rPr lang="ko-KR" altLang="en-US" sz="1600" dirty="0"/>
              <a:t> 과 </a:t>
            </a:r>
            <a:r>
              <a:rPr lang="en-US" altLang="ko-KR" sz="1600" dirty="0"/>
              <a:t>MySQL,  </a:t>
            </a:r>
            <a:r>
              <a:rPr lang="ko-KR" altLang="en-US" sz="1600" dirty="0" smtClean="0"/>
              <a:t>마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이크로소프트사의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MSSQL</a:t>
            </a:r>
            <a:r>
              <a:rPr lang="ko-KR" altLang="en-US" sz="1600" dirty="0"/>
              <a:t>등이  </a:t>
            </a:r>
            <a:r>
              <a:rPr lang="ko-KR" altLang="en-US" sz="1600" dirty="0" smtClean="0"/>
              <a:t>있다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한편 </a:t>
            </a:r>
            <a:r>
              <a:rPr lang="en-US" altLang="ko-KR" sz="1600" dirty="0" smtClean="0"/>
              <a:t>sqlite3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 서버가 아닌 응용 프로그램에 </a:t>
            </a:r>
            <a:r>
              <a:rPr lang="ko-KR" altLang="en-US" sz="1600" dirty="0" err="1" smtClean="0"/>
              <a:t>넣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어 사용하는 가벼운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경량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데이터베이스이다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8073347" y="3484570"/>
            <a:ext cx="390043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6424382" y="2930210"/>
            <a:ext cx="1502748" cy="570798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응용프로그램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513174" y="1844824"/>
            <a:ext cx="1249708" cy="69394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사용자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151357" y="2813282"/>
            <a:ext cx="1170129" cy="75973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사용자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7172091" y="2492896"/>
            <a:ext cx="3335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32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22058" y="197768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MySQL</a:t>
            </a:r>
            <a:r>
              <a:rPr lang="ko-KR" altLang="en-US" sz="2800" dirty="0" smtClean="0">
                <a:solidFill>
                  <a:schemeClr val="tx1"/>
                </a:solidFill>
              </a:rPr>
              <a:t> 데이터 베이스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테이블 구조 변경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4568" y="165028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필</a:t>
            </a:r>
            <a:r>
              <a:rPr lang="ko-KR" altLang="en-US" sz="1600" dirty="0"/>
              <a:t>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삭제하</a:t>
            </a:r>
            <a:r>
              <a:rPr lang="ko-KR" altLang="en-US" sz="1600" dirty="0"/>
              <a:t>기</a:t>
            </a:r>
            <a:endParaRPr lang="en-US" altLang="ko-K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708919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테이블 삭제하기</a:t>
            </a:r>
            <a:endParaRPr lang="en-US" altLang="ko-KR" sz="16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136576" y="2060848"/>
            <a:ext cx="6984776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ALTER TABLE  </a:t>
            </a:r>
            <a:r>
              <a:rPr lang="ko-KR" altLang="en-US" sz="1600" dirty="0" smtClean="0"/>
              <a:t>테이블 이름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DROP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필드이름 </a:t>
            </a:r>
            <a:endParaRPr lang="en-US" altLang="ko-KR" sz="1600" dirty="0" smtClean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136576" y="3047474"/>
            <a:ext cx="6984776" cy="453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 smtClean="0"/>
              <a:t>    DROP </a:t>
            </a:r>
            <a:r>
              <a:rPr lang="en-US" altLang="ko-KR" sz="1600" b="1" dirty="0"/>
              <a:t>TABLE  </a:t>
            </a:r>
            <a:r>
              <a:rPr lang="ko-KR" altLang="en-US" sz="1600" dirty="0"/>
              <a:t>테이블 이름</a:t>
            </a:r>
            <a:r>
              <a:rPr lang="en-US" altLang="ko-KR" sz="1600" dirty="0"/>
              <a:t> 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3933057"/>
            <a:ext cx="3888432" cy="175918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040" y="3939897"/>
            <a:ext cx="3960439" cy="747602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316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22058" y="197768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MySQL</a:t>
            </a:r>
            <a:r>
              <a:rPr lang="ko-KR" altLang="en-US" sz="2800" dirty="0" smtClean="0">
                <a:solidFill>
                  <a:schemeClr val="tx1"/>
                </a:solidFill>
              </a:rPr>
              <a:t> 데이터 베이스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</a:t>
            </a:r>
            <a:r>
              <a:rPr lang="ko-KR" altLang="en-US" b="1" dirty="0" err="1" smtClean="0"/>
              <a:t>테이터</a:t>
            </a:r>
            <a:r>
              <a:rPr lang="ko-KR" altLang="en-US" b="1" dirty="0" smtClean="0"/>
              <a:t> 조작하기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4568" y="165028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삽입하기</a:t>
            </a:r>
            <a:endParaRPr lang="en-US" altLang="ko-KR" sz="1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247251" y="2996952"/>
            <a:ext cx="8386269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SELECT </a:t>
            </a:r>
            <a:r>
              <a:rPr lang="ko-KR" altLang="en-US" sz="1600" dirty="0" err="1" smtClean="0"/>
              <a:t>열이름</a:t>
            </a:r>
            <a:r>
              <a:rPr lang="en-US" altLang="ko-KR" sz="1600" dirty="0" smtClean="0"/>
              <a:t>1, </a:t>
            </a:r>
            <a:r>
              <a:rPr lang="ko-KR" altLang="en-US" sz="1600" dirty="0" err="1" smtClean="0"/>
              <a:t>열이름</a:t>
            </a:r>
            <a:r>
              <a:rPr lang="en-US" altLang="ko-KR" sz="1600" dirty="0" smtClean="0"/>
              <a:t>2… </a:t>
            </a:r>
            <a:r>
              <a:rPr lang="en-US" altLang="ko-KR" sz="1600" b="1" dirty="0" smtClean="0"/>
              <a:t>FROM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테이블 이름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64568" y="2636912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검색하기</a:t>
            </a:r>
            <a:endParaRPr lang="en-US" altLang="ko-KR" sz="1600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1247251" y="2023128"/>
            <a:ext cx="8386269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INSERT INTO </a:t>
            </a:r>
            <a:r>
              <a:rPr lang="ko-KR" altLang="en-US" sz="1600" dirty="0" smtClean="0"/>
              <a:t>테이블 이름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열이름</a:t>
            </a:r>
            <a:r>
              <a:rPr lang="en-US" altLang="ko-KR" sz="1600" dirty="0" smtClean="0"/>
              <a:t>1, </a:t>
            </a:r>
            <a:r>
              <a:rPr lang="ko-KR" altLang="en-US" sz="1600" dirty="0" err="1" smtClean="0"/>
              <a:t>열이름</a:t>
            </a:r>
            <a:r>
              <a:rPr lang="en-US" altLang="ko-KR" sz="1600" dirty="0" smtClean="0"/>
              <a:t>2…) </a:t>
            </a:r>
            <a:r>
              <a:rPr lang="en-US" altLang="ko-KR" sz="1600" b="1" dirty="0" smtClean="0"/>
              <a:t>VALUES</a:t>
            </a:r>
            <a:r>
              <a:rPr lang="en-US" altLang="ko-KR" sz="1600" dirty="0" smtClean="0"/>
              <a:t> (</a:t>
            </a:r>
            <a:r>
              <a:rPr lang="ko-KR" altLang="en-US" sz="1600" dirty="0" smtClean="0"/>
              <a:t>데이터 값</a:t>
            </a:r>
            <a:r>
              <a:rPr lang="en-US" altLang="ko-KR" sz="1600" dirty="0" smtClean="0"/>
              <a:t>1, </a:t>
            </a:r>
            <a:r>
              <a:rPr lang="ko-KR" altLang="en-US" sz="1600" dirty="0" err="1" smtClean="0"/>
              <a:t>데이터값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2, …)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80" y="3717032"/>
            <a:ext cx="5166808" cy="185944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512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22058" y="197768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MySQL</a:t>
            </a:r>
            <a:r>
              <a:rPr lang="ko-KR" altLang="en-US" sz="2800" dirty="0" smtClean="0">
                <a:solidFill>
                  <a:schemeClr val="tx1"/>
                </a:solidFill>
              </a:rPr>
              <a:t> 데이터 베이스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</a:t>
            </a:r>
            <a:r>
              <a:rPr lang="ko-KR" altLang="en-US" b="1" dirty="0" err="1" smtClean="0"/>
              <a:t>테이터</a:t>
            </a:r>
            <a:r>
              <a:rPr lang="ko-KR" altLang="en-US" b="1" dirty="0" smtClean="0"/>
              <a:t> 조작하기</a:t>
            </a:r>
            <a:endParaRPr lang="en-US" altLang="ko-KR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064568" y="1650286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수정하기</a:t>
            </a:r>
            <a:endParaRPr lang="en-US" altLang="ko-K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64568" y="2708919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데이터 삭제하기</a:t>
            </a:r>
            <a:endParaRPr lang="en-US" altLang="ko-KR" sz="16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136576" y="2060848"/>
            <a:ext cx="6984776" cy="43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UPDATE  </a:t>
            </a:r>
            <a:r>
              <a:rPr lang="ko-KR" altLang="en-US" sz="1600" dirty="0" smtClean="0"/>
              <a:t>테이블 이름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SET</a:t>
            </a:r>
            <a:r>
              <a:rPr lang="en-US" altLang="ko-KR" sz="1600" dirty="0" smtClean="0"/>
              <a:t>  </a:t>
            </a:r>
            <a:r>
              <a:rPr lang="ko-KR" altLang="en-US" sz="1600" dirty="0" err="1" smtClean="0"/>
              <a:t>열이름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 = </a:t>
            </a:r>
            <a:r>
              <a:rPr lang="ko-KR" altLang="en-US" sz="1600" dirty="0" smtClean="0"/>
              <a:t>데이터 값 </a:t>
            </a:r>
            <a:r>
              <a:rPr lang="en-US" altLang="ko-KR" sz="1600" dirty="0" smtClean="0"/>
              <a:t>1 </a:t>
            </a:r>
            <a:r>
              <a:rPr lang="en-US" altLang="ko-KR" sz="1600" b="1" dirty="0" smtClean="0"/>
              <a:t>[WHERE   </a:t>
            </a:r>
            <a:r>
              <a:rPr lang="ko-KR" altLang="en-US" sz="1600" b="1" dirty="0" err="1" smtClean="0"/>
              <a:t>조건식</a:t>
            </a:r>
            <a:r>
              <a:rPr lang="en-US" altLang="ko-KR" sz="1600" b="1" dirty="0" smtClean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600" dirty="0" smtClean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136576" y="3047474"/>
            <a:ext cx="6984776" cy="453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b="1" dirty="0" smtClean="0"/>
              <a:t>    DELETE  [FROM]  </a:t>
            </a:r>
            <a:r>
              <a:rPr lang="ko-KR" altLang="en-US" sz="1600" dirty="0" smtClean="0"/>
              <a:t>테이블 이름</a:t>
            </a:r>
            <a:r>
              <a:rPr lang="en-US" altLang="ko-KR" sz="1600" dirty="0"/>
              <a:t> </a:t>
            </a:r>
            <a:r>
              <a:rPr lang="en-US" altLang="ko-KR" sz="1600" b="1" dirty="0" smtClean="0"/>
              <a:t>[WHERE   </a:t>
            </a:r>
            <a:r>
              <a:rPr lang="ko-KR" altLang="en-US" sz="1600" b="1" dirty="0" err="1" smtClean="0"/>
              <a:t>조건식</a:t>
            </a:r>
            <a:r>
              <a:rPr lang="en-US" altLang="ko-KR" sz="1600" b="1" dirty="0" smtClean="0"/>
              <a:t>]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3861047"/>
            <a:ext cx="4648603" cy="194326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3808845"/>
            <a:ext cx="3520745" cy="101354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78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76065" y="197768"/>
            <a:ext cx="711323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MySQL</a:t>
            </a:r>
            <a:r>
              <a:rPr lang="ko-KR" altLang="en-US" sz="2800" dirty="0" smtClean="0">
                <a:solidFill>
                  <a:schemeClr val="tx1"/>
                </a:solidFill>
              </a:rPr>
              <a:t>을 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파이썬과</a:t>
            </a:r>
            <a:r>
              <a:rPr lang="ko-KR" altLang="en-US" sz="2800" dirty="0" smtClean="0">
                <a:solidFill>
                  <a:schemeClr val="tx1"/>
                </a:solidFill>
              </a:rPr>
              <a:t> 연동하기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▷ </a:t>
            </a:r>
            <a:r>
              <a:rPr lang="en-US" altLang="ko-KR" sz="2000" b="1" dirty="0" err="1" smtClean="0"/>
              <a:t>pydb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만들기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700808"/>
            <a:ext cx="4392488" cy="25978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4437112"/>
            <a:ext cx="4392488" cy="158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4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76065" y="197768"/>
            <a:ext cx="711323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MySQL</a:t>
            </a:r>
            <a:r>
              <a:rPr lang="ko-KR" altLang="en-US" sz="2800" dirty="0" smtClean="0">
                <a:solidFill>
                  <a:schemeClr val="tx1"/>
                </a:solidFill>
              </a:rPr>
              <a:t>을 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파이썬과</a:t>
            </a:r>
            <a:r>
              <a:rPr lang="ko-KR" altLang="en-US" sz="2800" dirty="0" smtClean="0">
                <a:solidFill>
                  <a:schemeClr val="tx1"/>
                </a:solidFill>
              </a:rPr>
              <a:t> 연동하기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▷ </a:t>
            </a:r>
            <a:r>
              <a:rPr lang="en-US" altLang="ko-KR" sz="2000" b="1" dirty="0" err="1" smtClean="0"/>
              <a:t>pymysql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모듈 사용하기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24" y="1772816"/>
            <a:ext cx="7513972" cy="2301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59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76065" y="197768"/>
            <a:ext cx="711323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MySQL</a:t>
            </a:r>
            <a:r>
              <a:rPr lang="ko-KR" altLang="en-US" sz="2800" dirty="0" smtClean="0">
                <a:solidFill>
                  <a:schemeClr val="tx1"/>
                </a:solidFill>
              </a:rPr>
              <a:t>을 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파이썬과</a:t>
            </a:r>
            <a:r>
              <a:rPr lang="ko-KR" altLang="en-US" sz="2800" dirty="0" smtClean="0">
                <a:solidFill>
                  <a:schemeClr val="tx1"/>
                </a:solidFill>
              </a:rPr>
              <a:t> 연동하기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▷ 테이블 목록 보기 </a:t>
            </a:r>
            <a:r>
              <a:rPr lang="en-US" altLang="ko-KR" sz="2000" b="1" dirty="0" smtClean="0"/>
              <a:t>- select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95" y="1772816"/>
            <a:ext cx="4175722" cy="32403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6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04057" y="197768"/>
            <a:ext cx="711323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MySQL</a:t>
            </a:r>
            <a:r>
              <a:rPr lang="ko-KR" altLang="en-US" sz="2800" dirty="0" smtClean="0">
                <a:solidFill>
                  <a:schemeClr val="tx1"/>
                </a:solidFill>
              </a:rPr>
              <a:t>을 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파이썬과</a:t>
            </a:r>
            <a:r>
              <a:rPr lang="ko-KR" altLang="en-US" sz="2800" dirty="0" smtClean="0">
                <a:solidFill>
                  <a:schemeClr val="tx1"/>
                </a:solidFill>
              </a:rPr>
              <a:t> 연동하기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▷ 데이터 입력 </a:t>
            </a:r>
            <a:r>
              <a:rPr lang="en-US" altLang="ko-KR" sz="2000" b="1" dirty="0" smtClean="0"/>
              <a:t>- insert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00808"/>
            <a:ext cx="6527288" cy="25202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84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76065" y="197768"/>
            <a:ext cx="711323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MySQL</a:t>
            </a:r>
            <a:r>
              <a:rPr lang="ko-KR" altLang="en-US" sz="2800" dirty="0" smtClean="0">
                <a:solidFill>
                  <a:schemeClr val="tx1"/>
                </a:solidFill>
              </a:rPr>
              <a:t>을 </a:t>
            </a:r>
            <a:r>
              <a:rPr lang="ko-KR" altLang="en-US" sz="2800" dirty="0" err="1" smtClean="0">
                <a:solidFill>
                  <a:schemeClr val="tx1"/>
                </a:solidFill>
              </a:rPr>
              <a:t>파이썬과</a:t>
            </a:r>
            <a:r>
              <a:rPr lang="ko-KR" altLang="en-US" sz="2800" dirty="0" smtClean="0">
                <a:solidFill>
                  <a:schemeClr val="tx1"/>
                </a:solidFill>
              </a:rPr>
              <a:t> 연동하기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521" y="1177359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▷ 데이터 삭</a:t>
            </a:r>
            <a:r>
              <a:rPr lang="ko-KR" altLang="en-US" sz="2000" b="1" dirty="0"/>
              <a:t>제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- delete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737376"/>
            <a:ext cx="4896544" cy="2342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414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22058" y="197768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</a:t>
            </a:r>
            <a:r>
              <a:rPr lang="ko-KR" altLang="en-US" sz="2800" dirty="0" smtClean="0">
                <a:solidFill>
                  <a:schemeClr val="tx1"/>
                </a:solidFill>
              </a:rPr>
              <a:t>새로운 사용자 생성하기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0553" y="1331476"/>
            <a:ext cx="554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새 데이터베이스 사용자와 패스워드 생성</a:t>
            </a:r>
            <a:endParaRPr lang="en-US" altLang="ko-KR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920553" y="4653136"/>
            <a:ext cx="554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 err="1" smtClean="0"/>
              <a:t>cmd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재접속</a:t>
            </a:r>
            <a:endParaRPr lang="en-US" altLang="ko-KR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208584" y="1772816"/>
            <a:ext cx="66967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CREATE USER</a:t>
            </a:r>
            <a:r>
              <a:rPr lang="en-US" altLang="ko-KR" b="1" dirty="0"/>
              <a:t> ‘</a:t>
            </a:r>
            <a:r>
              <a:rPr lang="en-US" altLang="ko-KR" b="1" dirty="0" err="1"/>
              <a:t>duser</a:t>
            </a:r>
            <a:r>
              <a:rPr lang="en-US" altLang="ko-KR" b="1" dirty="0"/>
              <a:t>’@’localhost’ </a:t>
            </a:r>
            <a:r>
              <a:rPr lang="en-US" altLang="ko-KR" b="1" dirty="0">
                <a:solidFill>
                  <a:srgbClr val="0070C0"/>
                </a:solidFill>
              </a:rPr>
              <a:t>IDENTIFIED BY </a:t>
            </a:r>
            <a:r>
              <a:rPr lang="en-US" altLang="ko-KR" b="1" dirty="0" smtClean="0"/>
              <a:t>‘12345’;</a:t>
            </a:r>
            <a:endParaRPr lang="en-US" altLang="ko-KR" b="1" dirty="0"/>
          </a:p>
        </p:txBody>
      </p:sp>
      <p:sp>
        <p:nvSpPr>
          <p:cNvPr id="16" name="직사각형 15"/>
          <p:cNvSpPr/>
          <p:nvPr/>
        </p:nvSpPr>
        <p:spPr>
          <a:xfrm>
            <a:off x="1208584" y="5085184"/>
            <a:ext cx="48965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C:\&gt;mysql –u </a:t>
            </a:r>
            <a:r>
              <a:rPr lang="en-US" altLang="ko-KR" b="1" dirty="0" err="1" smtClean="0"/>
              <a:t>duser</a:t>
            </a:r>
            <a:r>
              <a:rPr lang="en-US" altLang="ko-KR" b="1" dirty="0" smtClean="0"/>
              <a:t> –p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Enter password:</a:t>
            </a:r>
            <a:endParaRPr lang="en-US" altLang="ko-KR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20553" y="2420888"/>
            <a:ext cx="554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새 데이터베이스 생성</a:t>
            </a:r>
            <a:endParaRPr lang="en-US" altLang="ko-KR" b="1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1208584" y="2862228"/>
            <a:ext cx="669674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CREATE </a:t>
            </a:r>
            <a:r>
              <a:rPr lang="en-US" altLang="ko-KR" b="1" dirty="0" smtClean="0">
                <a:solidFill>
                  <a:srgbClr val="0070C0"/>
                </a:solidFill>
              </a:rPr>
              <a:t>DATABASE </a:t>
            </a:r>
            <a:r>
              <a:rPr lang="en-US" altLang="ko-KR" b="1" dirty="0" err="1" smtClean="0">
                <a:solidFill>
                  <a:srgbClr val="0070C0"/>
                </a:solidFill>
              </a:rPr>
              <a:t>dsdb</a:t>
            </a:r>
            <a:r>
              <a:rPr lang="en-US" altLang="ko-KR" b="1" dirty="0" smtClean="0">
                <a:solidFill>
                  <a:srgbClr val="0070C0"/>
                </a:solidFill>
              </a:rPr>
              <a:t>;</a:t>
            </a:r>
            <a:endParaRPr lang="en-US" altLang="ko-KR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20553" y="3501008"/>
            <a:ext cx="554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새 데이터베이스에 접근 권한 부여</a:t>
            </a:r>
            <a:endParaRPr lang="en-US" altLang="ko-KR" b="1" dirty="0" smtClean="0"/>
          </a:p>
        </p:txBody>
      </p:sp>
      <p:sp>
        <p:nvSpPr>
          <p:cNvPr id="20" name="직사각형 19"/>
          <p:cNvSpPr/>
          <p:nvPr/>
        </p:nvSpPr>
        <p:spPr>
          <a:xfrm>
            <a:off x="1208584" y="3942348"/>
            <a:ext cx="66967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CRANT ALL ON</a:t>
            </a:r>
            <a:r>
              <a:rPr lang="en-US" altLang="ko-KR" b="1" dirty="0" smtClean="0"/>
              <a:t> dsdb.* </a:t>
            </a:r>
            <a:r>
              <a:rPr lang="en-US" altLang="ko-KR" b="1" dirty="0" smtClean="0">
                <a:solidFill>
                  <a:srgbClr val="0070C0"/>
                </a:solidFill>
              </a:rPr>
              <a:t>TO</a:t>
            </a:r>
            <a:r>
              <a:rPr lang="en-US" altLang="ko-KR" b="1" dirty="0" smtClean="0"/>
              <a:t> ‘</a:t>
            </a:r>
            <a:r>
              <a:rPr lang="en-US" altLang="ko-KR" b="1" dirty="0" err="1" smtClean="0"/>
              <a:t>duser</a:t>
            </a:r>
            <a:r>
              <a:rPr lang="en-US" altLang="ko-KR" b="1" dirty="0"/>
              <a:t>’@</a:t>
            </a:r>
            <a:r>
              <a:rPr lang="en-US" altLang="ko-KR" b="1" dirty="0" smtClean="0"/>
              <a:t>’localhost’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089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22058" y="197768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employee </a:t>
            </a:r>
            <a:r>
              <a:rPr lang="ko-KR" altLang="en-US" sz="2800" dirty="0" smtClean="0">
                <a:solidFill>
                  <a:schemeClr val="tx1"/>
                </a:solidFill>
              </a:rPr>
              <a:t>테이블 생성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0553" y="1331476"/>
            <a:ext cx="554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</a:t>
            </a:r>
            <a:r>
              <a:rPr lang="en-US" altLang="ko-KR" b="1" dirty="0" err="1" smtClean="0"/>
              <a:t>dsdb</a:t>
            </a:r>
            <a:r>
              <a:rPr lang="ko-KR" altLang="en-US" b="1" dirty="0" smtClean="0"/>
              <a:t>에 새 테이블 생성</a:t>
            </a:r>
            <a:endParaRPr lang="en-US" altLang="ko-KR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1208584" y="1772816"/>
            <a:ext cx="66967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USE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dsdb</a:t>
            </a:r>
            <a:r>
              <a:rPr lang="en-US" altLang="ko-KR" b="1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CREATE TABLE employee(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b="1" dirty="0" smtClean="0"/>
              <a:t>   id </a:t>
            </a:r>
            <a:r>
              <a:rPr lang="en-US" altLang="ko-KR" b="1" dirty="0"/>
              <a:t>INT PRIMARY KEY AUTO_INCREMENT,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    updated </a:t>
            </a:r>
            <a:r>
              <a:rPr lang="en-US" altLang="ko-KR" b="1" dirty="0"/>
              <a:t>TIMESTAMP,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    </a:t>
            </a:r>
            <a:r>
              <a:rPr lang="en-US" altLang="ko-KR" b="1" dirty="0" err="1" smtClean="0"/>
              <a:t>ename</a:t>
            </a:r>
            <a:r>
              <a:rPr lang="en-US" altLang="ko-KR" b="1" dirty="0" smtClean="0"/>
              <a:t> </a:t>
            </a:r>
            <a:r>
              <a:rPr lang="en-US" altLang="ko-KR" b="1" dirty="0"/>
              <a:t>TINYTEXT NOT NULL,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    salary </a:t>
            </a:r>
            <a:r>
              <a:rPr lang="en-US" altLang="ko-KR" b="1" dirty="0"/>
              <a:t>FLOAT NOT NULL,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    hired </a:t>
            </a:r>
            <a:r>
              <a:rPr lang="en-US" altLang="ko-KR" b="1" dirty="0"/>
              <a:t>DATE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)DEFAULT charset=utf8;</a:t>
            </a:r>
          </a:p>
        </p:txBody>
      </p:sp>
    </p:spTree>
    <p:extLst>
      <p:ext uri="{BB962C8B-B14F-4D97-AF65-F5344CB8AC3E}">
        <p14:creationId xmlns:p14="http://schemas.microsoft.com/office/powerpoint/2010/main" val="201971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62524" y="1124744"/>
            <a:ext cx="3432381" cy="5760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 smtClean="0"/>
              <a:t>  파일시스템과 </a:t>
            </a:r>
            <a:r>
              <a:rPr lang="en-US" altLang="ko-KR" sz="2000" dirty="0" smtClean="0"/>
              <a:t>DBMS</a:t>
            </a:r>
          </a:p>
        </p:txBody>
      </p:sp>
      <p:sp>
        <p:nvSpPr>
          <p:cNvPr id="16" name="원통 15"/>
          <p:cNvSpPr/>
          <p:nvPr/>
        </p:nvSpPr>
        <p:spPr>
          <a:xfrm>
            <a:off x="6357156" y="4188757"/>
            <a:ext cx="1638182" cy="782149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재학생 관리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데이터베이스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3043" y="5042913"/>
            <a:ext cx="35883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학생과 관련된 일련의 데이터를 한곳에 모아 관리하면 데이터의 오류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누락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중복 등의 문제를 해결할 수 있다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58" y="1700808"/>
            <a:ext cx="3583343" cy="25586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75877" y="4188757"/>
            <a:ext cx="35909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파일 시스템은 서로 다른 여러 응용 프로그램이 제공하는 기능에 맞게 필요한 데이터를 각각 저장하고 관리한다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따라서 각 파일에 저장한 데이터는 서로 연관이 없고 중복 또는 누락이 발생할 수 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318152" y="3338571"/>
            <a:ext cx="1638182" cy="570798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DBMS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137242" y="3818777"/>
            <a:ext cx="3335" cy="4320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5499061" y="2594641"/>
            <a:ext cx="1580757" cy="426782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ysClr val="windowText" lastClr="000000"/>
                </a:solidFill>
              </a:rPr>
              <a:t>학사프로그</a:t>
            </a:r>
            <a:r>
              <a:rPr lang="ko-KR" altLang="en-US" sz="1400">
                <a:solidFill>
                  <a:sysClr val="windowText" lastClr="000000"/>
                </a:solidFill>
              </a:rPr>
              <a:t>램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49277" y="2594641"/>
            <a:ext cx="1638182" cy="426782"/>
          </a:xfrm>
          <a:prstGeom prst="roundRect">
            <a:avLst>
              <a:gd name="adj" fmla="val 8219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</a:rPr>
              <a:t>장학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금</a:t>
            </a:r>
            <a:r>
              <a:rPr lang="ko-KR" altLang="en-US" sz="1400" dirty="0" smtClean="0">
                <a:solidFill>
                  <a:sysClr val="windowText" lastClr="000000"/>
                </a:solidFill>
              </a:rPr>
              <a:t>프로그램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6669191" y="3043127"/>
            <a:ext cx="234026" cy="3504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7508274" y="3021423"/>
            <a:ext cx="195022" cy="3669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538065" y="1893145"/>
            <a:ext cx="3276364" cy="504056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데이터베이스관리시스템 방식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015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22058" y="197768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employee </a:t>
            </a:r>
            <a:r>
              <a:rPr lang="ko-KR" altLang="en-US" sz="2800" dirty="0">
                <a:solidFill>
                  <a:schemeClr val="tx1"/>
                </a:solidFill>
              </a:rPr>
              <a:t>테이블 </a:t>
            </a:r>
            <a:r>
              <a:rPr lang="ko-KR" altLang="en-US" sz="2800" dirty="0" smtClean="0">
                <a:solidFill>
                  <a:schemeClr val="tx1"/>
                </a:solidFill>
              </a:rPr>
              <a:t>관리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0553" y="1331476"/>
            <a:ext cx="554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자료 삽입 및 검색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7" y="1916832"/>
            <a:ext cx="8640960" cy="275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522058" y="197768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employee </a:t>
            </a:r>
            <a:r>
              <a:rPr lang="ko-KR" altLang="en-US" sz="2800" dirty="0">
                <a:solidFill>
                  <a:schemeClr val="tx1"/>
                </a:solidFill>
              </a:rPr>
              <a:t>테이블 </a:t>
            </a:r>
            <a:r>
              <a:rPr lang="ko-KR" altLang="en-US" sz="2800" dirty="0" smtClean="0">
                <a:solidFill>
                  <a:schemeClr val="tx1"/>
                </a:solidFill>
              </a:rPr>
              <a:t>관</a:t>
            </a:r>
            <a:r>
              <a:rPr lang="ko-KR" altLang="en-US" sz="28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0553" y="1331476"/>
            <a:ext cx="554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▷ 자료 변경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988840"/>
            <a:ext cx="7110077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9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파일 시스템과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101962"/>
              </p:ext>
            </p:extLst>
          </p:nvPr>
        </p:nvGraphicFramePr>
        <p:xfrm>
          <a:off x="1921087" y="2803768"/>
          <a:ext cx="5226581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41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6017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4813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학번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학과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2019-0001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컴퓨터공학과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군휴학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2019-0002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이순신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경영학과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졸업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2019-0003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유관순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철학과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63928" y="2442374"/>
            <a:ext cx="1851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학사 프로그램</a:t>
            </a:r>
            <a:endParaRPr lang="ko-KR" altLang="en-US" sz="1600" dirty="0"/>
          </a:p>
        </p:txBody>
      </p:sp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048930"/>
              </p:ext>
            </p:extLst>
          </p:nvPr>
        </p:nvGraphicFramePr>
        <p:xfrm>
          <a:off x="1999095" y="4747984"/>
          <a:ext cx="5226581" cy="1417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481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81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921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3818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장학금 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상태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가능여부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국가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군휴학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신청불가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성적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이순신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신청가능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근로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유관순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재학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신청가능</a:t>
                      </a:r>
                      <a:endParaRPr lang="ko-KR" altLang="en-US" sz="14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41937" y="4386590"/>
            <a:ext cx="2631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장학금 신청 프로그램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941937" y="5396056"/>
            <a:ext cx="5361748" cy="43204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863928" y="3451843"/>
            <a:ext cx="5361748" cy="38387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41395" y="1136751"/>
            <a:ext cx="819091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파일 시스템 방식의 문제점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이순신 학생이 졸업했는데 업데이트가 되지 않아 </a:t>
            </a:r>
            <a:r>
              <a:rPr lang="ko-KR" altLang="en-US" sz="1600" dirty="0" err="1" smtClean="0"/>
              <a:t>재학중으로</a:t>
            </a:r>
            <a:r>
              <a:rPr lang="ko-KR" altLang="en-US" sz="1600" dirty="0" smtClean="0"/>
              <a:t> 되어 있어 장학금 신청이 가능한 걸로 오류 발생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42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06506" y="1218238"/>
            <a:ext cx="9205023" cy="5040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/>
              <a:t>   데이터베이스 관리 시스템의 장점</a:t>
            </a:r>
            <a:endParaRPr lang="en-US" altLang="ko-KR" sz="2000" b="1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974558" y="1722294"/>
            <a:ext cx="826891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데이터의 중복과 불일치 감소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</a:t>
            </a:r>
            <a:r>
              <a:rPr lang="ko-KR" altLang="en-US" sz="1600" dirty="0" smtClean="0"/>
              <a:t>데이터가 여러 곳에 분산되어 있으면 중복 저장될 수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같은 의미의 데이터가 다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른</a:t>
            </a:r>
            <a:r>
              <a:rPr lang="ko-KR" altLang="en-US" sz="1600" dirty="0" smtClean="0"/>
              <a:t> 값을 갖게 되는 불일치가 생길 수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질의 처리에 효율적인 저장 구조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사용자는 질의</a:t>
            </a:r>
            <a:r>
              <a:rPr lang="en-US" altLang="ko-KR" sz="1600" dirty="0" smtClean="0"/>
              <a:t>(Query)</a:t>
            </a:r>
            <a:r>
              <a:rPr lang="ko-KR" altLang="en-US" sz="1600" dirty="0" smtClean="0"/>
              <a:t>를 통해서 데이터베이스에 접근하는데 시간이 소요되지만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DBMS</a:t>
            </a:r>
            <a:r>
              <a:rPr lang="ko-KR" altLang="en-US" sz="1600" dirty="0" smtClean="0"/>
              <a:t>는 시간을 줄이도록 저장 구조가 설계되어 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 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 smtClean="0"/>
              <a:t>백업</a:t>
            </a:r>
            <a:r>
              <a:rPr lang="en-US" altLang="ko-KR" sz="1600" b="1" dirty="0" smtClean="0"/>
              <a:t>(Backup)</a:t>
            </a:r>
            <a:r>
              <a:rPr lang="ko-KR" altLang="en-US" sz="1600" b="1" dirty="0" smtClean="0"/>
              <a:t>과 복구</a:t>
            </a:r>
            <a:r>
              <a:rPr lang="en-US" altLang="ko-KR" sz="1600" b="1" dirty="0" smtClean="0"/>
              <a:t>(Recovery)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데이터는 저장과 동시에 반드시 백업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따로 복사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되어야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복구는 트랜잭션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업무 단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관리하여 데이터베이스가 피해를 보기 전 상태로 복구하는 것이다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2567" y="5229200"/>
            <a:ext cx="538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※ </a:t>
            </a:r>
            <a:r>
              <a:rPr lang="ko-KR" altLang="en-US" b="1" dirty="0" smtClean="0">
                <a:solidFill>
                  <a:srgbClr val="C00000"/>
                </a:solidFill>
              </a:rPr>
              <a:t>단점 </a:t>
            </a:r>
            <a:r>
              <a:rPr lang="en-US" altLang="ko-KR" b="1" dirty="0" smtClean="0">
                <a:solidFill>
                  <a:srgbClr val="C00000"/>
                </a:solidFill>
              </a:rPr>
              <a:t>: </a:t>
            </a:r>
            <a:r>
              <a:rPr lang="ko-KR" altLang="en-US" b="1" dirty="0" smtClean="0">
                <a:solidFill>
                  <a:srgbClr val="C00000"/>
                </a:solidFill>
              </a:rPr>
              <a:t>사용하는 자원이 많고 복잡하며 비싸다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3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</a:t>
            </a:r>
            <a:r>
              <a:rPr lang="ko-KR" altLang="en-US" dirty="0" smtClean="0"/>
              <a:t>데이터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718120" y="1196752"/>
            <a:ext cx="89154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 </a:t>
            </a:r>
            <a:r>
              <a:rPr lang="ko-KR" altLang="en-US" sz="1800" b="1" dirty="0" smtClean="0"/>
              <a:t>데이터 모델</a:t>
            </a:r>
            <a:endParaRPr lang="en-US" altLang="ko-KR" sz="1800" b="1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컴퓨터에 데이터를 저장하는 방식을 정의해 놓은 개념 모형이다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/>
              <a:t>계층형</a:t>
            </a:r>
            <a:r>
              <a:rPr lang="ko-KR" altLang="en-US" sz="1600" dirty="0" smtClean="0"/>
              <a:t> 데이터 모델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네트워크형</a:t>
            </a:r>
            <a:r>
              <a:rPr lang="ko-KR" altLang="en-US" sz="1600" dirty="0" smtClean="0"/>
              <a:t> 데이터 모델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관계형</a:t>
            </a:r>
            <a:r>
              <a:rPr lang="ko-KR" altLang="en-US" sz="1600" dirty="0" smtClean="0"/>
              <a:t> 데이터 모델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객체 지향형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718120" y="2762853"/>
            <a:ext cx="8915400" cy="16742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/>
              <a:t>   </a:t>
            </a:r>
            <a:r>
              <a:rPr lang="ko-KR" altLang="en-US" sz="1800" b="1" dirty="0" smtClean="0"/>
              <a:t>데이터 모델링</a:t>
            </a:r>
            <a:r>
              <a:rPr lang="en-US" altLang="ko-KR" sz="1800" b="1" dirty="0" smtClean="0"/>
              <a:t>(Data Modeling)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데이터 베이스의 </a:t>
            </a:r>
            <a:r>
              <a:rPr lang="ko-KR" altLang="en-US" sz="1600" dirty="0" err="1" smtClean="0"/>
              <a:t>설계시</a:t>
            </a:r>
            <a:r>
              <a:rPr lang="ko-KR" altLang="en-US" sz="1600" dirty="0" smtClean="0"/>
              <a:t> 클라이언트의 요구를 분석하여 논리모델을 구성하고 물리모델을 사용해 데이터베이스에 반영하는 작업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기본 요소</a:t>
            </a:r>
            <a:endParaRPr lang="en-US" altLang="ko-KR" sz="1600" dirty="0" smtClean="0"/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199522"/>
              </p:ext>
            </p:extLst>
          </p:nvPr>
        </p:nvGraphicFramePr>
        <p:xfrm>
          <a:off x="818542" y="4437114"/>
          <a:ext cx="8736971" cy="1561337"/>
        </p:xfrm>
        <a:graphic>
          <a:graphicData uri="http://schemas.openxmlformats.org/drawingml/2006/table">
            <a:tbl>
              <a:tblPr firstRow="1">
                <a:tableStyleId>{F5AB1C69-6EDB-4FF4-983F-18BD219EF322}</a:tableStyleId>
              </a:tblPr>
              <a:tblGrid>
                <a:gridCol w="20699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534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136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35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개념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실제 예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85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</a:rPr>
                        <a:t>엔티티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(Entity)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물리적 개념에서는 테이블로 표현 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고객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상품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주문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85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속성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(Attribute)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물리적 개념에서는 칼럼</a:t>
                      </a:r>
                      <a:r>
                        <a:rPr lang="en-US" altLang="ko-KR" sz="1600" dirty="0" smtClean="0"/>
                        <a:t>(Column)</a:t>
                      </a:r>
                      <a:r>
                        <a:rPr lang="ko-KR" altLang="en-US" sz="1600" dirty="0" smtClean="0"/>
                        <a:t>으로 표현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고객아이디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고객명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주소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85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관계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 smtClean="0">
                          <a:solidFill>
                            <a:schemeClr val="tx1"/>
                          </a:solidFill>
                        </a:rPr>
                        <a:t>Releationship</a:t>
                      </a:r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기본키와</a:t>
                      </a:r>
                      <a:r>
                        <a:rPr lang="ko-KR" altLang="en-US" sz="1600" dirty="0" smtClean="0"/>
                        <a:t> 참조키로 정의 됨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일대일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일대다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고객과 주문과의 관계</a:t>
                      </a:r>
                      <a:endParaRPr lang="ko-KR" altLang="en-US" sz="1600" dirty="0"/>
                    </a:p>
                  </a:txBody>
                  <a:tcPr marL="99060" marR="990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7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3876" y="1149707"/>
            <a:ext cx="871562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latin typeface="+mn-ea"/>
              </a:rPr>
              <a:t>개념적 설계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현실세계를 </a:t>
            </a:r>
            <a:r>
              <a:rPr lang="ko-KR" altLang="en-US" sz="1600" dirty="0">
                <a:latin typeface="+mn-ea"/>
              </a:rPr>
              <a:t>추상화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특성화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하여  개체 타입과 관계를  </a:t>
            </a:r>
            <a:r>
              <a:rPr lang="ko-KR" altLang="en-US" sz="1600" dirty="0" smtClean="0">
                <a:latin typeface="+mn-ea"/>
              </a:rPr>
              <a:t>파악하여 표현하는 과정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</a:t>
            </a: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 smtClean="0">
                <a:latin typeface="+mn-ea"/>
                <a:sym typeface="Wingdings" pitchFamily="2" charset="2"/>
              </a:rPr>
              <a:t> </a:t>
            </a:r>
            <a:r>
              <a:rPr lang="ko-KR" altLang="en-US" sz="1600" b="1" dirty="0">
                <a:latin typeface="+mn-ea"/>
              </a:rPr>
              <a:t>개체 관계도</a:t>
            </a:r>
            <a:r>
              <a:rPr lang="en-US" altLang="ko-KR" sz="1600" b="1" dirty="0">
                <a:latin typeface="+mn-ea"/>
              </a:rPr>
              <a:t>(E-R </a:t>
            </a:r>
            <a:r>
              <a:rPr lang="ko-KR" altLang="en-US" sz="1600" b="1" dirty="0">
                <a:latin typeface="+mn-ea"/>
              </a:rPr>
              <a:t>다이어그램</a:t>
            </a:r>
            <a:r>
              <a:rPr lang="en-US" altLang="ko-KR" sz="1600" b="1" dirty="0">
                <a:latin typeface="+mn-ea"/>
              </a:rPr>
              <a:t>)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Entity-</a:t>
            </a:r>
            <a:r>
              <a:rPr lang="en-US" altLang="ko-KR" sz="1600" dirty="0" err="1">
                <a:latin typeface="+mn-ea"/>
              </a:rPr>
              <a:t>Releationship</a:t>
            </a:r>
            <a:r>
              <a:rPr lang="en-US" altLang="ko-KR" sz="1600" dirty="0">
                <a:latin typeface="+mn-ea"/>
              </a:rPr>
              <a:t> Diagram</a:t>
            </a: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latin typeface="+mn-ea"/>
              </a:rPr>
              <a:t>논리적 설계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개념적 설계에서 만들어진 구조를 논리적으로 구현 가능한 데이터 모델로 변환하는 단계로 </a:t>
            </a:r>
            <a:endParaRPr lang="en-US" altLang="ko-KR" sz="16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ko-KR" altLang="en-US" sz="1600" dirty="0" smtClean="0">
                <a:latin typeface="+mn-ea"/>
              </a:rPr>
              <a:t>사용자가 알아볼 수 있는 형태로 변환하는 과정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-&gt; </a:t>
            </a:r>
            <a:r>
              <a:rPr lang="ko-KR" altLang="en-US" sz="1600" b="1" dirty="0" smtClean="0">
                <a:latin typeface="+mn-ea"/>
              </a:rPr>
              <a:t>테이블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ko-KR" altLang="en-US" sz="1600" b="1" dirty="0" smtClean="0">
                <a:latin typeface="+mn-ea"/>
              </a:rPr>
              <a:t>표</a:t>
            </a:r>
            <a:r>
              <a:rPr lang="en-US" altLang="ko-KR" sz="1600" b="1" dirty="0" smtClean="0">
                <a:latin typeface="+mn-ea"/>
              </a:rPr>
              <a:t>) </a:t>
            </a:r>
            <a:r>
              <a:rPr lang="ko-KR" altLang="en-US" sz="1600" b="1" dirty="0" smtClean="0">
                <a:latin typeface="+mn-ea"/>
              </a:rPr>
              <a:t>형태</a:t>
            </a:r>
            <a:endParaRPr lang="en-US" altLang="ko-KR" sz="1600" b="1" dirty="0" smtClean="0">
              <a:latin typeface="+mn-ea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 smtClean="0">
                <a:latin typeface="+mn-ea"/>
              </a:rPr>
              <a:t>물리적 설계</a:t>
            </a:r>
            <a:r>
              <a:rPr lang="en-US" altLang="ko-KR" b="1" dirty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ko-KR" altLang="en-US" sz="1600" dirty="0" smtClean="0">
                <a:latin typeface="+mn-ea"/>
              </a:rPr>
              <a:t>논리적 데이터베이스 구조를 실제 기계가 처리하기에 알맞도록 내부 저장 장치 구조와 접</a:t>
            </a:r>
            <a:endParaRPr lang="en-US" altLang="ko-KR" sz="16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ko-KR" altLang="en-US" sz="1600" dirty="0" smtClean="0">
                <a:latin typeface="+mn-ea"/>
              </a:rPr>
              <a:t>근 경로 등을 설계하는 과정</a:t>
            </a:r>
            <a:endParaRPr lang="en-US" altLang="ko-KR" sz="1600" dirty="0" smtClean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예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en-US" altLang="ko-KR" dirty="0" smtClean="0">
                <a:latin typeface="+mn-ea"/>
              </a:rPr>
              <a:t>name char(20) – </a:t>
            </a:r>
            <a:r>
              <a:rPr lang="en-US" altLang="ko-KR" sz="1600" dirty="0" smtClean="0">
                <a:latin typeface="+mn-ea"/>
              </a:rPr>
              <a:t>name</a:t>
            </a:r>
            <a:r>
              <a:rPr lang="ko-KR" altLang="en-US" sz="1600" dirty="0" smtClean="0">
                <a:latin typeface="+mn-ea"/>
              </a:rPr>
              <a:t>은 문자형 </a:t>
            </a:r>
            <a:r>
              <a:rPr lang="en-US" altLang="ko-KR" sz="1600" dirty="0" smtClean="0">
                <a:latin typeface="+mn-ea"/>
              </a:rPr>
              <a:t>20Byte</a:t>
            </a:r>
            <a:r>
              <a:rPr lang="ko-KR" altLang="en-US" sz="1600" dirty="0" smtClean="0">
                <a:latin typeface="+mn-ea"/>
              </a:rPr>
              <a:t>를 의미함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70045" y="243572"/>
            <a:ext cx="2582758" cy="6759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28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800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모델링</a:t>
            </a:r>
            <a:endParaRPr lang="ko-KR" altLang="en-US" sz="28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66852" y="2714620"/>
            <a:ext cx="1071570" cy="5000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09729" y="33575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개체</a:t>
            </a:r>
          </a:p>
        </p:txBody>
      </p:sp>
      <p:sp>
        <p:nvSpPr>
          <p:cNvPr id="7" name="다이아몬드 6"/>
          <p:cNvSpPr/>
          <p:nvPr/>
        </p:nvSpPr>
        <p:spPr>
          <a:xfrm>
            <a:off x="3728864" y="2643182"/>
            <a:ext cx="1214446" cy="571504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43179" y="33575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관계</a:t>
            </a:r>
          </a:p>
        </p:txBody>
      </p:sp>
      <p:sp>
        <p:nvSpPr>
          <p:cNvPr id="10" name="타원 9"/>
          <p:cNvSpPr/>
          <p:nvPr/>
        </p:nvSpPr>
        <p:spPr>
          <a:xfrm>
            <a:off x="5610192" y="2643182"/>
            <a:ext cx="1143008" cy="50006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24507" y="33575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속성</a:t>
            </a:r>
          </a:p>
        </p:txBody>
      </p:sp>
    </p:spTree>
    <p:extLst>
      <p:ext uri="{BB962C8B-B14F-4D97-AF65-F5344CB8AC3E}">
        <p14:creationId xmlns:p14="http://schemas.microsoft.com/office/powerpoint/2010/main" val="42021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4488" y="1481009"/>
            <a:ext cx="1428760" cy="45429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현실 단계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08784" y="1481009"/>
            <a:ext cx="1428760" cy="5078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>
                <a:latin typeface="+mj-ea"/>
                <a:ea typeface="+mj-ea"/>
              </a:rPr>
              <a:t>개념 단계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17096" y="2237354"/>
            <a:ext cx="1428760" cy="5078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논리 단계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4488" y="4390072"/>
            <a:ext cx="1357322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개체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특성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131710" y="4390072"/>
            <a:ext cx="1357322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개체타입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속성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889104" y="4365104"/>
            <a:ext cx="1500198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레코드타입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특성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  <p:pic>
        <p:nvPicPr>
          <p:cNvPr id="1026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040594">
            <a:off x="470075" y="2180393"/>
            <a:ext cx="990257" cy="621755"/>
          </a:xfrm>
          <a:prstGeom prst="rect">
            <a:avLst/>
          </a:prstGeom>
          <a:noFill/>
        </p:spPr>
      </p:pic>
      <p:pic>
        <p:nvPicPr>
          <p:cNvPr id="1027" name="Picture 3" descr="C:\Program Files (x86)\Microsoft Office\MEDIA\CAGCAT10\j0240719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678" y="2877835"/>
            <a:ext cx="764078" cy="1199237"/>
          </a:xfrm>
          <a:prstGeom prst="rect">
            <a:avLst/>
          </a:prstGeom>
          <a:noFill/>
        </p:spPr>
      </p:pic>
      <p:sp>
        <p:nvSpPr>
          <p:cNvPr id="15" name="타원 14"/>
          <p:cNvSpPr/>
          <p:nvPr/>
        </p:nvSpPr>
        <p:spPr>
          <a:xfrm>
            <a:off x="1844686" y="2163454"/>
            <a:ext cx="1000132" cy="5715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이름</a:t>
            </a:r>
          </a:p>
        </p:txBody>
      </p:sp>
      <p:sp>
        <p:nvSpPr>
          <p:cNvPr id="18" name="타원 17"/>
          <p:cNvSpPr/>
          <p:nvPr/>
        </p:nvSpPr>
        <p:spPr>
          <a:xfrm>
            <a:off x="2988264" y="2163454"/>
            <a:ext cx="1388672" cy="5715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 dirty="0">
                <a:solidFill>
                  <a:sysClr val="windowText" lastClr="000000"/>
                </a:solidFill>
              </a:rPr>
              <a:t>전화번호</a:t>
            </a:r>
          </a:p>
        </p:txBody>
      </p:sp>
      <p:sp>
        <p:nvSpPr>
          <p:cNvPr id="19" name="타원 18"/>
          <p:cNvSpPr/>
          <p:nvPr/>
        </p:nvSpPr>
        <p:spPr>
          <a:xfrm>
            <a:off x="4520952" y="2163454"/>
            <a:ext cx="826288" cy="57150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주소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131710" y="3306462"/>
            <a:ext cx="12452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회원</a:t>
            </a:r>
          </a:p>
        </p:txBody>
      </p:sp>
      <p:cxnSp>
        <p:nvCxnSpPr>
          <p:cNvPr id="22" name="직선 연결선 21"/>
          <p:cNvCxnSpPr>
            <a:stCxn id="15" idx="4"/>
            <a:endCxn id="20" idx="0"/>
          </p:cNvCxnSpPr>
          <p:nvPr/>
        </p:nvCxnSpPr>
        <p:spPr>
          <a:xfrm>
            <a:off x="2344752" y="2734958"/>
            <a:ext cx="1409571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8" idx="4"/>
            <a:endCxn id="20" idx="0"/>
          </p:cNvCxnSpPr>
          <p:nvPr/>
        </p:nvCxnSpPr>
        <p:spPr>
          <a:xfrm>
            <a:off x="3682600" y="2734958"/>
            <a:ext cx="71723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9" idx="4"/>
            <a:endCxn id="20" idx="0"/>
          </p:cNvCxnSpPr>
          <p:nvPr/>
        </p:nvCxnSpPr>
        <p:spPr>
          <a:xfrm flipH="1">
            <a:off x="3754323" y="2734958"/>
            <a:ext cx="1179773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721726"/>
              </p:ext>
            </p:extLst>
          </p:nvPr>
        </p:nvGraphicFramePr>
        <p:xfrm>
          <a:off x="5601072" y="3377900"/>
          <a:ext cx="2165973" cy="357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97"/>
                <a:gridCol w="936104"/>
                <a:gridCol w="648072"/>
              </a:tblGrid>
              <a:tr h="357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이름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전화번호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주소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5664748" y="2899980"/>
            <a:ext cx="857256" cy="3738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회원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602062" y="383675"/>
            <a:ext cx="4020287" cy="5674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ysClr val="windowText" lastClr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  <a:cs typeface="+mj-cs"/>
              </a:defRPr>
            </a:lvl1pPr>
          </a:lstStyle>
          <a:p>
            <a:r>
              <a:rPr lang="en-US" altLang="ko-KR" sz="2800" dirty="0" smtClean="0"/>
              <a:t> </a:t>
            </a:r>
            <a:r>
              <a:rPr lang="ko-KR" altLang="en-US" sz="2800" dirty="0" smtClean="0"/>
              <a:t>데이터 베이스 설계</a:t>
            </a:r>
            <a:endParaRPr lang="ko-KR" altLang="en-US" sz="2800" dirty="0"/>
          </a:p>
        </p:txBody>
      </p:sp>
      <p:sp>
        <p:nvSpPr>
          <p:cNvPr id="4" name="오른쪽 화살표 3"/>
          <p:cNvSpPr/>
          <p:nvPr/>
        </p:nvSpPr>
        <p:spPr>
          <a:xfrm>
            <a:off x="1972742" y="3429000"/>
            <a:ext cx="648072" cy="16321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4632053" y="3431297"/>
            <a:ext cx="648072" cy="163214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060744" y="2227127"/>
            <a:ext cx="1428760" cy="507831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물</a:t>
            </a:r>
            <a:r>
              <a:rPr lang="ko-KR" altLang="en-US" b="1" dirty="0" smtClean="0">
                <a:latin typeface="+mj-ea"/>
                <a:ea typeface="+mj-ea"/>
              </a:rPr>
              <a:t>리 </a:t>
            </a:r>
            <a:r>
              <a:rPr lang="ko-KR" altLang="en-US" b="1" dirty="0">
                <a:latin typeface="+mj-ea"/>
                <a:ea typeface="+mj-ea"/>
              </a:rPr>
              <a:t>단계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049344" y="3140968"/>
            <a:ext cx="1635760" cy="830997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latin typeface="+mj-ea"/>
                <a:ea typeface="+mj-ea"/>
              </a:rPr>
              <a:t>n</a:t>
            </a:r>
            <a:r>
              <a:rPr lang="en-US" altLang="ko-KR" sz="1600" dirty="0" smtClean="0">
                <a:latin typeface="+mj-ea"/>
                <a:ea typeface="+mj-ea"/>
              </a:rPr>
              <a:t>ame CHAR(20)</a:t>
            </a:r>
          </a:p>
          <a:p>
            <a:pPr fontAlgn="base"/>
            <a:r>
              <a:rPr lang="en-US" altLang="ko-KR" sz="1600" dirty="0">
                <a:latin typeface="+mj-ea"/>
                <a:ea typeface="+mj-ea"/>
              </a:rPr>
              <a:t>p</a:t>
            </a:r>
            <a:r>
              <a:rPr lang="en-US" altLang="ko-KR" sz="1600" dirty="0" smtClean="0">
                <a:latin typeface="+mj-ea"/>
                <a:ea typeface="+mj-ea"/>
              </a:rPr>
              <a:t>hone TEXT</a:t>
            </a:r>
          </a:p>
          <a:p>
            <a:pPr fontAlgn="base"/>
            <a:r>
              <a:rPr lang="en-US" altLang="ko-KR" sz="1600" dirty="0">
                <a:latin typeface="+mj-ea"/>
                <a:ea typeface="+mj-ea"/>
              </a:rPr>
              <a:t>a</a:t>
            </a:r>
            <a:r>
              <a:rPr lang="en-US" altLang="ko-KR" sz="1600" dirty="0" smtClean="0">
                <a:latin typeface="+mj-ea"/>
                <a:ea typeface="+mj-ea"/>
              </a:rPr>
              <a:t>ddress TEXT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220811" y="4365104"/>
            <a:ext cx="1500198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600" dirty="0" err="1" smtClean="0">
                <a:latin typeface="+mj-ea"/>
                <a:ea typeface="+mj-ea"/>
              </a:rPr>
              <a:t>자료</a:t>
            </a:r>
            <a:r>
              <a:rPr lang="ko-KR" altLang="en-US" sz="1600" dirty="0" err="1">
                <a:latin typeface="+mj-ea"/>
                <a:ea typeface="+mj-ea"/>
              </a:rPr>
              <a:t>형</a:t>
            </a:r>
            <a:r>
              <a:rPr lang="ko-KR" altLang="en-US" sz="1600" dirty="0" err="1" smtClean="0">
                <a:latin typeface="+mj-ea"/>
                <a:ea typeface="+mj-ea"/>
              </a:rPr>
              <a:t>타입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|</a:t>
            </a: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특성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</a:rPr>
              <a:t>|</a:t>
            </a:r>
            <a:endParaRPr lang="en-US" altLang="ko-KR" sz="1600" dirty="0">
              <a:latin typeface="+mj-ea"/>
              <a:ea typeface="+mj-ea"/>
            </a:endParaRPr>
          </a:p>
          <a:p>
            <a:pPr algn="ctr" fontAlgn="base"/>
            <a:r>
              <a:rPr lang="ko-KR" altLang="en-US" sz="1600" dirty="0">
                <a:latin typeface="+mj-ea"/>
                <a:ea typeface="+mj-ea"/>
              </a:rPr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149439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7520</TotalTime>
  <Words>1896</Words>
  <Application>Microsoft Office PowerPoint</Application>
  <PresentationFormat>A4 용지(210x297mm)</PresentationFormat>
  <Paragraphs>521</Paragraphs>
  <Slides>41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DB – mysql 연동</vt:lpstr>
      <vt:lpstr>  데이터베이스</vt:lpstr>
      <vt:lpstr>   데이터베이스 관리 시스템</vt:lpstr>
      <vt:lpstr>   파일 시스템과 DBMS</vt:lpstr>
      <vt:lpstr>   파일 시스템과 DBMS</vt:lpstr>
      <vt:lpstr>   데이터베이스 관리 시스템</vt:lpstr>
      <vt:lpstr>   데이터 모델</vt:lpstr>
      <vt:lpstr>PowerPoint 프레젠테이션</vt:lpstr>
      <vt:lpstr>PowerPoint 프레젠테이션</vt:lpstr>
      <vt:lpstr>   관계형 데이터베이스 </vt:lpstr>
      <vt:lpstr>   관계형 데이터베이스 </vt:lpstr>
      <vt:lpstr>    관계형 데이터베이스</vt:lpstr>
      <vt:lpstr>   관계형 데이터베이스</vt:lpstr>
      <vt:lpstr>   관계형 데이터베이스</vt:lpstr>
      <vt:lpstr>   SQL이란?</vt:lpstr>
      <vt:lpstr>   SQL - DDL</vt:lpstr>
      <vt:lpstr>   SQL - DML</vt:lpstr>
      <vt:lpstr>   SQL - DCL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412</cp:revision>
  <dcterms:created xsi:type="dcterms:W3CDTF">2019-03-04T02:36:55Z</dcterms:created>
  <dcterms:modified xsi:type="dcterms:W3CDTF">2023-01-28T05:11:32Z</dcterms:modified>
</cp:coreProperties>
</file>