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309" r:id="rId4"/>
    <p:sldId id="310" r:id="rId5"/>
    <p:sldId id="311" r:id="rId6"/>
    <p:sldId id="259" r:id="rId7"/>
    <p:sldId id="283" r:id="rId8"/>
    <p:sldId id="282" r:id="rId9"/>
    <p:sldId id="312" r:id="rId10"/>
    <p:sldId id="258" r:id="rId11"/>
    <p:sldId id="260" r:id="rId12"/>
    <p:sldId id="313" r:id="rId13"/>
    <p:sldId id="314" r:id="rId14"/>
    <p:sldId id="315" r:id="rId15"/>
    <p:sldId id="261" r:id="rId16"/>
    <p:sldId id="262" r:id="rId17"/>
    <p:sldId id="340" r:id="rId18"/>
    <p:sldId id="263" r:id="rId19"/>
    <p:sldId id="284" r:id="rId20"/>
    <p:sldId id="264" r:id="rId21"/>
    <p:sldId id="265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301" r:id="rId33"/>
    <p:sldId id="318" r:id="rId34"/>
    <p:sldId id="335" r:id="rId35"/>
    <p:sldId id="319" r:id="rId36"/>
    <p:sldId id="322" r:id="rId37"/>
    <p:sldId id="320" r:id="rId38"/>
    <p:sldId id="317" r:id="rId39"/>
    <p:sldId id="323" r:id="rId40"/>
    <p:sldId id="324" r:id="rId41"/>
    <p:sldId id="325" r:id="rId42"/>
    <p:sldId id="321" r:id="rId43"/>
    <p:sldId id="339" r:id="rId44"/>
    <p:sldId id="326" r:id="rId45"/>
    <p:sldId id="338" r:id="rId46"/>
    <p:sldId id="327" r:id="rId47"/>
    <p:sldId id="328" r:id="rId48"/>
    <p:sldId id="329" r:id="rId49"/>
    <p:sldId id="330" r:id="rId50"/>
    <p:sldId id="331" r:id="rId51"/>
    <p:sldId id="332" r:id="rId52"/>
    <p:sldId id="334" r:id="rId53"/>
    <p:sldId id="337" r:id="rId54"/>
    <p:sldId id="333" r:id="rId55"/>
    <p:sldId id="341" r:id="rId56"/>
    <p:sldId id="305" r:id="rId57"/>
    <p:sldId id="306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AutoShape 2" descr="https://blog.kakaocdn.net/dn/bGQaq7/btqOCcdqkEq/unWIYSuCoXe3waJ1pa1AD0/img.webp"/>
          <p:cNvSpPr>
            <a:spLocks noChangeAspect="1" noChangeArrowheads="1"/>
          </p:cNvSpPr>
          <p:nvPr userDrawn="1"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6480720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28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28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2800" b="1" dirty="0" err="1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오라클</a:t>
            </a:r>
            <a:r>
              <a:rPr lang="ko-KR" altLang="en-US" sz="28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8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DB </a:t>
            </a:r>
            <a:r>
              <a:rPr lang="ko-KR" altLang="en-US" sz="28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환경설정 및 구성 객체</a:t>
            </a:r>
            <a:endParaRPr lang="ko-KR" altLang="en-US" sz="2800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Oracle – SQL </a:t>
            </a:r>
            <a:r>
              <a:rPr lang="ko-KR" altLang="en-US" sz="1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디벨로퍼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140533"/>
              </p:ext>
            </p:extLst>
          </p:nvPr>
        </p:nvGraphicFramePr>
        <p:xfrm>
          <a:off x="1773311" y="2803768"/>
          <a:ext cx="4824536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2019-0001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컴퓨터공학과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군휴학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2019-0002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이순신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경영학과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졸업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2019-0003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유관순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철학과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재학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20549" y="2442374"/>
            <a:ext cx="1708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학사 프로그램</a:t>
            </a:r>
            <a:endParaRPr lang="ko-KR" altLang="en-US" sz="1600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06479"/>
              </p:ext>
            </p:extLst>
          </p:nvPr>
        </p:nvGraphicFramePr>
        <p:xfrm>
          <a:off x="1845319" y="4747984"/>
          <a:ext cx="4824536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장학금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가능여부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군휴학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신청불가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이순신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신청가능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근로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유관순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신청가능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2557" y="4386590"/>
            <a:ext cx="242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장학금 신청 프로그램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2557" y="5396056"/>
            <a:ext cx="4949306" cy="43204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20549" y="3451842"/>
            <a:ext cx="4949306" cy="3838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6672" y="1136751"/>
            <a:ext cx="7560840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파일 시스템 방식의 문제점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이순신 학생이 졸업했는데 업데이트가 되지 않아 </a:t>
            </a:r>
            <a:r>
              <a:rPr lang="ko-KR" altLang="en-US" sz="1600" dirty="0" err="1" smtClean="0"/>
              <a:t>재학중으로</a:t>
            </a:r>
            <a:r>
              <a:rPr lang="ko-KR" altLang="en-US" sz="1600" dirty="0" smtClean="0"/>
              <a:t> 되어 있어 장학금 신청이 가능한 걸로 오류 발생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582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259228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 데이터 모델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컴퓨터에 데이터를 저장하는 방식을 정의해 놓은 개념 모형이다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계층형</a:t>
            </a:r>
            <a:r>
              <a:rPr lang="ko-KR" altLang="en-US" sz="1600" dirty="0" smtClean="0"/>
              <a:t> 데이터 모델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네트워크형</a:t>
            </a:r>
            <a:r>
              <a:rPr lang="ko-KR" altLang="en-US" sz="1600" dirty="0" smtClean="0"/>
              <a:t> 데이터 모델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관계형</a:t>
            </a:r>
            <a:r>
              <a:rPr lang="ko-KR" altLang="en-US" sz="1600" dirty="0" smtClean="0"/>
              <a:t> 데이터 모델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가장 많이 사용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관계 데이터 모델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객체 지향 언어가 널리 사용됨에 따라 관계 데이터 모델과 객체 데이터 모델의 장점을 결합한 모델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학생 테이블과 강좌테이블이 학생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강좌 관계를 표현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 smtClean="0"/>
              <a:t>     </a:t>
            </a:r>
            <a:r>
              <a:rPr lang="ko-KR" altLang="en-US" sz="1600" dirty="0" err="1" smtClean="0"/>
              <a:t>손흥민이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Java </a:t>
            </a:r>
            <a:r>
              <a:rPr lang="ko-KR" altLang="en-US" sz="1600" dirty="0" smtClean="0"/>
              <a:t>프로그래밍을 안산이 </a:t>
            </a:r>
            <a:r>
              <a:rPr lang="en-US" altLang="ko-KR" sz="1600" dirty="0" smtClean="0"/>
              <a:t>JSP </a:t>
            </a:r>
            <a:r>
              <a:rPr lang="ko-KR" altLang="en-US" sz="1600" dirty="0" err="1"/>
              <a:t>웹</a:t>
            </a:r>
            <a:r>
              <a:rPr lang="ko-KR" altLang="en-US" sz="1600" dirty="0" err="1" smtClean="0"/>
              <a:t>프로그래밍을</a:t>
            </a:r>
            <a:r>
              <a:rPr lang="ko-KR" altLang="en-US" sz="1600" dirty="0" smtClean="0"/>
              <a:t> 수강한다고 가정</a:t>
            </a:r>
            <a:endParaRPr lang="en-US" altLang="ko-KR" sz="1600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87624" y="3789040"/>
            <a:ext cx="3168352" cy="24482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9692" y="3933056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학생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학번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547664" y="4564698"/>
            <a:ext cx="64807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101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5736" y="4564698"/>
            <a:ext cx="1080120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손흥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민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23728" y="5229200"/>
            <a:ext cx="64807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2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01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71800" y="5229200"/>
            <a:ext cx="1080120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안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산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788024" y="3789040"/>
            <a:ext cx="3168352" cy="244827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48064" y="3933056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강</a:t>
            </a:r>
            <a:r>
              <a:rPr lang="ko-KR" altLang="en-US" sz="1600" dirty="0"/>
              <a:t>좌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강좌번</a:t>
            </a:r>
            <a:r>
              <a:rPr lang="ko-KR" altLang="en-US" sz="1600" dirty="0"/>
              <a:t>호</a:t>
            </a:r>
            <a:r>
              <a:rPr lang="en-US" altLang="ko-KR" sz="1600" dirty="0" smtClean="0"/>
              <a:t>,  </a:t>
            </a:r>
            <a:r>
              <a:rPr lang="ko-KR" altLang="en-US" sz="1600" dirty="0" smtClean="0"/>
              <a:t>강좌이름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5148064" y="4509120"/>
            <a:ext cx="64807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11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96136" y="4509120"/>
            <a:ext cx="172819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데이터베이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스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60032" y="5085184"/>
            <a:ext cx="64807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2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08104" y="5085184"/>
            <a:ext cx="2016224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Java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프로그래밍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48064" y="5661248"/>
            <a:ext cx="64807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31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96136" y="5661248"/>
            <a:ext cx="2016224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JSP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웹프로그래밍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6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67544" y="1196752"/>
            <a:ext cx="8229600" cy="16742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데이터 모델링</a:t>
            </a:r>
            <a:r>
              <a:rPr lang="en-US" altLang="ko-KR" sz="1800" dirty="0" smtClean="0"/>
              <a:t>(Data Modeling)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 베이스의 </a:t>
            </a:r>
            <a:r>
              <a:rPr lang="ko-KR" altLang="en-US" sz="1600" dirty="0" err="1" smtClean="0"/>
              <a:t>설계시</a:t>
            </a:r>
            <a:r>
              <a:rPr lang="ko-KR" altLang="en-US" sz="1600" dirty="0" smtClean="0"/>
              <a:t> 클라이언트의 요구를 분석하여 논리모델을 구성하고 물리모델을 사용해 데이터베이스에 반영하는 작업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기본 요소</a:t>
            </a:r>
            <a:endParaRPr lang="en-US" altLang="ko-KR" sz="1600" dirty="0" smtClean="0"/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619481"/>
              </p:ext>
            </p:extLst>
          </p:nvPr>
        </p:nvGraphicFramePr>
        <p:xfrm>
          <a:off x="755577" y="2871012"/>
          <a:ext cx="8064896" cy="217941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91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1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실제 예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4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엔티티</a:t>
                      </a:r>
                      <a:r>
                        <a:rPr lang="en-US" altLang="ko-KR" sz="1600" dirty="0" smtClean="0"/>
                        <a:t>(Entity)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물리적 개념에서는 테이블로 표현 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고객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상품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주문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4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속성</a:t>
                      </a:r>
                      <a:r>
                        <a:rPr lang="en-US" altLang="ko-KR" sz="1600" dirty="0" smtClean="0"/>
                        <a:t>(Attribute)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물리적 개념에서는 칼럼</a:t>
                      </a:r>
                      <a:r>
                        <a:rPr lang="en-US" altLang="ko-KR" sz="1600" dirty="0" smtClean="0"/>
                        <a:t>(Column)</a:t>
                      </a:r>
                      <a:r>
                        <a:rPr lang="ko-KR" altLang="en-US" sz="1600" dirty="0" smtClean="0"/>
                        <a:t>으로 표현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고객아이디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고객명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4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관계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Releationship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기본키와</a:t>
                      </a:r>
                      <a:r>
                        <a:rPr lang="ko-KR" altLang="en-US" sz="1600" dirty="0" smtClean="0"/>
                        <a:t> 참조키로 정의 됨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일대일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일대다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고객과 주문과의 관계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6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4347" y="1012949"/>
            <a:ext cx="8045195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+mn-ea"/>
              </a:rPr>
              <a:t>개념적 설계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현실세계를 </a:t>
            </a:r>
            <a:r>
              <a:rPr lang="ko-KR" altLang="en-US" sz="1600" dirty="0">
                <a:latin typeface="+mn-ea"/>
              </a:rPr>
              <a:t>추상화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특성화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하여  개체 타입과 관계를  </a:t>
            </a:r>
            <a:r>
              <a:rPr lang="ko-KR" altLang="en-US" sz="1600" dirty="0" smtClean="0">
                <a:latin typeface="+mn-ea"/>
              </a:rPr>
              <a:t>파악하여 표현하는 과정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</a:t>
            </a: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  <a:sym typeface="Wingdings" pitchFamily="2" charset="2"/>
              </a:rPr>
              <a:t> </a:t>
            </a:r>
            <a:r>
              <a:rPr lang="ko-KR" altLang="en-US" sz="1600" b="1" dirty="0">
                <a:latin typeface="+mn-ea"/>
              </a:rPr>
              <a:t>개체 관계도</a:t>
            </a:r>
            <a:r>
              <a:rPr lang="en-US" altLang="ko-KR" sz="1600" b="1" dirty="0">
                <a:latin typeface="+mn-ea"/>
              </a:rPr>
              <a:t>(E-R </a:t>
            </a:r>
            <a:r>
              <a:rPr lang="ko-KR" altLang="en-US" sz="1600" b="1" dirty="0">
                <a:latin typeface="+mn-ea"/>
              </a:rPr>
              <a:t>다이어그램</a:t>
            </a:r>
            <a:r>
              <a:rPr lang="en-US" altLang="ko-KR" sz="1600" b="1" dirty="0">
                <a:latin typeface="+mn-ea"/>
              </a:rPr>
              <a:t>)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Entity-</a:t>
            </a:r>
            <a:r>
              <a:rPr lang="en-US" altLang="ko-KR" sz="1600" dirty="0" err="1">
                <a:latin typeface="+mn-ea"/>
              </a:rPr>
              <a:t>Releationship</a:t>
            </a:r>
            <a:r>
              <a:rPr lang="en-US" altLang="ko-KR" sz="1600" dirty="0">
                <a:latin typeface="+mn-ea"/>
              </a:rPr>
              <a:t> Diagram</a:t>
            </a: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+mn-ea"/>
              </a:rPr>
              <a:t>논리적 설계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개념적 설계에서 만들어진 구조를 논리적으로 구현 가능한 데이터 모델로 변환하는 </a:t>
            </a: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단계로 사용자가 알아볼 수 있는 형태로 변환하는 과정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-&gt; </a:t>
            </a:r>
            <a:r>
              <a:rPr lang="ko-KR" altLang="en-US" sz="1600" b="1" dirty="0" smtClean="0">
                <a:latin typeface="+mn-ea"/>
              </a:rPr>
              <a:t>테이블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smtClean="0">
                <a:latin typeface="+mn-ea"/>
              </a:rPr>
              <a:t>표</a:t>
            </a:r>
            <a:r>
              <a:rPr lang="en-US" altLang="ko-KR" sz="1600" b="1" dirty="0" smtClean="0">
                <a:latin typeface="+mn-ea"/>
              </a:rPr>
              <a:t>) </a:t>
            </a:r>
            <a:r>
              <a:rPr lang="ko-KR" altLang="en-US" sz="1600" b="1" dirty="0" smtClean="0">
                <a:latin typeface="+mn-ea"/>
              </a:rPr>
              <a:t>형태</a:t>
            </a:r>
            <a:endParaRPr lang="en-US" altLang="ko-KR" sz="1600" b="1" dirty="0" smtClean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+mn-ea"/>
              </a:rPr>
              <a:t>물리적 설계</a:t>
            </a:r>
            <a:r>
              <a:rPr lang="en-US" altLang="ko-KR" b="1" dirty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논리적 데이터베이스 구조를 실제 기계가 처리하기에 알맞도록 내부 저장 장치 구  </a:t>
            </a: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조와 접근 경로 등을 설계하는 과정</a:t>
            </a: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예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en-US" altLang="ko-KR" dirty="0" smtClean="0">
                <a:latin typeface="+mn-ea"/>
              </a:rPr>
              <a:t>name char(20) – </a:t>
            </a:r>
            <a:r>
              <a:rPr lang="en-US" altLang="ko-KR" sz="1600" dirty="0" smtClean="0">
                <a:latin typeface="+mn-ea"/>
              </a:rPr>
              <a:t>name</a:t>
            </a:r>
            <a:r>
              <a:rPr lang="ko-KR" altLang="en-US" sz="1600" dirty="0" smtClean="0">
                <a:latin typeface="+mn-ea"/>
              </a:rPr>
              <a:t>은 문자형 </a:t>
            </a:r>
            <a:r>
              <a:rPr lang="en-US" altLang="ko-KR" sz="1600" dirty="0" smtClean="0">
                <a:latin typeface="+mn-ea"/>
              </a:rPr>
              <a:t>20Byte</a:t>
            </a:r>
            <a:r>
              <a:rPr lang="ko-KR" altLang="en-US" sz="1600" dirty="0" smtClean="0">
                <a:latin typeface="+mn-ea"/>
              </a:rPr>
              <a:t>를 의미함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38632" y="2416726"/>
            <a:ext cx="989142" cy="5000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70520" y="3059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개체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3442028" y="2345288"/>
            <a:ext cx="1121027" cy="571504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39858" y="3059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관계</a:t>
            </a:r>
          </a:p>
        </p:txBody>
      </p:sp>
      <p:sp>
        <p:nvSpPr>
          <p:cNvPr id="10" name="타원 9"/>
          <p:cNvSpPr/>
          <p:nvPr/>
        </p:nvSpPr>
        <p:spPr>
          <a:xfrm>
            <a:off x="5178639" y="2345288"/>
            <a:ext cx="1055084" cy="50006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76469" y="3059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속성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" y="125760"/>
            <a:ext cx="3851919" cy="63894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84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14389" y="1481009"/>
            <a:ext cx="1318855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현실 단계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73739" y="1481010"/>
            <a:ext cx="1318855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>
                <a:latin typeface="+mj-ea"/>
                <a:ea typeface="+mj-ea"/>
              </a:rPr>
              <a:t>개념 단계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6027" y="1481010"/>
            <a:ext cx="1318855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논리 단계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14389" y="4390073"/>
            <a:ext cx="1252913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개체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특성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987209" y="4390073"/>
            <a:ext cx="1252913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개체타입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속성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532496" y="4365105"/>
            <a:ext cx="1384798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레코드타입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특성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pic>
        <p:nvPicPr>
          <p:cNvPr id="1026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040594">
            <a:off x="530316" y="2180394"/>
            <a:ext cx="914083" cy="621755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240719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103" y="2877835"/>
            <a:ext cx="705303" cy="1199237"/>
          </a:xfrm>
          <a:prstGeom prst="rect">
            <a:avLst/>
          </a:prstGeom>
          <a:noFill/>
        </p:spPr>
      </p:pic>
      <p:sp>
        <p:nvSpPr>
          <p:cNvPr id="15" name="타원 14"/>
          <p:cNvSpPr/>
          <p:nvPr/>
        </p:nvSpPr>
        <p:spPr>
          <a:xfrm>
            <a:off x="1799187" y="2163454"/>
            <a:ext cx="923199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이름</a:t>
            </a:r>
          </a:p>
        </p:txBody>
      </p:sp>
      <p:sp>
        <p:nvSpPr>
          <p:cNvPr id="18" name="타원 17"/>
          <p:cNvSpPr/>
          <p:nvPr/>
        </p:nvSpPr>
        <p:spPr>
          <a:xfrm>
            <a:off x="2854798" y="2163454"/>
            <a:ext cx="1281851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>
                <a:solidFill>
                  <a:sysClr val="windowText" lastClr="000000"/>
                </a:solidFill>
              </a:rPr>
              <a:t>전화번호</a:t>
            </a:r>
          </a:p>
        </p:txBody>
      </p:sp>
      <p:sp>
        <p:nvSpPr>
          <p:cNvPr id="19" name="타원 18"/>
          <p:cNvSpPr/>
          <p:nvPr/>
        </p:nvSpPr>
        <p:spPr>
          <a:xfrm>
            <a:off x="4269587" y="2163454"/>
            <a:ext cx="762727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주소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987209" y="3306463"/>
            <a:ext cx="114943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회원</a:t>
            </a:r>
          </a:p>
        </p:txBody>
      </p:sp>
      <p:cxnSp>
        <p:nvCxnSpPr>
          <p:cNvPr id="22" name="직선 연결선 21"/>
          <p:cNvCxnSpPr>
            <a:stCxn id="15" idx="4"/>
            <a:endCxn id="20" idx="0"/>
          </p:cNvCxnSpPr>
          <p:nvPr/>
        </p:nvCxnSpPr>
        <p:spPr>
          <a:xfrm>
            <a:off x="2260787" y="2734958"/>
            <a:ext cx="1301142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8" idx="4"/>
            <a:endCxn id="20" idx="0"/>
          </p:cNvCxnSpPr>
          <p:nvPr/>
        </p:nvCxnSpPr>
        <p:spPr>
          <a:xfrm>
            <a:off x="3495723" y="2734958"/>
            <a:ext cx="66206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9" idx="4"/>
            <a:endCxn id="20" idx="0"/>
          </p:cNvCxnSpPr>
          <p:nvPr/>
        </p:nvCxnSpPr>
        <p:spPr>
          <a:xfrm flipH="1">
            <a:off x="3561930" y="2734958"/>
            <a:ext cx="1089021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424360"/>
              </p:ext>
            </p:extLst>
          </p:nvPr>
        </p:nvGraphicFramePr>
        <p:xfrm>
          <a:off x="5153066" y="3358700"/>
          <a:ext cx="2143658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전화번호</a:t>
                      </a:r>
                      <a:endParaRPr lang="ko-KR" altLang="en-US" sz="140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주소</a:t>
                      </a:r>
                      <a:endParaRPr lang="ko-KR" altLang="en-US" sz="14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5136839" y="2899981"/>
            <a:ext cx="791313" cy="4154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회원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1917393" y="3429000"/>
            <a:ext cx="598220" cy="16321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4372141" y="3431297"/>
            <a:ext cx="598220" cy="16321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526564" y="1481008"/>
            <a:ext cx="1318855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물</a:t>
            </a:r>
            <a:r>
              <a:rPr lang="ko-KR" altLang="en-US" b="1" dirty="0" smtClean="0">
                <a:latin typeface="+mj-ea"/>
                <a:ea typeface="+mj-ea"/>
              </a:rPr>
              <a:t>리 </a:t>
            </a:r>
            <a:r>
              <a:rPr lang="ko-KR" altLang="en-US" b="1" dirty="0">
                <a:latin typeface="+mj-ea"/>
                <a:ea typeface="+mj-ea"/>
              </a:rPr>
              <a:t>단계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526564" y="3140969"/>
            <a:ext cx="1509932" cy="107721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latin typeface="+mj-ea"/>
                <a:ea typeface="+mj-ea"/>
              </a:rPr>
              <a:t>n</a:t>
            </a:r>
            <a:r>
              <a:rPr lang="en-US" altLang="ko-KR" sz="1600" dirty="0" smtClean="0">
                <a:latin typeface="+mj-ea"/>
                <a:ea typeface="+mj-ea"/>
              </a:rPr>
              <a:t>ame CHAR(20)</a:t>
            </a:r>
          </a:p>
          <a:p>
            <a:pPr fontAlgn="base"/>
            <a:r>
              <a:rPr lang="en-US" altLang="ko-KR" sz="1600" dirty="0">
                <a:latin typeface="+mj-ea"/>
                <a:ea typeface="+mj-ea"/>
              </a:rPr>
              <a:t>p</a:t>
            </a:r>
            <a:r>
              <a:rPr lang="en-US" altLang="ko-KR" sz="1600" dirty="0" smtClean="0">
                <a:latin typeface="+mj-ea"/>
                <a:ea typeface="+mj-ea"/>
              </a:rPr>
              <a:t>hone TEXT</a:t>
            </a:r>
          </a:p>
          <a:p>
            <a:pPr fontAlgn="base"/>
            <a:r>
              <a:rPr lang="en-US" altLang="ko-KR" sz="1600" dirty="0">
                <a:latin typeface="+mj-ea"/>
                <a:ea typeface="+mj-ea"/>
              </a:rPr>
              <a:t>a</a:t>
            </a:r>
            <a:r>
              <a:rPr lang="en-US" altLang="ko-KR" sz="1600" dirty="0" smtClean="0">
                <a:latin typeface="+mj-ea"/>
                <a:ea typeface="+mj-ea"/>
              </a:rPr>
              <a:t>ddress TEXT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89131" y="4365104"/>
            <a:ext cx="1384798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 err="1" smtClean="0">
                <a:latin typeface="+mj-ea"/>
                <a:ea typeface="+mj-ea"/>
              </a:rPr>
              <a:t>자료</a:t>
            </a:r>
            <a:r>
              <a:rPr lang="ko-KR" altLang="en-US" sz="1600" dirty="0" err="1">
                <a:latin typeface="+mj-ea"/>
                <a:ea typeface="+mj-ea"/>
              </a:rPr>
              <a:t>형</a:t>
            </a:r>
            <a:r>
              <a:rPr lang="ko-KR" altLang="en-US" sz="1600" dirty="0" err="1" smtClean="0">
                <a:latin typeface="+mj-ea"/>
                <a:ea typeface="+mj-ea"/>
              </a:rPr>
              <a:t>타입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특성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1" y="125760"/>
            <a:ext cx="3851919" cy="63894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63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280831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800" dirty="0" err="1" smtClean="0"/>
              <a:t>관계형</a:t>
            </a:r>
            <a:r>
              <a:rPr lang="ko-KR" altLang="en-US" sz="1800" dirty="0" smtClean="0"/>
              <a:t> 데이터 모델</a:t>
            </a:r>
            <a:endParaRPr lang="en-US" altLang="ko-KR" sz="1800" dirty="0" smtClean="0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데이터간의 관계에 초점을 둔 모델로 현재 가장 많이 사용하는 모델이다</a:t>
            </a:r>
            <a:r>
              <a:rPr lang="en-US" altLang="ko-KR" sz="1600" b="1" dirty="0" smtClean="0"/>
              <a:t>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ko-KR" altLang="en-US" sz="1600" dirty="0" smtClean="0"/>
              <a:t>  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회사의 사원정보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소속된 부서정보 데이터 관리</a:t>
            </a:r>
            <a:endParaRPr lang="en-US" altLang="ko-KR" sz="1600" dirty="0" smtClean="0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사원 정보와 부서 정보를 하나의 묶음으로 관리하면 데이터 구조가 간단해진다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하지만 같은 부서 사원들은 부서 정보가 중복되므로 효율적인 관리가 어려워진다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왜냐하면 부서 이름이 바뀌면 사원들의 부서 정보를 일일이 찾아서 수정해주어야 한다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101655"/>
              </p:ext>
            </p:extLst>
          </p:nvPr>
        </p:nvGraphicFramePr>
        <p:xfrm>
          <a:off x="2555776" y="3729072"/>
          <a:ext cx="4968552" cy="1788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위치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회계팀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성춘향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연구소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이몽룡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영업팀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분당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심청이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회계팀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958134"/>
              </p:ext>
            </p:extLst>
          </p:nvPr>
        </p:nvGraphicFramePr>
        <p:xfrm>
          <a:off x="1115616" y="3717032"/>
          <a:ext cx="1296144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정보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부서이름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위치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5812850" y="5097311"/>
            <a:ext cx="1728192" cy="3838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884369" y="4437112"/>
            <a:ext cx="1152128" cy="6480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데이터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중복발</a:t>
            </a:r>
            <a:r>
              <a:rPr lang="ko-KR" altLang="en-US" sz="1600" dirty="0">
                <a:solidFill>
                  <a:schemeClr val="tx1"/>
                </a:solidFill>
              </a:rPr>
              <a:t>생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812850" y="4053237"/>
            <a:ext cx="1728192" cy="3838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25" idx="3"/>
            <a:endCxn id="17" idx="3"/>
          </p:cNvCxnSpPr>
          <p:nvPr/>
        </p:nvCxnSpPr>
        <p:spPr>
          <a:xfrm>
            <a:off x="7541042" y="4245174"/>
            <a:ext cx="12700" cy="1044074"/>
          </a:xfrm>
          <a:prstGeom prst="bentConnector3">
            <a:avLst>
              <a:gd name="adj1" fmla="val 1256598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24" idx="1"/>
          </p:cNvCxnSpPr>
          <p:nvPr/>
        </p:nvCxnSpPr>
        <p:spPr>
          <a:xfrm>
            <a:off x="7668344" y="4761148"/>
            <a:ext cx="21602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15616" y="5661248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ko-KR" altLang="en-US" sz="1600" dirty="0" smtClean="0"/>
              <a:t>정규화 전의 형태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872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793170"/>
              </p:ext>
            </p:extLst>
          </p:nvPr>
        </p:nvGraphicFramePr>
        <p:xfrm>
          <a:off x="2555776" y="3268424"/>
          <a:ext cx="4392488" cy="1788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3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부서코드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성춘향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이몽룡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심청이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48787"/>
              </p:ext>
            </p:extLst>
          </p:nvPr>
        </p:nvGraphicFramePr>
        <p:xfrm>
          <a:off x="1115616" y="3256384"/>
          <a:ext cx="1296144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정보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</a:t>
                      </a:r>
                      <a:r>
                        <a:rPr lang="ko-KR" altLang="en-US" sz="1400" baseline="0" dirty="0" smtClean="0"/>
                        <a:t> 코드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모서리가 둥근 직사각형 24"/>
          <p:cNvSpPr/>
          <p:nvPr/>
        </p:nvSpPr>
        <p:spPr>
          <a:xfrm>
            <a:off x="5904016" y="3212976"/>
            <a:ext cx="1080120" cy="187220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15616" y="5301208"/>
            <a:ext cx="6536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※ </a:t>
            </a:r>
            <a:r>
              <a:rPr lang="ko-KR" altLang="en-US" sz="1600" dirty="0" smtClean="0"/>
              <a:t>정규화 후의 형태 </a:t>
            </a:r>
            <a:r>
              <a:rPr lang="en-US" altLang="ko-KR" sz="1600" dirty="0" smtClean="0"/>
              <a:t>-&gt; 1</a:t>
            </a:r>
            <a:r>
              <a:rPr lang="ko-KR" altLang="en-US" sz="1600" dirty="0" smtClean="0"/>
              <a:t>대 多의 구조로 변경된다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한 부서에는 여러 명의 사원이 존재한다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486776"/>
              </p:ext>
            </p:extLst>
          </p:nvPr>
        </p:nvGraphicFramePr>
        <p:xfrm>
          <a:off x="1115616" y="1412776"/>
          <a:ext cx="1296144" cy="1219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정보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코드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부서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위치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147707"/>
              </p:ext>
            </p:extLst>
          </p:nvPr>
        </p:nvGraphicFramePr>
        <p:xfrm>
          <a:off x="2591648" y="1412776"/>
          <a:ext cx="3256500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3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코드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위치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회계팀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연구소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영업팀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분당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2555776" y="1340768"/>
            <a:ext cx="1152128" cy="158417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9" idx="2"/>
            <a:endCxn id="25" idx="0"/>
          </p:cNvCxnSpPr>
          <p:nvPr/>
        </p:nvCxnSpPr>
        <p:spPr>
          <a:xfrm rot="16200000" flipH="1">
            <a:off x="4643942" y="1412842"/>
            <a:ext cx="288032" cy="3312236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0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697" y="-7303"/>
            <a:ext cx="3993307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Releation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5" y="1124744"/>
            <a:ext cx="511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엔티티</a:t>
            </a:r>
            <a:r>
              <a:rPr lang="en-US" altLang="ko-KR" b="1" dirty="0" smtClean="0">
                <a:solidFill>
                  <a:srgbClr val="C00000"/>
                </a:solidFill>
              </a:rPr>
              <a:t>(Entity) </a:t>
            </a:r>
            <a:r>
              <a:rPr lang="ko-KR" altLang="en-US" b="1" dirty="0" smtClean="0">
                <a:solidFill>
                  <a:srgbClr val="C00000"/>
                </a:solidFill>
              </a:rPr>
              <a:t>관계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releation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- 1</a:t>
            </a:r>
            <a:r>
              <a:rPr lang="ko-KR" altLang="en-US" dirty="0" smtClean="0"/>
              <a:t>대 多의 관계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多 대 多 관계</a:t>
            </a:r>
            <a:endParaRPr lang="en-US" altLang="ko-KR" dirty="0" smtClean="0"/>
          </a:p>
        </p:txBody>
      </p:sp>
      <p:sp>
        <p:nvSpPr>
          <p:cNvPr id="14" name="타원 13"/>
          <p:cNvSpPr/>
          <p:nvPr/>
        </p:nvSpPr>
        <p:spPr>
          <a:xfrm>
            <a:off x="3395501" y="3455374"/>
            <a:ext cx="797627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교</a:t>
            </a:r>
            <a:r>
              <a:rPr lang="ko-KR" altLang="en-US" sz="1600" b="1" dirty="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21" name="타원 20"/>
          <p:cNvSpPr/>
          <p:nvPr/>
        </p:nvSpPr>
        <p:spPr>
          <a:xfrm>
            <a:off x="4658411" y="2550120"/>
            <a:ext cx="797627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학</a:t>
            </a:r>
            <a:r>
              <a:rPr lang="ko-KR" altLang="en-US" sz="1600" b="1" dirty="0">
                <a:solidFill>
                  <a:schemeClr val="tx1"/>
                </a:solidFill>
              </a:rPr>
              <a:t>생</a:t>
            </a:r>
          </a:p>
        </p:txBody>
      </p:sp>
      <p:sp>
        <p:nvSpPr>
          <p:cNvPr id="23" name="타원 22"/>
          <p:cNvSpPr/>
          <p:nvPr/>
        </p:nvSpPr>
        <p:spPr>
          <a:xfrm>
            <a:off x="4658411" y="3455374"/>
            <a:ext cx="797627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학</a:t>
            </a:r>
            <a:r>
              <a:rPr lang="ko-KR" altLang="en-US" sz="1600" b="1" dirty="0">
                <a:solidFill>
                  <a:schemeClr val="tx1"/>
                </a:solidFill>
              </a:rPr>
              <a:t>생</a:t>
            </a:r>
          </a:p>
        </p:txBody>
      </p:sp>
      <p:sp>
        <p:nvSpPr>
          <p:cNvPr id="24" name="타원 23"/>
          <p:cNvSpPr/>
          <p:nvPr/>
        </p:nvSpPr>
        <p:spPr>
          <a:xfrm>
            <a:off x="4658411" y="4319470"/>
            <a:ext cx="797627" cy="6939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학</a:t>
            </a:r>
            <a:r>
              <a:rPr lang="ko-KR" altLang="en-US" sz="1600" b="1" dirty="0">
                <a:solidFill>
                  <a:schemeClr val="tx1"/>
                </a:solidFill>
              </a:rPr>
              <a:t>생</a:t>
            </a:r>
          </a:p>
        </p:txBody>
      </p:sp>
      <p:cxnSp>
        <p:nvCxnSpPr>
          <p:cNvPr id="8" name="직선 화살표 연결선 7"/>
          <p:cNvCxnSpPr>
            <a:stCxn id="14" idx="6"/>
            <a:endCxn id="21" idx="3"/>
          </p:cNvCxnSpPr>
          <p:nvPr/>
        </p:nvCxnSpPr>
        <p:spPr>
          <a:xfrm flipV="1">
            <a:off x="4193128" y="3142442"/>
            <a:ext cx="582092" cy="659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4" idx="6"/>
            <a:endCxn id="23" idx="2"/>
          </p:cNvCxnSpPr>
          <p:nvPr/>
        </p:nvCxnSpPr>
        <p:spPr>
          <a:xfrm>
            <a:off x="4193128" y="3802348"/>
            <a:ext cx="465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4" idx="6"/>
            <a:endCxn id="24" idx="2"/>
          </p:cNvCxnSpPr>
          <p:nvPr/>
        </p:nvCxnSpPr>
        <p:spPr>
          <a:xfrm>
            <a:off x="4193128" y="3802348"/>
            <a:ext cx="46528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827584" y="3455374"/>
            <a:ext cx="797627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부서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090494" y="2550120"/>
            <a:ext cx="797627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사</a:t>
            </a:r>
            <a:r>
              <a:rPr lang="ko-KR" altLang="en-US" sz="16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29" name="타원 28"/>
          <p:cNvSpPr/>
          <p:nvPr/>
        </p:nvSpPr>
        <p:spPr>
          <a:xfrm>
            <a:off x="2090494" y="3455374"/>
            <a:ext cx="797627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사</a:t>
            </a:r>
            <a:r>
              <a:rPr lang="ko-KR" altLang="en-US" sz="16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0" name="타원 29"/>
          <p:cNvSpPr/>
          <p:nvPr/>
        </p:nvSpPr>
        <p:spPr>
          <a:xfrm>
            <a:off x="2090494" y="4319470"/>
            <a:ext cx="797627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사</a:t>
            </a:r>
            <a:r>
              <a:rPr lang="ko-KR" altLang="en-US" sz="1600" b="1" dirty="0">
                <a:solidFill>
                  <a:schemeClr val="tx1"/>
                </a:solidFill>
              </a:rPr>
              <a:t>원</a:t>
            </a:r>
          </a:p>
        </p:txBody>
      </p:sp>
      <p:cxnSp>
        <p:nvCxnSpPr>
          <p:cNvPr id="31" name="직선 화살표 연결선 30"/>
          <p:cNvCxnSpPr>
            <a:stCxn id="27" idx="6"/>
            <a:endCxn id="28" idx="3"/>
          </p:cNvCxnSpPr>
          <p:nvPr/>
        </p:nvCxnSpPr>
        <p:spPr>
          <a:xfrm flipV="1">
            <a:off x="1625211" y="3142442"/>
            <a:ext cx="582092" cy="659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7" idx="6"/>
            <a:endCxn id="29" idx="2"/>
          </p:cNvCxnSpPr>
          <p:nvPr/>
        </p:nvCxnSpPr>
        <p:spPr>
          <a:xfrm>
            <a:off x="1625211" y="3802348"/>
            <a:ext cx="465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7" idx="6"/>
            <a:endCxn id="30" idx="2"/>
          </p:cNvCxnSpPr>
          <p:nvPr/>
        </p:nvCxnSpPr>
        <p:spPr>
          <a:xfrm>
            <a:off x="1625211" y="3802348"/>
            <a:ext cx="46528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6039246" y="3455374"/>
            <a:ext cx="797627" cy="6939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회</a:t>
            </a:r>
            <a:r>
              <a:rPr lang="ko-KR" altLang="en-US" sz="1600" b="1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35" name="타원 34"/>
          <p:cNvSpPr/>
          <p:nvPr/>
        </p:nvSpPr>
        <p:spPr>
          <a:xfrm>
            <a:off x="7302155" y="2336106"/>
            <a:ext cx="948850" cy="7940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게시</a:t>
            </a:r>
            <a:r>
              <a:rPr lang="ko-KR" altLang="en-US" sz="1400" b="1">
                <a:solidFill>
                  <a:schemeClr val="tx1"/>
                </a:solidFill>
              </a:rPr>
              <a:t>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34" idx="6"/>
            <a:endCxn id="35" idx="3"/>
          </p:cNvCxnSpPr>
          <p:nvPr/>
        </p:nvCxnSpPr>
        <p:spPr>
          <a:xfrm flipV="1">
            <a:off x="6836873" y="3013912"/>
            <a:ext cx="604238" cy="78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4" idx="6"/>
          </p:cNvCxnSpPr>
          <p:nvPr/>
        </p:nvCxnSpPr>
        <p:spPr>
          <a:xfrm>
            <a:off x="6836873" y="3802348"/>
            <a:ext cx="4652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4" idx="6"/>
          </p:cNvCxnSpPr>
          <p:nvPr/>
        </p:nvCxnSpPr>
        <p:spPr>
          <a:xfrm>
            <a:off x="6836873" y="3802348"/>
            <a:ext cx="46528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7323254" y="3344218"/>
            <a:ext cx="948850" cy="7940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게시</a:t>
            </a:r>
            <a:r>
              <a:rPr lang="ko-KR" altLang="en-US" sz="1400" b="1">
                <a:solidFill>
                  <a:schemeClr val="tx1"/>
                </a:solidFill>
              </a:rPr>
              <a:t>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323254" y="4319470"/>
            <a:ext cx="948850" cy="7940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게시</a:t>
            </a:r>
            <a:r>
              <a:rPr lang="ko-KR" altLang="en-US" sz="1400" b="1">
                <a:solidFill>
                  <a:schemeClr val="tx1"/>
                </a:solidFill>
              </a:rPr>
              <a:t>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980728"/>
            <a:ext cx="8568952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ko-KR" altLang="en-US" sz="2000" dirty="0" err="1" smtClean="0"/>
              <a:t>관계형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데이터베이스의 구성 요소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테이블</a:t>
            </a:r>
            <a:r>
              <a:rPr lang="en-US" altLang="ko-KR" dirty="0">
                <a:solidFill>
                  <a:srgbClr val="C00000"/>
                </a:solidFill>
              </a:rPr>
              <a:t>(Table)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</a:t>
            </a:r>
            <a:r>
              <a:rPr lang="ko-KR" altLang="en-US" sz="1600" dirty="0">
                <a:solidFill>
                  <a:srgbClr val="0070C0"/>
                </a:solidFill>
              </a:rPr>
              <a:t> 표 형태의 데이터 저장 공간을 테이블이라고 한다</a:t>
            </a:r>
            <a:r>
              <a:rPr lang="en-US" altLang="ko-KR" sz="1600" dirty="0">
                <a:solidFill>
                  <a:srgbClr val="0070C0"/>
                </a:solidFill>
              </a:rPr>
              <a:t>. 2</a:t>
            </a:r>
            <a:r>
              <a:rPr lang="ko-KR" altLang="en-US" sz="1600" dirty="0">
                <a:solidFill>
                  <a:srgbClr val="0070C0"/>
                </a:solidFill>
              </a:rPr>
              <a:t>차원 형태로 행과 열로 구성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 </a:t>
            </a:r>
            <a:r>
              <a:rPr lang="ko-KR" altLang="en-US" sz="1600" dirty="0"/>
              <a:t>행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ROW) - </a:t>
            </a:r>
            <a:r>
              <a:rPr lang="ko-KR" altLang="en-US" sz="1600" dirty="0" smtClean="0"/>
              <a:t>저장하려는 </a:t>
            </a:r>
            <a:r>
              <a:rPr lang="ko-KR" altLang="en-US" sz="1600" dirty="0"/>
              <a:t>하나의 개체를 구성하는 여러 값을 가로로 늘어뜨린 형태다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열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COLUMN) - </a:t>
            </a:r>
            <a:r>
              <a:rPr lang="ko-KR" altLang="en-US" sz="1600" dirty="0" smtClean="0"/>
              <a:t>저장하려는 </a:t>
            </a:r>
            <a:r>
              <a:rPr lang="ko-KR" altLang="en-US" sz="1600" dirty="0"/>
              <a:t>데이터를 대표하는 이름과 공통 특성을 </a:t>
            </a:r>
            <a:r>
              <a:rPr lang="ko-KR" altLang="en-US" sz="1600" dirty="0" smtClean="0"/>
              <a:t>정의</a:t>
            </a:r>
            <a:endParaRPr lang="en-US" altLang="ko-KR" sz="1600" dirty="0" smtClean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32202"/>
              </p:ext>
            </p:extLst>
          </p:nvPr>
        </p:nvGraphicFramePr>
        <p:xfrm>
          <a:off x="1403648" y="3590286"/>
          <a:ext cx="4392488" cy="12119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sng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20150001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오상식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1987. 6. 10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컴퓨터공학과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20171010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최정보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1995.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5. 5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전자공학과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20182121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김나래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1993.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12. 1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기계공학과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03648" y="32129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학생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632444" y="3199844"/>
            <a:ext cx="1611964" cy="740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속성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칼럼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</a:t>
            </a:r>
          </a:p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애트리뷰트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>
            <a:stCxn id="8" idx="1"/>
          </p:cNvCxnSpPr>
          <p:nvPr/>
        </p:nvCxnSpPr>
        <p:spPr>
          <a:xfrm flipH="1">
            <a:off x="6084169" y="3570262"/>
            <a:ext cx="548275" cy="9001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115616" y="3492744"/>
            <a:ext cx="4968552" cy="36003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5" name="오른쪽 중괄호 14"/>
          <p:cNvSpPr/>
          <p:nvPr/>
        </p:nvSpPr>
        <p:spPr>
          <a:xfrm>
            <a:off x="5868144" y="3940679"/>
            <a:ext cx="288032" cy="7844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11478" y="4149080"/>
            <a:ext cx="1611964" cy="43204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튜플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레코드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행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64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980728"/>
            <a:ext cx="856895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ko-KR" altLang="en-US" sz="2000" dirty="0" err="1" smtClean="0"/>
              <a:t>관계형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데이터베이스의 구성 요소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rgbClr val="C00000"/>
                </a:solidFill>
              </a:rPr>
              <a:t>특별한 의미를 지닌 열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키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기본키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(Primary Key)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테이블의 지정된 행을 식별할 수 있는 유일한 값이어야 한다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값의 중복이 없어야 한다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NULL</a:t>
            </a:r>
            <a:r>
              <a:rPr lang="ko-KR" altLang="en-US" sz="1600" dirty="0" smtClean="0"/>
              <a:t>값을 가질 수 없다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보조키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대체키 또는 </a:t>
            </a:r>
            <a:r>
              <a:rPr lang="ko-KR" altLang="en-US" sz="1600" dirty="0" err="1" smtClean="0"/>
              <a:t>후보키라</a:t>
            </a:r>
            <a:r>
              <a:rPr lang="ko-KR" altLang="en-US" sz="1600" dirty="0" smtClean="0"/>
              <a:t> 하며 </a:t>
            </a:r>
            <a:r>
              <a:rPr lang="ko-KR" altLang="en-US" sz="1600" dirty="0" err="1" smtClean="0"/>
              <a:t>후보키</a:t>
            </a:r>
            <a:r>
              <a:rPr lang="ko-KR" altLang="en-US" sz="1600" dirty="0" smtClean="0"/>
              <a:t> 중에서 </a:t>
            </a:r>
            <a:r>
              <a:rPr lang="ko-KR" altLang="en-US" sz="1600" dirty="0" err="1" smtClean="0"/>
              <a:t>기본키로</a:t>
            </a:r>
            <a:r>
              <a:rPr lang="ko-KR" altLang="en-US" sz="1600" dirty="0" smtClean="0"/>
              <a:t> 지정되지 않은 열이다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39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7308303" cy="854968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568952" cy="295232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 </a:t>
            </a:r>
            <a:r>
              <a:rPr lang="ko-KR" altLang="en-US" sz="2000" b="1" dirty="0" smtClean="0"/>
              <a:t>데이터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정보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지식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데이터가 모이면 정보가 되고 정보가 모이면 지식이 된다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</a:t>
            </a:r>
            <a:r>
              <a:rPr lang="en-US" altLang="ko-KR" sz="1600" dirty="0" smtClean="0"/>
              <a:t>(data)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관찰의 결과로 나타난 정량적 혹은 정성적인 </a:t>
            </a:r>
            <a:r>
              <a:rPr lang="ko-KR" altLang="en-US" sz="1600" dirty="0" err="1" smtClean="0"/>
              <a:t>실제값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정보</a:t>
            </a:r>
            <a:r>
              <a:rPr lang="en-US" altLang="ko-KR" sz="1600" dirty="0" smtClean="0"/>
              <a:t>(information) : </a:t>
            </a:r>
            <a:r>
              <a:rPr lang="ko-KR" altLang="en-US" sz="1600" dirty="0" smtClean="0"/>
              <a:t>데이터에 의미를 부여한 것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지식</a:t>
            </a:r>
            <a:r>
              <a:rPr lang="en-US" altLang="ko-KR" sz="1600" dirty="0" smtClean="0"/>
              <a:t>(knowledge) : </a:t>
            </a:r>
            <a:r>
              <a:rPr lang="ko-KR" altLang="en-US" sz="1600" dirty="0" smtClean="0"/>
              <a:t>사물이나 현상에 대한 이해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 smtClean="0"/>
              <a:t>  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관악</a:t>
            </a:r>
            <a:r>
              <a:rPr lang="ko-KR" altLang="en-US" sz="1600" dirty="0"/>
              <a:t>산</a:t>
            </a:r>
            <a:r>
              <a:rPr lang="ko-KR" altLang="en-US" sz="1600" dirty="0" smtClean="0"/>
              <a:t>의 높</a:t>
            </a:r>
            <a:r>
              <a:rPr lang="ko-KR" altLang="en-US" sz="1600" dirty="0"/>
              <a:t>이</a:t>
            </a:r>
            <a:r>
              <a:rPr lang="ko-KR" altLang="en-US" sz="1600" dirty="0" smtClean="0"/>
              <a:t>는 데이터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관악산의 지리적인 특성을 설명한 것은 정보에 관악산을 등산하는 가장 좋은 방법을 소개하는 보고서</a:t>
            </a:r>
            <a:r>
              <a:rPr lang="ko-KR" altLang="en-US" sz="1600" dirty="0"/>
              <a:t>는</a:t>
            </a:r>
            <a:r>
              <a:rPr lang="ko-KR" altLang="en-US" sz="1600" dirty="0" smtClean="0"/>
              <a:t> 지식에 해당된다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5536" y="4005064"/>
            <a:ext cx="8568952" cy="30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000" dirty="0" smtClean="0"/>
              <a:t>   </a:t>
            </a:r>
            <a:r>
              <a:rPr lang="ko-KR" altLang="en-US" sz="2000" b="1" dirty="0" smtClean="0"/>
              <a:t>데이터베이스</a:t>
            </a:r>
            <a:r>
              <a:rPr lang="en-US" altLang="ko-KR" sz="2000" b="1" dirty="0" smtClean="0"/>
              <a:t>(Database)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조직에 필요한 정보를 얻기 위해 논리적으로 연관된 데이터를 모아 구조적으로 통합해 놓은 것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데이터들이 모여있는 데이터의 집합으로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서로 관련 있는 데이터들의 모임이다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>
                <a:solidFill>
                  <a:srgbClr val="C00000"/>
                </a:solidFill>
              </a:rPr>
              <a:t>   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메모장에 두서없이 적어 놓은 단어들의 모임은 데이터베이스가 아님</a:t>
            </a:r>
            <a:r>
              <a:rPr lang="en-US" altLang="ko-KR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46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1124745"/>
            <a:ext cx="821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</a:rPr>
              <a:t>  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외래키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(FK : Foreign Key)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 </a:t>
            </a:r>
            <a:r>
              <a:rPr lang="en-US" altLang="ko-KR" sz="1600" dirty="0" smtClean="0"/>
              <a:t>-  </a:t>
            </a:r>
            <a:r>
              <a:rPr lang="ko-KR" altLang="en-US" sz="1600" dirty="0" smtClean="0"/>
              <a:t>특정 테이블에 포함되어 있으면서 다른 테이블의 </a:t>
            </a:r>
            <a:r>
              <a:rPr lang="ko-KR" altLang="en-US" sz="1600" dirty="0" err="1" smtClean="0"/>
              <a:t>기본키로</a:t>
            </a:r>
            <a:r>
              <a:rPr lang="ko-KR" altLang="en-US" sz="1600" dirty="0" smtClean="0"/>
              <a:t> 지정된 키</a:t>
            </a:r>
            <a:endParaRPr lang="en-US" altLang="ko-KR" sz="1600" dirty="0" smtClean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147807"/>
              </p:ext>
            </p:extLst>
          </p:nvPr>
        </p:nvGraphicFramePr>
        <p:xfrm>
          <a:off x="1763685" y="2116296"/>
          <a:ext cx="6192691" cy="1788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4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주민등록번호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부서코드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800505-2******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성춘향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871212-1******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이몽룡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950923-1******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심청이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980731-1******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6804246" y="2060848"/>
            <a:ext cx="1080120" cy="187220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807688"/>
              </p:ext>
            </p:extLst>
          </p:nvPr>
        </p:nvGraphicFramePr>
        <p:xfrm>
          <a:off x="2123726" y="4293096"/>
          <a:ext cx="3256500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3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코드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위치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회계팀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연구소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영업팀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분당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2087854" y="4221088"/>
            <a:ext cx="1152128" cy="158417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9" idx="2"/>
            <a:endCxn id="7" idx="2"/>
          </p:cNvCxnSpPr>
          <p:nvPr/>
        </p:nvCxnSpPr>
        <p:spPr>
          <a:xfrm rot="5400000" flipH="1" flipV="1">
            <a:off x="4068008" y="2528966"/>
            <a:ext cx="1872208" cy="4680388"/>
          </a:xfrm>
          <a:prstGeom prst="bentConnector3">
            <a:avLst>
              <a:gd name="adj1" fmla="val -12210"/>
            </a:avLst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763684" y="2074272"/>
            <a:ext cx="1080120" cy="187220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13935" y="2116296"/>
            <a:ext cx="1494167" cy="187220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25604" y="2836376"/>
            <a:ext cx="1008109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56963" y="3801080"/>
            <a:ext cx="1008109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후보키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85713" y="4823668"/>
            <a:ext cx="1008109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8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6444207" cy="854968"/>
          </a:xfrm>
        </p:spPr>
        <p:txBody>
          <a:bodyPr/>
          <a:lstStyle/>
          <a:p>
            <a:r>
              <a:rPr lang="en-US" altLang="ko-KR" dirty="0" smtClean="0"/>
              <a:t>   SQL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22322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SQL(Structured Query Language)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70C0"/>
                </a:solidFill>
              </a:rPr>
              <a:t>‘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에스큐엘</a:t>
            </a:r>
            <a:r>
              <a:rPr lang="en-US" altLang="ko-KR" sz="1600" dirty="0" smtClean="0">
                <a:solidFill>
                  <a:srgbClr val="0070C0"/>
                </a:solidFill>
              </a:rPr>
              <a:t>’, </a:t>
            </a:r>
            <a:r>
              <a:rPr lang="ko-KR" altLang="en-US" sz="1600" dirty="0" smtClean="0">
                <a:solidFill>
                  <a:srgbClr val="0070C0"/>
                </a:solidFill>
              </a:rPr>
              <a:t>또는 </a:t>
            </a:r>
            <a:r>
              <a:rPr lang="en-US" altLang="ko-KR" sz="1600" dirty="0" smtClean="0">
                <a:solidFill>
                  <a:srgbClr val="0070C0"/>
                </a:solidFill>
              </a:rPr>
              <a:t>‘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시퀄</a:t>
            </a:r>
            <a:r>
              <a:rPr lang="en-US" altLang="ko-KR" sz="1600" dirty="0" smtClean="0">
                <a:solidFill>
                  <a:srgbClr val="0070C0"/>
                </a:solidFill>
              </a:rPr>
              <a:t>’</a:t>
            </a:r>
            <a:r>
              <a:rPr lang="ko-KR" altLang="en-US" sz="1600" dirty="0" smtClean="0">
                <a:solidFill>
                  <a:srgbClr val="0070C0"/>
                </a:solidFill>
              </a:rPr>
              <a:t>이라 부른다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사용자와 데이터베이스 시스템 간에 의사 소통을 하기 위한 언어이다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사용자가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을 이용하여 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시스템에 데이터의 검색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조작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정의 등을 요구하면 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시스템이 필요한 데이터를 가져와서 결과를 알려준다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1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010624"/>
              </p:ext>
            </p:extLst>
          </p:nvPr>
        </p:nvGraphicFramePr>
        <p:xfrm>
          <a:off x="1043609" y="3356992"/>
          <a:ext cx="7466163" cy="266429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9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개념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0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DDL(Data </a:t>
                      </a:r>
                      <a:r>
                        <a:rPr lang="en-US" altLang="ko-KR" sz="1600" dirty="0" err="1" smtClean="0"/>
                        <a:t>Defiintion</a:t>
                      </a:r>
                      <a:r>
                        <a:rPr lang="en-US" altLang="ko-KR" sz="1600" dirty="0" smtClean="0"/>
                        <a:t> Language)</a:t>
                      </a:r>
                      <a:r>
                        <a:rPr lang="en-US" altLang="ko-KR" sz="1600" baseline="0" dirty="0" smtClean="0"/>
                        <a:t> - </a:t>
                      </a:r>
                      <a:r>
                        <a:rPr lang="ko-KR" altLang="en-US" sz="1600" dirty="0" smtClean="0"/>
                        <a:t>데이터 </a:t>
                      </a:r>
                      <a:r>
                        <a:rPr lang="ko-KR" altLang="en-US" sz="1600" dirty="0" err="1" smtClean="0"/>
                        <a:t>정의어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/>
                        <a:t>테이블을 포함한 여러 객체를 생성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수정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삭제하는 명령어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7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DML(Data </a:t>
                      </a:r>
                      <a:r>
                        <a:rPr lang="en-US" altLang="ko-KR" sz="1600" dirty="0" err="1" smtClean="0"/>
                        <a:t>Defiintion</a:t>
                      </a:r>
                      <a:r>
                        <a:rPr lang="en-US" altLang="ko-KR" sz="1600" dirty="0" smtClean="0"/>
                        <a:t> Language)</a:t>
                      </a:r>
                      <a:r>
                        <a:rPr lang="en-US" altLang="ko-KR" sz="1600" baseline="0" dirty="0" smtClean="0"/>
                        <a:t> - </a:t>
                      </a:r>
                      <a:r>
                        <a:rPr lang="ko-KR" altLang="en-US" sz="1600" dirty="0" smtClean="0"/>
                        <a:t>데이터 </a:t>
                      </a:r>
                      <a:r>
                        <a:rPr lang="ko-KR" altLang="en-US" sz="1600" dirty="0" err="1" smtClean="0"/>
                        <a:t>조작어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/>
                        <a:t>데이터를 저장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검색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수정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삭제하는 명령어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7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DCL(Data Control Language)</a:t>
                      </a:r>
                    </a:p>
                    <a:p>
                      <a:pPr algn="l" latinLnBrk="1"/>
                      <a:r>
                        <a:rPr lang="ko-KR" altLang="en-US" sz="1600" dirty="0" smtClean="0"/>
                        <a:t>데이터 </a:t>
                      </a:r>
                      <a:r>
                        <a:rPr lang="ko-KR" altLang="en-US" sz="1600" dirty="0" err="1" smtClean="0"/>
                        <a:t>제어어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데이터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사용 권한과 관련된 명령어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4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468832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3865" y="1177358"/>
            <a:ext cx="61151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200" b="1" dirty="0" err="1" smtClean="0"/>
              <a:t>오라클</a:t>
            </a:r>
            <a:r>
              <a:rPr lang="ko-KR" altLang="en-US" sz="2200" b="1" dirty="0" smtClean="0"/>
              <a:t> 데이터베이스와 버전</a:t>
            </a:r>
            <a:endParaRPr lang="ko-KR" alt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82975" y="1642935"/>
            <a:ext cx="7610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Oracle </a:t>
            </a:r>
            <a:r>
              <a:rPr lang="ko-KR" altLang="en-US" b="1" dirty="0" smtClean="0"/>
              <a:t>데이터베이스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오라클사가</a:t>
            </a:r>
            <a:r>
              <a:rPr lang="ko-KR" altLang="en-US" dirty="0" smtClean="0"/>
              <a:t> 만든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제품이다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최신 버전은 </a:t>
            </a:r>
            <a:r>
              <a:rPr lang="en-US" altLang="ko-KR" dirty="0" smtClean="0"/>
              <a:t>2021</a:t>
            </a:r>
            <a:r>
              <a:rPr lang="ko-KR" altLang="en-US" dirty="0" smtClean="0"/>
              <a:t>년에 출시한 </a:t>
            </a:r>
            <a:r>
              <a:rPr lang="en-US" altLang="ko-KR" dirty="0" smtClean="0"/>
              <a:t>21c </a:t>
            </a:r>
            <a:r>
              <a:rPr lang="ko-KR" altLang="en-US" dirty="0" smtClean="0"/>
              <a:t>버전이다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현재 일반적으로 </a:t>
            </a:r>
            <a:r>
              <a:rPr lang="en-US" altLang="ko-KR" dirty="0" smtClean="0"/>
              <a:t>Express-Edition </a:t>
            </a:r>
            <a:r>
              <a:rPr lang="ko-KR" altLang="en-US" dirty="0" smtClean="0"/>
              <a:t>버전을 많이 사용한다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82975" y="3645025"/>
            <a:ext cx="761069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Oracle </a:t>
            </a:r>
            <a:r>
              <a:rPr lang="ko-KR" altLang="en-US" b="1" dirty="0" smtClean="0"/>
              <a:t>데이터베이스 설치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계정 생성하고 로그인 하기 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다운로드 하기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파일 압축 풀기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설치 프로그램 실행하기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41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4572000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3864" y="1177358"/>
            <a:ext cx="780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b="1" dirty="0" err="1" smtClean="0"/>
              <a:t>오라클</a:t>
            </a:r>
            <a:r>
              <a:rPr lang="ko-KR" altLang="en-US" sz="2000" b="1" dirty="0" smtClean="0"/>
              <a:t> 데이터베이스와 설치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검색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오라클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다운로드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17" y="1735663"/>
            <a:ext cx="7056784" cy="19685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모서리가 둥근 직사각형 15"/>
          <p:cNvSpPr/>
          <p:nvPr/>
        </p:nvSpPr>
        <p:spPr>
          <a:xfrm>
            <a:off x="4860032" y="2232857"/>
            <a:ext cx="2509202" cy="29902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02"/>
          <a:stretch/>
        </p:blipFill>
        <p:spPr>
          <a:xfrm>
            <a:off x="1369293" y="3908107"/>
            <a:ext cx="6233701" cy="22525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247" y="3645024"/>
            <a:ext cx="2520280" cy="19462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334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449999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3866" y="1177360"/>
            <a:ext cx="4121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200" b="1" dirty="0" err="1" smtClean="0"/>
              <a:t>오라클</a:t>
            </a:r>
            <a:r>
              <a:rPr lang="ko-KR" altLang="en-US" sz="2200" b="1" dirty="0" smtClean="0"/>
              <a:t> 데이터베이스와 설치</a:t>
            </a:r>
            <a:endParaRPr lang="ko-KR" altLang="en-US" sz="2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31" y="1484786"/>
            <a:ext cx="2736304" cy="20813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30" y="3841364"/>
            <a:ext cx="3014794" cy="23007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4604259" y="2297427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5400000">
            <a:off x="6430313" y="3504197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10800000">
            <a:off x="4719348" y="4704753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49" y="3709858"/>
            <a:ext cx="3168352" cy="24322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7" name="모서리가 둥근 직사각형 26"/>
          <p:cNvSpPr/>
          <p:nvPr/>
        </p:nvSpPr>
        <p:spPr>
          <a:xfrm>
            <a:off x="789624" y="5321763"/>
            <a:ext cx="1827895" cy="53417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system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의 비번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12345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로 설정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1867955" y="5120754"/>
            <a:ext cx="432048" cy="20101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20" y="1700809"/>
            <a:ext cx="2286198" cy="17603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1381492" y="2780928"/>
            <a:ext cx="2259943" cy="216024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5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43559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3866" y="1177360"/>
            <a:ext cx="4121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200" b="1" dirty="0" err="1" smtClean="0"/>
              <a:t>오라클</a:t>
            </a:r>
            <a:r>
              <a:rPr lang="ko-KR" altLang="en-US" sz="2200" b="1" dirty="0" smtClean="0"/>
              <a:t> 데이터베이스와 설치</a:t>
            </a:r>
            <a:endParaRPr lang="ko-KR" altLang="en-US" sz="2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6" y="1946246"/>
            <a:ext cx="3723051" cy="28168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26" name="Picture 2" descr="https://blog.kakaocdn.net/dn/siMR3/btqRQR5gOgk/Zb9D3NWmUyFTSqOoICBjdK/im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" t="684" r="2279" b="2456"/>
          <a:stretch/>
        </p:blipFill>
        <p:spPr bwMode="auto">
          <a:xfrm>
            <a:off x="4932040" y="1928811"/>
            <a:ext cx="3672408" cy="28259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오른쪽 화살표 13"/>
          <p:cNvSpPr/>
          <p:nvPr/>
        </p:nvSpPr>
        <p:spPr>
          <a:xfrm rot="10800000" flipH="1">
            <a:off x="4544805" y="3193916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449999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데이터 베이스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3865" y="1177358"/>
            <a:ext cx="54579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200" b="1" dirty="0" err="1" smtClean="0"/>
              <a:t>오라클</a:t>
            </a:r>
            <a:r>
              <a:rPr lang="ko-KR" altLang="en-US" sz="2200" b="1" dirty="0" smtClean="0"/>
              <a:t> 데이터베이스와 설치 후 확인</a:t>
            </a:r>
            <a:endParaRPr lang="ko-KR" alt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2608" y="1916833"/>
            <a:ext cx="701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내컴퓨터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우</a:t>
            </a:r>
            <a:r>
              <a:rPr lang="ko-KR" altLang="en-US" dirty="0"/>
              <a:t>측</a:t>
            </a:r>
            <a:r>
              <a:rPr lang="ko-KR" altLang="en-US" dirty="0" smtClean="0"/>
              <a:t>마우스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서비스 및 응용프로그램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서비스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481" y="2476416"/>
            <a:ext cx="4747711" cy="1284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02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1561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개발 도구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3865" y="1177358"/>
            <a:ext cx="4060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   </a:t>
            </a:r>
            <a:r>
              <a:rPr lang="en-US" altLang="ko-KR" sz="2200" b="1" dirty="0" err="1" smtClean="0"/>
              <a:t>sqlplus</a:t>
            </a:r>
            <a:endParaRPr lang="ko-KR" alt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2060555"/>
            <a:ext cx="424847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명령프롬프트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열기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b="1" dirty="0" err="1"/>
              <a:t>s</a:t>
            </a:r>
            <a:r>
              <a:rPr lang="en-US" altLang="ko-KR" sz="2000" b="1" dirty="0" err="1" smtClean="0"/>
              <a:t>qlplus</a:t>
            </a:r>
            <a:r>
              <a:rPr lang="en-US" altLang="ko-KR" dirty="0" smtClean="0"/>
              <a:t>(DBMS 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사용자명</a:t>
            </a:r>
            <a:r>
              <a:rPr lang="en-US" altLang="ko-KR" dirty="0" smtClean="0"/>
              <a:t>(user)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system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비밀번호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12345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167519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설치시</a:t>
            </a:r>
            <a:r>
              <a:rPr lang="ko-KR" altLang="en-US" dirty="0" smtClean="0"/>
              <a:t> 자동으로 지원되는 프로그램이다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17" y="3474435"/>
            <a:ext cx="5502117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1037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/>
              <a:t> </a:t>
            </a:r>
            <a:r>
              <a:rPr lang="en-US" altLang="ko-KR" b="1" dirty="0" smtClean="0"/>
              <a:t>SQL developer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3864" y="1000530"/>
            <a:ext cx="8380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오라클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SQL </a:t>
            </a:r>
            <a:r>
              <a:rPr lang="ko-KR" altLang="en-US" sz="2000" b="1" dirty="0" err="1" smtClean="0"/>
              <a:t>디벨로퍼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(</a:t>
            </a:r>
            <a:r>
              <a:rPr lang="en-US" altLang="ko-KR" sz="2000" b="1" dirty="0" err="1" smtClean="0"/>
              <a:t>sqldeveloper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다운로드로 검색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</a:t>
            </a:r>
            <a:r>
              <a:rPr lang="en-US" altLang="ko-KR" sz="1600" dirty="0" smtClean="0"/>
              <a:t>Oracle SQL developer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오라클</a:t>
            </a:r>
            <a:r>
              <a:rPr lang="ko-KR" altLang="en-US" sz="1600" dirty="0" smtClean="0"/>
              <a:t> 데이터베이스에서 </a:t>
            </a:r>
            <a:r>
              <a:rPr lang="en-US" altLang="ko-KR" sz="1600" dirty="0" smtClean="0"/>
              <a:t>SQL </a:t>
            </a:r>
            <a:r>
              <a:rPr lang="ko-KR" altLang="en-US" sz="1600" dirty="0" smtClean="0"/>
              <a:t>작업을 수행하는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통합개발환경  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(IDE)</a:t>
            </a:r>
            <a:r>
              <a:rPr lang="ko-KR" altLang="en-US" sz="1600" dirty="0" smtClean="0"/>
              <a:t>이다</a:t>
            </a:r>
            <a:r>
              <a:rPr lang="en-US" altLang="ko-KR" sz="1600" b="1" dirty="0" smtClean="0"/>
              <a:t>.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PL/SQL </a:t>
            </a:r>
            <a:r>
              <a:rPr lang="ko-KR" altLang="en-US" sz="1600" dirty="0" smtClean="0"/>
              <a:t>코드 작성을 위해 다양한 기능을 제공하며 </a:t>
            </a:r>
            <a:r>
              <a:rPr lang="ko-KR" altLang="en-US" sz="1600" dirty="0" err="1" smtClean="0"/>
              <a:t>프리웨어이다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64" y="2924944"/>
            <a:ext cx="8032023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6462386" y="3999565"/>
            <a:ext cx="2509202" cy="36553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59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1037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err="1"/>
              <a:t>오라클</a:t>
            </a:r>
            <a:r>
              <a:rPr lang="ko-KR" altLang="en-US" b="1" dirty="0"/>
              <a:t> </a:t>
            </a:r>
            <a:r>
              <a:rPr lang="en-US" altLang="ko-KR" b="1" dirty="0"/>
              <a:t>SQL </a:t>
            </a:r>
            <a:r>
              <a:rPr lang="ko-KR" altLang="en-US" b="1" dirty="0" err="1"/>
              <a:t>디벨로퍼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81911"/>
            <a:ext cx="7524328" cy="41189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83864" y="1000530"/>
            <a:ext cx="8380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 smtClean="0"/>
              <a:t>오라클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SQL </a:t>
            </a:r>
            <a:r>
              <a:rPr lang="ko-KR" altLang="en-US" sz="2000" b="1" dirty="0" err="1" smtClean="0"/>
              <a:t>디벨로퍼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Download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55576" y="3641398"/>
            <a:ext cx="6590874" cy="93973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2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7308303" cy="854968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568952" cy="20882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 </a:t>
            </a:r>
            <a:r>
              <a:rPr lang="ko-KR" altLang="en-US" sz="2000" b="1" dirty="0" smtClean="0"/>
              <a:t>데이터베이스</a:t>
            </a:r>
            <a:r>
              <a:rPr lang="en-US" altLang="ko-KR" sz="2000" b="1" dirty="0" smtClean="0"/>
              <a:t>(Database)</a:t>
            </a:r>
            <a:r>
              <a:rPr lang="ko-KR" altLang="en-US" sz="2000" b="1" dirty="0" smtClean="0"/>
              <a:t>와 생활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/>
              <a:t>학교 홈페이지에서 수강신청</a:t>
            </a:r>
            <a:r>
              <a:rPr lang="en-US" altLang="ko-KR" sz="1700" dirty="0"/>
              <a:t>, </a:t>
            </a:r>
            <a:r>
              <a:rPr lang="ko-KR" altLang="en-US" sz="1700" dirty="0"/>
              <a:t>성적 조회 </a:t>
            </a:r>
            <a:r>
              <a:rPr lang="en-US" altLang="ko-KR" sz="1700" dirty="0"/>
              <a:t>– </a:t>
            </a:r>
            <a:r>
              <a:rPr lang="ko-KR" altLang="en-US" sz="1700" dirty="0"/>
              <a:t>학사 데이터 </a:t>
            </a:r>
            <a:r>
              <a:rPr lang="ko-KR" altLang="en-US" sz="1700" dirty="0" smtClean="0"/>
              <a:t>베이스에 저장</a:t>
            </a:r>
            <a:endParaRPr lang="en-US" altLang="ko-KR" sz="17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은행의 신용카드 거래 내역  </a:t>
            </a:r>
            <a:r>
              <a:rPr lang="en-US" altLang="ko-KR" sz="1700" dirty="0" smtClean="0"/>
              <a:t>- </a:t>
            </a:r>
            <a:r>
              <a:rPr lang="ko-KR" altLang="en-US" sz="1700" dirty="0" smtClean="0"/>
              <a:t>은행 데이터베이스</a:t>
            </a:r>
            <a:endParaRPr lang="en-US" altLang="ko-KR" sz="17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병원의 진료 기록 </a:t>
            </a:r>
            <a:r>
              <a:rPr lang="en-US" altLang="ko-KR" sz="1700" dirty="0" smtClean="0"/>
              <a:t>– </a:t>
            </a:r>
            <a:r>
              <a:rPr lang="ko-KR" altLang="en-US" sz="1700" dirty="0" smtClean="0"/>
              <a:t>건강보험 데이터베이스</a:t>
            </a:r>
            <a:endParaRPr lang="en-US" altLang="ko-KR" sz="17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260950"/>
              </p:ext>
            </p:extLst>
          </p:nvPr>
        </p:nvGraphicFramePr>
        <p:xfrm>
          <a:off x="699389" y="3754090"/>
          <a:ext cx="4392488" cy="161912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sng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20150001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오상식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1987. 6. 10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컴퓨터공학과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20171010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최정보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1995.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5. 5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전자공학과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20182121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김나래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1993.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12. 1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기계공학과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9389" y="337678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학생 테이블</a:t>
            </a:r>
            <a:endParaRPr lang="ko-KR" altLang="en-US" sz="14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75596"/>
              </p:ext>
            </p:extLst>
          </p:nvPr>
        </p:nvGraphicFramePr>
        <p:xfrm>
          <a:off x="5307901" y="3754090"/>
          <a:ext cx="3384377" cy="118707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1381245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  <a:gridCol w="923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sng" dirty="0" smtClean="0">
                          <a:solidFill>
                            <a:schemeClr val="tx1"/>
                          </a:solidFill>
                        </a:rPr>
                        <a:t>과목번호</a:t>
                      </a:r>
                      <a:endParaRPr lang="ko-KR" altLang="en-US" sz="14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과목명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담당교수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95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0303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웹 프로그래밍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송미영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67864"/>
                  </a:ext>
                </a:extLst>
              </a:tr>
              <a:tr h="395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0116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데이터베이스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오용철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07901" y="337678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과</a:t>
            </a:r>
            <a:r>
              <a:rPr lang="ko-KR" altLang="en-US" sz="1400" dirty="0"/>
              <a:t>목</a:t>
            </a:r>
            <a:r>
              <a:rPr lang="ko-KR" altLang="en-US" sz="1400" dirty="0" smtClean="0"/>
              <a:t> 테이블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78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1037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err="1"/>
              <a:t>오라클</a:t>
            </a:r>
            <a:r>
              <a:rPr lang="ko-KR" altLang="en-US" b="1" dirty="0"/>
              <a:t> </a:t>
            </a:r>
            <a:r>
              <a:rPr lang="en-US" altLang="ko-KR" b="1" dirty="0"/>
              <a:t>SQL </a:t>
            </a:r>
            <a:r>
              <a:rPr lang="ko-KR" altLang="en-US" b="1" dirty="0" err="1"/>
              <a:t>디벨로퍼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3865" y="1177358"/>
            <a:ext cx="6580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000" b="1" dirty="0" err="1" smtClean="0"/>
              <a:t>Sqldeveloper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설치 </a:t>
            </a:r>
            <a:r>
              <a:rPr lang="en-US" altLang="ko-KR" sz="2000" b="1" dirty="0" smtClean="0"/>
              <a:t>– </a:t>
            </a:r>
            <a:r>
              <a:rPr lang="ko-KR" altLang="en-US" sz="2000" b="1" dirty="0" err="1" smtClean="0"/>
              <a:t>다운로드후</a:t>
            </a:r>
            <a:r>
              <a:rPr lang="ko-KR" altLang="en-US" sz="2000" b="1" dirty="0" smtClean="0"/>
              <a:t> 압축풀기</a:t>
            </a:r>
            <a:endParaRPr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16" r="45255"/>
          <a:stretch/>
        </p:blipFill>
        <p:spPr>
          <a:xfrm>
            <a:off x="1315024" y="1772816"/>
            <a:ext cx="2791710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모서리가 둥근 직사각형 11"/>
          <p:cNvSpPr/>
          <p:nvPr/>
        </p:nvSpPr>
        <p:spPr>
          <a:xfrm>
            <a:off x="2502025" y="4365104"/>
            <a:ext cx="764393" cy="50405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실행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2257317" y="3789040"/>
            <a:ext cx="453554" cy="57606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29" y="2924944"/>
            <a:ext cx="3589321" cy="18760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643" y="4005064"/>
            <a:ext cx="257741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3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558011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/>
              <a:t>데이터베이스 생성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3864" y="1000530"/>
            <a:ext cx="76631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/>
              <a:t>데이터베이스 만들기 및 접속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관리자</a:t>
            </a:r>
            <a:r>
              <a:rPr lang="en-US" altLang="ko-KR" b="1" dirty="0"/>
              <a:t> (system)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계정만들기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smtClean="0"/>
              <a:t>    Name-SYSTEM, </a:t>
            </a:r>
            <a:r>
              <a:rPr lang="ko-KR" altLang="en-US" b="1" dirty="0" smtClean="0"/>
              <a:t>사용자이름</a:t>
            </a:r>
            <a:r>
              <a:rPr lang="en-US" altLang="ko-KR" b="1" dirty="0" smtClean="0"/>
              <a:t>– system, </a:t>
            </a:r>
            <a:r>
              <a:rPr lang="ko-KR" altLang="en-US" b="1" dirty="0" smtClean="0"/>
              <a:t>비밀번호 </a:t>
            </a:r>
            <a:r>
              <a:rPr lang="en-US" altLang="ko-KR" b="1" dirty="0" smtClean="0"/>
              <a:t>- 12345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t="25965" r="69687" b="41254"/>
          <a:stretch/>
        </p:blipFill>
        <p:spPr bwMode="auto">
          <a:xfrm>
            <a:off x="753453" y="2492896"/>
            <a:ext cx="2811074" cy="337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414277" y="3501008"/>
            <a:ext cx="33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79" y="2720626"/>
            <a:ext cx="4715603" cy="3041839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448265" y="579492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테스트후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성공하면 접속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004048" y="2744704"/>
            <a:ext cx="3243010" cy="46986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004048" y="3754523"/>
            <a:ext cx="3243010" cy="46986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4788024" y="2492896"/>
            <a:ext cx="33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4788024" y="3525232"/>
            <a:ext cx="33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③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75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User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6768752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</a:t>
            </a:r>
            <a:r>
              <a:rPr lang="en-US" altLang="ko-KR" sz="2000" b="1" dirty="0" smtClean="0"/>
              <a:t>USER </a:t>
            </a:r>
            <a:r>
              <a:rPr lang="ko-KR" altLang="en-US" sz="2000" b="1" dirty="0" smtClean="0"/>
              <a:t>보기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4525296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04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 구성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83568" y="1124744"/>
            <a:ext cx="3744416" cy="5040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데이터베이스 객체의 종류</a:t>
            </a:r>
            <a:endParaRPr lang="en-US" altLang="ko-KR" sz="2000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21394"/>
              </p:ext>
            </p:extLst>
          </p:nvPr>
        </p:nvGraphicFramePr>
        <p:xfrm>
          <a:off x="755576" y="1772816"/>
          <a:ext cx="7920880" cy="3384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DB</a:t>
                      </a:r>
                      <a:r>
                        <a:rPr lang="ko-KR" altLang="en-US" sz="1600" dirty="0" smtClean="0"/>
                        <a:t> 객체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테이블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데이터를 담고 있는 객체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뷰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하나 이상의 </a:t>
                      </a:r>
                      <a:r>
                        <a:rPr lang="ko-KR" altLang="en-US" sz="1600" dirty="0" err="1" smtClean="0"/>
                        <a:t>데이블을</a:t>
                      </a:r>
                      <a:r>
                        <a:rPr lang="ko-KR" altLang="en-US" sz="1600" dirty="0" smtClean="0"/>
                        <a:t> 연결해 마치 테이블인 것처럼 사용하는 객체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인덱스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테이블에 있는 데이터를 빠르게 찾기 위한 객체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시노님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데이터베이스 객체에 대한 별칭을 부여한 객체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시퀀스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일련번호를 사용하는 객체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특정 연산을 하고 값을 반환하는 객체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프로시저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함수와 비슷하지만 값을 반환하지 않는 객체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7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6768752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</a:t>
            </a:r>
            <a:r>
              <a:rPr lang="en-US" altLang="ko-KR" sz="2000" dirty="0" err="1" smtClean="0"/>
              <a:t>sql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 만들기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04864"/>
            <a:ext cx="5890770" cy="20651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2915816" y="1907540"/>
            <a:ext cx="33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1841" y="17728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클릭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 </a:t>
            </a:r>
            <a:r>
              <a:rPr lang="ko-KR" altLang="en-US" smtClean="0"/>
              <a:t>테이블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6768752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  </a:t>
            </a:r>
            <a:r>
              <a:rPr lang="ko-KR" altLang="en-US" sz="2000" b="1" dirty="0" smtClean="0"/>
              <a:t>테이블</a:t>
            </a:r>
            <a:r>
              <a:rPr lang="en-US" altLang="ko-KR" sz="2000" b="1" dirty="0" smtClean="0"/>
              <a:t>(TABLE)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0" y="155679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데이터를 삽입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수정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삭제하는 데이터를 담고 있는 객체가 테이블이다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테이블은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상에서 가장 기본적인 객체로 </a:t>
            </a:r>
            <a:r>
              <a:rPr lang="ko-KR" altLang="en-US" sz="1600" dirty="0" err="1" smtClean="0"/>
              <a:t>로우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와 </a:t>
            </a:r>
            <a:r>
              <a:rPr lang="ko-KR" altLang="en-US" sz="1600" dirty="0" err="1" smtClean="0"/>
              <a:t>컬럼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구성된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형태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객체로 엑셀과 구조가 비슷하다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550503" y="3068960"/>
            <a:ext cx="5377790" cy="23170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CREATE TABLE </a:t>
            </a:r>
            <a:r>
              <a:rPr lang="ko-KR" altLang="en-US" sz="1600" dirty="0" err="1" smtClean="0"/>
              <a:t>테이블</a:t>
            </a:r>
            <a:r>
              <a:rPr lang="ko-KR" altLang="en-US" sz="1600" b="1" dirty="0" err="1" smtClean="0"/>
              <a:t>명</a:t>
            </a:r>
            <a:r>
              <a:rPr lang="en-US" altLang="ko-KR" sz="1600" b="1" dirty="0" smtClean="0"/>
              <a:t>(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칼럼</a:t>
            </a:r>
            <a:r>
              <a:rPr lang="en-US" altLang="ko-KR" sz="1600" dirty="0" smtClean="0"/>
              <a:t>1   </a:t>
            </a:r>
            <a:r>
              <a:rPr lang="ko-KR" altLang="en-US" sz="1600" dirty="0" smtClean="0"/>
              <a:t>데이터타입   </a:t>
            </a:r>
            <a:r>
              <a:rPr lang="en-US" altLang="ko-KR" sz="1600" dirty="0" smtClean="0"/>
              <a:t>[NULL, NOT NULL],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/>
              <a:t>칼럼</a:t>
            </a:r>
            <a:r>
              <a:rPr lang="en-US" altLang="ko-KR" sz="1600" dirty="0"/>
              <a:t>1   </a:t>
            </a:r>
            <a:r>
              <a:rPr lang="ko-KR" altLang="en-US" sz="1600" dirty="0"/>
              <a:t>데이터타입 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[NULL</a:t>
            </a:r>
            <a:r>
              <a:rPr lang="en-US" altLang="ko-KR" sz="1600" dirty="0"/>
              <a:t>, NOT </a:t>
            </a:r>
            <a:r>
              <a:rPr lang="en-US" altLang="ko-KR" sz="1600" dirty="0" smtClean="0"/>
              <a:t>NULL],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 smtClean="0"/>
              <a:t>…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 smtClean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5292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SQL - DDL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99592" y="1268760"/>
            <a:ext cx="6336704" cy="10081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DDL(Data Definition Language)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데이터를 저장할 테이블의 구조를 만드는 명령어이다</a:t>
            </a:r>
            <a:r>
              <a:rPr lang="en-US" altLang="ko-KR" sz="1800" dirty="0" smtClean="0"/>
              <a:t>.</a:t>
            </a: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904078"/>
              </p:ext>
            </p:extLst>
          </p:nvPr>
        </p:nvGraphicFramePr>
        <p:xfrm>
          <a:off x="1259632" y="2564904"/>
          <a:ext cx="5616624" cy="16324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17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명령어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CREATE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테이블을 생성함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ALTER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테이블의 구조를 변경함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DROP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테이블을 삭제함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8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DATA TYPE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043608" y="1124744"/>
            <a:ext cx="6624736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/>
              <a:t>데이터 타입</a:t>
            </a:r>
            <a:r>
              <a:rPr lang="en-US" altLang="ko-KR" sz="1800" b="1" dirty="0" smtClean="0"/>
              <a:t>(Type</a:t>
            </a:r>
            <a:r>
              <a:rPr lang="en-US" altLang="ko-KR" sz="1800" b="1" dirty="0" smtClean="0"/>
              <a:t>) – oracle data type </a:t>
            </a:r>
            <a:r>
              <a:rPr lang="ko-KR" altLang="en-US" sz="1800" b="1" dirty="0" smtClean="0"/>
              <a:t>검색</a:t>
            </a:r>
            <a:endParaRPr lang="en-US" altLang="ko-KR" sz="1800" b="1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015597"/>
              </p:ext>
            </p:extLst>
          </p:nvPr>
        </p:nvGraphicFramePr>
        <p:xfrm>
          <a:off x="1043608" y="1772816"/>
          <a:ext cx="7272808" cy="3168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 타입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CHAR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고정길이 문자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최대 </a:t>
                      </a:r>
                      <a:r>
                        <a:rPr lang="en-US" altLang="ko-KR" sz="1600" dirty="0" smtClean="0"/>
                        <a:t>2000byte,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디폴트값은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1byte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VARCHAR2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가변길이 문자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최대 </a:t>
                      </a:r>
                      <a:r>
                        <a:rPr lang="en-US" altLang="ko-KR" sz="1600" dirty="0" smtClean="0"/>
                        <a:t>4000byte,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디폴트값은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1byte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NUMBER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가변 숫자</a:t>
                      </a:r>
                      <a:r>
                        <a:rPr lang="en-US" altLang="ko-KR" sz="1600" dirty="0" smtClean="0"/>
                        <a:t>,  </a:t>
                      </a:r>
                      <a:r>
                        <a:rPr lang="ko-KR" altLang="en-US" sz="1600" dirty="0" smtClean="0"/>
                        <a:t>십진수 기준 최대 </a:t>
                      </a:r>
                      <a:r>
                        <a:rPr lang="en-US" altLang="ko-KR" sz="1600" dirty="0" smtClean="0"/>
                        <a:t>220byte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 FLOAT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NUMBER</a:t>
                      </a:r>
                      <a:r>
                        <a:rPr lang="ko-KR" altLang="en-US" sz="1600" dirty="0" smtClean="0"/>
                        <a:t>의 하위 타입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이진수 기준 </a:t>
                      </a:r>
                      <a:r>
                        <a:rPr lang="en-US" altLang="ko-KR" sz="1600" dirty="0" smtClean="0"/>
                        <a:t>22byte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 DATE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날짜 </a:t>
                      </a:r>
                      <a:r>
                        <a:rPr lang="en-US" altLang="ko-KR" sz="1600" dirty="0" smtClean="0"/>
                        <a:t>–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월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일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 TIMESTAMP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날짜 </a:t>
                      </a:r>
                      <a:r>
                        <a:rPr lang="en-US" altLang="ko-KR" sz="1600" dirty="0" smtClean="0"/>
                        <a:t>– </a:t>
                      </a:r>
                      <a:r>
                        <a:rPr lang="ko-KR" altLang="en-US" sz="1600" dirty="0" smtClean="0"/>
                        <a:t>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밀리초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NULL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‘</a:t>
                      </a:r>
                      <a:r>
                        <a:rPr lang="ko-KR" altLang="en-US" sz="1600" dirty="0" smtClean="0"/>
                        <a:t>값이 없음</a:t>
                      </a:r>
                      <a:r>
                        <a:rPr lang="en-US" altLang="ko-KR" sz="1600" dirty="0" smtClean="0"/>
                        <a:t>’</a:t>
                      </a:r>
                      <a:r>
                        <a:rPr lang="ko-KR" altLang="en-US" sz="1600" dirty="0" smtClean="0"/>
                        <a:t>을 의미하며 </a:t>
                      </a:r>
                      <a:r>
                        <a:rPr lang="ko-KR" altLang="en-US" sz="1600" dirty="0" err="1" smtClean="0"/>
                        <a:t>디폴트값이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NULL</a:t>
                      </a:r>
                      <a:r>
                        <a:rPr lang="ko-KR" altLang="en-US" sz="1600" dirty="0" smtClean="0"/>
                        <a:t>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DDL - CREATE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971600" y="1124744"/>
            <a:ext cx="4824536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</a:t>
            </a:r>
            <a:r>
              <a:rPr lang="ko-KR" altLang="en-US" sz="1800" b="1" dirty="0" smtClean="0"/>
              <a:t>테이블 생성</a:t>
            </a:r>
            <a:endParaRPr lang="en-US" altLang="ko-KR" sz="18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44824"/>
            <a:ext cx="3312368" cy="15966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67" y="1878901"/>
            <a:ext cx="2400508" cy="2834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346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SQL - DML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5576" y="1052736"/>
            <a:ext cx="7200800" cy="18722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DML(Data Manipulation Language)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/>
              <a:t>데이터를 조작하는 명령어이다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/>
              <a:t>데이터를 조작하여 저장하는 일련의 과정을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트랜잭션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(transition)</a:t>
            </a:r>
            <a:r>
              <a:rPr lang="ko-KR" altLang="en-US" sz="1600" dirty="0" smtClean="0"/>
              <a:t>이라 하며</a:t>
            </a:r>
            <a:r>
              <a:rPr lang="en-US" altLang="ko-KR" sz="1600" dirty="0" smtClean="0"/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DML</a:t>
            </a:r>
            <a:r>
              <a:rPr lang="ko-KR" altLang="en-US" sz="1600" dirty="0" smtClean="0"/>
              <a:t>은 트랜잭션을 다루는 명령어이다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679669"/>
              </p:ext>
            </p:extLst>
          </p:nvPr>
        </p:nvGraphicFramePr>
        <p:xfrm>
          <a:off x="1403648" y="3068960"/>
          <a:ext cx="5616624" cy="289905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17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명령어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SELECT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테이블에 있는 행을 검색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INSERT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테이블에 새로운 행 삽입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UPDATE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테이블에 있는 행의 내용 갱신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DELETE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 테이블의 행을 삭제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COMMIT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작업을 수행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ROLLBACK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작업 수행을 취소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1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7308303" cy="854968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78091"/>
            <a:ext cx="8568952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 </a:t>
            </a:r>
            <a:r>
              <a:rPr lang="ko-KR" altLang="en-US" sz="2000" b="1" dirty="0" smtClean="0"/>
              <a:t>데이터베이스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시스템의 발전</a:t>
            </a:r>
            <a:endParaRPr lang="en-US" altLang="ko-KR" sz="20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적은 양의 데이터를 저장하고 검색하는 수준에서 지금은 데이터 자체 발생량이 증가하고 인터넷과 </a:t>
            </a:r>
            <a:r>
              <a:rPr lang="ko-KR" altLang="en-US" sz="1600" dirty="0" err="1" smtClean="0"/>
              <a:t>소셜</a:t>
            </a:r>
            <a:r>
              <a:rPr lang="ko-KR" altLang="en-US" sz="1600" dirty="0" smtClean="0"/>
              <a:t> 네트워크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전자상거래 등의 서비스를 </a:t>
            </a:r>
            <a:r>
              <a:rPr lang="ko-KR" altLang="en-US" sz="1600" dirty="0" err="1" smtClean="0"/>
              <a:t>제공할수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있게됨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67544" y="2132856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000" dirty="0" smtClean="0"/>
              <a:t>   </a:t>
            </a:r>
            <a:r>
              <a:rPr lang="ko-KR" altLang="en-US" sz="1800" b="1" dirty="0" smtClean="0"/>
              <a:t>데이터베이스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시스템의 예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마당서점</a:t>
            </a:r>
            <a:endParaRPr lang="en-US" altLang="ko-KR" sz="20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87624" y="3212976"/>
            <a:ext cx="6120680" cy="11521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도서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100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권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고객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근처 학교의 학생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지역주민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업무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회계 업무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계산기 사용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장부에 기록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고객 서비스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사장이 직접 도서 안내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59632" y="4941168"/>
            <a:ext cx="6120680" cy="11521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도서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1,000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권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고객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근처 학교의 학생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지역주민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업무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회계 업무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컴퓨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터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사용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파일 시스템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고객 서비스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컴퓨터를 이용하여 도서 검색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직원 고용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2715017"/>
            <a:ext cx="78742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1700" dirty="0"/>
              <a:t>[1</a:t>
            </a:r>
            <a:r>
              <a:rPr lang="ko-KR" altLang="en-US" sz="1700" dirty="0"/>
              <a:t>단계</a:t>
            </a:r>
            <a:r>
              <a:rPr lang="en-US" altLang="ko-KR" sz="1700" dirty="0"/>
              <a:t>] </a:t>
            </a:r>
            <a:r>
              <a:rPr lang="ko-KR" altLang="en-US" sz="1700" dirty="0"/>
              <a:t>마당서점의 시작 </a:t>
            </a:r>
            <a:r>
              <a:rPr lang="en-US" altLang="ko-KR" sz="1700" dirty="0"/>
              <a:t>– 1970</a:t>
            </a:r>
            <a:r>
              <a:rPr lang="ko-KR" altLang="en-US" sz="1700" dirty="0"/>
              <a:t>년대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박마당이라는</a:t>
            </a:r>
            <a:r>
              <a:rPr lang="ko-KR" altLang="en-US" sz="1700" dirty="0"/>
              <a:t> 사업가가 작은 서점 </a:t>
            </a:r>
            <a:r>
              <a:rPr lang="ko-KR" altLang="en-US" sz="1700" dirty="0" err="1" smtClean="0"/>
              <a:t>오픈함</a:t>
            </a:r>
            <a:endParaRPr lang="en-US" altLang="ko-KR" sz="1700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4515217"/>
            <a:ext cx="424847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700" dirty="0"/>
              <a:t>[2</a:t>
            </a:r>
            <a:r>
              <a:rPr lang="ko-KR" altLang="en-US" sz="1700" dirty="0"/>
              <a:t>단계</a:t>
            </a:r>
            <a:r>
              <a:rPr lang="en-US" altLang="ko-KR" sz="1700" dirty="0"/>
              <a:t>] </a:t>
            </a:r>
            <a:r>
              <a:rPr lang="ko-KR" altLang="en-US" sz="1700" dirty="0"/>
              <a:t>컴퓨터의 도입 </a:t>
            </a:r>
            <a:r>
              <a:rPr lang="en-US" altLang="ko-KR" sz="1700" dirty="0"/>
              <a:t>– 1980</a:t>
            </a:r>
            <a:r>
              <a:rPr lang="ko-KR" altLang="en-US" sz="1700" dirty="0" smtClean="0"/>
              <a:t>년대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7911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SQL </a:t>
            </a:r>
            <a:r>
              <a:rPr lang="en-US" altLang="ko-KR" dirty="0"/>
              <a:t>- DML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954561" y="1268760"/>
            <a:ext cx="3257399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/>
              <a:t>INSERT </a:t>
            </a:r>
            <a:r>
              <a:rPr lang="ko-KR" altLang="en-US" sz="1800" dirty="0" smtClean="0"/>
              <a:t>문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자료 삽입</a:t>
            </a:r>
            <a:endParaRPr lang="en-US" altLang="ko-KR" sz="18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043608" y="1952836"/>
            <a:ext cx="5627078" cy="11161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smtClean="0"/>
              <a:t>    INSERT INTO </a:t>
            </a:r>
            <a:r>
              <a:rPr lang="ko-KR" altLang="en-US" sz="1800" smtClean="0"/>
              <a:t>테이블 이름</a:t>
            </a:r>
            <a:r>
              <a:rPr lang="en-US" altLang="ko-KR" sz="1800" smtClean="0"/>
              <a:t>(</a:t>
            </a:r>
            <a:r>
              <a:rPr lang="ko-KR" altLang="en-US" sz="1800" smtClean="0"/>
              <a:t>열이름</a:t>
            </a:r>
            <a:r>
              <a:rPr lang="en-US" altLang="ko-KR" sz="1800" smtClean="0"/>
              <a:t>1, </a:t>
            </a:r>
            <a:r>
              <a:rPr lang="ko-KR" altLang="en-US" sz="1800" smtClean="0"/>
              <a:t>열이름</a:t>
            </a:r>
            <a:r>
              <a:rPr lang="en-US" altLang="ko-KR" sz="1800" smtClean="0"/>
              <a:t>2…)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smtClean="0"/>
              <a:t>    </a:t>
            </a:r>
            <a:r>
              <a:rPr lang="en-US" altLang="ko-KR" sz="1800" b="1" smtClean="0"/>
              <a:t>VALUES</a:t>
            </a:r>
            <a:r>
              <a:rPr lang="en-US" altLang="ko-KR" sz="1800" smtClean="0"/>
              <a:t> (</a:t>
            </a:r>
            <a:r>
              <a:rPr lang="ko-KR" altLang="en-US" sz="1800" smtClean="0"/>
              <a:t>데이터 값</a:t>
            </a:r>
            <a:r>
              <a:rPr lang="en-US" altLang="ko-KR" sz="1800" smtClean="0"/>
              <a:t>1, </a:t>
            </a:r>
            <a:r>
              <a:rPr lang="ko-KR" altLang="en-US" sz="1800" smtClean="0"/>
              <a:t>데이터값 </a:t>
            </a:r>
            <a:r>
              <a:rPr lang="en-US" altLang="ko-KR" sz="1800" smtClean="0"/>
              <a:t>2, …)</a:t>
            </a:r>
            <a:endParaRPr lang="en-US" altLang="ko-KR" sz="180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99592" y="3497612"/>
            <a:ext cx="325739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SELECT </a:t>
            </a:r>
            <a:r>
              <a:rPr lang="ko-KR" altLang="en-US" sz="1800" dirty="0" smtClean="0"/>
              <a:t>문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자료 검색</a:t>
            </a:r>
            <a:endParaRPr lang="en-US" altLang="ko-KR" sz="1800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043608" y="4149080"/>
            <a:ext cx="3672408" cy="1011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  SELECT  </a:t>
            </a:r>
            <a:r>
              <a:rPr lang="ko-KR" altLang="en-US" sz="1800" dirty="0" err="1" smtClean="0"/>
              <a:t>열이름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(or </a:t>
            </a:r>
            <a:r>
              <a:rPr lang="ko-KR" altLang="en-US" sz="1800" dirty="0" smtClean="0"/>
              <a:t>별칭</a:t>
            </a:r>
            <a:r>
              <a:rPr lang="en-US" altLang="ko-KR" sz="1800" dirty="0" smtClean="0"/>
              <a:t>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 </a:t>
            </a:r>
            <a:r>
              <a:rPr lang="en-US" altLang="ko-KR" sz="1800" b="1" dirty="0" smtClean="0"/>
              <a:t>FROM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테이블 이름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78298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SQL - DML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09" y="2191564"/>
            <a:ext cx="7079594" cy="32464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677" y="1844824"/>
            <a:ext cx="3040644" cy="69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495820"/>
            <a:ext cx="3238781" cy="6477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954561" y="1196752"/>
            <a:ext cx="3257399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문자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숫자 데이터 타입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7958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SQL - DML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954561" y="1268760"/>
            <a:ext cx="3257399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날짜 데이터 타입</a:t>
            </a:r>
            <a:endParaRPr lang="en-US" altLang="ko-KR" sz="1800" dirty="0" smtClean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88840"/>
            <a:ext cx="4320480" cy="5422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24944"/>
            <a:ext cx="5197874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603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제약 조건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7584" y="1124744"/>
            <a:ext cx="1440160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제약조건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6590" y="2924944"/>
            <a:ext cx="735384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NOT NULL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칼럼을 정의할 때 </a:t>
            </a:r>
            <a:r>
              <a:rPr lang="en-US" altLang="ko-KR" sz="1600" dirty="0" smtClean="0"/>
              <a:t>NOT NULL </a:t>
            </a:r>
            <a:r>
              <a:rPr lang="ko-KR" altLang="en-US" sz="1600" dirty="0" smtClean="0"/>
              <a:t>제약 조건을 명시하면 반드시 데이터를 입력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해야한다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493809" y="4365104"/>
            <a:ext cx="5310439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</a:t>
            </a:r>
            <a:r>
              <a:rPr lang="ko-KR" altLang="en-US" sz="1600" dirty="0" err="1" smtClean="0"/>
              <a:t>칼럼명</a:t>
            </a:r>
            <a:r>
              <a:rPr lang="ko-KR" altLang="en-US" sz="1600" dirty="0" smtClean="0"/>
              <a:t>  데이터 타입 </a:t>
            </a:r>
            <a:r>
              <a:rPr lang="en-US" altLang="ko-KR" sz="1600" b="1" dirty="0" smtClean="0"/>
              <a:t>NOT NULL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43608" y="1628800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테이블들은 각 속성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칼럼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대한 </a:t>
            </a:r>
            <a:r>
              <a:rPr lang="ko-KR" altLang="en-US" sz="1600" dirty="0" err="1" smtClean="0"/>
              <a:t>무결성을</a:t>
            </a:r>
            <a:r>
              <a:rPr lang="ko-KR" altLang="en-US" sz="1600" dirty="0" smtClean="0"/>
              <a:t> 유지하기 위한 다양한 제약 조건</a:t>
            </a:r>
            <a:r>
              <a:rPr lang="en-US" altLang="ko-KR" sz="1600" dirty="0" smtClean="0"/>
              <a:t>(Constraints)</a:t>
            </a:r>
            <a:r>
              <a:rPr lang="ko-KR" altLang="en-US" sz="1600" dirty="0" smtClean="0"/>
              <a:t>이 적용되어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제약 조건에는 </a:t>
            </a:r>
            <a:r>
              <a:rPr lang="en-US" altLang="ko-KR" sz="1600" dirty="0" smtClean="0"/>
              <a:t>NOT NULL,  </a:t>
            </a:r>
            <a:r>
              <a:rPr lang="ko-KR" altLang="en-US" sz="1600" dirty="0" err="1" smtClean="0"/>
              <a:t>기본키</a:t>
            </a:r>
            <a:r>
              <a:rPr lang="en-US" altLang="ko-KR" sz="1600" dirty="0" smtClean="0"/>
              <a:t>,  </a:t>
            </a:r>
            <a:r>
              <a:rPr lang="ko-KR" altLang="en-US" sz="1600" dirty="0" err="1" smtClean="0"/>
              <a:t>외래키</a:t>
            </a:r>
            <a:r>
              <a:rPr lang="en-US" altLang="ko-KR" sz="1600" dirty="0" smtClean="0"/>
              <a:t>, CHECK </a:t>
            </a:r>
            <a:r>
              <a:rPr lang="ko-KR" altLang="en-US" sz="1600" dirty="0" smtClean="0"/>
              <a:t>등이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183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/>
              <a:t>제약 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12" y="4077072"/>
            <a:ext cx="6571389" cy="6423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87" y="1700808"/>
            <a:ext cx="4176122" cy="166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10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/>
              <a:t>제약 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7584" y="1124744"/>
            <a:ext cx="1728192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기본키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805915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/>
              <a:t>기본키는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Primay</a:t>
            </a:r>
            <a:r>
              <a:rPr lang="en-US" altLang="ko-KR" sz="1600" dirty="0" smtClean="0"/>
              <a:t> Key</a:t>
            </a:r>
            <a:r>
              <a:rPr lang="ko-KR" altLang="en-US" sz="1600" dirty="0" smtClean="0"/>
              <a:t>라고도 하며</a:t>
            </a:r>
            <a:r>
              <a:rPr lang="en-US" altLang="ko-KR" sz="1600" dirty="0" smtClean="0"/>
              <a:t>, UNIQUE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NOT NULL </a:t>
            </a:r>
            <a:r>
              <a:rPr lang="ko-KR" altLang="en-US" sz="1600" dirty="0" smtClean="0"/>
              <a:t>속성을 동시에 가진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제약 조건으로 테이블 당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개의 </a:t>
            </a:r>
            <a:r>
              <a:rPr lang="ko-KR" altLang="en-US" sz="1600" dirty="0" err="1" smtClean="0"/>
              <a:t>기본키만</a:t>
            </a:r>
            <a:r>
              <a:rPr lang="ko-KR" altLang="en-US" sz="1600" dirty="0" smtClean="0"/>
              <a:t> 생성할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547663" y="2984178"/>
            <a:ext cx="5377790" cy="1380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</a:t>
            </a:r>
            <a:r>
              <a:rPr lang="ko-KR" altLang="en-US" sz="1600" dirty="0" err="1" smtClean="0"/>
              <a:t>칼럼명</a:t>
            </a:r>
            <a:r>
              <a:rPr lang="ko-KR" altLang="en-US" sz="1600" dirty="0" smtClean="0"/>
              <a:t>  데이터 타입 </a:t>
            </a:r>
            <a:r>
              <a:rPr lang="en-US" altLang="ko-KR" sz="1600" b="1" dirty="0" smtClean="0"/>
              <a:t>PRIMARY KEY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또는 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 smtClean="0"/>
              <a:t>    </a:t>
            </a:r>
            <a:r>
              <a:rPr lang="en-US" altLang="ko-KR" sz="1600" b="1" dirty="0" smtClean="0"/>
              <a:t>CONSTRAINTS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제약조건명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PRIMARY KEY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칼럼명</a:t>
            </a:r>
            <a:r>
              <a:rPr lang="en-US" altLang="ko-KR" sz="1600" dirty="0" smtClean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25151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제약 </a:t>
            </a:r>
            <a:r>
              <a:rPr lang="ko-KR" altLang="en-US" dirty="0"/>
              <a:t>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64636"/>
            <a:ext cx="5607102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84" y="4040900"/>
            <a:ext cx="5456393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DDL - ALTER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7584" y="1120484"/>
            <a:ext cx="3384376" cy="5760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</a:t>
            </a:r>
            <a:r>
              <a:rPr lang="ko-KR" altLang="en-US" sz="1800" b="1" dirty="0" smtClean="0"/>
              <a:t>테이블 이</a:t>
            </a:r>
            <a:r>
              <a:rPr lang="ko-KR" altLang="en-US" sz="1800" b="1" dirty="0"/>
              <a:t>름</a:t>
            </a:r>
            <a:r>
              <a:rPr lang="ko-KR" altLang="en-US" sz="1800" b="1" dirty="0" smtClean="0"/>
              <a:t> 변경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971600" y="3356992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 smtClean="0"/>
              <a:t>  칼럼 이름 변경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b="1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043608" y="1772816"/>
            <a:ext cx="6696744" cy="558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ALTER TABLE </a:t>
            </a:r>
            <a:r>
              <a:rPr lang="ko-KR" altLang="en-US" sz="1800" dirty="0" smtClean="0"/>
              <a:t>테이블 이름</a:t>
            </a:r>
            <a:r>
              <a:rPr lang="en-US" altLang="ko-KR" sz="1800" dirty="0" smtClean="0"/>
              <a:t> </a:t>
            </a:r>
            <a:r>
              <a:rPr lang="en-US" altLang="ko-KR" sz="1800" b="1" dirty="0" smtClean="0"/>
              <a:t>RENAME T</a:t>
            </a:r>
            <a:r>
              <a:rPr lang="en-US" altLang="ko-KR" sz="1800" dirty="0" smtClean="0"/>
              <a:t>O </a:t>
            </a:r>
            <a:r>
              <a:rPr lang="ko-KR" altLang="en-US" sz="1800" dirty="0" smtClean="0"/>
              <a:t>새로운 테이블 이름</a:t>
            </a:r>
            <a:endParaRPr lang="en-US" altLang="ko-KR" sz="1800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971600" y="3933056"/>
            <a:ext cx="7776864" cy="558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ALTER TABLE </a:t>
            </a:r>
            <a:r>
              <a:rPr lang="ko-KR" altLang="en-US" sz="1800" dirty="0" err="1" smtClean="0"/>
              <a:t>테이블명</a:t>
            </a:r>
            <a:r>
              <a:rPr lang="en-US" altLang="ko-KR" sz="1800" dirty="0" smtClean="0"/>
              <a:t> </a:t>
            </a:r>
            <a:r>
              <a:rPr lang="en-US" altLang="ko-KR" sz="1800" b="1" dirty="0" smtClean="0"/>
              <a:t>RENAME COLUMN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변경전칼럼명</a:t>
            </a:r>
            <a:r>
              <a:rPr lang="ko-KR" altLang="en-US" sz="1800" dirty="0" smtClean="0"/>
              <a:t> </a:t>
            </a:r>
            <a:r>
              <a:rPr lang="en-US" altLang="ko-KR" sz="1800" b="1" dirty="0" smtClean="0"/>
              <a:t>TO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변경후칼럼</a:t>
            </a:r>
            <a:r>
              <a:rPr lang="ko-KR" altLang="en-US" sz="1800" dirty="0" err="1"/>
              <a:t>명</a:t>
            </a: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61" y="2507906"/>
            <a:ext cx="3625755" cy="5133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60" y="4725144"/>
            <a:ext cx="5396005" cy="4320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923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DDL - ALTER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7584" y="1120484"/>
            <a:ext cx="3384376" cy="5760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</a:t>
            </a:r>
            <a:r>
              <a:rPr lang="ko-KR" altLang="en-US" sz="1800" b="1" dirty="0" smtClean="0"/>
              <a:t>칼</a:t>
            </a:r>
            <a:r>
              <a:rPr lang="ko-KR" altLang="en-US" sz="1800" b="1" dirty="0"/>
              <a:t>럼</a:t>
            </a:r>
            <a:r>
              <a:rPr lang="ko-KR" altLang="en-US" sz="1800" b="1" dirty="0" smtClean="0"/>
              <a:t> 추</a:t>
            </a:r>
            <a:r>
              <a:rPr lang="ko-KR" altLang="en-US" sz="1800" b="1" dirty="0"/>
              <a:t>가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971600" y="3356992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 smtClean="0"/>
              <a:t>  칼럼 타입 변경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b="1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043608" y="1772816"/>
            <a:ext cx="5976664" cy="558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ALTER TABLE </a:t>
            </a:r>
            <a:r>
              <a:rPr lang="ko-KR" altLang="en-US" sz="1800" dirty="0" smtClean="0"/>
              <a:t>테이블 이름</a:t>
            </a:r>
            <a:r>
              <a:rPr lang="en-US" altLang="ko-KR" sz="1800" dirty="0" smtClean="0"/>
              <a:t> </a:t>
            </a:r>
            <a:r>
              <a:rPr lang="en-US" altLang="ko-KR" sz="1800" b="1" dirty="0" smtClean="0"/>
              <a:t>ADD </a:t>
            </a:r>
            <a:r>
              <a:rPr lang="ko-KR" altLang="en-US" sz="1800" dirty="0" err="1" smtClean="0"/>
              <a:t>칼럼명</a:t>
            </a:r>
            <a:r>
              <a:rPr lang="ko-KR" altLang="en-US" sz="1800" dirty="0" smtClean="0"/>
              <a:t> 데이터 타입</a:t>
            </a:r>
            <a:endParaRPr lang="en-US" altLang="ko-KR" sz="1800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090260" y="3933056"/>
            <a:ext cx="6120680" cy="558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ALTER TABLE </a:t>
            </a:r>
            <a:r>
              <a:rPr lang="ko-KR" altLang="en-US" sz="1800" dirty="0" err="1" smtClean="0"/>
              <a:t>테이블명</a:t>
            </a:r>
            <a:r>
              <a:rPr lang="en-US" altLang="ko-KR" sz="1800" dirty="0" smtClean="0"/>
              <a:t> </a:t>
            </a:r>
            <a:r>
              <a:rPr lang="en-US" altLang="ko-KR" sz="1800" b="1" dirty="0" smtClean="0"/>
              <a:t>MODIFY </a:t>
            </a:r>
            <a:r>
              <a:rPr lang="ko-KR" altLang="en-US" sz="1800" dirty="0" err="1" smtClean="0"/>
              <a:t>칼럼명</a:t>
            </a:r>
            <a:r>
              <a:rPr lang="ko-KR" altLang="en-US" sz="1800" dirty="0" smtClean="0"/>
              <a:t> 데이터타입</a:t>
            </a:r>
            <a:endParaRPr lang="en-US" altLang="ko-KR" sz="18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98" y="2564902"/>
            <a:ext cx="4554962" cy="3795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32" y="4725144"/>
            <a:ext cx="4453180" cy="3821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16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DDL - ALTER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36" y="1902936"/>
            <a:ext cx="3110520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36" y="4610540"/>
            <a:ext cx="3159837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29" y="3933056"/>
            <a:ext cx="5837426" cy="4801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29" y="1325960"/>
            <a:ext cx="2507197" cy="3886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25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256"/>
            <a:ext cx="7308303" cy="854968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67544" y="980728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000" dirty="0" smtClean="0"/>
              <a:t>   </a:t>
            </a:r>
            <a:r>
              <a:rPr lang="ko-KR" altLang="en-US" sz="1800" b="1" dirty="0" smtClean="0"/>
              <a:t>데이터베이스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시스템의 예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마당서점</a:t>
            </a:r>
            <a:endParaRPr lang="en-US" altLang="ko-KR" sz="20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7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15616" y="2076264"/>
            <a:ext cx="7331023" cy="15841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도서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10,000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권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고객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서울지역 고객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업무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회계 업무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컴퓨터 사용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데이터 베이스 시스템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고객 서비스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클라이언트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서버 시스템으로 지점을 연결하여 도서 검색 및   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                     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서비스 제공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1562889"/>
            <a:ext cx="409118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1700" dirty="0" smtClean="0"/>
              <a:t>[3</a:t>
            </a:r>
            <a:r>
              <a:rPr lang="ko-KR" altLang="en-US" sz="1700" dirty="0" smtClean="0"/>
              <a:t>단계</a:t>
            </a:r>
            <a:r>
              <a:rPr lang="en-US" altLang="ko-KR" sz="1700" dirty="0"/>
              <a:t>] </a:t>
            </a:r>
            <a:r>
              <a:rPr lang="ko-KR" altLang="en-US" sz="1700" dirty="0" smtClean="0"/>
              <a:t>지점 개설 및 데이터베이스 구축</a:t>
            </a:r>
            <a:endParaRPr lang="en-US" altLang="ko-KR" sz="1700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3867145"/>
            <a:ext cx="424847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700" dirty="0" smtClean="0"/>
              <a:t>[4</a:t>
            </a:r>
            <a:r>
              <a:rPr lang="ko-KR" altLang="en-US" sz="1700" dirty="0" smtClean="0"/>
              <a:t>단계</a:t>
            </a:r>
            <a:r>
              <a:rPr lang="en-US" altLang="ko-KR" sz="1700" dirty="0"/>
              <a:t>] </a:t>
            </a:r>
            <a:r>
              <a:rPr lang="ko-KR" altLang="en-US" sz="1700" dirty="0" smtClean="0"/>
              <a:t>홈페이지 구축</a:t>
            </a:r>
            <a:endParaRPr lang="en-US" altLang="ko-KR" sz="17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42593" y="4333259"/>
            <a:ext cx="7331023" cy="15841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도서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100,000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권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고객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국민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전국으로 배송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업무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회계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인사 업무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컴퓨터 사용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웹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DB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시스템으로 지점간 연계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고객 서비스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인터넷으로 도서 검색 및 주문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DDL - ALTER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7584" y="1120484"/>
            <a:ext cx="3384376" cy="5760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</a:t>
            </a:r>
            <a:r>
              <a:rPr lang="ko-KR" altLang="en-US" sz="1800" b="1" dirty="0" smtClean="0"/>
              <a:t>테이블 복사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b="1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043608" y="1772816"/>
            <a:ext cx="5976664" cy="10801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CREATE TABLE </a:t>
            </a:r>
            <a:r>
              <a:rPr lang="ko-KR" altLang="en-US" sz="1800" dirty="0" smtClean="0"/>
              <a:t>테이블 이름</a:t>
            </a:r>
            <a:r>
              <a:rPr lang="en-US" altLang="ko-KR" sz="1800" dirty="0" smtClean="0"/>
              <a:t> </a:t>
            </a:r>
            <a:r>
              <a:rPr lang="en-US" altLang="ko-KR" sz="1800" b="1" dirty="0" smtClean="0"/>
              <a:t>AS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</a:t>
            </a:r>
            <a:r>
              <a:rPr lang="en-US" altLang="ko-KR" sz="1800" b="1" dirty="0" smtClean="0"/>
              <a:t>SELECT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칼럼</a:t>
            </a:r>
            <a:r>
              <a:rPr lang="en-US" altLang="ko-KR" sz="1800" dirty="0" smtClean="0"/>
              <a:t>1. </a:t>
            </a:r>
            <a:r>
              <a:rPr lang="ko-KR" altLang="en-US" sz="1800" dirty="0" smtClean="0"/>
              <a:t>칼럼</a:t>
            </a:r>
            <a:r>
              <a:rPr lang="en-US" altLang="ko-KR" sz="1800" dirty="0" smtClean="0"/>
              <a:t>2.. </a:t>
            </a:r>
            <a:r>
              <a:rPr lang="en-US" altLang="ko-KR" sz="1800" b="1" dirty="0" smtClean="0"/>
              <a:t>FROM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복사할 </a:t>
            </a:r>
            <a:r>
              <a:rPr lang="ko-KR" altLang="en-US" sz="1800" dirty="0" err="1" smtClean="0"/>
              <a:t>테이블명</a:t>
            </a: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40" y="3212976"/>
            <a:ext cx="3032880" cy="10081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49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DDL - DROP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99592" y="1196752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 smtClean="0"/>
              <a:t>  테이블 삭제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b="1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211526" y="3140968"/>
            <a:ext cx="6120680" cy="558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  DROP TABLE </a:t>
            </a:r>
            <a:r>
              <a:rPr lang="ko-KR" altLang="en-US" sz="1800" dirty="0" err="1" smtClean="0"/>
              <a:t>테이블명</a:t>
            </a:r>
            <a:r>
              <a:rPr lang="en-US" altLang="ko-KR" sz="1800" dirty="0" smtClean="0"/>
              <a:t> </a:t>
            </a:r>
            <a:r>
              <a:rPr lang="en-US" altLang="ko-KR" sz="1800" b="1" dirty="0" smtClean="0"/>
              <a:t>[CASCADE CONSTRAINTS]</a:t>
            </a:r>
            <a:endParaRPr lang="en-US" altLang="ko-KR" sz="18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26" y="3978087"/>
            <a:ext cx="3546817" cy="4320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5616" y="177281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테이블 및 모든 데이터를 삭제함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CASCADE CONSTRAINTS </a:t>
            </a:r>
            <a:r>
              <a:rPr lang="ko-KR" altLang="en-US" sz="1600" dirty="0" smtClean="0"/>
              <a:t>를 붙이면 삭제할 테이블의 </a:t>
            </a:r>
            <a:r>
              <a:rPr lang="ko-KR" altLang="en-US" sz="1600" dirty="0" err="1" smtClean="0"/>
              <a:t>기본키와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참조무결성</a:t>
            </a:r>
            <a:r>
              <a:rPr lang="ko-KR" altLang="en-US" sz="1600" dirty="0" smtClean="0"/>
              <a:t> 제약조건도 자동으로 삭제된다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555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시퀀스 </a:t>
            </a:r>
            <a:r>
              <a:rPr lang="en-US" altLang="ko-KR" dirty="0" smtClean="0"/>
              <a:t>- SEQUENCE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99592" y="1196752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Sequence(</a:t>
            </a:r>
            <a:r>
              <a:rPr lang="ko-KR" altLang="en-US" sz="1800" b="1" dirty="0" smtClean="0"/>
              <a:t>시퀀스</a:t>
            </a:r>
            <a:r>
              <a:rPr lang="en-US" altLang="ko-KR" sz="1800" b="1" dirty="0" smtClean="0"/>
              <a:t>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b="1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87624" y="3461860"/>
            <a:ext cx="3672408" cy="23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CREATE </a:t>
            </a:r>
            <a:r>
              <a:rPr lang="en-US" altLang="ko-KR" sz="1800" b="1" dirty="0"/>
              <a:t>SEQUENCE </a:t>
            </a:r>
            <a:r>
              <a:rPr lang="en-US" altLang="ko-K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mySeq</a:t>
            </a: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INCREMENT BY 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START WITH 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MINVALUE 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MAXVALUE 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NOCYCLE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NOCACHE;</a:t>
            </a:r>
            <a:endParaRPr lang="en-US" altLang="ko-KR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15616" y="1772816"/>
            <a:ext cx="72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자동순번을 반환하는 데이터베이스 객체이다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현재 사원테이블의 </a:t>
            </a:r>
            <a:r>
              <a:rPr lang="ko-KR" altLang="en-US" sz="1600" dirty="0" err="1" smtClean="0"/>
              <a:t>사번은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부터 </a:t>
            </a:r>
            <a:r>
              <a:rPr lang="en-US" altLang="ko-KR" sz="1600" dirty="0" smtClean="0"/>
              <a:t>206</a:t>
            </a:r>
            <a:r>
              <a:rPr lang="ko-KR" altLang="en-US" sz="1600" dirty="0" err="1" smtClean="0"/>
              <a:t>까지인데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숫자형으로</a:t>
            </a:r>
            <a:r>
              <a:rPr lang="ko-KR" altLang="en-US" sz="1600" dirty="0" smtClean="0"/>
              <a:t> 되어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만약 신입사원이 들어온다면 </a:t>
            </a:r>
            <a:r>
              <a:rPr lang="en-US" altLang="ko-KR" sz="1600" dirty="0" smtClean="0"/>
              <a:t>206</a:t>
            </a:r>
            <a:r>
              <a:rPr lang="ko-KR" altLang="en-US" sz="1600" dirty="0" smtClean="0"/>
              <a:t>다음인 </a:t>
            </a:r>
            <a:r>
              <a:rPr lang="en-US" altLang="ko-KR" sz="1600" dirty="0" smtClean="0"/>
              <a:t>207</a:t>
            </a:r>
            <a:r>
              <a:rPr lang="ko-KR" altLang="en-US" sz="1600" dirty="0" smtClean="0"/>
              <a:t>번부터 생성될 것이다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그런데 </a:t>
            </a:r>
            <a:r>
              <a:rPr lang="en-US" altLang="ko-KR" sz="1600" dirty="0" smtClean="0"/>
              <a:t>207</a:t>
            </a:r>
            <a:r>
              <a:rPr lang="ko-KR" altLang="en-US" sz="1600" dirty="0" smtClean="0"/>
              <a:t>이란 숫자를 얻으려면 기존 사원번호 중 최대값을 구해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을 더해야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5079911" y="3717032"/>
            <a:ext cx="32403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/>
              <a:t>mySeq</a:t>
            </a:r>
            <a:r>
              <a:rPr lang="ko-KR" altLang="en-US" sz="1600" dirty="0" smtClean="0"/>
              <a:t>는 </a:t>
            </a:r>
            <a:r>
              <a:rPr lang="en-US" altLang="ko-KR" sz="1600" dirty="0"/>
              <a:t>1</a:t>
            </a:r>
            <a:r>
              <a:rPr lang="ko-KR" altLang="en-US" sz="1600" dirty="0"/>
              <a:t>부터 시작해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1</a:t>
            </a:r>
            <a:r>
              <a:rPr lang="ko-KR" altLang="en-US" sz="1600" dirty="0"/>
              <a:t>씩 증가하며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최소값 </a:t>
            </a:r>
            <a:r>
              <a:rPr lang="en-US" altLang="ko-KR" sz="1600" dirty="0"/>
              <a:t>1</a:t>
            </a:r>
            <a:r>
              <a:rPr lang="ko-KR" altLang="en-US" sz="1600" dirty="0"/>
              <a:t>부터 최댓값 </a:t>
            </a:r>
            <a:r>
              <a:rPr lang="en-US" altLang="ko-KR" sz="1600" dirty="0"/>
              <a:t>1000</a:t>
            </a:r>
            <a:r>
              <a:rPr lang="ko-KR" altLang="en-US" sz="1600" dirty="0"/>
              <a:t>까지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순번을 자동 </a:t>
            </a:r>
            <a:r>
              <a:rPr lang="ko-KR" altLang="en-US" sz="1600" dirty="0" smtClean="0"/>
              <a:t>생성함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3010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시퀀스 </a:t>
            </a:r>
            <a:r>
              <a:rPr lang="en-US" altLang="ko-KR" dirty="0" smtClean="0"/>
              <a:t>- SEQUENCE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99592" y="1196752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BOARD </a:t>
            </a:r>
            <a:r>
              <a:rPr lang="ko-KR" altLang="en-US" sz="1800" b="1" dirty="0" smtClean="0"/>
              <a:t>테이블에 적용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66731"/>
            <a:ext cx="5959356" cy="36655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17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7200800" cy="5040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/>
              <a:t>SYSTEM</a:t>
            </a:r>
            <a:r>
              <a:rPr lang="ko-KR" altLang="en-US" sz="1800" dirty="0" smtClean="0"/>
              <a:t>에서 새 데이터베이스 사용자 </a:t>
            </a:r>
            <a:r>
              <a:rPr lang="ko-KR" altLang="en-US" sz="1800" dirty="0" smtClean="0"/>
              <a:t>만들기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방법</a:t>
            </a:r>
            <a:r>
              <a:rPr lang="en-US" altLang="ko-KR" sz="1800" dirty="0" smtClean="0"/>
              <a:t>1)</a:t>
            </a: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0848"/>
            <a:ext cx="4389501" cy="2118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오른쪽 화살표 4"/>
          <p:cNvSpPr/>
          <p:nvPr/>
        </p:nvSpPr>
        <p:spPr>
          <a:xfrm>
            <a:off x="3609020" y="4512613"/>
            <a:ext cx="360040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144461"/>
            <a:ext cx="447157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1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5576" y="1196752"/>
            <a:ext cx="5976664" cy="5040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/>
              <a:t>SYSTEM</a:t>
            </a:r>
            <a:r>
              <a:rPr lang="ko-KR" altLang="en-US" sz="1800" dirty="0" smtClean="0"/>
              <a:t>에서 새 데이터베이스 사용자 </a:t>
            </a:r>
            <a:r>
              <a:rPr lang="ko-KR" altLang="en-US" sz="1800" dirty="0" smtClean="0"/>
              <a:t>만들기</a:t>
            </a:r>
            <a:r>
              <a:rPr lang="en-US" altLang="ko-KR" sz="1800" dirty="0"/>
              <a:t>(</a:t>
            </a:r>
            <a:r>
              <a:rPr lang="ko-KR" altLang="en-US" sz="1800" dirty="0" smtClean="0"/>
              <a:t>방법</a:t>
            </a:r>
            <a:r>
              <a:rPr lang="en-US" altLang="ko-KR" sz="1800" dirty="0" smtClean="0"/>
              <a:t>2)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88840"/>
            <a:ext cx="4116978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시노님</a:t>
            </a:r>
            <a:r>
              <a:rPr lang="en-US" altLang="ko-KR" dirty="0" smtClean="0"/>
              <a:t>(SYNONYM) </a:t>
            </a:r>
            <a:r>
              <a:rPr lang="ko-KR" altLang="en-US" dirty="0" smtClean="0"/>
              <a:t>권한 부여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7704856" cy="504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 smtClean="0"/>
              <a:t>MINA(</a:t>
            </a:r>
            <a:r>
              <a:rPr lang="ko-KR" altLang="en-US" sz="1800" dirty="0" smtClean="0"/>
              <a:t>데이터베이스</a:t>
            </a:r>
            <a:r>
              <a:rPr lang="en-US" altLang="ko-KR" sz="1800" dirty="0" smtClean="0"/>
              <a:t>)</a:t>
            </a:r>
            <a:r>
              <a:rPr lang="ko-KR" altLang="en-US" sz="1800" dirty="0"/>
              <a:t>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TAMI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STARBUCKS_ORDER </a:t>
            </a:r>
            <a:r>
              <a:rPr lang="ko-KR" altLang="en-US" sz="1800" dirty="0" smtClean="0"/>
              <a:t>테이블 사용하</a:t>
            </a:r>
            <a:r>
              <a:rPr lang="ko-KR" altLang="en-US" sz="1800" dirty="0"/>
              <a:t>기</a:t>
            </a: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58" y="1768530"/>
            <a:ext cx="3312368" cy="10844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429000"/>
            <a:ext cx="3482283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15850" y="20608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3608" y="43651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263" y="242633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SYSTEM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SYNONYMN </a:t>
            </a:r>
            <a:r>
              <a:rPr lang="ko-KR" altLang="en-US" dirty="0" smtClean="0"/>
              <a:t>권한부여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48063" y="4549770"/>
            <a:ext cx="376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TAMI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MINA</a:t>
            </a:r>
            <a:r>
              <a:rPr lang="ko-KR" altLang="en-US" dirty="0" smtClean="0"/>
              <a:t>에게  검색권한 부여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3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시노님</a:t>
            </a:r>
            <a:r>
              <a:rPr lang="en-US" altLang="ko-KR" dirty="0" smtClean="0"/>
              <a:t>(SYNONYM)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161815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50" y="1196752"/>
            <a:ext cx="3924202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644652"/>
            <a:ext cx="4320480" cy="21470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572000" y="2564904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MINA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TAMI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STARBUCKS_ORDER</a:t>
            </a:r>
            <a:r>
              <a:rPr lang="ko-KR" altLang="en-US" dirty="0" smtClean="0"/>
              <a:t>와 같은 이름으로 검색 가능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0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데이터베이스 관리 시스템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496944" cy="50405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 </a:t>
            </a:r>
            <a:r>
              <a:rPr lang="ko-KR" altLang="en-US" sz="2200" b="1" dirty="0" smtClean="0"/>
              <a:t>데이터베이스 관리 시스템</a:t>
            </a:r>
            <a:r>
              <a:rPr lang="en-US" altLang="ko-KR" sz="2200" dirty="0" smtClean="0"/>
              <a:t>(Database </a:t>
            </a:r>
            <a:r>
              <a:rPr lang="en-US" altLang="ko-KR" sz="2200" dirty="0" err="1" smtClean="0"/>
              <a:t>Managentment</a:t>
            </a:r>
            <a:r>
              <a:rPr lang="en-US" altLang="ko-KR" sz="2200" dirty="0" smtClean="0"/>
              <a:t> System)</a:t>
            </a:r>
          </a:p>
        </p:txBody>
      </p:sp>
      <p:sp>
        <p:nvSpPr>
          <p:cNvPr id="11" name="원통 10"/>
          <p:cNvSpPr/>
          <p:nvPr/>
        </p:nvSpPr>
        <p:spPr>
          <a:xfrm>
            <a:off x="6372200" y="4869160"/>
            <a:ext cx="1512168" cy="72008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72200" y="3938322"/>
            <a:ext cx="1512168" cy="570798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DBMS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/>
          <p:cNvCxnSpPr>
            <a:stCxn id="12" idx="2"/>
          </p:cNvCxnSpPr>
          <p:nvPr/>
        </p:nvCxnSpPr>
        <p:spPr>
          <a:xfrm>
            <a:off x="7128284" y="4509120"/>
            <a:ext cx="3078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26" idx="2"/>
          </p:cNvCxnSpPr>
          <p:nvPr/>
        </p:nvCxnSpPr>
        <p:spPr>
          <a:xfrm>
            <a:off x="6623775" y="3501008"/>
            <a:ext cx="401233" cy="41561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99592" y="1764722"/>
            <a:ext cx="46085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많은 </a:t>
            </a:r>
            <a:r>
              <a:rPr lang="ko-KR" altLang="en-US" sz="1600" dirty="0"/>
              <a:t>양의 데이터를 정교하게 구축하고 </a:t>
            </a:r>
            <a:r>
              <a:rPr lang="ko-KR" altLang="en-US" sz="1600" dirty="0" smtClean="0"/>
              <a:t>관리하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소프트웨어이다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데이터베이스의 </a:t>
            </a:r>
            <a:r>
              <a:rPr lang="ko-KR" altLang="en-US" sz="1600" dirty="0"/>
              <a:t>정의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데이터베이스 갱신</a:t>
            </a:r>
            <a:r>
              <a:rPr lang="en-US" altLang="ko-KR" sz="1600" dirty="0"/>
              <a:t>, </a:t>
            </a:r>
            <a:r>
              <a:rPr lang="ko-KR" altLang="en-US" sz="1600" dirty="0"/>
              <a:t>질의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처리</a:t>
            </a:r>
            <a:r>
              <a:rPr lang="en-US" altLang="ko-KR" sz="1600" dirty="0"/>
              <a:t>, </a:t>
            </a:r>
            <a:r>
              <a:rPr lang="ko-KR" altLang="en-US" sz="1600" dirty="0"/>
              <a:t>요지보수</a:t>
            </a:r>
            <a:r>
              <a:rPr lang="en-US" altLang="ko-KR" sz="1600" dirty="0"/>
              <a:t>, </a:t>
            </a:r>
            <a:r>
              <a:rPr lang="ko-KR" altLang="en-US" sz="1600" dirty="0"/>
              <a:t>보안 등의 편리한 기능을 </a:t>
            </a:r>
            <a:r>
              <a:rPr lang="ko-KR" altLang="en-US" sz="1600" dirty="0" smtClean="0"/>
              <a:t>제공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 주기억장치에서 실</a:t>
            </a:r>
            <a:r>
              <a:rPr lang="ko-KR" altLang="en-US" sz="1600" dirty="0"/>
              <a:t>행</a:t>
            </a:r>
            <a:r>
              <a:rPr lang="ko-KR" altLang="en-US" sz="1600" dirty="0" smtClean="0"/>
              <a:t>되며 </a:t>
            </a:r>
            <a:r>
              <a:rPr lang="ko-KR" altLang="en-US" sz="1600" i="1" dirty="0" smtClean="0"/>
              <a:t>컴파일러</a:t>
            </a:r>
            <a:r>
              <a:rPr lang="en-US" altLang="ko-KR" sz="1600" i="1" dirty="0" smtClean="0"/>
              <a:t>, </a:t>
            </a:r>
            <a:r>
              <a:rPr lang="ko-KR" altLang="en-US" sz="1600" i="1" dirty="0" smtClean="0"/>
              <a:t>질의 처리</a:t>
            </a:r>
            <a:endParaRPr lang="en-US" altLang="ko-KR" sz="1600" i="1" dirty="0" smtClean="0"/>
          </a:p>
          <a:p>
            <a:pPr>
              <a:lnSpc>
                <a:spcPct val="150000"/>
              </a:lnSpc>
            </a:pPr>
            <a:r>
              <a:rPr lang="en-US" altLang="ko-KR" sz="1600" i="1" dirty="0" smtClean="0"/>
              <a:t>  </a:t>
            </a:r>
            <a:r>
              <a:rPr lang="ko-KR" altLang="en-US" sz="1600" i="1" dirty="0" smtClean="0"/>
              <a:t>기</a:t>
            </a:r>
            <a:r>
              <a:rPr lang="en-US" altLang="ko-KR" sz="1600" i="1" dirty="0" smtClean="0"/>
              <a:t>, </a:t>
            </a:r>
            <a:r>
              <a:rPr lang="ko-KR" altLang="en-US" sz="1600" i="1" dirty="0" smtClean="0"/>
              <a:t>트랜잭션 관리자</a:t>
            </a:r>
            <a:r>
              <a:rPr lang="ko-KR" altLang="en-US" sz="1600" dirty="0" smtClean="0"/>
              <a:t> 등을 가지고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대표적으로 </a:t>
            </a:r>
            <a:r>
              <a:rPr lang="ko-KR" altLang="en-US" sz="1600" dirty="0" err="1"/>
              <a:t>오라클</a:t>
            </a:r>
            <a:r>
              <a:rPr lang="ko-KR" altLang="en-US" sz="1600" dirty="0"/>
              <a:t> 사의 </a:t>
            </a:r>
            <a:r>
              <a:rPr lang="en-US" altLang="ko-KR" sz="1600" dirty="0"/>
              <a:t>Oracle</a:t>
            </a:r>
            <a:r>
              <a:rPr lang="ko-KR" altLang="en-US" sz="1600" dirty="0"/>
              <a:t> 과 </a:t>
            </a:r>
            <a:r>
              <a:rPr lang="en-US" altLang="ko-KR" sz="1600" dirty="0"/>
              <a:t>MySQL,  </a:t>
            </a:r>
            <a:r>
              <a:rPr lang="ko-KR" altLang="en-US" sz="1600" dirty="0" smtClean="0"/>
              <a:t>마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이크로소프트사의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MSSQL</a:t>
            </a:r>
            <a:r>
              <a:rPr lang="ko-KR" altLang="en-US" sz="1600" dirty="0"/>
              <a:t>등이  있다</a:t>
            </a:r>
            <a:endParaRPr lang="en-US" altLang="ko-KR" sz="16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7452320" y="3484570"/>
            <a:ext cx="360040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5930199" y="2930210"/>
            <a:ext cx="1387152" cy="570798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응용프로그램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012160" y="1844824"/>
            <a:ext cx="1153577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사용자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524329" y="2813282"/>
            <a:ext cx="1080119" cy="7597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사용자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620392" y="2492896"/>
            <a:ext cx="3078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54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496944" cy="50405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 </a:t>
            </a:r>
            <a:r>
              <a:rPr lang="ko-KR" altLang="en-US" sz="2200" dirty="0" smtClean="0"/>
              <a:t>데이터베이스 관리 시스템의 장점</a:t>
            </a:r>
            <a:endParaRPr lang="en-US" altLang="ko-KR" sz="22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899592" y="1628800"/>
            <a:ext cx="76328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데이터의 중복과 불일치 감소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데이터가 여러 곳에 분산되어 있으면 중복 저장될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같은 의미의 데이터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가 다른 값을 갖게 되는 불일치가 생길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질의 처리에 효율적인 저장 구조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사용자는 질의</a:t>
            </a:r>
            <a:r>
              <a:rPr lang="en-US" altLang="ko-KR" sz="1600" dirty="0" smtClean="0"/>
              <a:t>(Query)</a:t>
            </a:r>
            <a:r>
              <a:rPr lang="ko-KR" altLang="en-US" sz="1600" dirty="0" smtClean="0"/>
              <a:t>를 통해서 데이터베이스에 접근하는데 시간이 소요되지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만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는 시간을 줄이도록 저장 구조가 설계되어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백업</a:t>
            </a:r>
            <a:r>
              <a:rPr lang="en-US" altLang="ko-KR" sz="1600" b="1" dirty="0" smtClean="0"/>
              <a:t>(Backup)</a:t>
            </a:r>
            <a:r>
              <a:rPr lang="ko-KR" altLang="en-US" sz="1600" b="1" dirty="0" smtClean="0"/>
              <a:t>과 복구</a:t>
            </a:r>
            <a:r>
              <a:rPr lang="en-US" altLang="ko-KR" sz="1600" b="1" dirty="0" smtClean="0"/>
              <a:t>(Recovery)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데이터는 저장과 동시에 반드시 백업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따로 복사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되어야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복구는 트랜잭션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(</a:t>
            </a:r>
            <a:r>
              <a:rPr lang="ko-KR" altLang="en-US" sz="1600" dirty="0" smtClean="0"/>
              <a:t>가장 작은 업무 단위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관리하여 데이터베이스가 피해를 보기 전 상태로 복구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하는 것이다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5589240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※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단점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: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사용하는 자원이 많고 복잡하며 비싸다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11560" y="1124744"/>
            <a:ext cx="3168352" cy="5760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파일시스템과 </a:t>
            </a:r>
            <a:r>
              <a:rPr lang="en-US" altLang="ko-KR" sz="2000" dirty="0" smtClean="0"/>
              <a:t>DBMS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00808"/>
            <a:ext cx="3816424" cy="29521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1560" y="470205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파일 시스템은 서로 다른 여러 응용 프로그램이 제공하는 기능에 맞게 필요한 데이터를 각각 저장하고 관리한다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따라서 각 파일에 저장한 데이터는 서로 연관이 없고 중복 또는 누락이 발생할 수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73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11560" y="1124744"/>
            <a:ext cx="3168352" cy="5760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파일시스템과 </a:t>
            </a:r>
            <a:r>
              <a:rPr lang="en-US" altLang="ko-KR" sz="2000" dirty="0" smtClean="0"/>
              <a:t>DBMS</a:t>
            </a:r>
          </a:p>
        </p:txBody>
      </p:sp>
      <p:sp>
        <p:nvSpPr>
          <p:cNvPr id="16" name="원통 15"/>
          <p:cNvSpPr/>
          <p:nvPr/>
        </p:nvSpPr>
        <p:spPr>
          <a:xfrm>
            <a:off x="2987824" y="4068427"/>
            <a:ext cx="1512168" cy="782149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재학생 관리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592" y="5229200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학생과 관련된 일련의 데이터를 한곳에 모아 관리하면 데이터의 오류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누락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중복 등의 문제를 해결할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51820" y="3218242"/>
            <a:ext cx="1512168" cy="570798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DBMS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707904" y="3698448"/>
            <a:ext cx="3078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2195736" y="2474312"/>
            <a:ext cx="1459160" cy="426782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ysClr val="windowText" lastClr="000000"/>
                </a:solidFill>
              </a:rPr>
              <a:t>학사프로그</a:t>
            </a:r>
            <a:r>
              <a:rPr lang="ko-KR" altLang="en-US" sz="1400">
                <a:solidFill>
                  <a:sysClr val="windowText" lastClr="000000"/>
                </a:solidFill>
              </a:rPr>
              <a:t>램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95936" y="2474312"/>
            <a:ext cx="1512168" cy="426782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장학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금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프로그램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275856" y="2922798"/>
            <a:ext cx="216024" cy="3504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4050395" y="2901094"/>
            <a:ext cx="180020" cy="3669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2339752" y="1754256"/>
            <a:ext cx="3024336" cy="504056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데이터베이스관리시스템 방식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565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</TotalTime>
  <Words>2698</Words>
  <Application>Microsoft Office PowerPoint</Application>
  <PresentationFormat>화면 슬라이드 쇼(4:3)</PresentationFormat>
  <Paragraphs>683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1장. 오라클 DB 환경설정 및 구성 객체</vt:lpstr>
      <vt:lpstr>  데이터, 정보, 지식</vt:lpstr>
      <vt:lpstr>  데이터베이스</vt:lpstr>
      <vt:lpstr>  데이터베이스</vt:lpstr>
      <vt:lpstr>  데이터베이스</vt:lpstr>
      <vt:lpstr>   데이터베이스 관리 시스템</vt:lpstr>
      <vt:lpstr>   데이터베이스 관리 시스템</vt:lpstr>
      <vt:lpstr>   파일 시스템과 DBMS</vt:lpstr>
      <vt:lpstr>   파일 시스템과 DBMS</vt:lpstr>
      <vt:lpstr>   파일 시스템과 DBMS</vt:lpstr>
      <vt:lpstr>   데이터 모델</vt:lpstr>
      <vt:lpstr>   데이터 모델</vt:lpstr>
      <vt:lpstr>PowerPoint 프레젠테이션</vt:lpstr>
      <vt:lpstr>PowerPoint 프레젠테이션</vt:lpstr>
      <vt:lpstr>   관계형 데이터베이스 </vt:lpstr>
      <vt:lpstr>   관계형 데이터베이스 </vt:lpstr>
      <vt:lpstr> 관계(Releation)</vt:lpstr>
      <vt:lpstr>   관계형 데이터베이스</vt:lpstr>
      <vt:lpstr>   관계형 데이터베이스</vt:lpstr>
      <vt:lpstr>   관계형 데이터베이스</vt:lpstr>
      <vt:lpstr>   SQL이란?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User 보기</vt:lpstr>
      <vt:lpstr>  데이터베이스 구성 객체</vt:lpstr>
      <vt:lpstr>  sql 파일 만들기</vt:lpstr>
      <vt:lpstr>  테이블</vt:lpstr>
      <vt:lpstr>  SQL - DDL</vt:lpstr>
      <vt:lpstr>  DATA TYPE</vt:lpstr>
      <vt:lpstr>  DDL - CREATE</vt:lpstr>
      <vt:lpstr>  SQL - DML</vt:lpstr>
      <vt:lpstr>  SQL - DML</vt:lpstr>
      <vt:lpstr> SQL - DML</vt:lpstr>
      <vt:lpstr> SQL - DML</vt:lpstr>
      <vt:lpstr>  제약 조건</vt:lpstr>
      <vt:lpstr>  제약 조건</vt:lpstr>
      <vt:lpstr>  제약 조건</vt:lpstr>
      <vt:lpstr>  제약 조건</vt:lpstr>
      <vt:lpstr>  DDL - ALTER</vt:lpstr>
      <vt:lpstr>  DDL - ALTER</vt:lpstr>
      <vt:lpstr>  DDL - ALTER</vt:lpstr>
      <vt:lpstr>  DDL - ALTER</vt:lpstr>
      <vt:lpstr>  DDL - DROP</vt:lpstr>
      <vt:lpstr>  시퀀스 - SEQUENCE</vt:lpstr>
      <vt:lpstr>  시퀀스 - SEQUENCE</vt:lpstr>
      <vt:lpstr>  사용자 DB 만들기</vt:lpstr>
      <vt:lpstr>  사용자 DB 만들기</vt:lpstr>
      <vt:lpstr>  시노님(SYNONYM) 권한 부여</vt:lpstr>
      <vt:lpstr>  시노님(SYNONYM)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277</cp:revision>
  <dcterms:created xsi:type="dcterms:W3CDTF">2019-03-04T02:36:55Z</dcterms:created>
  <dcterms:modified xsi:type="dcterms:W3CDTF">2023-03-25T20:55:28Z</dcterms:modified>
</cp:coreProperties>
</file>