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94" r:id="rId3"/>
    <p:sldId id="279" r:id="rId4"/>
    <p:sldId id="288" r:id="rId5"/>
    <p:sldId id="296" r:id="rId6"/>
    <p:sldId id="295" r:id="rId7"/>
    <p:sldId id="267" r:id="rId8"/>
    <p:sldId id="286" r:id="rId9"/>
    <p:sldId id="287" r:id="rId10"/>
    <p:sldId id="280" r:id="rId11"/>
    <p:sldId id="289" r:id="rId12"/>
    <p:sldId id="297" r:id="rId13"/>
    <p:sldId id="281" r:id="rId14"/>
    <p:sldId id="282" r:id="rId15"/>
    <p:sldId id="298" r:id="rId16"/>
    <p:sldId id="290" r:id="rId17"/>
    <p:sldId id="271" r:id="rId18"/>
    <p:sldId id="285" r:id="rId19"/>
    <p:sldId id="268" r:id="rId20"/>
    <p:sldId id="284" r:id="rId21"/>
    <p:sldId id="292" r:id="rId22"/>
    <p:sldId id="293" r:id="rId23"/>
    <p:sldId id="269" r:id="rId24"/>
    <p:sldId id="291" r:id="rId25"/>
    <p:sldId id="299" r:id="rId26"/>
    <p:sldId id="300" r:id="rId27"/>
    <p:sldId id="301" r:id="rId28"/>
    <p:sldId id="270" r:id="rId29"/>
    <p:sldId id="283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46" autoAdjust="0"/>
    <p:restoredTop sz="94660"/>
  </p:normalViewPr>
  <p:slideViewPr>
    <p:cSldViewPr>
      <p:cViewPr varScale="1">
        <p:scale>
          <a:sx n="68" d="100"/>
          <a:sy n="68" d="100"/>
        </p:scale>
        <p:origin x="58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1" y="1379514"/>
            <a:ext cx="6334472" cy="122656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67615"/>
            <a:ext cx="7164288" cy="455479"/>
          </a:xfrm>
          <a:solidFill>
            <a:srgbClr val="00B0F0"/>
          </a:solidFill>
        </p:spPr>
        <p:txBody>
          <a:bodyPr anchor="ctr" anchorCtr="0">
            <a:noAutofit/>
          </a:bodyPr>
          <a:lstStyle>
            <a:lvl1pPr marL="0" indent="0" algn="l">
              <a:buNone/>
              <a:defRPr sz="2000" i="1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979712" cy="269104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67615"/>
            <a:ext cx="1979712" cy="478905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214689" y="2735987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556854" y="2735988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3130698"/>
            <a:ext cx="1979712" cy="37273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868810"/>
            <a:ext cx="2269834" cy="22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FE80-3752-4C44-80B8-E31C3450070D}" type="datetime1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8D13-428F-4553-BC93-2E91B1DA3F5C}" type="datetime1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4779-FB94-4D0A-9770-16BB460ADD4B}" type="datetime1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7F0D-089E-4098-8EE9-5721C76E52EC}" type="datetime1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50FE-E6B2-4D57-AAF6-1B2A37421AAD}" type="datetime1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20C2-C949-4E4F-9580-FEE4F2DAC554}" type="datetime1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BFE0-70CA-4AA9-9C17-F02054822E7E}" type="datetime1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4A72-C6AC-45C3-AE5A-9CF6D245353A}" type="datetime1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E8D-7616-4FA8-9B12-88059974D499}" type="datetime1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C3F6-B4DC-4E51-8609-BCC628ECDBF3}" type="datetime1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4C586-F21B-48DD-B591-4B12E73E0749}" type="datetime1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다이아몬드 9"/>
          <p:cNvSpPr/>
          <p:nvPr userDrawn="1"/>
        </p:nvSpPr>
        <p:spPr>
          <a:xfrm>
            <a:off x="107505" y="6093296"/>
            <a:ext cx="465282" cy="590922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다이아몬드 8"/>
          <p:cNvSpPr/>
          <p:nvPr userDrawn="1"/>
        </p:nvSpPr>
        <p:spPr>
          <a:xfrm>
            <a:off x="251521" y="6093296"/>
            <a:ext cx="465282" cy="590922"/>
          </a:xfrm>
          <a:prstGeom prst="diamond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72400" y="645333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0" y="1379514"/>
            <a:ext cx="5184576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4</a:t>
            </a:r>
            <a:r>
              <a:rPr lang="ko-KR" altLang="en-US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 </a:t>
            </a:r>
            <a:r>
              <a:rPr lang="ko-KR" altLang="en-US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함수</a:t>
            </a:r>
            <a:endParaRPr lang="ko-KR" altLang="en-US" b="1" dirty="0">
              <a:solidFill>
                <a:srgbClr val="0070C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74416"/>
            <a:ext cx="7164288" cy="456974"/>
          </a:xfrm>
          <a:solidFill>
            <a:srgbClr val="FFC000"/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600" i="1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단일행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611560" y="980728"/>
            <a:ext cx="21602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ko-KR" altLang="en-US" sz="2000" b="1" dirty="0" smtClean="0"/>
              <a:t>날짜 연산 규칙</a:t>
            </a:r>
            <a:endParaRPr lang="en-US" altLang="ko-KR" sz="1800" dirty="0" smtClean="0"/>
          </a:p>
        </p:txBody>
      </p:sp>
      <p:graphicFrame>
        <p:nvGraphicFramePr>
          <p:cNvPr id="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234074"/>
              </p:ext>
            </p:extLst>
          </p:nvPr>
        </p:nvGraphicFramePr>
        <p:xfrm>
          <a:off x="755576" y="1556792"/>
          <a:ext cx="6912768" cy="1656184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0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반환값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Date</a:t>
                      </a:r>
                      <a:r>
                        <a:rPr lang="en-US" altLang="ko-KR" sz="1600" baseline="0" dirty="0" smtClean="0"/>
                        <a:t> + Number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날짜에서 일수를 더한다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Date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Date</a:t>
                      </a:r>
                      <a:r>
                        <a:rPr lang="en-US" altLang="ko-KR" sz="1600" baseline="0" dirty="0" smtClean="0"/>
                        <a:t> - Number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날짜에서 일수를 뺀다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Date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Date</a:t>
                      </a:r>
                      <a:r>
                        <a:rPr lang="en-US" altLang="ko-KR" sz="1600" baseline="0" dirty="0" smtClean="0"/>
                        <a:t> – Date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 날짜에서 날짜를 뺀다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일수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7320480"/>
              </p:ext>
            </p:extLst>
          </p:nvPr>
        </p:nvGraphicFramePr>
        <p:xfrm>
          <a:off x="755576" y="3861048"/>
          <a:ext cx="7992888" cy="2130348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예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MONTH_BETWEEN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두 날짜 사이의 월수를 계산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MONTH_BETWEEN(SYSDATE, HIRE_DATE)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ADD_MONTHS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월을 날짜에 더한다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ADD_MONTHS(HIRE_DATE, 5)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NEXT_DAY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명시된 날짜부터 돌아오는 요일의 날짜를 출력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NEXT_DAY(HIRE_DATE, 1)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내용 개체 틀 2"/>
          <p:cNvSpPr txBox="1">
            <a:spLocks/>
          </p:cNvSpPr>
          <p:nvPr/>
        </p:nvSpPr>
        <p:spPr>
          <a:xfrm>
            <a:off x="611560" y="3284984"/>
            <a:ext cx="21602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ko-KR" altLang="en-US" sz="2000" b="1" dirty="0" smtClean="0"/>
              <a:t>날짜 함</a:t>
            </a:r>
            <a:r>
              <a:rPr lang="ko-KR" altLang="en-US" sz="2000" b="1" dirty="0"/>
              <a:t>수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174893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날</a:t>
            </a:r>
            <a:r>
              <a:rPr lang="ko-KR" altLang="en-US" dirty="0"/>
              <a:t>짜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56" y="1556792"/>
            <a:ext cx="6325552" cy="16805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924944"/>
            <a:ext cx="2385267" cy="22328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0235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날</a:t>
            </a:r>
            <a:r>
              <a:rPr lang="ko-KR" altLang="en-US" dirty="0"/>
              <a:t>짜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12" y="3452178"/>
            <a:ext cx="6720240" cy="15841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204" y="5324386"/>
            <a:ext cx="3040644" cy="6248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12" y="1196752"/>
            <a:ext cx="5906012" cy="16384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930" y="1844824"/>
            <a:ext cx="3154954" cy="1242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5859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단일행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67544" y="908720"/>
            <a:ext cx="21602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ko-KR" altLang="en-US" sz="2000" b="1" dirty="0" smtClean="0"/>
              <a:t>변환 함수</a:t>
            </a:r>
            <a:endParaRPr lang="en-US" altLang="ko-KR" sz="1800" dirty="0" smtClean="0"/>
          </a:p>
        </p:txBody>
      </p:sp>
      <p:graphicFrame>
        <p:nvGraphicFramePr>
          <p:cNvPr id="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6929359"/>
              </p:ext>
            </p:extLst>
          </p:nvPr>
        </p:nvGraphicFramePr>
        <p:xfrm>
          <a:off x="863588" y="2060848"/>
          <a:ext cx="4680520" cy="172819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FROM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TO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VARCHAR2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또는 </a:t>
                      </a:r>
                      <a:r>
                        <a:rPr lang="en-US" altLang="ko-KR" sz="1600" baseline="0" dirty="0" smtClean="0"/>
                        <a:t>CHAR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NUMBER(</a:t>
                      </a:r>
                      <a:r>
                        <a:rPr lang="ko-KR" altLang="en-US" sz="1600" dirty="0" smtClean="0"/>
                        <a:t>숫자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VARCHAR2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또는 </a:t>
                      </a:r>
                      <a:r>
                        <a:rPr lang="en-US" altLang="ko-KR" sz="1600" baseline="0" dirty="0" smtClean="0"/>
                        <a:t>CHAR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DATE(</a:t>
                      </a:r>
                      <a:r>
                        <a:rPr lang="ko-KR" altLang="en-US" sz="1600" dirty="0" smtClean="0"/>
                        <a:t>날짜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NUMBER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VARCHAR2(</a:t>
                      </a:r>
                      <a:r>
                        <a:rPr lang="ko-KR" altLang="en-US" sz="1600" dirty="0" smtClean="0"/>
                        <a:t>문자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DATE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VARCHAR2(</a:t>
                      </a:r>
                      <a:r>
                        <a:rPr lang="ko-KR" altLang="en-US" sz="1600" dirty="0" smtClean="0"/>
                        <a:t>문자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>
          <a:xfrm>
            <a:off x="683568" y="1412776"/>
            <a:ext cx="39604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ko-KR" altLang="en-US" sz="2000" b="1" dirty="0" smtClean="0"/>
              <a:t>자동 데이터 타입 변환</a:t>
            </a:r>
            <a:endParaRPr lang="en-US" altLang="ko-KR" sz="18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221087"/>
            <a:ext cx="2138940" cy="10492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776298"/>
            <a:ext cx="1038972" cy="4320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7450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단일행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67544" y="1052736"/>
            <a:ext cx="21602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ko-KR" altLang="en-US" sz="2000" b="1" dirty="0" smtClean="0"/>
              <a:t>변환 함수</a:t>
            </a:r>
            <a:endParaRPr lang="en-US" altLang="ko-KR" sz="1800" dirty="0" smtClean="0"/>
          </a:p>
        </p:txBody>
      </p:sp>
      <p:graphicFrame>
        <p:nvGraphicFramePr>
          <p:cNvPr id="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8712075"/>
              </p:ext>
            </p:extLst>
          </p:nvPr>
        </p:nvGraphicFramePr>
        <p:xfrm>
          <a:off x="755576" y="2132856"/>
          <a:ext cx="7344816" cy="197067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FROM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TO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8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TO_CHAR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숫자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문자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날짜 값을 형식을 </a:t>
                      </a:r>
                      <a:r>
                        <a:rPr lang="en-US" altLang="ko-KR" sz="1600" dirty="0" smtClean="0"/>
                        <a:t>VARCHAR2</a:t>
                      </a:r>
                      <a:r>
                        <a:rPr lang="ko-KR" altLang="en-US" sz="1600" dirty="0" smtClean="0"/>
                        <a:t>로 변환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8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TO_NUMBER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문자를 숫자 타입으로 변환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6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TO_DATE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날짜를 나타내는 문자열을 지정 형식의 날짜 타입</a:t>
                      </a:r>
                      <a:endParaRPr lang="en-US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으로  변환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>
          <a:xfrm>
            <a:off x="611560" y="1556792"/>
            <a:ext cx="39604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/>
              <a:t> </a:t>
            </a:r>
            <a:r>
              <a:rPr lang="ko-KR" altLang="en-US" sz="2000" b="1" dirty="0" smtClean="0"/>
              <a:t>수</a:t>
            </a:r>
            <a:r>
              <a:rPr lang="ko-KR" altLang="en-US" sz="2000" b="1" dirty="0"/>
              <a:t>동</a:t>
            </a:r>
            <a:r>
              <a:rPr lang="ko-KR" altLang="en-US" sz="2000" b="1" dirty="0" smtClean="0"/>
              <a:t> 데이터 타입 변환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406679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단일행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969" y="1556792"/>
            <a:ext cx="2890999" cy="10180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401" y="1916832"/>
            <a:ext cx="1730653" cy="4645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06" y="3140968"/>
            <a:ext cx="6133422" cy="11967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5" y="4653136"/>
            <a:ext cx="2808313" cy="4567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198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단일행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78" y="3806067"/>
            <a:ext cx="6162934" cy="11298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40768"/>
            <a:ext cx="4158962" cy="17407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422455"/>
            <a:ext cx="2560542" cy="5258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752" y="5097754"/>
            <a:ext cx="2834886" cy="4953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6534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그룹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67544" y="1052736"/>
            <a:ext cx="8136904" cy="1008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ko-KR" altLang="en-US" sz="2000" b="1" dirty="0" smtClean="0"/>
              <a:t>그룹 함수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단일 행 함수와 달리 여러 행에 대해 함수가 적용되어 하나의 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           </a:t>
            </a:r>
            <a:r>
              <a:rPr lang="ko-KR" altLang="en-US" sz="1800" dirty="0" smtClean="0"/>
              <a:t>결과를 나타내는 함수</a:t>
            </a:r>
            <a:endParaRPr lang="en-US" altLang="ko-KR" sz="1800" dirty="0" smtClean="0"/>
          </a:p>
        </p:txBody>
      </p:sp>
      <p:graphicFrame>
        <p:nvGraphicFramePr>
          <p:cNvPr id="10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8659698"/>
              </p:ext>
            </p:extLst>
          </p:nvPr>
        </p:nvGraphicFramePr>
        <p:xfrm>
          <a:off x="1907704" y="2204864"/>
          <a:ext cx="2736304" cy="1872208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98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6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예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COUNT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COUNT(salary)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SUM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SUM(salary)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AVG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AVG(salary)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437112"/>
            <a:ext cx="3399465" cy="14581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3" y="4869160"/>
            <a:ext cx="1221007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01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그룹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67544" y="1052736"/>
            <a:ext cx="8136904" cy="1008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ko-KR" altLang="en-US" sz="2000" b="1" dirty="0" smtClean="0"/>
              <a:t>그룹 함수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단일 행 함수와 달리 여러 행에 대해 함수가 적용되어 하나의 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           </a:t>
            </a:r>
            <a:r>
              <a:rPr lang="ko-KR" altLang="en-US" sz="1800" dirty="0" smtClean="0"/>
              <a:t>결과를 나타내는 함수</a:t>
            </a:r>
            <a:endParaRPr lang="en-US" altLang="ko-KR" sz="18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88" r="9491"/>
          <a:stretch/>
        </p:blipFill>
        <p:spPr>
          <a:xfrm>
            <a:off x="683568" y="2564904"/>
            <a:ext cx="4917841" cy="19628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564904"/>
            <a:ext cx="2088232" cy="4737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612" y="3417410"/>
            <a:ext cx="1710748" cy="5172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612" y="4336628"/>
            <a:ext cx="2013160" cy="4320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027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GROUP BY - HAVING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67544" y="1052736"/>
            <a:ext cx="6048672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 </a:t>
            </a:r>
            <a:r>
              <a:rPr lang="en-US" altLang="ko-KR" sz="1800" b="1" dirty="0" smtClean="0"/>
              <a:t>GROUP BY : </a:t>
            </a:r>
            <a:r>
              <a:rPr lang="ko-KR" altLang="en-US" sz="1800" b="1" dirty="0" smtClean="0"/>
              <a:t>그룹으로 묶기 </a:t>
            </a:r>
            <a:r>
              <a:rPr lang="en-US" altLang="ko-KR" sz="1800" b="1" dirty="0" smtClean="0"/>
              <a:t>&amp; HAVING </a:t>
            </a:r>
            <a:r>
              <a:rPr lang="ko-KR" altLang="en-US" sz="1800" b="1" dirty="0" smtClean="0"/>
              <a:t>절 사용</a:t>
            </a:r>
            <a:endParaRPr lang="en-US" altLang="ko-KR" sz="18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5" b="54421"/>
          <a:stretch/>
        </p:blipFill>
        <p:spPr>
          <a:xfrm>
            <a:off x="697969" y="2550147"/>
            <a:ext cx="6615376" cy="13109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37"/>
          <a:stretch/>
        </p:blipFill>
        <p:spPr>
          <a:xfrm>
            <a:off x="5508104" y="2924944"/>
            <a:ext cx="2871076" cy="12961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83568" y="1484784"/>
            <a:ext cx="7848872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특정열의 데이터 값을 기준으로 그룹화하여 다른 열에 그룹 함수를 적용해야 </a:t>
            </a:r>
            <a:r>
              <a:rPr lang="ko-KR" altLang="en-US" sz="1600" dirty="0" err="1" smtClean="0"/>
              <a:t>할때</a:t>
            </a:r>
            <a:r>
              <a:rPr lang="ko-KR" altLang="en-US" sz="1600" dirty="0" smtClean="0"/>
              <a:t> 사용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조건을 </a:t>
            </a:r>
            <a:r>
              <a:rPr lang="ko-KR" altLang="en-US" sz="1600" dirty="0" err="1" smtClean="0"/>
              <a:t>사용할땐</a:t>
            </a:r>
            <a:r>
              <a:rPr lang="ko-KR" altLang="en-US" sz="1600" dirty="0" smtClean="0"/>
              <a:t> </a:t>
            </a:r>
            <a:r>
              <a:rPr lang="en-US" altLang="ko-KR" sz="1600" dirty="0" smtClean="0">
                <a:solidFill>
                  <a:srgbClr val="C00000"/>
                </a:solidFill>
              </a:rPr>
              <a:t>HAVING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57" y="4477275"/>
            <a:ext cx="6424217" cy="14098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733" y="4869160"/>
            <a:ext cx="2850127" cy="12726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5835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SQL </a:t>
            </a:r>
            <a:r>
              <a:rPr lang="ko-KR" altLang="en-US" dirty="0" smtClean="0"/>
              <a:t>내장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67544" y="1052736"/>
            <a:ext cx="21602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en-US" altLang="ko-KR" sz="2000" b="1" dirty="0" smtClean="0"/>
              <a:t>SQL </a:t>
            </a:r>
            <a:r>
              <a:rPr lang="ko-KR" altLang="en-US" sz="2000" b="1" dirty="0" smtClean="0"/>
              <a:t>내장함수</a:t>
            </a:r>
            <a:endParaRPr lang="en-US" altLang="ko-KR" sz="1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83568" y="1732166"/>
            <a:ext cx="69733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상수나 속성 이름을 입력 값으로 받아 단일 값을 결과로 반환한다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모든 내장 함수는 최초에 선언될 때 유효한 </a:t>
            </a:r>
            <a:r>
              <a:rPr lang="ko-KR" altLang="en-US" dirty="0" err="1" smtClean="0"/>
              <a:t>입력값을</a:t>
            </a:r>
            <a:r>
              <a:rPr lang="ko-KR" altLang="en-US" dirty="0" smtClean="0"/>
              <a:t> 받아야 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예를 들어 수학 함수의 </a:t>
            </a:r>
            <a:r>
              <a:rPr lang="ko-KR" altLang="en-US" dirty="0" err="1" smtClean="0"/>
              <a:t>입력값은</a:t>
            </a:r>
            <a:r>
              <a:rPr lang="ko-KR" altLang="en-US" dirty="0" smtClean="0"/>
              <a:t> 정수 또는 실수 여야 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SELECT </a:t>
            </a:r>
            <a:r>
              <a:rPr lang="ko-KR" altLang="en-US" dirty="0" smtClean="0"/>
              <a:t>절과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절</a:t>
            </a:r>
            <a:r>
              <a:rPr lang="en-US" altLang="ko-KR" dirty="0" smtClean="0"/>
              <a:t>, UPDATE </a:t>
            </a:r>
            <a:r>
              <a:rPr lang="ko-KR" altLang="en-US" dirty="0" smtClean="0"/>
              <a:t>절 등에서 모두 사용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752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052736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RANK() </a:t>
            </a:r>
            <a:r>
              <a:rPr lang="ko-KR" altLang="en-US" sz="2000" b="1" dirty="0" smtClean="0"/>
              <a:t>함수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데이터 값에 순위 정하기</a:t>
            </a:r>
            <a:endParaRPr lang="ko-KR" altLang="en-US" sz="2000" b="1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ko-KR" altLang="en-US" sz="2800" b="1" dirty="0" smtClean="0"/>
              <a:t>그룹 함수 </a:t>
            </a:r>
            <a:r>
              <a:rPr lang="en-US" altLang="ko-KR" sz="2800" b="1" dirty="0" smtClean="0"/>
              <a:t>– RANK()</a:t>
            </a:r>
            <a:endParaRPr lang="ko-KR" altLang="en-US" sz="2800" b="1" dirty="0"/>
          </a:p>
        </p:txBody>
      </p:sp>
      <p:graphicFrame>
        <p:nvGraphicFramePr>
          <p:cNvPr id="9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5756321"/>
              </p:ext>
            </p:extLst>
          </p:nvPr>
        </p:nvGraphicFramePr>
        <p:xfrm>
          <a:off x="827584" y="1844824"/>
          <a:ext cx="7632848" cy="2262207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62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순위 예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9439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RANK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공통 순위를 출력하되 공통 순위만큼 건너뛰어 다음 순위를 출력한다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1, 2, 2, 4, …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2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DENSE_RANK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공통 순위를 출력하되 공통 건너 뛰지 않고 다음 순위를 출력한다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1, 2, 2, 3, …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63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052736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RANK() </a:t>
            </a:r>
            <a:r>
              <a:rPr lang="ko-KR" altLang="en-US" sz="2000" b="1" dirty="0" smtClean="0"/>
              <a:t>함수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데이터 값에 순위 정하기</a:t>
            </a:r>
            <a:endParaRPr lang="ko-KR" altLang="en-US" sz="2000" b="1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ko-KR" altLang="en-US" sz="2800" b="1" dirty="0" smtClean="0"/>
              <a:t>그룹 함수 </a:t>
            </a:r>
            <a:r>
              <a:rPr lang="en-US" altLang="ko-KR" sz="2800" b="1" dirty="0" smtClean="0"/>
              <a:t>– RANK()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492896"/>
            <a:ext cx="5768840" cy="13945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1835696" y="1700808"/>
            <a:ext cx="4896544" cy="5074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/>
              <a:t>RANK()  OVER(ORDER BY </a:t>
            </a:r>
            <a:r>
              <a:rPr lang="ko-KR" altLang="en-US" sz="1800" b="1" dirty="0" smtClean="0"/>
              <a:t>열 이름</a:t>
            </a:r>
            <a:r>
              <a:rPr lang="en-US" altLang="ko-KR" sz="1800" b="1" dirty="0" smtClean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144" y="4259652"/>
            <a:ext cx="3955123" cy="16613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3280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052736"/>
            <a:ext cx="6624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RANK() </a:t>
            </a:r>
            <a:r>
              <a:rPr lang="ko-KR" altLang="en-US" sz="2000" b="1" dirty="0" smtClean="0"/>
              <a:t>함수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그룹으로 묶어서 순위를 정해야 </a:t>
            </a:r>
            <a:r>
              <a:rPr lang="ko-KR" altLang="en-US" sz="2000" b="1" dirty="0" err="1" smtClean="0"/>
              <a:t>할때</a:t>
            </a:r>
            <a:endParaRPr lang="ko-KR" altLang="en-US" sz="2000" b="1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ko-KR" altLang="en-US" sz="2800" b="1" dirty="0" smtClean="0"/>
              <a:t>그룹 함수 </a:t>
            </a:r>
            <a:r>
              <a:rPr lang="en-US" altLang="ko-KR" sz="2800" b="1" dirty="0" smtClean="0"/>
              <a:t>– RANK()</a:t>
            </a:r>
            <a:endParaRPr lang="ko-KR" altLang="en-US" sz="2800" b="1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043608" y="1714508"/>
            <a:ext cx="6912768" cy="5074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/>
              <a:t>RANK()  OVER(PARTITION BY </a:t>
            </a:r>
            <a:r>
              <a:rPr lang="ko-KR" altLang="en-US" sz="1800" b="1" dirty="0" smtClean="0"/>
              <a:t>열 이름 </a:t>
            </a:r>
            <a:r>
              <a:rPr lang="en-US" altLang="ko-KR" sz="1800" b="1" dirty="0" smtClean="0"/>
              <a:t>ORDER BY </a:t>
            </a:r>
            <a:r>
              <a:rPr lang="ko-KR" altLang="en-US" sz="1800" b="1" dirty="0" smtClean="0"/>
              <a:t>열 이름</a:t>
            </a:r>
            <a:r>
              <a:rPr lang="en-US" altLang="ko-KR" sz="1800" b="1" dirty="0" smtClean="0"/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68776"/>
            <a:ext cx="8161728" cy="13945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149080"/>
            <a:ext cx="4107536" cy="10897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136" y="4149080"/>
            <a:ext cx="4115157" cy="12574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6265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ko-KR" altLang="en-US" sz="2800" b="1" dirty="0" smtClean="0"/>
              <a:t>일반 함수 </a:t>
            </a:r>
            <a:r>
              <a:rPr lang="en-US" altLang="ko-KR" sz="2800" b="1" dirty="0" smtClean="0"/>
              <a:t>– NVL() </a:t>
            </a:r>
            <a:r>
              <a:rPr lang="ko-KR" altLang="en-US" sz="2800" b="1" dirty="0" smtClean="0"/>
              <a:t>함수</a:t>
            </a:r>
            <a:endParaRPr lang="ko-KR" altLang="en-US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05273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NVL </a:t>
            </a:r>
            <a:r>
              <a:rPr lang="ko-KR" altLang="en-US" sz="2000" b="1" dirty="0" smtClean="0"/>
              <a:t>함수 </a:t>
            </a:r>
            <a:r>
              <a:rPr lang="en-US" altLang="ko-KR" sz="2000" b="1" dirty="0" smtClean="0"/>
              <a:t>– NULL </a:t>
            </a:r>
            <a:r>
              <a:rPr lang="ko-KR" altLang="en-US" sz="2000" b="1" dirty="0" smtClean="0"/>
              <a:t>값 처리하기</a:t>
            </a:r>
            <a:endParaRPr lang="ko-KR" alt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95332" y="1484784"/>
            <a:ext cx="78811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NULL</a:t>
            </a:r>
            <a:r>
              <a:rPr lang="ko-KR" altLang="en-US" sz="1600" dirty="0"/>
              <a:t>값이란 아직 지정되지 않은 값을 말한다</a:t>
            </a:r>
            <a:r>
              <a:rPr lang="en-US" altLang="ko-KR" sz="1600" dirty="0"/>
              <a:t>. </a:t>
            </a:r>
            <a:r>
              <a:rPr lang="ko-KR" altLang="en-US" sz="1600" dirty="0" smtClean="0"/>
              <a:t>지정되지 </a:t>
            </a:r>
            <a:r>
              <a:rPr lang="ko-KR" altLang="en-US" sz="1600" dirty="0"/>
              <a:t>않았다는 것은 값을 </a:t>
            </a:r>
            <a:r>
              <a:rPr lang="ko-KR" altLang="en-US" sz="1600" dirty="0" err="1"/>
              <a:t>알수도</a:t>
            </a:r>
            <a:r>
              <a:rPr lang="ko-KR" altLang="en-US" sz="1600" dirty="0"/>
              <a:t> 없고 적용할 수도 없다는 뜻이다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특정 열의 행에 대한 데이터 값이 없다면 데이터 값은 </a:t>
            </a:r>
            <a:r>
              <a:rPr lang="en-US" altLang="ko-KR" sz="1600" dirty="0" smtClean="0"/>
              <a:t>null</a:t>
            </a:r>
            <a:r>
              <a:rPr lang="ko-KR" altLang="en-US" sz="1600" dirty="0" smtClean="0"/>
              <a:t>이 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테이블을 정의할 때 </a:t>
            </a:r>
            <a:r>
              <a:rPr lang="en-US" altLang="ko-KR" sz="1600" dirty="0" smtClean="0"/>
              <a:t>NOT NULL</a:t>
            </a:r>
            <a:r>
              <a:rPr lang="ko-KR" altLang="en-US" sz="1600" dirty="0" smtClean="0"/>
              <a:t>을 지정하면 </a:t>
            </a:r>
            <a:r>
              <a:rPr lang="en-US" altLang="ko-KR" sz="1600" dirty="0" smtClean="0"/>
              <a:t>null </a:t>
            </a:r>
            <a:r>
              <a:rPr lang="ko-KR" altLang="en-US" sz="1600" dirty="0" smtClean="0"/>
              <a:t>값을 가질 수 없다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861616" y="3462099"/>
            <a:ext cx="2736304" cy="5074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/>
              <a:t>NVL (</a:t>
            </a:r>
            <a:r>
              <a:rPr lang="ko-KR" altLang="en-US" sz="1800" b="1" dirty="0" smtClean="0"/>
              <a:t>인수</a:t>
            </a:r>
            <a:r>
              <a:rPr lang="en-US" altLang="ko-KR" sz="1800" b="1" dirty="0" smtClean="0"/>
              <a:t>1, </a:t>
            </a:r>
            <a:r>
              <a:rPr lang="ko-KR" altLang="en-US" sz="1800" b="1" dirty="0" smtClean="0"/>
              <a:t>인수</a:t>
            </a:r>
            <a:r>
              <a:rPr lang="en-US" altLang="ko-KR" sz="1800" b="1" dirty="0" smtClean="0"/>
              <a:t>2)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5332" y="4110171"/>
            <a:ext cx="7881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인수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의 값이 </a:t>
            </a:r>
            <a:r>
              <a:rPr lang="en-US" altLang="ko-KR" sz="1600" dirty="0" smtClean="0"/>
              <a:t>NULL</a:t>
            </a:r>
            <a:r>
              <a:rPr lang="ko-KR" altLang="en-US" sz="1600" dirty="0" smtClean="0"/>
              <a:t>일 경우 인수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를 반환하고 </a:t>
            </a:r>
            <a:r>
              <a:rPr lang="en-US" altLang="ko-KR" sz="1600" dirty="0" smtClean="0"/>
              <a:t>NULL</a:t>
            </a:r>
            <a:r>
              <a:rPr lang="ko-KR" altLang="en-US" sz="1600" dirty="0" smtClean="0"/>
              <a:t>이 아닌 경우 인수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을 반환해 주는 함수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70590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05273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NVL </a:t>
            </a:r>
            <a:r>
              <a:rPr lang="ko-KR" altLang="en-US" sz="2000" b="1" dirty="0" smtClean="0"/>
              <a:t>함수 </a:t>
            </a:r>
            <a:r>
              <a:rPr lang="en-US" altLang="ko-KR" sz="2000" b="1" dirty="0" smtClean="0"/>
              <a:t>– NULL </a:t>
            </a:r>
            <a:r>
              <a:rPr lang="ko-KR" altLang="en-US" sz="2000" b="1" dirty="0" smtClean="0"/>
              <a:t>값 처리하기</a:t>
            </a:r>
            <a:endParaRPr lang="ko-KR" altLang="en-US" sz="2000" b="1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ko-KR" altLang="en-US" sz="2800" b="1" dirty="0" smtClean="0"/>
              <a:t>일반 함수 </a:t>
            </a:r>
            <a:r>
              <a:rPr lang="en-US" altLang="ko-KR" sz="2800" b="1" dirty="0" smtClean="0"/>
              <a:t>– NVL() </a:t>
            </a:r>
            <a:r>
              <a:rPr lang="ko-KR" altLang="en-US" sz="2800" b="1" dirty="0" smtClean="0"/>
              <a:t>함수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72816"/>
            <a:ext cx="4346354" cy="41044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6236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sz="2800" b="1" dirty="0" smtClean="0"/>
              <a:t>LOLLUP() </a:t>
            </a:r>
            <a:r>
              <a:rPr lang="ko-KR" altLang="en-US" sz="2800" b="1" dirty="0"/>
              <a:t>함수 </a:t>
            </a:r>
            <a:r>
              <a:rPr lang="en-US" altLang="ko-KR" sz="2800" b="1" dirty="0"/>
              <a:t>vs </a:t>
            </a:r>
            <a:r>
              <a:rPr lang="en-US" altLang="ko-KR" sz="2800" b="1" dirty="0" smtClean="0"/>
              <a:t>CUBE()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1933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LOLLUP(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259632" y="1718753"/>
            <a:ext cx="6120680" cy="13715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/>
              <a:t>GROUP BY</a:t>
            </a:r>
            <a:r>
              <a:rPr lang="ko-KR" altLang="en-US" sz="1800" dirty="0" smtClean="0"/>
              <a:t>의 칼럼에 대해서 소계를 만들어 준다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/>
              <a:t>GROUP BY </a:t>
            </a:r>
            <a:r>
              <a:rPr lang="ko-KR" altLang="en-US" sz="1800" dirty="0" smtClean="0"/>
              <a:t>구문에 칼럼이 두 개 이상 오면 순서에 따라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800" dirty="0" smtClean="0"/>
              <a:t>결과가 달라진다</a:t>
            </a:r>
            <a:r>
              <a:rPr lang="en-US" altLang="ko-KR" sz="1800" dirty="0" smtClean="0"/>
              <a:t>.</a:t>
            </a:r>
            <a:endParaRPr lang="en-US" altLang="ko-KR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27584" y="3924345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CUBE(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259632" y="4497012"/>
            <a:ext cx="6984776" cy="1092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GROUP BY</a:t>
            </a:r>
            <a:r>
              <a:rPr lang="ko-KR" altLang="en-US" sz="1800" dirty="0"/>
              <a:t>의 칼럼에 대해서 </a:t>
            </a:r>
            <a:r>
              <a:rPr lang="ko-KR" altLang="en-US" sz="1800" dirty="0" smtClean="0"/>
              <a:t>결합 가능한 모든 집계를 계산한다</a:t>
            </a:r>
            <a:r>
              <a:rPr lang="en-US" altLang="ko-KR" sz="18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/>
              <a:t>다차원 집계를 제공하여 다양하게 데이터를 분석할 수 있다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400879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sz="2800" b="1" dirty="0" smtClean="0"/>
              <a:t>LOLLUP() </a:t>
            </a:r>
            <a:r>
              <a:rPr lang="ko-KR" altLang="en-US" sz="2800" b="1" dirty="0"/>
              <a:t>함수 </a:t>
            </a:r>
            <a:r>
              <a:rPr lang="en-US" altLang="ko-KR" sz="2800" b="1" dirty="0"/>
              <a:t>vs </a:t>
            </a:r>
            <a:r>
              <a:rPr lang="en-US" altLang="ko-KR" sz="2800" b="1" dirty="0" smtClean="0"/>
              <a:t>CUBE()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40768"/>
            <a:ext cx="5121084" cy="30711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3709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sz="2800" b="1" dirty="0" smtClean="0"/>
              <a:t>LOLLUP() </a:t>
            </a:r>
            <a:r>
              <a:rPr lang="ko-KR" altLang="en-US" sz="2800" b="1" dirty="0"/>
              <a:t>함수 </a:t>
            </a:r>
            <a:r>
              <a:rPr lang="en-US" altLang="ko-KR" sz="2800" b="1" dirty="0"/>
              <a:t>vs </a:t>
            </a:r>
            <a:r>
              <a:rPr lang="en-US" altLang="ko-KR" sz="2800" b="1" dirty="0" smtClean="0"/>
              <a:t>CUBE()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2776"/>
            <a:ext cx="3589331" cy="28425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412776"/>
            <a:ext cx="3139712" cy="17679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788" y="3501008"/>
            <a:ext cx="3093988" cy="23395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7863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sz="2800" b="1" dirty="0" smtClean="0"/>
              <a:t>DECODE() </a:t>
            </a:r>
            <a:r>
              <a:rPr lang="ko-KR" altLang="en-US" sz="2800" b="1" dirty="0"/>
              <a:t>함수 </a:t>
            </a:r>
            <a:r>
              <a:rPr lang="en-US" altLang="ko-KR" sz="2800" b="1" dirty="0"/>
              <a:t>vs CASE </a:t>
            </a:r>
            <a:r>
              <a:rPr lang="ko-KR" altLang="en-US" sz="2800" b="1" dirty="0" err="1"/>
              <a:t>표현식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1933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CASE WHEN </a:t>
            </a:r>
            <a:r>
              <a:rPr lang="ko-KR" altLang="en-US" sz="2000" b="1" dirty="0" err="1" smtClean="0"/>
              <a:t>표현식</a:t>
            </a:r>
            <a:endParaRPr lang="ko-KR" altLang="en-US" sz="2000" b="1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619672" y="1697412"/>
            <a:ext cx="4752528" cy="16595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/>
              <a:t>CASE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WHEN </a:t>
            </a:r>
            <a:r>
              <a:rPr lang="ko-KR" altLang="en-US" sz="1800" dirty="0" smtClean="0"/>
              <a:t>조건 </a:t>
            </a:r>
            <a:r>
              <a:rPr lang="en-US" altLang="ko-KR" sz="1800" dirty="0" smtClean="0"/>
              <a:t>1 THEN </a:t>
            </a:r>
            <a:r>
              <a:rPr lang="ko-KR" altLang="en-US" sz="1800" dirty="0" smtClean="0"/>
              <a:t>출력 값</a:t>
            </a:r>
            <a:r>
              <a:rPr lang="en-US" altLang="ko-KR" sz="1800" dirty="0" smtClean="0"/>
              <a:t>1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/>
              <a:t>	ELSE </a:t>
            </a:r>
            <a:r>
              <a:rPr lang="ko-KR" altLang="en-US" sz="1800" dirty="0" err="1" smtClean="0"/>
              <a:t>출력값</a:t>
            </a:r>
            <a:r>
              <a:rPr lang="ko-KR" altLang="en-US" sz="1800" dirty="0" smtClean="0"/>
              <a:t> </a:t>
            </a:r>
            <a:r>
              <a:rPr lang="en-US" altLang="ko-KR" sz="1800" dirty="0"/>
              <a:t>2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/>
              <a:t>END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27584" y="3924345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DECODE </a:t>
            </a:r>
            <a:r>
              <a:rPr lang="ko-KR" altLang="en-US" sz="2000" b="1" dirty="0" smtClean="0"/>
              <a:t>함수 </a:t>
            </a:r>
            <a:r>
              <a:rPr lang="en-US" altLang="ko-KR" sz="2000" b="1" dirty="0" smtClean="0"/>
              <a:t>– (IF~THEN~ELSE)</a:t>
            </a:r>
            <a:endParaRPr lang="ko-KR" altLang="en-US" sz="2000" b="1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259632" y="4497013"/>
            <a:ext cx="4824536" cy="5074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/>
              <a:t>DECODE (</a:t>
            </a:r>
            <a:r>
              <a:rPr lang="ko-KR" altLang="en-US" sz="1800" b="1" dirty="0" err="1" smtClean="0"/>
              <a:t>열이름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조건 값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변경 값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기본값</a:t>
            </a:r>
            <a:r>
              <a:rPr lang="en-US" altLang="ko-KR" sz="18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863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en-US" altLang="ko-KR" sz="2800" b="1" dirty="0"/>
              <a:t>DECODE </a:t>
            </a:r>
            <a:r>
              <a:rPr lang="ko-KR" altLang="en-US" sz="2800" b="1" dirty="0" smtClean="0"/>
              <a:t>함수</a:t>
            </a:r>
            <a:r>
              <a:rPr lang="en-US" altLang="ko-KR" sz="2800" b="1" dirty="0" smtClean="0"/>
              <a:t>()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vs CASE </a:t>
            </a:r>
            <a:r>
              <a:rPr lang="ko-KR" altLang="en-US" sz="2800" b="1" dirty="0" err="1" smtClean="0"/>
              <a:t>표현식</a:t>
            </a:r>
            <a:endParaRPr lang="ko-KR" altLang="en-US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412776"/>
            <a:ext cx="4419983" cy="40237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2776"/>
            <a:ext cx="2001564" cy="15841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0231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단일행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67544" y="1052736"/>
            <a:ext cx="21602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000" dirty="0"/>
              <a:t> </a:t>
            </a:r>
            <a:r>
              <a:rPr lang="ko-KR" altLang="en-US" sz="2000" b="1" dirty="0" smtClean="0"/>
              <a:t>숫자 타입 함수</a:t>
            </a:r>
            <a:endParaRPr lang="en-US" altLang="ko-KR" sz="2000" dirty="0" smtClean="0"/>
          </a:p>
        </p:txBody>
      </p:sp>
      <p:graphicFrame>
        <p:nvGraphicFramePr>
          <p:cNvPr id="10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7726805"/>
              </p:ext>
            </p:extLst>
          </p:nvPr>
        </p:nvGraphicFramePr>
        <p:xfrm>
          <a:off x="467544" y="1772816"/>
          <a:ext cx="8280921" cy="3888432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예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결과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ROUND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숫자를 반올림한다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ROUND(12.583,</a:t>
                      </a:r>
                      <a:r>
                        <a:rPr lang="en-US" altLang="ko-KR" sz="1600" baseline="0" dirty="0" smtClean="0"/>
                        <a:t> 1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12.6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TRUNC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숫자를 절삭한다</a:t>
                      </a:r>
                      <a:r>
                        <a:rPr lang="en-US" altLang="ko-KR" sz="1600" dirty="0" smtClean="0"/>
                        <a:t>.(</a:t>
                      </a:r>
                      <a:r>
                        <a:rPr lang="ko-KR" altLang="en-US" sz="1600" dirty="0" smtClean="0"/>
                        <a:t>버림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TRUNC(12.583,</a:t>
                      </a:r>
                      <a:r>
                        <a:rPr lang="en-US" altLang="ko-KR" sz="1600" baseline="0" dirty="0" smtClean="0"/>
                        <a:t> 1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12.5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MOD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나누기 후 나머지를 구한다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MOD(15,</a:t>
                      </a:r>
                      <a:r>
                        <a:rPr lang="en-US" altLang="ko-KR" sz="1600" baseline="0" dirty="0" smtClean="0"/>
                        <a:t> 2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1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CEIL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숫자를 정수로 </a:t>
                      </a:r>
                      <a:r>
                        <a:rPr lang="ko-KR" altLang="en-US" sz="1600" dirty="0" err="1" smtClean="0"/>
                        <a:t>올림한다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CEIL(15.351)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16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FLOOR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숫자를 정수로 </a:t>
                      </a:r>
                      <a:r>
                        <a:rPr lang="ko-KR" altLang="en-US" sz="1600" dirty="0" err="1" smtClean="0"/>
                        <a:t>내림한다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FLOOR(15.351)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15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ABS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절대값을 구한다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ABS(-10)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10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POWER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거듭제곱을 구한다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POWER(2,</a:t>
                      </a:r>
                      <a:r>
                        <a:rPr lang="en-US" altLang="ko-KR" sz="1600" baseline="0" dirty="0" smtClean="0"/>
                        <a:t> 3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8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/>
                        <a:t> SQRT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제곱근을 구한다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SQRT(4)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2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4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숫</a:t>
            </a:r>
            <a:r>
              <a:rPr lang="ko-KR" altLang="en-US" dirty="0"/>
              <a:t>자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84784"/>
            <a:ext cx="6138759" cy="19442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843836"/>
            <a:ext cx="1584176" cy="501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168" y="4725143"/>
            <a:ext cx="1567172" cy="5413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324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숫</a:t>
            </a:r>
            <a:r>
              <a:rPr lang="ko-KR" altLang="en-US" dirty="0"/>
              <a:t>자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24" y="1268760"/>
            <a:ext cx="5121084" cy="16079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24" y="3861048"/>
            <a:ext cx="5509738" cy="16003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24" y="3003080"/>
            <a:ext cx="6652837" cy="6020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23" y="5589239"/>
            <a:ext cx="6652837" cy="6433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6587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숫</a:t>
            </a:r>
            <a:r>
              <a:rPr lang="ko-KR" altLang="en-US" dirty="0"/>
              <a:t>자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9" y="1461312"/>
            <a:ext cx="5431149" cy="13681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219" y="3180480"/>
            <a:ext cx="1486029" cy="11126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0368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단일행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67544" y="1052736"/>
            <a:ext cx="21602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ko-KR" altLang="en-US" sz="2000" b="1" dirty="0" smtClean="0"/>
              <a:t>문자 타입 함수</a:t>
            </a:r>
            <a:endParaRPr lang="en-US" altLang="ko-KR" sz="1800" dirty="0" smtClean="0"/>
          </a:p>
        </p:txBody>
      </p:sp>
      <p:graphicFrame>
        <p:nvGraphicFramePr>
          <p:cNvPr id="10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2093450"/>
              </p:ext>
            </p:extLst>
          </p:nvPr>
        </p:nvGraphicFramePr>
        <p:xfrm>
          <a:off x="467543" y="1700808"/>
          <a:ext cx="8280921" cy="4176469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96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예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결과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LOWER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값을 소문자로 변환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LOWER(‘ABCD’)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abcd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UPPER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값을 대문자로 변환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UPPER(‘</a:t>
                      </a:r>
                      <a:r>
                        <a:rPr lang="en-US" altLang="ko-KR" sz="1600" dirty="0" err="1" smtClean="0"/>
                        <a:t>abcd</a:t>
                      </a:r>
                      <a:r>
                        <a:rPr lang="en-US" altLang="ko-KR" sz="1600" dirty="0" smtClean="0"/>
                        <a:t>’)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ABCD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INITCAP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첫번째</a:t>
                      </a:r>
                      <a:r>
                        <a:rPr lang="ko-KR" altLang="en-US" sz="1600" baseline="0" dirty="0" smtClean="0"/>
                        <a:t> 글자만 대문자로 변환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INITCAP (‘</a:t>
                      </a:r>
                      <a:r>
                        <a:rPr lang="en-US" altLang="ko-KR" sz="1600" dirty="0" err="1" smtClean="0"/>
                        <a:t>abcd</a:t>
                      </a:r>
                      <a:r>
                        <a:rPr lang="en-US" altLang="ko-KR" sz="1600" dirty="0" smtClean="0"/>
                        <a:t>’)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Abcd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SUBSTR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문자열중 일부분을 선택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SUBSTR(‘ABC’, 1, 2)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AB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REPLACE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특정 문자열을 찾아 바꾼다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REPLACE(‘AB’, ‘A’, ‘E’)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EB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CONCAT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두 문자열을 연결</a:t>
                      </a:r>
                      <a:r>
                        <a:rPr lang="en-US" altLang="ko-KR" sz="1600" dirty="0" smtClean="0"/>
                        <a:t>(|| </a:t>
                      </a:r>
                      <a:r>
                        <a:rPr lang="ko-KR" altLang="en-US" sz="1600" dirty="0" smtClean="0"/>
                        <a:t>연산자와 같다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CONCAT(‘A’, ‘B’)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AB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LENGTH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문자열의 길이를 구한다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LENGTH(‘AB’)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2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INSTR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명명된 문자의 위치를 구한다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INSTR(‘ABCD’, ‘D’)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4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LPAD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왼쪽부터 특정문자로 자리를 채움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LPAD(‘ABCD’, 6, ‘*’)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**ABCD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RPAD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오른쪽부터 특정문자로 자리를 채움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RPAD(‘ABCD’, 6, ‘*’)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ABCD**</a:t>
                      </a:r>
                      <a:endParaRPr lang="ko-KR" altLang="en-US" sz="16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문자타</a:t>
            </a:r>
            <a:r>
              <a:rPr lang="ko-KR" altLang="en-US" dirty="0"/>
              <a:t>입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67544" y="1052736"/>
            <a:ext cx="21602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ko-KR" altLang="en-US" sz="2000" b="1" dirty="0" smtClean="0"/>
              <a:t>문자 타입 함수</a:t>
            </a:r>
            <a:endParaRPr lang="en-US" altLang="ko-KR" sz="18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68" y="1912144"/>
            <a:ext cx="4587638" cy="8306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28" y="3212976"/>
            <a:ext cx="4999154" cy="9144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403492"/>
            <a:ext cx="670618" cy="7239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136" y="2204864"/>
            <a:ext cx="1653683" cy="457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68" y="4434799"/>
            <a:ext cx="4490536" cy="13294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481"/>
          <a:stretch/>
        </p:blipFill>
        <p:spPr>
          <a:xfrm>
            <a:off x="5761027" y="4516286"/>
            <a:ext cx="3200678" cy="11664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501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문자타</a:t>
            </a:r>
            <a:r>
              <a:rPr lang="ko-KR" altLang="en-US" dirty="0"/>
              <a:t>입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84784"/>
            <a:ext cx="5509738" cy="14555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208" y="3501008"/>
            <a:ext cx="5159187" cy="1668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362" y="3789040"/>
            <a:ext cx="944962" cy="13031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1848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3234</TotalTime>
  <Words>1000</Words>
  <Application>Microsoft Office PowerPoint</Application>
  <PresentationFormat>화면 슬라이드 쇼(4:3)</PresentationFormat>
  <Paragraphs>243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HY헤드라인M</vt:lpstr>
      <vt:lpstr>맑은 고딕</vt:lpstr>
      <vt:lpstr>휴먼모음T</vt:lpstr>
      <vt:lpstr>휴먼엑스포</vt:lpstr>
      <vt:lpstr>Arial</vt:lpstr>
      <vt:lpstr>Office 테마</vt:lpstr>
      <vt:lpstr>4장.  함수</vt:lpstr>
      <vt:lpstr>  SQL 내장 함수</vt:lpstr>
      <vt:lpstr>  단일행 함수</vt:lpstr>
      <vt:lpstr>  숫자 함수</vt:lpstr>
      <vt:lpstr>  숫자 함수</vt:lpstr>
      <vt:lpstr>  숫자 함수</vt:lpstr>
      <vt:lpstr>  단일행 함수</vt:lpstr>
      <vt:lpstr>  문자타입 함수</vt:lpstr>
      <vt:lpstr>  문자타입 함수</vt:lpstr>
      <vt:lpstr>  단일행 함수</vt:lpstr>
      <vt:lpstr>  날짜 함수</vt:lpstr>
      <vt:lpstr>  날짜 함수</vt:lpstr>
      <vt:lpstr>  단일행 함수</vt:lpstr>
      <vt:lpstr>  단일행 함수</vt:lpstr>
      <vt:lpstr>  단일행 함수</vt:lpstr>
      <vt:lpstr>  단일행 함수</vt:lpstr>
      <vt:lpstr> 그룹 함수</vt:lpstr>
      <vt:lpstr> 그룹 함수</vt:lpstr>
      <vt:lpstr>  GROUP BY - HAVING</vt:lpstr>
      <vt:lpstr>  그룹 함수 – RANK()</vt:lpstr>
      <vt:lpstr>  그룹 함수 – RANK()</vt:lpstr>
      <vt:lpstr>  그룹 함수 – RANK()</vt:lpstr>
      <vt:lpstr>  일반 함수 – NVL() 함수</vt:lpstr>
      <vt:lpstr>  일반 함수 – NVL() 함수</vt:lpstr>
      <vt:lpstr> LOLLUP() 함수 vs CUBE()</vt:lpstr>
      <vt:lpstr> LOLLUP() 함수 vs CUBE()</vt:lpstr>
      <vt:lpstr> LOLLUP() 함수 vs CUBE()</vt:lpstr>
      <vt:lpstr> DECODE() 함수 vs CASE 표현식</vt:lpstr>
      <vt:lpstr>  DECODE 함수() vs CASE 표현식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256</cp:revision>
  <dcterms:created xsi:type="dcterms:W3CDTF">2019-03-04T02:36:55Z</dcterms:created>
  <dcterms:modified xsi:type="dcterms:W3CDTF">2023-03-13T02:51:34Z</dcterms:modified>
</cp:coreProperties>
</file>