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8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1" r:id="rId16"/>
    <p:sldId id="310" r:id="rId17"/>
    <p:sldId id="311" r:id="rId18"/>
    <p:sldId id="312" r:id="rId19"/>
    <p:sldId id="315" r:id="rId20"/>
    <p:sldId id="313" r:id="rId21"/>
    <p:sldId id="314" r:id="rId22"/>
    <p:sldId id="308" r:id="rId23"/>
    <p:sldId id="309" r:id="rId24"/>
    <p:sldId id="321" r:id="rId25"/>
    <p:sldId id="323" r:id="rId26"/>
    <p:sldId id="322" r:id="rId27"/>
    <p:sldId id="307" r:id="rId28"/>
    <p:sldId id="293" r:id="rId29"/>
    <p:sldId id="279" r:id="rId30"/>
    <p:sldId id="288" r:id="rId31"/>
    <p:sldId id="291" r:id="rId32"/>
    <p:sldId id="292" r:id="rId33"/>
    <p:sldId id="324" r:id="rId34"/>
    <p:sldId id="325" r:id="rId35"/>
    <p:sldId id="326" r:id="rId36"/>
    <p:sldId id="32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ED826-A33C-4069-973E-24B9A550AC5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5141E15-659B-441E-AD36-3BC69F42A707}">
      <dgm:prSet phldrT="[텍스트]"/>
      <dgm:spPr/>
      <dgm:t>
        <a:bodyPr/>
        <a:lstStyle/>
        <a:p>
          <a:pPr latinLnBrk="1"/>
          <a:r>
            <a:rPr lang="ko-KR" altLang="en-US" dirty="0" smtClean="0"/>
            <a:t>요구사항 수집 및 분석</a:t>
          </a:r>
          <a:endParaRPr lang="ko-KR" altLang="en-US" dirty="0"/>
        </a:p>
      </dgm:t>
    </dgm:pt>
    <dgm:pt modelId="{DDE83EB9-AD16-46A4-8471-915D26568445}" type="par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2EE69B36-9370-44D0-9AF3-8DD379BF0EB0}" type="sib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DAE9C7F2-3DFB-4AFC-BF48-D083E78C5A9F}">
      <dgm:prSet phldrT="[텍스트]"/>
      <dgm:spPr/>
      <dgm:t>
        <a:bodyPr/>
        <a:lstStyle/>
        <a:p>
          <a:pPr latinLnBrk="1"/>
          <a:r>
            <a:rPr lang="ko-KR" altLang="en-US" dirty="0" smtClean="0"/>
            <a:t>설계</a:t>
          </a:r>
          <a:endParaRPr lang="ko-KR" altLang="en-US" dirty="0"/>
        </a:p>
      </dgm:t>
    </dgm:pt>
    <dgm:pt modelId="{0F09DD4A-D5E4-4D7B-855C-35A4F024EBB6}" type="par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E799D5E6-0BEC-46C7-8837-EF1F8AB4B162}" type="sib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AB968D4A-FAE2-4B19-889C-887CBE5EA6B0}">
      <dgm:prSet phldrT="[텍스트]"/>
      <dgm:spPr/>
      <dgm:t>
        <a:bodyPr/>
        <a:lstStyle/>
        <a:p>
          <a:pPr latinLnBrk="1"/>
          <a:r>
            <a:rPr lang="ko-KR" altLang="en-US" dirty="0" smtClean="0"/>
            <a:t>구현</a:t>
          </a:r>
          <a:endParaRPr lang="ko-KR" altLang="en-US" dirty="0"/>
        </a:p>
      </dgm:t>
    </dgm:pt>
    <dgm:pt modelId="{35F0D23C-823E-401E-9499-490D3B65C29D}" type="par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7E81FFDE-2A55-45F8-9851-0C2BB25E07A9}" type="sib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E2EE0FE7-6548-4307-8F88-942884E0C2CB}">
      <dgm:prSet phldrT="[텍스트]"/>
      <dgm:spPr/>
      <dgm:t>
        <a:bodyPr/>
        <a:lstStyle/>
        <a:p>
          <a:pPr latinLnBrk="1"/>
          <a:r>
            <a:rPr lang="ko-KR" altLang="en-US" dirty="0" smtClean="0"/>
            <a:t>운영</a:t>
          </a:r>
          <a:endParaRPr lang="ko-KR" altLang="en-US" dirty="0"/>
        </a:p>
      </dgm:t>
    </dgm:pt>
    <dgm:pt modelId="{8E2052C3-FB99-4DEA-8D02-4DAA96188DB1}" type="par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2FC1DC60-3C38-4067-B665-FC4E1270A0CC}" type="sib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9000C89B-90C7-492E-9517-62C2E27818FC}">
      <dgm:prSet phldrT="[텍스트]"/>
      <dgm:spPr/>
      <dgm:t>
        <a:bodyPr/>
        <a:lstStyle/>
        <a:p>
          <a:pPr latinLnBrk="1"/>
          <a:r>
            <a:rPr lang="ko-KR" altLang="en-US" dirty="0" smtClean="0"/>
            <a:t>감시 및 개선</a:t>
          </a:r>
          <a:endParaRPr lang="ko-KR" altLang="en-US" dirty="0"/>
        </a:p>
      </dgm:t>
    </dgm:pt>
    <dgm:pt modelId="{3E576F14-FFEF-4609-89F5-73A9121B8D76}" type="par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B78B9E39-7085-4DE9-AE11-0B4D6E86EAEF}" type="sib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6BAA2D26-6EA1-4869-A3DC-C2B1851025FD}" type="pres">
      <dgm:prSet presAssocID="{78FED826-A33C-4069-973E-24B9A550AC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9018BA-4C5C-4946-8D29-A8D2C1E0816C}" type="pres">
      <dgm:prSet presAssocID="{E5141E15-659B-441E-AD36-3BC69F42A70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26E228-96ED-4396-BE66-2E0048DAC4C4}" type="pres">
      <dgm:prSet presAssocID="{2EE69B36-9370-44D0-9AF3-8DD379BF0EB0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E68D6E8-1E86-4990-9A07-1060A4D211DE}" type="pres">
      <dgm:prSet presAssocID="{2EE69B36-9370-44D0-9AF3-8DD379BF0EB0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21568AF-3973-4FC5-9097-8CEE7717B317}" type="pres">
      <dgm:prSet presAssocID="{DAE9C7F2-3DFB-4AFC-BF48-D083E78C5A9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B8731-5502-4A1D-8A75-F03A5D4F6149}" type="pres">
      <dgm:prSet presAssocID="{E799D5E6-0BEC-46C7-8837-EF1F8AB4B162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82731E6-7C8D-4516-B83E-3067980C0852}" type="pres">
      <dgm:prSet presAssocID="{E799D5E6-0BEC-46C7-8837-EF1F8AB4B162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48F2AEA-B935-49A7-9B68-9A906A070FF9}" type="pres">
      <dgm:prSet presAssocID="{AB968D4A-FAE2-4B19-889C-887CBE5EA6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0D35A-55CD-41D9-8EF7-6D027A262869}" type="pres">
      <dgm:prSet presAssocID="{7E81FFDE-2A55-45F8-9851-0C2BB25E07A9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1B55332-FAB2-4271-97BB-E6069A516382}" type="pres">
      <dgm:prSet presAssocID="{7E81FFDE-2A55-45F8-9851-0C2BB25E07A9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4D8D507-140E-4894-89A3-691AC4218A59}" type="pres">
      <dgm:prSet presAssocID="{E2EE0FE7-6548-4307-8F88-942884E0C2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B508E7-11D9-4C97-BFC1-55E17213F979}" type="pres">
      <dgm:prSet presAssocID="{2FC1DC60-3C38-4067-B665-FC4E1270A0CC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251B512-2A86-4867-9A40-C26A710645F5}" type="pres">
      <dgm:prSet presAssocID="{2FC1DC60-3C38-4067-B665-FC4E1270A0CC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BAB15F8-713D-47B5-A0B9-06168F90B64D}" type="pres">
      <dgm:prSet presAssocID="{9000C89B-90C7-492E-9517-62C2E27818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EE8E10-6135-4E3A-8D1A-252D37F56FA3}" type="pres">
      <dgm:prSet presAssocID="{B78B9E39-7085-4DE9-AE11-0B4D6E86EAEF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C71972C-1562-402B-9049-E9F63790B4A1}" type="pres">
      <dgm:prSet presAssocID="{B78B9E39-7085-4DE9-AE11-0B4D6E86EAEF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8B71CDD3-E641-4771-A984-9EB6C3725781}" type="presOf" srcId="{2EE69B36-9370-44D0-9AF3-8DD379BF0EB0}" destId="{0E68D6E8-1E86-4990-9A07-1060A4D211DE}" srcOrd="1" destOrd="0" presId="urn:microsoft.com/office/officeart/2005/8/layout/cycle2"/>
    <dgm:cxn modelId="{8CDCB684-5E43-4E50-8F31-D7E3973FB818}" srcId="{78FED826-A33C-4069-973E-24B9A550AC53}" destId="{AB968D4A-FAE2-4B19-889C-887CBE5EA6B0}" srcOrd="2" destOrd="0" parTransId="{35F0D23C-823E-401E-9499-490D3B65C29D}" sibTransId="{7E81FFDE-2A55-45F8-9851-0C2BB25E07A9}"/>
    <dgm:cxn modelId="{11F52EC5-56AF-490E-B915-806C9E135FD4}" type="presOf" srcId="{78FED826-A33C-4069-973E-24B9A550AC53}" destId="{6BAA2D26-6EA1-4869-A3DC-C2B1851025FD}" srcOrd="0" destOrd="0" presId="urn:microsoft.com/office/officeart/2005/8/layout/cycle2"/>
    <dgm:cxn modelId="{6FDCE120-4A15-49F4-AD97-785EF5FE591E}" type="presOf" srcId="{B78B9E39-7085-4DE9-AE11-0B4D6E86EAEF}" destId="{A8EE8E10-6135-4E3A-8D1A-252D37F56FA3}" srcOrd="0" destOrd="0" presId="urn:microsoft.com/office/officeart/2005/8/layout/cycle2"/>
    <dgm:cxn modelId="{82277A3B-3540-46D0-AC24-A6C6ADBC94FA}" srcId="{78FED826-A33C-4069-973E-24B9A550AC53}" destId="{E5141E15-659B-441E-AD36-3BC69F42A707}" srcOrd="0" destOrd="0" parTransId="{DDE83EB9-AD16-46A4-8471-915D26568445}" sibTransId="{2EE69B36-9370-44D0-9AF3-8DD379BF0EB0}"/>
    <dgm:cxn modelId="{9211174F-0F09-4FDB-A44F-C82F03F2679C}" srcId="{78FED826-A33C-4069-973E-24B9A550AC53}" destId="{E2EE0FE7-6548-4307-8F88-942884E0C2CB}" srcOrd="3" destOrd="0" parTransId="{8E2052C3-FB99-4DEA-8D02-4DAA96188DB1}" sibTransId="{2FC1DC60-3C38-4067-B665-FC4E1270A0CC}"/>
    <dgm:cxn modelId="{51FBEAD3-7726-46D0-A99F-8AB32251B4B3}" type="presOf" srcId="{B78B9E39-7085-4DE9-AE11-0B4D6E86EAEF}" destId="{BC71972C-1562-402B-9049-E9F63790B4A1}" srcOrd="1" destOrd="0" presId="urn:microsoft.com/office/officeart/2005/8/layout/cycle2"/>
    <dgm:cxn modelId="{17A7682A-CA1F-4DE0-9773-4549A218140B}" type="presOf" srcId="{7E81FFDE-2A55-45F8-9851-0C2BB25E07A9}" destId="{AA30D35A-55CD-41D9-8EF7-6D027A262869}" srcOrd="0" destOrd="0" presId="urn:microsoft.com/office/officeart/2005/8/layout/cycle2"/>
    <dgm:cxn modelId="{5C14228C-56C8-45B0-A58A-46CEDCD237B5}" type="presOf" srcId="{E2EE0FE7-6548-4307-8F88-942884E0C2CB}" destId="{34D8D507-140E-4894-89A3-691AC4218A59}" srcOrd="0" destOrd="0" presId="urn:microsoft.com/office/officeart/2005/8/layout/cycle2"/>
    <dgm:cxn modelId="{52B5A6C6-EE40-45FF-90B5-9E6667563B11}" type="presOf" srcId="{AB968D4A-FAE2-4B19-889C-887CBE5EA6B0}" destId="{948F2AEA-B935-49A7-9B68-9A906A070FF9}" srcOrd="0" destOrd="0" presId="urn:microsoft.com/office/officeart/2005/8/layout/cycle2"/>
    <dgm:cxn modelId="{791C9A9C-63FE-4962-8A53-F9EC2B37C044}" type="presOf" srcId="{DAE9C7F2-3DFB-4AFC-BF48-D083E78C5A9F}" destId="{421568AF-3973-4FC5-9097-8CEE7717B317}" srcOrd="0" destOrd="0" presId="urn:microsoft.com/office/officeart/2005/8/layout/cycle2"/>
    <dgm:cxn modelId="{BBE6BF51-E48A-40E9-A73C-1327ABB9BE2D}" type="presOf" srcId="{7E81FFDE-2A55-45F8-9851-0C2BB25E07A9}" destId="{F1B55332-FAB2-4271-97BB-E6069A516382}" srcOrd="1" destOrd="0" presId="urn:microsoft.com/office/officeart/2005/8/layout/cycle2"/>
    <dgm:cxn modelId="{CEBFEAD9-F0BA-4D11-8B54-F176C5C360C2}" type="presOf" srcId="{2EE69B36-9370-44D0-9AF3-8DD379BF0EB0}" destId="{5E26E228-96ED-4396-BE66-2E0048DAC4C4}" srcOrd="0" destOrd="0" presId="urn:microsoft.com/office/officeart/2005/8/layout/cycle2"/>
    <dgm:cxn modelId="{B4C3547C-47DD-4EBE-9A0C-E0077E6C3F76}" type="presOf" srcId="{2FC1DC60-3C38-4067-B665-FC4E1270A0CC}" destId="{6251B512-2A86-4867-9A40-C26A710645F5}" srcOrd="1" destOrd="0" presId="urn:microsoft.com/office/officeart/2005/8/layout/cycle2"/>
    <dgm:cxn modelId="{037D0274-AFB3-4BE1-B4E4-C47DC34BE8AF}" srcId="{78FED826-A33C-4069-973E-24B9A550AC53}" destId="{DAE9C7F2-3DFB-4AFC-BF48-D083E78C5A9F}" srcOrd="1" destOrd="0" parTransId="{0F09DD4A-D5E4-4D7B-855C-35A4F024EBB6}" sibTransId="{E799D5E6-0BEC-46C7-8837-EF1F8AB4B162}"/>
    <dgm:cxn modelId="{51D61CDE-ECED-4B47-B425-DA0EA9D68EBF}" type="presOf" srcId="{2FC1DC60-3C38-4067-B665-FC4E1270A0CC}" destId="{99B508E7-11D9-4C97-BFC1-55E17213F979}" srcOrd="0" destOrd="0" presId="urn:microsoft.com/office/officeart/2005/8/layout/cycle2"/>
    <dgm:cxn modelId="{E8774023-9CB1-4A71-89D6-DD752961C764}" type="presOf" srcId="{E799D5E6-0BEC-46C7-8837-EF1F8AB4B162}" destId="{982731E6-7C8D-4516-B83E-3067980C0852}" srcOrd="1" destOrd="0" presId="urn:microsoft.com/office/officeart/2005/8/layout/cycle2"/>
    <dgm:cxn modelId="{BCB8A186-BAF7-40C1-9C07-0F7C0EBDA63C}" type="presOf" srcId="{9000C89B-90C7-492E-9517-62C2E27818FC}" destId="{5BAB15F8-713D-47B5-A0B9-06168F90B64D}" srcOrd="0" destOrd="0" presId="urn:microsoft.com/office/officeart/2005/8/layout/cycle2"/>
    <dgm:cxn modelId="{D101EEF4-3616-4F2D-95A4-30C62B8C1D24}" type="presOf" srcId="{E799D5E6-0BEC-46C7-8837-EF1F8AB4B162}" destId="{56BB8731-5502-4A1D-8A75-F03A5D4F6149}" srcOrd="0" destOrd="0" presId="urn:microsoft.com/office/officeart/2005/8/layout/cycle2"/>
    <dgm:cxn modelId="{67702237-9BB6-4F30-9B6D-D2181FE2150D}" type="presOf" srcId="{E5141E15-659B-441E-AD36-3BC69F42A707}" destId="{439018BA-4C5C-4946-8D29-A8D2C1E0816C}" srcOrd="0" destOrd="0" presId="urn:microsoft.com/office/officeart/2005/8/layout/cycle2"/>
    <dgm:cxn modelId="{6F0226E0-3680-4C98-A1FE-0AFC77F6056D}" srcId="{78FED826-A33C-4069-973E-24B9A550AC53}" destId="{9000C89B-90C7-492E-9517-62C2E27818FC}" srcOrd="4" destOrd="0" parTransId="{3E576F14-FFEF-4609-89F5-73A9121B8D76}" sibTransId="{B78B9E39-7085-4DE9-AE11-0B4D6E86EAEF}"/>
    <dgm:cxn modelId="{274226EA-2F47-4366-BD16-191F215FBF9F}" type="presParOf" srcId="{6BAA2D26-6EA1-4869-A3DC-C2B1851025FD}" destId="{439018BA-4C5C-4946-8D29-A8D2C1E0816C}" srcOrd="0" destOrd="0" presId="urn:microsoft.com/office/officeart/2005/8/layout/cycle2"/>
    <dgm:cxn modelId="{E405D3D0-6AA1-43C2-ABE9-C9726B0AB91D}" type="presParOf" srcId="{6BAA2D26-6EA1-4869-A3DC-C2B1851025FD}" destId="{5E26E228-96ED-4396-BE66-2E0048DAC4C4}" srcOrd="1" destOrd="0" presId="urn:microsoft.com/office/officeart/2005/8/layout/cycle2"/>
    <dgm:cxn modelId="{71966633-DC23-4354-A9BE-38D30A9CC50B}" type="presParOf" srcId="{5E26E228-96ED-4396-BE66-2E0048DAC4C4}" destId="{0E68D6E8-1E86-4990-9A07-1060A4D211DE}" srcOrd="0" destOrd="0" presId="urn:microsoft.com/office/officeart/2005/8/layout/cycle2"/>
    <dgm:cxn modelId="{592C2F6C-7B20-4B93-ACB3-2C703E838BC9}" type="presParOf" srcId="{6BAA2D26-6EA1-4869-A3DC-C2B1851025FD}" destId="{421568AF-3973-4FC5-9097-8CEE7717B317}" srcOrd="2" destOrd="0" presId="urn:microsoft.com/office/officeart/2005/8/layout/cycle2"/>
    <dgm:cxn modelId="{E8DA8C4B-09A9-453C-8BB6-C66858AF8DA5}" type="presParOf" srcId="{6BAA2D26-6EA1-4869-A3DC-C2B1851025FD}" destId="{56BB8731-5502-4A1D-8A75-F03A5D4F6149}" srcOrd="3" destOrd="0" presId="urn:microsoft.com/office/officeart/2005/8/layout/cycle2"/>
    <dgm:cxn modelId="{89247FC7-9160-4855-9000-75A5504A09B7}" type="presParOf" srcId="{56BB8731-5502-4A1D-8A75-F03A5D4F6149}" destId="{982731E6-7C8D-4516-B83E-3067980C0852}" srcOrd="0" destOrd="0" presId="urn:microsoft.com/office/officeart/2005/8/layout/cycle2"/>
    <dgm:cxn modelId="{BE3E6B39-ACA2-4AAF-BD9D-F968E2C3EB4D}" type="presParOf" srcId="{6BAA2D26-6EA1-4869-A3DC-C2B1851025FD}" destId="{948F2AEA-B935-49A7-9B68-9A906A070FF9}" srcOrd="4" destOrd="0" presId="urn:microsoft.com/office/officeart/2005/8/layout/cycle2"/>
    <dgm:cxn modelId="{0C5F8CBA-6C6D-4809-8457-7AF112AD4FD7}" type="presParOf" srcId="{6BAA2D26-6EA1-4869-A3DC-C2B1851025FD}" destId="{AA30D35A-55CD-41D9-8EF7-6D027A262869}" srcOrd="5" destOrd="0" presId="urn:microsoft.com/office/officeart/2005/8/layout/cycle2"/>
    <dgm:cxn modelId="{72865FE9-CE97-4BEE-8775-140FA25C308B}" type="presParOf" srcId="{AA30D35A-55CD-41D9-8EF7-6D027A262869}" destId="{F1B55332-FAB2-4271-97BB-E6069A516382}" srcOrd="0" destOrd="0" presId="urn:microsoft.com/office/officeart/2005/8/layout/cycle2"/>
    <dgm:cxn modelId="{D5097D0A-32FA-493D-9F51-EF59F757321A}" type="presParOf" srcId="{6BAA2D26-6EA1-4869-A3DC-C2B1851025FD}" destId="{34D8D507-140E-4894-89A3-691AC4218A59}" srcOrd="6" destOrd="0" presId="urn:microsoft.com/office/officeart/2005/8/layout/cycle2"/>
    <dgm:cxn modelId="{4DC3071D-7D58-4D98-AEE6-329E2AC5D1B8}" type="presParOf" srcId="{6BAA2D26-6EA1-4869-A3DC-C2B1851025FD}" destId="{99B508E7-11D9-4C97-BFC1-55E17213F979}" srcOrd="7" destOrd="0" presId="urn:microsoft.com/office/officeart/2005/8/layout/cycle2"/>
    <dgm:cxn modelId="{BE69C151-B240-43E0-AC98-CA91ADAD1A0E}" type="presParOf" srcId="{99B508E7-11D9-4C97-BFC1-55E17213F979}" destId="{6251B512-2A86-4867-9A40-C26A710645F5}" srcOrd="0" destOrd="0" presId="urn:microsoft.com/office/officeart/2005/8/layout/cycle2"/>
    <dgm:cxn modelId="{92510A7E-72F0-4458-A8E7-09B35549D667}" type="presParOf" srcId="{6BAA2D26-6EA1-4869-A3DC-C2B1851025FD}" destId="{5BAB15F8-713D-47B5-A0B9-06168F90B64D}" srcOrd="8" destOrd="0" presId="urn:microsoft.com/office/officeart/2005/8/layout/cycle2"/>
    <dgm:cxn modelId="{30AA1824-D2C9-4F42-8AC9-9BAB1744517D}" type="presParOf" srcId="{6BAA2D26-6EA1-4869-A3DC-C2B1851025FD}" destId="{A8EE8E10-6135-4E3A-8D1A-252D37F56FA3}" srcOrd="9" destOrd="0" presId="urn:microsoft.com/office/officeart/2005/8/layout/cycle2"/>
    <dgm:cxn modelId="{96B0750F-7D37-4B81-B72F-603261DE9047}" type="presParOf" srcId="{A8EE8E10-6135-4E3A-8D1A-252D37F56FA3}" destId="{BC71972C-1562-402B-9049-E9F63790B4A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018BA-4C5C-4946-8D29-A8D2C1E0816C}">
      <dsp:nvSpPr>
        <dsp:cNvPr id="0" name=""/>
        <dsp:cNvSpPr/>
      </dsp:nvSpPr>
      <dsp:spPr>
        <a:xfrm>
          <a:off x="2133562" y="1261"/>
          <a:ext cx="989459" cy="9894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요구사항 수집 및 분석</a:t>
          </a:r>
          <a:endParaRPr lang="ko-KR" altLang="en-US" sz="1100" kern="1200" dirty="0"/>
        </a:p>
      </dsp:txBody>
      <dsp:txXfrm>
        <a:off x="2278465" y="146164"/>
        <a:ext cx="699653" cy="699653"/>
      </dsp:txXfrm>
    </dsp:sp>
    <dsp:sp modelId="{5E26E228-96ED-4396-BE66-2E0048DAC4C4}">
      <dsp:nvSpPr>
        <dsp:cNvPr id="0" name=""/>
        <dsp:cNvSpPr/>
      </dsp:nvSpPr>
      <dsp:spPr>
        <a:xfrm rot="2160000">
          <a:off x="3091674" y="761124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099200" y="804749"/>
        <a:ext cx="183901" cy="200366"/>
      </dsp:txXfrm>
    </dsp:sp>
    <dsp:sp modelId="{421568AF-3973-4FC5-9097-8CEE7717B317}">
      <dsp:nvSpPr>
        <dsp:cNvPr id="0" name=""/>
        <dsp:cNvSpPr/>
      </dsp:nvSpPr>
      <dsp:spPr>
        <a:xfrm>
          <a:off x="3335074" y="874211"/>
          <a:ext cx="989459" cy="989459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설계</a:t>
          </a:r>
          <a:endParaRPr lang="ko-KR" altLang="en-US" sz="1100" kern="1200" dirty="0"/>
        </a:p>
      </dsp:txBody>
      <dsp:txXfrm>
        <a:off x="3479977" y="1019114"/>
        <a:ext cx="699653" cy="699653"/>
      </dsp:txXfrm>
    </dsp:sp>
    <dsp:sp modelId="{56BB8731-5502-4A1D-8A75-F03A5D4F6149}">
      <dsp:nvSpPr>
        <dsp:cNvPr id="0" name=""/>
        <dsp:cNvSpPr/>
      </dsp:nvSpPr>
      <dsp:spPr>
        <a:xfrm rot="6480000">
          <a:off x="3471275" y="1901130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3522860" y="1930439"/>
        <a:ext cx="183901" cy="200366"/>
      </dsp:txXfrm>
    </dsp:sp>
    <dsp:sp modelId="{948F2AEA-B935-49A7-9B68-9A906A070FF9}">
      <dsp:nvSpPr>
        <dsp:cNvPr id="0" name=""/>
        <dsp:cNvSpPr/>
      </dsp:nvSpPr>
      <dsp:spPr>
        <a:xfrm>
          <a:off x="2876137" y="2286674"/>
          <a:ext cx="989459" cy="98945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구현</a:t>
          </a:r>
          <a:endParaRPr lang="ko-KR" altLang="en-US" sz="1100" kern="1200" dirty="0"/>
        </a:p>
      </dsp:txBody>
      <dsp:txXfrm>
        <a:off x="3021040" y="2431577"/>
        <a:ext cx="699653" cy="699653"/>
      </dsp:txXfrm>
    </dsp:sp>
    <dsp:sp modelId="{AA30D35A-55CD-41D9-8EF7-6D027A262869}">
      <dsp:nvSpPr>
        <dsp:cNvPr id="0" name=""/>
        <dsp:cNvSpPr/>
      </dsp:nvSpPr>
      <dsp:spPr>
        <a:xfrm rot="10800000">
          <a:off x="2504369" y="261443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2583184" y="2681221"/>
        <a:ext cx="183901" cy="200366"/>
      </dsp:txXfrm>
    </dsp:sp>
    <dsp:sp modelId="{34D8D507-140E-4894-89A3-691AC4218A59}">
      <dsp:nvSpPr>
        <dsp:cNvPr id="0" name=""/>
        <dsp:cNvSpPr/>
      </dsp:nvSpPr>
      <dsp:spPr>
        <a:xfrm>
          <a:off x="1390986" y="2286674"/>
          <a:ext cx="989459" cy="989459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운영</a:t>
          </a:r>
          <a:endParaRPr lang="ko-KR" altLang="en-US" sz="1100" kern="1200" dirty="0"/>
        </a:p>
      </dsp:txBody>
      <dsp:txXfrm>
        <a:off x="1535889" y="2431577"/>
        <a:ext cx="699653" cy="699653"/>
      </dsp:txXfrm>
    </dsp:sp>
    <dsp:sp modelId="{99B508E7-11D9-4C97-BFC1-55E17213F979}">
      <dsp:nvSpPr>
        <dsp:cNvPr id="0" name=""/>
        <dsp:cNvSpPr/>
      </dsp:nvSpPr>
      <dsp:spPr>
        <a:xfrm rot="15120000">
          <a:off x="1527187" y="191527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1578772" y="2019540"/>
        <a:ext cx="183901" cy="200366"/>
      </dsp:txXfrm>
    </dsp:sp>
    <dsp:sp modelId="{5BAB15F8-713D-47B5-A0B9-06168F90B64D}">
      <dsp:nvSpPr>
        <dsp:cNvPr id="0" name=""/>
        <dsp:cNvSpPr/>
      </dsp:nvSpPr>
      <dsp:spPr>
        <a:xfrm>
          <a:off x="932049" y="874211"/>
          <a:ext cx="989459" cy="98945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감시 및 개선</a:t>
          </a:r>
          <a:endParaRPr lang="ko-KR" altLang="en-US" sz="1100" kern="1200" dirty="0"/>
        </a:p>
      </dsp:txBody>
      <dsp:txXfrm>
        <a:off x="1076952" y="1019114"/>
        <a:ext cx="699653" cy="699653"/>
      </dsp:txXfrm>
    </dsp:sp>
    <dsp:sp modelId="{A8EE8E10-6135-4E3A-8D1A-252D37F56FA3}">
      <dsp:nvSpPr>
        <dsp:cNvPr id="0" name=""/>
        <dsp:cNvSpPr/>
      </dsp:nvSpPr>
      <dsp:spPr>
        <a:xfrm rot="19440000">
          <a:off x="1890162" y="769865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897688" y="859816"/>
        <a:ext cx="183901" cy="20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 smtClean="0">
                <a:solidFill>
                  <a:srgbClr val="C00000"/>
                </a:solidFill>
              </a:rPr>
              <a:t>표기법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관계 대응 수를 </a:t>
            </a:r>
            <a:r>
              <a:rPr lang="ko-KR" altLang="en-US" dirty="0" err="1" smtClean="0"/>
              <a:t>새발</a:t>
            </a:r>
            <a:r>
              <a:rPr lang="ko-KR" altLang="en-US" dirty="0" smtClean="0"/>
              <a:t> 모양의 기호로 표현하여 </a:t>
            </a:r>
            <a:r>
              <a:rPr lang="ko-KR" altLang="en-US" dirty="0" err="1" smtClean="0"/>
              <a:t>새발</a:t>
            </a:r>
            <a:r>
              <a:rPr lang="ko-KR" altLang="en-US" dirty="0" smtClean="0"/>
              <a:t> 표기법</a:t>
            </a:r>
            <a:r>
              <a:rPr lang="en-US" altLang="ko-KR" dirty="0" smtClean="0"/>
              <a:t>(crow-feet)</a:t>
            </a:r>
            <a:r>
              <a:rPr lang="ko-KR" altLang="en-US" dirty="0" smtClean="0"/>
              <a:t>이라고도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43608" y="4153640"/>
            <a:ext cx="1067215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식별자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95736" y="4153640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305217" y="4153640"/>
            <a:ext cx="105075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2996952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/>
          <p:cNvCxnSpPr>
            <a:stCxn id="18" idx="2"/>
            <a:endCxn id="15" idx="0"/>
          </p:cNvCxnSpPr>
          <p:nvPr/>
        </p:nvCxnSpPr>
        <p:spPr>
          <a:xfrm flipH="1">
            <a:off x="1577216" y="3501008"/>
            <a:ext cx="112257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2"/>
            <a:endCxn id="16" idx="0"/>
          </p:cNvCxnSpPr>
          <p:nvPr/>
        </p:nvCxnSpPr>
        <p:spPr>
          <a:xfrm>
            <a:off x="2699792" y="3501008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8" idx="2"/>
            <a:endCxn id="17" idx="0"/>
          </p:cNvCxnSpPr>
          <p:nvPr/>
        </p:nvCxnSpPr>
        <p:spPr>
          <a:xfrm>
            <a:off x="2699792" y="3501008"/>
            <a:ext cx="113080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5697" y="496265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피터</a:t>
            </a:r>
            <a:r>
              <a:rPr lang="ko-KR" altLang="en-US" sz="1600" dirty="0" smtClean="0"/>
              <a:t> 챈 표기법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5235691" y="3066169"/>
            <a:ext cx="2088232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식별자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5711" y="268365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이름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35691" y="3501008"/>
            <a:ext cx="2088232" cy="12432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5711" y="495067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IE</a:t>
            </a:r>
            <a:r>
              <a:rPr lang="ko-KR" altLang="en-US" sz="1600" dirty="0" smtClean="0"/>
              <a:t> 표기법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25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 smtClean="0">
                <a:solidFill>
                  <a:srgbClr val="C00000"/>
                </a:solidFill>
              </a:rPr>
              <a:t>표기법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71600" y="1772816"/>
            <a:ext cx="6984776" cy="4228048"/>
            <a:chOff x="971600" y="1772816"/>
            <a:chExt cx="6984776" cy="4228048"/>
          </a:xfrm>
        </p:grpSpPr>
        <p:graphicFrame>
          <p:nvGraphicFramePr>
            <p:cNvPr id="22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5138222"/>
                </p:ext>
              </p:extLst>
            </p:nvPr>
          </p:nvGraphicFramePr>
          <p:xfrm>
            <a:off x="971600" y="1772816"/>
            <a:ext cx="6984776" cy="4228048"/>
          </p:xfrm>
          <a:graphic>
            <a:graphicData uri="http://schemas.openxmlformats.org/drawingml/2006/table">
              <a:tbl>
                <a:tblPr firstRow="1">
                  <a:tableStyleId>{5940675A-B579-460E-94D1-54222C63F5DA}</a:tableStyleId>
                </a:tblPr>
                <a:tblGrid>
                  <a:gridCol w="16561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285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621826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u="none" dirty="0" smtClean="0"/>
                          <a:t>기호</a:t>
                        </a:r>
                        <a:endParaRPr lang="ko-KR" altLang="en-US" sz="1400" u="none" dirty="0"/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 smtClean="0"/>
                          <a:t>전화번호</a:t>
                        </a:r>
                        <a:endParaRPr lang="ko-KR" altLang="en-US" sz="1400" dirty="0"/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63595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r>
                          <a:rPr lang="en-US" altLang="ko-KR" sz="1600" dirty="0" smtClean="0"/>
                          <a:t>----------</a:t>
                        </a: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비 </a:t>
                        </a:r>
                        <a:r>
                          <a:rPr lang="ko-KR" altLang="en-US" sz="1600" dirty="0" err="1" smtClean="0"/>
                          <a:t>식별자</a:t>
                        </a:r>
                        <a:r>
                          <a:rPr lang="ko-KR" altLang="en-US" sz="1600" dirty="0" smtClean="0"/>
                          <a:t> 관계</a:t>
                        </a:r>
                        <a:r>
                          <a:rPr lang="en-US" altLang="ko-KR" sz="1600" dirty="0" smtClean="0"/>
                          <a:t>: </a:t>
                        </a:r>
                        <a:r>
                          <a:rPr lang="ko-KR" altLang="en-US" sz="1600" dirty="0" smtClean="0"/>
                          <a:t>강한 개체 타입</a:t>
                        </a:r>
                        <a:endParaRPr lang="en-US" altLang="ko-KR" sz="1600" dirty="0" smtClean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부모 개체의 키가 일반 속성으로 포함되는 관계</a:t>
                        </a:r>
                        <a:endParaRPr lang="ko-KR" altLang="en-US" sz="16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err="1" smtClean="0"/>
                          <a:t>식별자</a:t>
                        </a:r>
                        <a:r>
                          <a:rPr lang="ko-KR" altLang="en-US" sz="1600" dirty="0" smtClean="0"/>
                          <a:t> 관계</a:t>
                        </a:r>
                        <a:r>
                          <a:rPr lang="en-US" altLang="ko-KR" sz="1600" dirty="0" smtClean="0"/>
                          <a:t>: </a:t>
                        </a:r>
                        <a:r>
                          <a:rPr lang="ko-KR" altLang="en-US" sz="1600" dirty="0" smtClean="0"/>
                          <a:t>약한 개체 타입</a:t>
                        </a:r>
                        <a:endParaRPr lang="en-US" altLang="ko-KR" sz="1600" dirty="0" smtClean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부모 개체의 키가 </a:t>
                        </a:r>
                        <a:r>
                          <a:rPr lang="ko-KR" altLang="en-US" sz="1600" dirty="0" err="1" smtClean="0"/>
                          <a:t>주식별자로</a:t>
                        </a:r>
                        <a:r>
                          <a:rPr lang="ko-KR" altLang="en-US" sz="1600" dirty="0" smtClean="0"/>
                          <a:t> 포함되는 관계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일대다</a:t>
                        </a:r>
                        <a:r>
                          <a:rPr lang="en-US" altLang="ko-KR" sz="1600" dirty="0" smtClean="0"/>
                          <a:t>(1:N)</a:t>
                        </a:r>
                        <a:r>
                          <a:rPr lang="ko-KR" altLang="en-US" sz="1600" dirty="0" smtClean="0"/>
                          <a:t>의 관계</a:t>
                        </a:r>
                        <a:r>
                          <a:rPr lang="en-US" altLang="ko-KR" sz="1600" dirty="0" smtClean="0"/>
                          <a:t>: N</a:t>
                        </a:r>
                        <a:r>
                          <a:rPr lang="ko-KR" altLang="en-US" sz="1600" dirty="0" smtClean="0"/>
                          <a:t>쪽에 </a:t>
                        </a:r>
                        <a:r>
                          <a:rPr lang="ko-KR" altLang="en-US" sz="1600" dirty="0" err="1" smtClean="0"/>
                          <a:t>새발을</a:t>
                        </a:r>
                        <a:r>
                          <a:rPr lang="ko-KR" altLang="en-US" sz="1600" dirty="0" smtClean="0"/>
                          <a:t> 표시</a:t>
                        </a:r>
                        <a:endParaRPr lang="en-US" altLang="ko-KR" sz="1600" dirty="0" smtClean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marR="0" indent="-285750" algn="l" defTabSz="914400" rtl="0" eaLnBrk="1" fontAlgn="auto" latinLnBrk="1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Char char="-"/>
                          <a:tabLst/>
                          <a:defRPr/>
                        </a:pPr>
                        <a:r>
                          <a:rPr lang="en-US" altLang="ko-KR" sz="1600" dirty="0" smtClean="0"/>
                          <a:t>0(</a:t>
                        </a:r>
                        <a:r>
                          <a:rPr lang="ko-KR" altLang="en-US" sz="1600" dirty="0" smtClean="0"/>
                          <a:t>선택</a:t>
                        </a:r>
                        <a:r>
                          <a:rPr lang="en-US" altLang="ko-KR" sz="1600" dirty="0" smtClean="0"/>
                          <a:t> </a:t>
                        </a:r>
                        <a:r>
                          <a:rPr lang="ko-KR" altLang="en-US" sz="1600" dirty="0" smtClean="0"/>
                          <a:t>참여</a:t>
                        </a:r>
                        <a:r>
                          <a:rPr lang="en-US" altLang="ko-KR" sz="1600" dirty="0" smtClean="0"/>
                          <a:t>), </a:t>
                        </a:r>
                        <a:r>
                          <a:rPr lang="ko-KR" altLang="en-US" sz="1600" dirty="0" smtClean="0"/>
                          <a:t>최소 참여가 </a:t>
                        </a:r>
                        <a:r>
                          <a:rPr lang="en-US" altLang="ko-KR" sz="1600" dirty="0" smtClean="0"/>
                          <a:t>0</a:t>
                        </a:r>
                        <a:r>
                          <a:rPr lang="ko-KR" altLang="en-US" sz="1600" dirty="0" smtClean="0"/>
                          <a:t>일</a:t>
                        </a:r>
                        <a:r>
                          <a:rPr lang="en-US" altLang="ko-KR" sz="1600" dirty="0" smtClean="0"/>
                          <a:t> </a:t>
                        </a:r>
                        <a:r>
                          <a:rPr lang="ko-KR" altLang="en-US" sz="1600" dirty="0" smtClean="0"/>
                          <a:t>경우</a:t>
                        </a:r>
                        <a:endParaRPr lang="en-US" altLang="ko-KR" sz="1600" dirty="0" smtClean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en-US" altLang="ko-KR" sz="1600" dirty="0" smtClean="0"/>
                          <a:t>1(</a:t>
                        </a:r>
                        <a:r>
                          <a:rPr lang="ko-KR" altLang="en-US" sz="1600" dirty="0" smtClean="0"/>
                          <a:t>필수 참여</a:t>
                        </a:r>
                        <a:r>
                          <a:rPr lang="en-US" altLang="ko-KR" sz="1600" dirty="0" smtClean="0"/>
                          <a:t>), </a:t>
                        </a:r>
                        <a:r>
                          <a:rPr lang="ko-KR" altLang="en-US" sz="1600" dirty="0" smtClean="0"/>
                          <a:t>최소 참여가 </a:t>
                        </a:r>
                        <a:r>
                          <a:rPr lang="en-US" altLang="ko-KR" sz="1600" dirty="0" smtClean="0"/>
                          <a:t>1</a:t>
                        </a:r>
                        <a:r>
                          <a:rPr lang="ko-KR" altLang="en-US" sz="1600" dirty="0" smtClean="0"/>
                          <a:t>일 경우</a:t>
                        </a:r>
                        <a:endParaRPr lang="ko-KR" altLang="en-US" sz="16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cxnSp>
          <p:nvCxnSpPr>
            <p:cNvPr id="6" name="직선 연결선 5"/>
            <p:cNvCxnSpPr/>
            <p:nvPr/>
          </p:nvCxnSpPr>
          <p:spPr>
            <a:xfrm>
              <a:off x="1403648" y="3573016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346988" y="4090745"/>
              <a:ext cx="920756" cy="346367"/>
              <a:chOff x="6115355" y="5041742"/>
              <a:chExt cx="1200867" cy="346367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115355" y="5207086"/>
                <a:ext cx="120086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7022521" y="5041742"/>
                <a:ext cx="253141" cy="16534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036111" y="5207086"/>
                <a:ext cx="278862" cy="18102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346988" y="4866154"/>
              <a:ext cx="920756" cy="216024"/>
              <a:chOff x="6141726" y="5124875"/>
              <a:chExt cx="920756" cy="216024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 flipH="1">
                <a:off x="6141726" y="5232887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/>
              <p:cNvSpPr/>
              <p:nvPr/>
            </p:nvSpPr>
            <p:spPr>
              <a:xfrm>
                <a:off x="6675131" y="5124875"/>
                <a:ext cx="258234" cy="2160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361751" y="5445224"/>
              <a:ext cx="920756" cy="360040"/>
              <a:chOff x="1361751" y="5445224"/>
              <a:chExt cx="920756" cy="360040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flipH="1">
                <a:off x="1361751" y="5611589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096281" y="5445224"/>
                <a:ext cx="0" cy="3600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3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 smtClean="0">
                <a:solidFill>
                  <a:srgbClr val="C00000"/>
                </a:solidFill>
              </a:rPr>
              <a:t>표기법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12929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부서번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20" name="타원 19"/>
          <p:cNvSpPr/>
          <p:nvPr/>
        </p:nvSpPr>
        <p:spPr>
          <a:xfrm>
            <a:off x="2225098" y="3217536"/>
            <a:ext cx="126678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부서이름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05017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</a:t>
            </a:r>
          </a:p>
        </p:txBody>
      </p:sp>
      <p:cxnSp>
        <p:nvCxnSpPr>
          <p:cNvPr id="27" name="직선 연결선 26"/>
          <p:cNvCxnSpPr>
            <a:stCxn id="21" idx="2"/>
            <a:endCxn id="18" idx="0"/>
          </p:cNvCxnSpPr>
          <p:nvPr/>
        </p:nvCxnSpPr>
        <p:spPr>
          <a:xfrm flipH="1">
            <a:off x="1346321" y="2564904"/>
            <a:ext cx="8067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2"/>
            <a:endCxn id="20" idx="0"/>
          </p:cNvCxnSpPr>
          <p:nvPr/>
        </p:nvCxnSpPr>
        <p:spPr>
          <a:xfrm>
            <a:off x="2153089" y="2564904"/>
            <a:ext cx="70540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436096" y="3217536"/>
            <a:ext cx="136815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직원번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35" name="타원 34"/>
          <p:cNvSpPr/>
          <p:nvPr/>
        </p:nvSpPr>
        <p:spPr>
          <a:xfrm>
            <a:off x="709228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직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급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300192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직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</a:t>
            </a:r>
          </a:p>
        </p:txBody>
      </p:sp>
      <p:cxnSp>
        <p:nvCxnSpPr>
          <p:cNvPr id="37" name="직선 연결선 36"/>
          <p:cNvCxnSpPr>
            <a:stCxn id="36" idx="2"/>
            <a:endCxn id="30" idx="0"/>
          </p:cNvCxnSpPr>
          <p:nvPr/>
        </p:nvCxnSpPr>
        <p:spPr>
          <a:xfrm flipH="1">
            <a:off x="6120172" y="2564904"/>
            <a:ext cx="828092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2"/>
            <a:endCxn id="35" idx="0"/>
          </p:cNvCxnSpPr>
          <p:nvPr/>
        </p:nvCxnSpPr>
        <p:spPr>
          <a:xfrm>
            <a:off x="6948264" y="2564904"/>
            <a:ext cx="79208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/>
          <p:cNvSpPr/>
          <p:nvPr/>
        </p:nvSpPr>
        <p:spPr>
          <a:xfrm>
            <a:off x="3809273" y="2028084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소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속</a:t>
            </a:r>
          </a:p>
        </p:txBody>
      </p:sp>
      <p:cxnSp>
        <p:nvCxnSpPr>
          <p:cNvPr id="46" name="직선 연결선 45"/>
          <p:cNvCxnSpPr>
            <a:stCxn id="21" idx="3"/>
            <a:endCxn id="43" idx="1"/>
          </p:cNvCxnSpPr>
          <p:nvPr/>
        </p:nvCxnSpPr>
        <p:spPr>
          <a:xfrm>
            <a:off x="2801161" y="2312876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3"/>
            <a:endCxn id="36" idx="1"/>
          </p:cNvCxnSpPr>
          <p:nvPr/>
        </p:nvCxnSpPr>
        <p:spPr>
          <a:xfrm flipV="1">
            <a:off x="5033409" y="2312876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8489" y="2420888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포함된다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1408" y="2411015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소</a:t>
            </a:r>
            <a:r>
              <a:rPr lang="ko-KR" altLang="en-US" sz="1400" dirty="0">
                <a:solidFill>
                  <a:srgbClr val="0070C0"/>
                </a:solidFill>
              </a:rPr>
              <a:t>속</a:t>
            </a:r>
            <a:r>
              <a:rPr lang="ko-KR" altLang="en-US" sz="1400" dirty="0" smtClean="0">
                <a:solidFill>
                  <a:srgbClr val="0070C0"/>
                </a:solidFill>
              </a:rPr>
              <a:t>된다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3235" y="19795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40152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757045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부서번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57045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부서이름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57045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부서</a:t>
            </a:r>
            <a:endParaRPr lang="ko-KR" altLang="en-US" sz="1600"/>
          </a:p>
        </p:txBody>
      </p:sp>
      <p:sp>
        <p:nvSpPr>
          <p:cNvPr id="54" name="직사각형 53"/>
          <p:cNvSpPr/>
          <p:nvPr/>
        </p:nvSpPr>
        <p:spPr>
          <a:xfrm>
            <a:off x="4746479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직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번호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46479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  직급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부서번호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(FK)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46479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</a:t>
            </a:r>
            <a:r>
              <a:rPr lang="ko-KR" altLang="en-US" sz="1600" dirty="0"/>
              <a:t>원</a:t>
            </a:r>
          </a:p>
        </p:txBody>
      </p:sp>
      <p:cxnSp>
        <p:nvCxnSpPr>
          <p:cNvPr id="58" name="직선 화살표 연결선 57"/>
          <p:cNvCxnSpPr>
            <a:stCxn id="63" idx="6"/>
          </p:cNvCxnSpPr>
          <p:nvPr/>
        </p:nvCxnSpPr>
        <p:spPr>
          <a:xfrm flipH="1">
            <a:off x="3305217" y="5254932"/>
            <a:ext cx="122303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4501162" y="5015967"/>
            <a:ext cx="245317" cy="2555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532543" y="5254932"/>
            <a:ext cx="213815" cy="1810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270014" y="5146920"/>
            <a:ext cx="25823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3" idx="6"/>
          </p:cNvCxnSpPr>
          <p:nvPr/>
        </p:nvCxnSpPr>
        <p:spPr>
          <a:xfrm>
            <a:off x="4528248" y="5254932"/>
            <a:ext cx="21811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470112" y="5050575"/>
            <a:ext cx="0" cy="3600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ER </a:t>
            </a:r>
            <a:r>
              <a:rPr lang="ko-KR" altLang="en-US" sz="2000" dirty="0" smtClean="0">
                <a:solidFill>
                  <a:srgbClr val="C00000"/>
                </a:solidFill>
              </a:rPr>
              <a:t>모델을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관계 데이터 모델</a:t>
            </a:r>
            <a:r>
              <a:rPr lang="ko-KR" altLang="en-US" sz="2000" dirty="0" smtClean="0">
                <a:solidFill>
                  <a:srgbClr val="C00000"/>
                </a:solidFill>
              </a:rPr>
              <a:t>로 사상</a:t>
            </a:r>
            <a:r>
              <a:rPr lang="en-US" altLang="ko-KR" sz="2000" dirty="0" smtClean="0">
                <a:solidFill>
                  <a:srgbClr val="C00000"/>
                </a:solidFill>
              </a:rPr>
              <a:t>(Mapping)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3164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</a:p>
        </p:txBody>
      </p:sp>
      <p:sp>
        <p:nvSpPr>
          <p:cNvPr id="38" name="타원 37"/>
          <p:cNvSpPr/>
          <p:nvPr/>
        </p:nvSpPr>
        <p:spPr>
          <a:xfrm>
            <a:off x="4331467" y="3217536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출판사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65457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도서단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108310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도서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/>
          <p:cNvCxnSpPr>
            <a:stCxn id="40" idx="2"/>
            <a:endCxn id="34" idx="0"/>
          </p:cNvCxnSpPr>
          <p:nvPr/>
        </p:nvCxnSpPr>
        <p:spPr>
          <a:xfrm flipH="1">
            <a:off x="1979712" y="2564904"/>
            <a:ext cx="177667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0" idx="2"/>
            <a:endCxn id="38" idx="0"/>
          </p:cNvCxnSpPr>
          <p:nvPr/>
        </p:nvCxnSpPr>
        <p:spPr>
          <a:xfrm>
            <a:off x="3756382" y="2564904"/>
            <a:ext cx="109139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2"/>
            <a:endCxn id="39" idx="0"/>
          </p:cNvCxnSpPr>
          <p:nvPr/>
        </p:nvCxnSpPr>
        <p:spPr>
          <a:xfrm>
            <a:off x="3756382" y="2564904"/>
            <a:ext cx="2342467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77180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</a:p>
        </p:txBody>
      </p:sp>
      <p:cxnSp>
        <p:nvCxnSpPr>
          <p:cNvPr id="9" name="직선 연결선 8"/>
          <p:cNvCxnSpPr>
            <a:stCxn id="40" idx="2"/>
            <a:endCxn id="57" idx="0"/>
          </p:cNvCxnSpPr>
          <p:nvPr/>
        </p:nvCxnSpPr>
        <p:spPr>
          <a:xfrm flipH="1">
            <a:off x="3419872" y="2564904"/>
            <a:ext cx="33651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907704" y="4620193"/>
            <a:ext cx="42124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도서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도서단가</a:t>
            </a:r>
            <a:r>
              <a:rPr lang="en-US" altLang="ko-KR" sz="1600" dirty="0"/>
              <a:t>)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3756382" y="4004414"/>
            <a:ext cx="167546" cy="50470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7011" y="407707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사상</a:t>
            </a:r>
            <a:r>
              <a:rPr lang="en-US" altLang="ko-KR" sz="1600" dirty="0" smtClean="0"/>
              <a:t>(Mapping)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9584" y="469566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70C0"/>
                </a:solidFill>
              </a:rPr>
              <a:t>관계 데이터 모델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32240" y="30482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70C0"/>
                </a:solidFill>
              </a:rPr>
              <a:t>ER </a:t>
            </a:r>
            <a:r>
              <a:rPr lang="ko-KR" altLang="en-US" sz="1600" dirty="0" smtClean="0">
                <a:solidFill>
                  <a:srgbClr val="0070C0"/>
                </a:solidFill>
              </a:rPr>
              <a:t>모델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마당 서점 설계 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</a:rPr>
              <a:t>마당 서점의 논리적 모델링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6" y="1700808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도서 목록에는 </a:t>
            </a:r>
            <a:r>
              <a:rPr lang="ko-KR" altLang="en-US" sz="1600" u="sng" dirty="0" smtClean="0"/>
              <a:t>도서번호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도서이름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출판사이름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도서단가</a:t>
            </a:r>
            <a:r>
              <a:rPr lang="ko-KR" altLang="en-US" sz="1600" dirty="0" smtClean="0"/>
              <a:t>를 기록한다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개체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 smtClean="0"/>
              <a:t>출판사</a:t>
            </a:r>
            <a:r>
              <a:rPr lang="ko-KR" altLang="en-US" sz="1600" dirty="0" smtClean="0"/>
              <a:t> 목록에는 출판사이름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담당자이름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전화번호를 기록한다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개체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 smtClean="0"/>
              <a:t>고객</a:t>
            </a:r>
            <a:r>
              <a:rPr lang="ko-KR" altLang="en-US" sz="1600" dirty="0" smtClean="0"/>
              <a:t> 목록에는 </a:t>
            </a:r>
            <a:r>
              <a:rPr lang="ko-KR" altLang="en-US" sz="1600" u="sng" dirty="0" smtClean="0"/>
              <a:t>고객번호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고객이름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주소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전화번호</a:t>
            </a:r>
            <a:r>
              <a:rPr lang="ko-KR" altLang="en-US" sz="1600" dirty="0" smtClean="0"/>
              <a:t>를 기록한다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개체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마당서점은 출판사에서 공급한 도서만 등록하여 관리한다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출판사와 도서의 관계는 </a:t>
            </a:r>
            <a:r>
              <a:rPr lang="en-US" altLang="ko-KR" sz="1600" dirty="0" smtClean="0"/>
              <a:t>1:N)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고객은 여러 번에 걸쳐 여러 권의 도서를 구입할 수 있다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고객과 도서의 관계 </a:t>
            </a:r>
            <a:r>
              <a:rPr lang="en-US" altLang="ko-KR" sz="1600" dirty="0" smtClean="0"/>
              <a:t>M:N)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마당서점은 고객이 도서를 구입한 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주문일자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구매한 가격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주문금액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따로 저장한다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고객과 도서의 관계에 속성이 존재함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96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43608" y="980728"/>
            <a:ext cx="3816424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 smtClean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83463"/>
              </p:ext>
            </p:extLst>
          </p:nvPr>
        </p:nvGraphicFramePr>
        <p:xfrm>
          <a:off x="611560" y="1772816"/>
          <a:ext cx="7920880" cy="26166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1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 개체</a:t>
                      </a:r>
                      <a:endParaRPr lang="ko-KR" altLang="en-US" sz="1600" u="none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키속성</a:t>
                      </a:r>
                      <a:r>
                        <a:rPr lang="en-US" altLang="ko-KR" sz="1600" dirty="0" smtClean="0"/>
                        <a:t>(PK)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속성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출판사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출판사이름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담당자이름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전화번호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도서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도서번호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도서이름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도서단가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출판사이름</a:t>
                      </a:r>
                      <a:r>
                        <a:rPr lang="en-US" altLang="ko-KR" sz="1600" dirty="0" smtClean="0"/>
                        <a:t>(FK)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고객번호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전화번호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주문번호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고객번호</a:t>
                      </a:r>
                      <a:r>
                        <a:rPr lang="en-US" altLang="ko-KR" sz="1600" dirty="0" smtClean="0"/>
                        <a:t>(FK), </a:t>
                      </a:r>
                      <a:r>
                        <a:rPr lang="ko-KR" altLang="en-US" sz="1600" dirty="0" smtClean="0"/>
                        <a:t>도서번호</a:t>
                      </a:r>
                      <a:r>
                        <a:rPr lang="en-US" altLang="ko-KR" sz="1600" dirty="0" smtClean="0"/>
                        <a:t>(FK), </a:t>
                      </a:r>
                      <a:r>
                        <a:rPr lang="ko-KR" altLang="en-US" sz="1600" dirty="0" smtClean="0"/>
                        <a:t>주문일자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주문금액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1432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마당 서점의 개체와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마당서점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도서 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88954"/>
              </p:ext>
            </p:extLst>
          </p:nvPr>
        </p:nvGraphicFramePr>
        <p:xfrm>
          <a:off x="1043608" y="1268758"/>
          <a:ext cx="6912769" cy="4176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bookname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publisher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price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축구의 역사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/>
                        <a:t>축구아는</a:t>
                      </a:r>
                      <a:r>
                        <a:rPr lang="ko-KR" altLang="en-US" sz="1600" b="0" dirty="0" smtClean="0"/>
                        <a:t> 여자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나무수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축구의 이해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22000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골프바이블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35000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피겨교본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양궁의 실제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야구의 추억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이상미디어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야구를 부탁해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이상미디어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올림픽 이야기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삼성당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7500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/>
                        <a:t>Olympic Champions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Pearson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94664"/>
              </p:ext>
            </p:extLst>
          </p:nvPr>
        </p:nvGraphicFramePr>
        <p:xfrm>
          <a:off x="971600" y="1772816"/>
          <a:ext cx="6912769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address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phone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박지성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영국 </a:t>
                      </a:r>
                      <a:r>
                        <a:rPr lang="ko-KR" altLang="en-US" sz="1600" b="0" dirty="0" err="1" smtClean="0"/>
                        <a:t>맨체스터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000-5000-0001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김연아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대한민국 서울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000-6000-0001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안산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대한민국 광주광역시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000-7000-0001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류현진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미국 토론토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NULL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/>
                        <a:t>손흥민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영국 </a:t>
                      </a:r>
                      <a:r>
                        <a:rPr lang="ko-KR" altLang="en-US" sz="1600" b="0" dirty="0" err="1" smtClean="0"/>
                        <a:t>토트넘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000-8000-0001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마당서점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1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350"/>
              </p:ext>
            </p:extLst>
          </p:nvPr>
        </p:nvGraphicFramePr>
        <p:xfrm>
          <a:off x="971600" y="1340769"/>
          <a:ext cx="6912769" cy="4104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orderid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saleprice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orderdate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21000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2018-07-03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2018-07-03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2018-07-04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2018-07-05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2018-07-07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2018-07-07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2018-07-08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2018-07-09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2018-07-10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0" y="-27384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마당서점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</a:t>
            </a:r>
            <a:r>
              <a:rPr lang="ko-KR" altLang="en-US" dirty="0"/>
              <a:t>문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도서 테이블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3920702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6683320" cy="280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39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데이터 베이스 생명주기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베이스는 최초 사용자의 요구에 의해 구축되어 사용되다가 필요에 따라 개선 또는 다시 구축되어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82917644"/>
              </p:ext>
            </p:extLst>
          </p:nvPr>
        </p:nvGraphicFramePr>
        <p:xfrm>
          <a:off x="899592" y="2636912"/>
          <a:ext cx="5256584" cy="327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고객  및 주문 테이블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5" y="1340768"/>
            <a:ext cx="6782388" cy="4138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99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고객  및 주문 테이블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8077901" cy="464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3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exERD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데이터베이스 모델링 소프트웨</a:t>
            </a:r>
            <a:r>
              <a:rPr lang="ko-KR" altLang="en-US" sz="2000" b="1" dirty="0"/>
              <a:t>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2132856"/>
            <a:ext cx="4077054" cy="1630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7949" y="159686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help – install </a:t>
            </a:r>
            <a:r>
              <a:rPr lang="en-US" altLang="ko-KR" dirty="0" err="1" smtClean="0"/>
              <a:t>NewSoftware</a:t>
            </a:r>
            <a:r>
              <a:rPr lang="en-US" altLang="ko-KR" dirty="0" smtClean="0"/>
              <a:t> – add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4051709"/>
            <a:ext cx="7727350" cy="1928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03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exERD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새 파일 만들기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6" y="1988840"/>
            <a:ext cx="2791594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03241"/>
            <a:ext cx="497571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exERD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새 파일 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076442" cy="1727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44547" y="200043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기본키</a:t>
            </a:r>
            <a:r>
              <a:rPr lang="en-US" altLang="ko-KR" b="1" dirty="0" smtClean="0"/>
              <a:t>(primary key)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3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9962" y="13407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논리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물리 동시편집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40966" y="2132856"/>
            <a:ext cx="26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칼럼 보이기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2" y="1988840"/>
            <a:ext cx="2842507" cy="2591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2708920"/>
            <a:ext cx="3277131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94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58764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55576" y="112474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개체 관계도</a:t>
            </a:r>
            <a:r>
              <a:rPr lang="en-US" altLang="ko-KR" sz="2000" b="1" dirty="0" smtClean="0"/>
              <a:t>(ERD-Entity </a:t>
            </a:r>
            <a:r>
              <a:rPr lang="en-US" altLang="ko-KR" sz="2000" b="1" dirty="0" err="1" smtClean="0"/>
              <a:t>Releation</a:t>
            </a:r>
            <a:r>
              <a:rPr lang="en-US" altLang="ko-KR" sz="2000" b="1" dirty="0" smtClean="0"/>
              <a:t> Diagram)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21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949700"/>
              </p:ext>
            </p:extLst>
          </p:nvPr>
        </p:nvGraphicFramePr>
        <p:xfrm>
          <a:off x="1203764" y="3754333"/>
          <a:ext cx="6408713" cy="1788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학생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구로구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박대양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성동구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한비야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강남구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정산들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수원시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742125"/>
              </p:ext>
            </p:extLst>
          </p:nvPr>
        </p:nvGraphicFramePr>
        <p:xfrm>
          <a:off x="1187624" y="1644031"/>
          <a:ext cx="5184576" cy="149693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80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err="1" smtClean="0"/>
                        <a:t>학과명</a:t>
                      </a:r>
                      <a:endParaRPr lang="ko-KR" altLang="en-US" sz="1400" u="sng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사무실 위치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소프트웨어학과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전기전자공학과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02-1234-4567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화학공학과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61128" y="1305477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학과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03764" y="3415779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49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149788"/>
              </p:ext>
            </p:extLst>
          </p:nvPr>
        </p:nvGraphicFramePr>
        <p:xfrm>
          <a:off x="1187624" y="1916832"/>
          <a:ext cx="6552728" cy="194421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학생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구로구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박대양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성동구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한비야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강남구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정산들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수원시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32130" y="1362254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교수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65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개체 관계도</a:t>
            </a:r>
            <a:r>
              <a:rPr lang="en-US" altLang="ko-KR" sz="2000" b="1" dirty="0" smtClean="0"/>
              <a:t>(ERD-Entity </a:t>
            </a:r>
            <a:r>
              <a:rPr lang="en-US" altLang="ko-KR" sz="2000" b="1" dirty="0" err="1" smtClean="0"/>
              <a:t>Releation</a:t>
            </a:r>
            <a:r>
              <a:rPr lang="en-US" altLang="ko-KR" sz="2000" b="1" dirty="0" smtClean="0"/>
              <a:t> Diagram)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480719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25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요구사항 수집 및 분석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사용자들의 요구사항을 듣고 분석하여 데이터베이스 구축의 범위를 정하는 단계</a:t>
            </a:r>
            <a:endParaRPr lang="en-US" altLang="ko-KR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마당서점의 경우 고객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경영자 등 사용자의 범위와 서비스 수준을 정하는 것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분석된 요구사항을 기초로 주요 개념과 업무 프로세스 등을 식별하고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개념적 설계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사용하는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의 종류에 따라 맞게 변환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논리적 설계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베이스 스키마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물리적 설계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설계 단계에서 생성한 스키마를 실제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 적용하여 </a:t>
            </a:r>
            <a:r>
              <a:rPr lang="ko-KR" altLang="en-US" sz="1600" dirty="0" err="1" smtClean="0"/>
              <a:t>데이블</a:t>
            </a:r>
            <a:r>
              <a:rPr lang="ko-KR" altLang="en-US" sz="1600" dirty="0" smtClean="0"/>
              <a:t> 및 관련 객체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인덱스등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운영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구현된 데이터베이스를 기반으로 소프트웨어를 구축하여 서비스를 제공한다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감시 및 개선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베이스가 지속적으로 운영될 수 있도록 변경 및 유지 보수를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2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구축하기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대학교 업무 관계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9" b="64483"/>
          <a:stretch/>
        </p:blipFill>
        <p:spPr>
          <a:xfrm>
            <a:off x="1691680" y="1873222"/>
            <a:ext cx="401764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0" b="67449"/>
          <a:stretch/>
        </p:blipFill>
        <p:spPr>
          <a:xfrm>
            <a:off x="1703850" y="3860845"/>
            <a:ext cx="4017641" cy="17941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91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7"/>
          <a:stretch/>
        </p:blipFill>
        <p:spPr>
          <a:xfrm>
            <a:off x="1510342" y="1412776"/>
            <a:ext cx="450864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7" y="2845634"/>
            <a:ext cx="8687553" cy="2370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48"/>
          <a:stretch/>
        </p:blipFill>
        <p:spPr>
          <a:xfrm>
            <a:off x="370067" y="1511737"/>
            <a:ext cx="8375106" cy="101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1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12" y="-9940"/>
            <a:ext cx="3993307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/>
          </p:nvPr>
        </p:nvGraphicFramePr>
        <p:xfrm>
          <a:off x="2062798" y="4192488"/>
          <a:ext cx="4640520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535802" y="4077072"/>
            <a:ext cx="108012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2797" y="4150464"/>
            <a:ext cx="108012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/>
          </p:nvPr>
        </p:nvGraphicFramePr>
        <p:xfrm>
          <a:off x="2234507" y="2276873"/>
          <a:ext cx="3511776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198636" y="2204864"/>
            <a:ext cx="1152128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66367" y="468914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6417" y="2758616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81791" y="485712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245261" y="2246472"/>
            <a:ext cx="360040" cy="3301161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124744"/>
            <a:ext cx="5854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테이블 생성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사원</a:t>
            </a:r>
            <a:r>
              <a:rPr lang="en-US" altLang="ko-KR" b="1" dirty="0" smtClean="0"/>
              <a:t>(employee)</a:t>
            </a:r>
            <a:r>
              <a:rPr lang="ko-KR" altLang="en-US" b="1" dirty="0" smtClean="0"/>
              <a:t> 테이블에 </a:t>
            </a:r>
            <a:r>
              <a:rPr lang="en-US" altLang="ko-KR" b="1" dirty="0" smtClean="0"/>
              <a:t>Foreign Key 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52" y="2335493"/>
            <a:ext cx="6965284" cy="373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619672" y="5517231"/>
            <a:ext cx="6860147" cy="39402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0176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자료 추가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386114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293096"/>
            <a:ext cx="6386114" cy="1032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91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12474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부서 자료 삭제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130758" cy="672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1" y="2563078"/>
            <a:ext cx="7130758" cy="1078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71600" y="393305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외래키</a:t>
            </a:r>
            <a:r>
              <a:rPr lang="ko-KR" altLang="en-US" b="1" dirty="0" smtClean="0"/>
              <a:t> 제약 조건 삭제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1" y="4365103"/>
            <a:ext cx="4480949" cy="472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71600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테이블 삭제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1" y="5445224"/>
            <a:ext cx="4508129" cy="6506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35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39552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</a:p>
        </p:txBody>
      </p:sp>
      <p:sp>
        <p:nvSpPr>
          <p:cNvPr id="6" name="타원 5"/>
          <p:cNvSpPr/>
          <p:nvPr/>
        </p:nvSpPr>
        <p:spPr>
          <a:xfrm>
            <a:off x="1547664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출판사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57145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도서단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도서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/>
          <p:cNvCxnSpPr>
            <a:stCxn id="20" idx="2"/>
            <a:endCxn id="5" idx="0"/>
          </p:cNvCxnSpPr>
          <p:nvPr/>
        </p:nvCxnSpPr>
        <p:spPr>
          <a:xfrm flipH="1">
            <a:off x="1001152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0" idx="2"/>
            <a:endCxn id="6" idx="0"/>
          </p:cNvCxnSpPr>
          <p:nvPr/>
        </p:nvCxnSpPr>
        <p:spPr>
          <a:xfrm>
            <a:off x="2051720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2"/>
            <a:endCxn id="7" idx="0"/>
          </p:cNvCxnSpPr>
          <p:nvPr/>
        </p:nvCxnSpPr>
        <p:spPr>
          <a:xfrm>
            <a:off x="2051720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개념적 모델링</a:t>
            </a:r>
            <a:endParaRPr lang="ko-KR" altLang="en-US" b="1" dirty="0"/>
          </a:p>
        </p:txBody>
      </p:sp>
      <p:sp>
        <p:nvSpPr>
          <p:cNvPr id="28" name="타원 27"/>
          <p:cNvSpPr/>
          <p:nvPr/>
        </p:nvSpPr>
        <p:spPr>
          <a:xfrm>
            <a:off x="5334727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고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객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42839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소</a:t>
            </a:r>
          </a:p>
        </p:txBody>
      </p:sp>
      <p:sp>
        <p:nvSpPr>
          <p:cNvPr id="30" name="타원 29"/>
          <p:cNvSpPr/>
          <p:nvPr/>
        </p:nvSpPr>
        <p:spPr>
          <a:xfrm>
            <a:off x="745232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전화번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고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객</a:t>
            </a:r>
          </a:p>
        </p:txBody>
      </p:sp>
      <p:cxnSp>
        <p:nvCxnSpPr>
          <p:cNvPr id="32" name="직선 연결선 31"/>
          <p:cNvCxnSpPr>
            <a:stCxn id="31" idx="2"/>
            <a:endCxn id="28" idx="0"/>
          </p:cNvCxnSpPr>
          <p:nvPr/>
        </p:nvCxnSpPr>
        <p:spPr>
          <a:xfrm flipH="1">
            <a:off x="5796327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2"/>
            <a:endCxn id="29" idx="0"/>
          </p:cNvCxnSpPr>
          <p:nvPr/>
        </p:nvCxnSpPr>
        <p:spPr>
          <a:xfrm>
            <a:off x="6846895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  <a:endCxn id="30" idx="0"/>
          </p:cNvCxnSpPr>
          <p:nvPr/>
        </p:nvCxnSpPr>
        <p:spPr>
          <a:xfrm>
            <a:off x="6846895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주문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4259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주문일자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/>
          <p:cNvCxnSpPr>
            <a:stCxn id="35" idx="2"/>
            <a:endCxn id="37" idx="0"/>
          </p:cNvCxnSpPr>
          <p:nvPr/>
        </p:nvCxnSpPr>
        <p:spPr>
          <a:xfrm>
            <a:off x="4319972" y="2887620"/>
            <a:ext cx="3982" cy="61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도서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논</a:t>
            </a:r>
            <a:r>
              <a:rPr lang="ko-KR" altLang="en-US" b="1" dirty="0"/>
              <a:t>리</a:t>
            </a:r>
            <a:r>
              <a:rPr lang="ko-KR" altLang="en-US" b="1" dirty="0" smtClean="0"/>
              <a:t>적 모델링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고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객</a:t>
            </a:r>
          </a:p>
        </p:txBody>
      </p: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주문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 2"/>
          <p:cNvSpPr/>
          <p:nvPr/>
        </p:nvSpPr>
        <p:spPr>
          <a:xfrm>
            <a:off x="4229962" y="3068960"/>
            <a:ext cx="180020" cy="50405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3861048"/>
            <a:ext cx="626469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도서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도서번호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도서단가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고객번호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주문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주문번호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고객번호</a:t>
            </a:r>
            <a:r>
              <a:rPr lang="en-US" altLang="ko-KR" sz="1600" dirty="0" smtClean="0"/>
              <a:t>(FK), </a:t>
            </a:r>
            <a:r>
              <a:rPr lang="ko-KR" altLang="en-US" sz="1600" dirty="0" smtClean="0"/>
              <a:t>도서번호</a:t>
            </a:r>
            <a:r>
              <a:rPr lang="en-US" altLang="ko-KR" sz="1600" dirty="0" smtClean="0"/>
              <a:t>(FK),  </a:t>
            </a:r>
            <a:r>
              <a:rPr lang="ko-KR" altLang="en-US" sz="1600" dirty="0" smtClean="0"/>
              <a:t>주문금액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주문일자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3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70788" y="1000722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물</a:t>
            </a:r>
            <a:r>
              <a:rPr lang="ko-KR" altLang="en-US" b="1" dirty="0" smtClean="0"/>
              <a:t>리적 모델링</a:t>
            </a:r>
            <a:endParaRPr lang="ko-KR" altLang="en-US" b="1" dirty="0"/>
          </a:p>
        </p:txBody>
      </p:sp>
      <p:sp>
        <p:nvSpPr>
          <p:cNvPr id="5" name="원통 4"/>
          <p:cNvSpPr/>
          <p:nvPr/>
        </p:nvSpPr>
        <p:spPr>
          <a:xfrm>
            <a:off x="395536" y="1370054"/>
            <a:ext cx="8280920" cy="4723242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916832"/>
            <a:ext cx="315823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도서</a:t>
            </a:r>
            <a:r>
              <a:rPr lang="en-US" altLang="ko-KR" sz="1200" dirty="0"/>
              <a:t>(</a:t>
            </a:r>
            <a:r>
              <a:rPr lang="ko-KR" altLang="en-US" sz="1200" u="sng" dirty="0"/>
              <a:t>도서번호</a:t>
            </a:r>
            <a:r>
              <a:rPr lang="en-US" altLang="ko-KR" sz="1200" dirty="0"/>
              <a:t>, </a:t>
            </a:r>
            <a:r>
              <a:rPr lang="ko-KR" altLang="en-US" sz="1200" dirty="0"/>
              <a:t>도서이름</a:t>
            </a:r>
            <a:r>
              <a:rPr lang="en-US" altLang="ko-KR" sz="1200" dirty="0"/>
              <a:t>, </a:t>
            </a:r>
            <a:r>
              <a:rPr lang="ko-KR" altLang="en-US" sz="1200" dirty="0"/>
              <a:t>출판사</a:t>
            </a:r>
            <a:r>
              <a:rPr lang="en-US" altLang="ko-KR" sz="1200" dirty="0"/>
              <a:t>, </a:t>
            </a:r>
            <a:r>
              <a:rPr lang="ko-KR" altLang="en-US" sz="1200" dirty="0"/>
              <a:t>도서단가</a:t>
            </a:r>
            <a:r>
              <a:rPr lang="en-US" altLang="ko-KR" sz="1200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6" y="2338029"/>
            <a:ext cx="3061345" cy="13216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98" y="2365451"/>
            <a:ext cx="2981540" cy="13646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26994" y="1988840"/>
            <a:ext cx="300434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고객</a:t>
            </a:r>
            <a:r>
              <a:rPr lang="en-US" altLang="ko-KR" sz="1200" dirty="0"/>
              <a:t>(</a:t>
            </a:r>
            <a:r>
              <a:rPr lang="ko-KR" altLang="en-US" sz="1200" u="sng" dirty="0"/>
              <a:t>고객번호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고객이름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4476" y="3851756"/>
            <a:ext cx="4727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주문</a:t>
            </a:r>
            <a:r>
              <a:rPr lang="en-US" altLang="ko-KR" sz="1200" dirty="0"/>
              <a:t>(</a:t>
            </a:r>
            <a:r>
              <a:rPr lang="ko-KR" altLang="en-US" sz="1200" u="sng" dirty="0"/>
              <a:t>주문번호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고객번호</a:t>
            </a:r>
            <a:r>
              <a:rPr lang="en-US" altLang="ko-KR" sz="1200" dirty="0"/>
              <a:t>(FK), </a:t>
            </a:r>
            <a:r>
              <a:rPr lang="ko-KR" altLang="en-US" sz="1200" dirty="0"/>
              <a:t>도서번호</a:t>
            </a:r>
            <a:r>
              <a:rPr lang="en-US" altLang="ko-KR" sz="1200" dirty="0"/>
              <a:t>(FK),  </a:t>
            </a:r>
            <a:r>
              <a:rPr lang="ko-KR" altLang="en-US" sz="1200" dirty="0"/>
              <a:t>주문금액</a:t>
            </a:r>
            <a:r>
              <a:rPr lang="en-US" altLang="ko-KR" sz="1200" dirty="0"/>
              <a:t>, </a:t>
            </a:r>
            <a:r>
              <a:rPr lang="ko-KR" altLang="en-US" sz="1200" dirty="0"/>
              <a:t>주문일자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5" y="4306347"/>
            <a:ext cx="3742765" cy="17553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5821" y="14847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DBMS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31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1"/>
            <a:ext cx="799288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ER(Entity Relationship) </a:t>
            </a:r>
            <a:r>
              <a:rPr lang="ko-KR" altLang="en-US" b="1" dirty="0" smtClean="0"/>
              <a:t>모델은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데이터 모델링 과정 중 개념적 모델링에서 사용하는 모델로 </a:t>
            </a:r>
            <a:r>
              <a:rPr lang="en-US" altLang="ko-KR" sz="1600" dirty="0" smtClean="0"/>
              <a:t>1976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피터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첸이</a:t>
            </a:r>
            <a:r>
              <a:rPr lang="ko-KR" altLang="en-US" sz="1600" dirty="0" smtClean="0"/>
              <a:t> 제안하였다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모델은 세상의 사물을 개체와 개체 간의 관계로 표현한다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개체는 독립적인 의미를 지니고 있는 </a:t>
            </a:r>
            <a:r>
              <a:rPr lang="ko-KR" altLang="en-US" sz="1600" dirty="0" err="1" smtClean="0"/>
              <a:t>유무형의</a:t>
            </a:r>
            <a:r>
              <a:rPr lang="ko-KR" altLang="en-US" sz="1600" dirty="0" smtClean="0"/>
              <a:t> 사람 또는 사물을 말하며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개체의 특성을 나타내는 속성</a:t>
            </a:r>
            <a:r>
              <a:rPr lang="en-US" altLang="ko-KR" sz="1600" dirty="0" smtClean="0"/>
              <a:t>(attribute)</a:t>
            </a:r>
            <a:r>
              <a:rPr lang="ko-KR" altLang="en-US" sz="1600" dirty="0" smtClean="0"/>
              <a:t>으로 식별한다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또한 개체끼리는 서로 관계를 가진다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모델은 개체와 개체간의 관계를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다이어그램이라는 표준화된 그림으로 표현한다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54" y="4077072"/>
            <a:ext cx="6143674" cy="18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관계 대응 수에 따른 유형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사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컴퓨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터</a:t>
            </a:r>
          </a:p>
        </p:txBody>
      </p:sp>
      <p:sp>
        <p:nvSpPr>
          <p:cNvPr id="9" name="다이아몬드 8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사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용</a:t>
            </a:r>
          </a:p>
        </p:txBody>
      </p:sp>
      <p:cxnSp>
        <p:nvCxnSpPr>
          <p:cNvPr id="10" name="직선 연결선 9"/>
          <p:cNvCxnSpPr>
            <a:stCxn id="7" idx="3"/>
            <a:endCxn id="9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3"/>
            <a:endCxn id="8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1800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772816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일대일</a:t>
            </a:r>
            <a:r>
              <a:rPr lang="en-US" altLang="ko-KR" sz="1600" b="1" dirty="0" smtClean="0"/>
              <a:t>(1:1) </a:t>
            </a:r>
            <a:r>
              <a:rPr lang="ko-KR" altLang="en-US" sz="1600" b="1" dirty="0" smtClean="0"/>
              <a:t>관</a:t>
            </a:r>
            <a:r>
              <a:rPr lang="ko-KR" altLang="en-US" sz="1600" b="1" dirty="0"/>
              <a:t>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3008108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회사에서 사원이 개인별로 한 대의 컴퓨터만 사용한다면 사원과 컴퓨터는 일대일 관계이다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98823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생</a:t>
            </a:r>
          </a:p>
        </p:txBody>
      </p:sp>
      <p:sp>
        <p:nvSpPr>
          <p:cNvPr id="18" name="다이아몬드 17"/>
          <p:cNvSpPr/>
          <p:nvPr/>
        </p:nvSpPr>
        <p:spPr>
          <a:xfrm>
            <a:off x="3707904" y="4260332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소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속</a:t>
            </a:r>
          </a:p>
        </p:txBody>
      </p:sp>
      <p:cxnSp>
        <p:nvCxnSpPr>
          <p:cNvPr id="19" name="직선 연결선 18"/>
          <p:cNvCxnSpPr>
            <a:stCxn id="16" idx="3"/>
            <a:endCxn id="18" idx="1"/>
          </p:cNvCxnSpPr>
          <p:nvPr/>
        </p:nvCxnSpPr>
        <p:spPr>
          <a:xfrm>
            <a:off x="2699792" y="4545124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3"/>
            <a:endCxn id="17" idx="1"/>
          </p:cNvCxnSpPr>
          <p:nvPr/>
        </p:nvCxnSpPr>
        <p:spPr>
          <a:xfrm flipV="1">
            <a:off x="4932040" y="4545124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1800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6136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9592" y="371703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일대다</a:t>
            </a:r>
            <a:r>
              <a:rPr lang="en-US" altLang="ko-KR" sz="1600" b="1" dirty="0" smtClean="0"/>
              <a:t>(1:N) </a:t>
            </a:r>
            <a:r>
              <a:rPr lang="ko-KR" altLang="en-US" sz="1600" b="1" dirty="0" smtClean="0"/>
              <a:t>관</a:t>
            </a:r>
            <a:r>
              <a:rPr lang="ko-KR" altLang="en-US" sz="1600" b="1" dirty="0"/>
              <a:t>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3608" y="495232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하나의 학과에는 여러 명의 학생이 소속되어 있어 일대다 관계로 표현할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이상의 자연수를 말한다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3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관계 대응 수에 따른 유형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03648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98823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강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좌</a:t>
            </a:r>
          </a:p>
        </p:txBody>
      </p:sp>
      <p:sp>
        <p:nvSpPr>
          <p:cNvPr id="27" name="다이아몬드 26"/>
          <p:cNvSpPr/>
          <p:nvPr/>
        </p:nvSpPr>
        <p:spPr>
          <a:xfrm>
            <a:off x="3707904" y="2213207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강</a:t>
            </a:r>
          </a:p>
        </p:txBody>
      </p:sp>
      <p:cxnSp>
        <p:nvCxnSpPr>
          <p:cNvPr id="28" name="직선 연결선 27"/>
          <p:cNvCxnSpPr>
            <a:stCxn id="25" idx="3"/>
            <a:endCxn id="27" idx="1"/>
          </p:cNvCxnSpPr>
          <p:nvPr/>
        </p:nvCxnSpPr>
        <p:spPr>
          <a:xfrm>
            <a:off x="2699792" y="2497999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3"/>
            <a:endCxn id="26" idx="1"/>
          </p:cNvCxnSpPr>
          <p:nvPr/>
        </p:nvCxnSpPr>
        <p:spPr>
          <a:xfrm flipV="1">
            <a:off x="4932040" y="2497999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800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6136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166990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다</a:t>
            </a:r>
            <a:r>
              <a:rPr lang="ko-KR" altLang="en-US" sz="1600" b="1" dirty="0" err="1" smtClean="0"/>
              <a:t>대다</a:t>
            </a:r>
            <a:r>
              <a:rPr lang="en-US" altLang="ko-KR" sz="1600" b="1" dirty="0" smtClean="0"/>
              <a:t>(N:N) </a:t>
            </a:r>
            <a:r>
              <a:rPr lang="ko-KR" altLang="en-US" sz="1600" b="1" dirty="0" smtClean="0"/>
              <a:t>관</a:t>
            </a:r>
            <a:r>
              <a:rPr lang="ko-KR" altLang="en-US" sz="1600" b="1" dirty="0"/>
              <a:t>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2905199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한 학생은 여러 강좌를 수강할 수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강좌 역시 여러 학생이 들을 수 있</a:t>
            </a:r>
            <a:r>
              <a:rPr lang="ko-KR" altLang="en-US" sz="1400" dirty="0"/>
              <a:t>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4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1238</Words>
  <Application>Microsoft Office PowerPoint</Application>
  <PresentationFormat>화면 슬라이드 쇼(4:3)</PresentationFormat>
  <Paragraphs>462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2장. 데이터 모델링</vt:lpstr>
      <vt:lpstr>  데이터 모델링</vt:lpstr>
      <vt:lpstr>  데이터 모델링</vt:lpstr>
      <vt:lpstr>  데이터 모델링</vt:lpstr>
      <vt:lpstr>  데이터 모델링</vt:lpstr>
      <vt:lpstr>  데이터 모델링</vt:lpstr>
      <vt:lpstr>  ER 모델</vt:lpstr>
      <vt:lpstr>  ER 모델</vt:lpstr>
      <vt:lpstr>  ER 모델</vt:lpstr>
      <vt:lpstr>  ER 모델</vt:lpstr>
      <vt:lpstr>  ER 모델</vt:lpstr>
      <vt:lpstr>  ER 모델</vt:lpstr>
      <vt:lpstr>  ER 모델</vt:lpstr>
      <vt:lpstr>  마당 서점 설계 실습</vt:lpstr>
      <vt:lpstr>  데이터 베이스 모델링</vt:lpstr>
      <vt:lpstr>  마당서점 - 도서 테이블</vt:lpstr>
      <vt:lpstr>  마당서점 - 고객 테이블</vt:lpstr>
      <vt:lpstr>  </vt:lpstr>
      <vt:lpstr>  도서 테이블 만들기</vt:lpstr>
      <vt:lpstr>  고객  및 주문 테이블 만들기</vt:lpstr>
      <vt:lpstr>  고객  및 주문 테이블 만들기</vt:lpstr>
      <vt:lpstr>  데이터베이스 모델링</vt:lpstr>
      <vt:lpstr>  데이터베이스 모델링</vt:lpstr>
      <vt:lpstr>  데이터베이스 모델링</vt:lpstr>
      <vt:lpstr>  데이터베이스 모델링</vt:lpstr>
      <vt:lpstr>  데이터베이스 모델링</vt:lpstr>
      <vt:lpstr>  데이터 베이스 모델링</vt:lpstr>
      <vt:lpstr>  데이터 베이스 모델링</vt:lpstr>
      <vt:lpstr>  데이터베이스 모델링</vt:lpstr>
      <vt:lpstr>  데이터베이스 구축하기</vt:lpstr>
      <vt:lpstr> 데이터베이스 구축하기</vt:lpstr>
      <vt:lpstr> 데이터베이스 구축하기</vt:lpstr>
      <vt:lpstr> 관계(Releation)</vt:lpstr>
      <vt:lpstr> 관계(Releation) - 외래키</vt:lpstr>
      <vt:lpstr> 관계(Releation) – 외래키 제약</vt:lpstr>
      <vt:lpstr> 관계(Releation) – 외래키 제약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270</cp:revision>
  <dcterms:created xsi:type="dcterms:W3CDTF">2019-03-04T02:36:55Z</dcterms:created>
  <dcterms:modified xsi:type="dcterms:W3CDTF">2023-04-01T22:36:44Z</dcterms:modified>
</cp:coreProperties>
</file>