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325" r:id="rId3"/>
    <p:sldId id="357" r:id="rId4"/>
    <p:sldId id="359" r:id="rId5"/>
    <p:sldId id="367" r:id="rId6"/>
    <p:sldId id="368" r:id="rId7"/>
    <p:sldId id="369" r:id="rId8"/>
    <p:sldId id="370" r:id="rId9"/>
    <p:sldId id="326" r:id="rId10"/>
    <p:sldId id="354" r:id="rId11"/>
    <p:sldId id="335" r:id="rId12"/>
    <p:sldId id="356" r:id="rId13"/>
    <p:sldId id="358" r:id="rId14"/>
    <p:sldId id="336" r:id="rId15"/>
    <p:sldId id="353" r:id="rId16"/>
    <p:sldId id="342" r:id="rId17"/>
    <p:sldId id="343" r:id="rId18"/>
    <p:sldId id="344" r:id="rId19"/>
    <p:sldId id="360" r:id="rId20"/>
    <p:sldId id="345" r:id="rId21"/>
    <p:sldId id="363" r:id="rId22"/>
    <p:sldId id="364" r:id="rId23"/>
    <p:sldId id="366" r:id="rId24"/>
    <p:sldId id="365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5544616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r>
              <a:rPr lang="ko-KR" altLang="en-US" sz="32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2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SQL – DML</a:t>
            </a:r>
            <a:endParaRPr lang="ko-KR" altLang="en-US" sz="3200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베이스 구성요소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SELECT – </a:t>
            </a:r>
            <a:r>
              <a:rPr lang="ko-KR" altLang="en-US" dirty="0" smtClean="0"/>
              <a:t>자료 검색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17"/>
          <a:stretch/>
        </p:blipFill>
        <p:spPr>
          <a:xfrm>
            <a:off x="1089358" y="2636912"/>
            <a:ext cx="6965284" cy="356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1089358" y="1556792"/>
            <a:ext cx="643497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  SELECT  </a:t>
            </a:r>
            <a:r>
              <a:rPr lang="ko-KR" altLang="en-US" sz="1800" dirty="0" smtClean="0"/>
              <a:t>칼</a:t>
            </a:r>
            <a:r>
              <a:rPr lang="ko-KR" altLang="en-US" sz="1800" dirty="0"/>
              <a:t>럼</a:t>
            </a:r>
            <a:r>
              <a:rPr lang="ko-KR" altLang="en-US" sz="1800" dirty="0" smtClean="0"/>
              <a:t>이름 </a:t>
            </a:r>
            <a:r>
              <a:rPr lang="en-US" altLang="ko-KR" sz="1800" dirty="0" smtClean="0"/>
              <a:t>(or </a:t>
            </a:r>
            <a:r>
              <a:rPr lang="ko-KR" altLang="en-US" sz="1800" dirty="0" smtClean="0"/>
              <a:t>별칭</a:t>
            </a:r>
            <a:r>
              <a:rPr lang="en-US" altLang="ko-KR" sz="1800" dirty="0" smtClean="0"/>
              <a:t>) </a:t>
            </a:r>
            <a:r>
              <a:rPr lang="en-US" altLang="ko-KR" sz="1800" b="1" dirty="0" smtClean="0"/>
              <a:t>FROM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테이블 이름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    </a:t>
            </a:r>
            <a:r>
              <a:rPr lang="en-US" altLang="ko-KR" sz="1800" b="1" dirty="0" smtClean="0"/>
              <a:t>ORDER BY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칼럼 이름 </a:t>
            </a:r>
            <a:r>
              <a:rPr lang="en-US" altLang="ko-KR" sz="1800" dirty="0" smtClean="0"/>
              <a:t>ASC / DESC (</a:t>
            </a:r>
            <a:r>
              <a:rPr lang="ko-KR" altLang="en-US" sz="1800" dirty="0" smtClean="0"/>
              <a:t>오름차순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내림차순</a:t>
            </a:r>
            <a:r>
              <a:rPr lang="en-US" altLang="ko-KR" sz="1800" dirty="0" smtClean="0"/>
              <a:t>)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07005" y="980728"/>
            <a:ext cx="998873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정</a:t>
            </a:r>
            <a:r>
              <a:rPr lang="ko-KR" altLang="en-US" sz="2000" dirty="0"/>
              <a:t>렬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43245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SELECT </a:t>
            </a:r>
            <a:r>
              <a:rPr lang="en-US" altLang="ko-KR" dirty="0"/>
              <a:t>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3608" y="112474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집계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그룹</a:t>
            </a:r>
            <a:r>
              <a:rPr lang="en-US" altLang="ko-KR" dirty="0" smtClean="0"/>
              <a:t>)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119987" y="1700808"/>
            <a:ext cx="576064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  SELECT  </a:t>
            </a:r>
            <a:r>
              <a:rPr lang="ko-KR" altLang="en-US" sz="1800" dirty="0" smtClean="0"/>
              <a:t>그룹함</a:t>
            </a:r>
            <a:r>
              <a:rPr lang="ko-KR" altLang="en-US" sz="1800" dirty="0"/>
              <a:t>수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칼럼이</a:t>
            </a:r>
            <a:r>
              <a:rPr lang="ko-KR" altLang="en-US" sz="1800" dirty="0"/>
              <a:t>름</a:t>
            </a:r>
            <a:r>
              <a:rPr lang="en-US" altLang="ko-KR" sz="1800" dirty="0" smtClean="0"/>
              <a:t>) </a:t>
            </a:r>
            <a:r>
              <a:rPr lang="en-US" altLang="ko-KR" sz="1800" b="1" dirty="0" smtClean="0"/>
              <a:t>FROM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테이블 이름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    </a:t>
            </a:r>
            <a:r>
              <a:rPr lang="en-US" altLang="ko-KR" sz="1800" b="1" dirty="0" smtClean="0"/>
              <a:t>ORDER BY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칼럼 이름 </a:t>
            </a:r>
            <a:r>
              <a:rPr lang="en-US" altLang="ko-KR" sz="1800" dirty="0" smtClean="0"/>
              <a:t>(ASC/DESC)</a:t>
            </a: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233903"/>
              </p:ext>
            </p:extLst>
          </p:nvPr>
        </p:nvGraphicFramePr>
        <p:xfrm>
          <a:off x="1795475" y="2924944"/>
          <a:ext cx="4409664" cy="230425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5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 smtClean="0"/>
                        <a:t> 함수</a:t>
                      </a:r>
                      <a:endParaRPr lang="ko-KR" altLang="en-US" sz="1600" u="none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 기능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SUM(</a:t>
                      </a:r>
                      <a:r>
                        <a:rPr lang="ko-KR" altLang="en-US" sz="1600" dirty="0" smtClean="0"/>
                        <a:t>칼럼</a:t>
                      </a:r>
                      <a:r>
                        <a:rPr lang="en-US" altLang="ko-KR" sz="1600" baseline="0" dirty="0" smtClean="0"/>
                        <a:t> 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합계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COUNT(*)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개수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AVG(</a:t>
                      </a:r>
                      <a:r>
                        <a:rPr lang="ko-KR" altLang="en-US" sz="1600" dirty="0" smtClean="0"/>
                        <a:t>칼럼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평균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MAX(</a:t>
                      </a:r>
                      <a:r>
                        <a:rPr lang="ko-KR" altLang="en-US" sz="1600" dirty="0" smtClean="0"/>
                        <a:t>칼럼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최대값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MIN(</a:t>
                      </a:r>
                      <a:r>
                        <a:rPr lang="ko-KR" altLang="en-US" sz="1600" dirty="0" smtClean="0"/>
                        <a:t>칼럼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 </a:t>
                      </a:r>
                      <a:r>
                        <a:rPr lang="ko-KR" altLang="en-US" sz="1600" dirty="0" smtClean="0"/>
                        <a:t>최소값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0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SELECT </a:t>
            </a:r>
            <a:r>
              <a:rPr lang="en-US" altLang="ko-KR" dirty="0"/>
              <a:t>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9"/>
          <a:stretch/>
        </p:blipFill>
        <p:spPr>
          <a:xfrm>
            <a:off x="1475656" y="1536894"/>
            <a:ext cx="4610500" cy="4254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912450"/>
            <a:ext cx="1832772" cy="4537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773529"/>
            <a:ext cx="916386" cy="4990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942260"/>
            <a:ext cx="1013548" cy="502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786" y="1718552"/>
            <a:ext cx="777307" cy="457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718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SELECT </a:t>
            </a:r>
            <a:r>
              <a:rPr lang="en-US" altLang="ko-KR" dirty="0"/>
              <a:t>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3608" y="112474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GROUP BY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그룹으로 묶기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119987" y="1556792"/>
            <a:ext cx="5760640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  SELECT  </a:t>
            </a:r>
            <a:r>
              <a:rPr lang="ko-KR" altLang="en-US" sz="1800" dirty="0" smtClean="0"/>
              <a:t>그룹함</a:t>
            </a:r>
            <a:r>
              <a:rPr lang="ko-KR" altLang="en-US" sz="1800" dirty="0"/>
              <a:t>수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칼럼이</a:t>
            </a:r>
            <a:r>
              <a:rPr lang="ko-KR" altLang="en-US" sz="1800" dirty="0"/>
              <a:t>름</a:t>
            </a:r>
            <a:r>
              <a:rPr lang="en-US" altLang="ko-KR" sz="1800" dirty="0" smtClean="0"/>
              <a:t>) </a:t>
            </a:r>
            <a:r>
              <a:rPr lang="en-US" altLang="ko-KR" sz="1800" b="1" dirty="0" smtClean="0"/>
              <a:t>FROM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테이블 이름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    [WHERE  </a:t>
            </a:r>
            <a:r>
              <a:rPr lang="ko-KR" altLang="en-US" sz="1800" dirty="0" err="1" smtClean="0"/>
              <a:t>조건식</a:t>
            </a:r>
            <a:r>
              <a:rPr lang="en-US" altLang="ko-KR" sz="1800" dirty="0" smtClean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  GROUP BY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칼럼 이름 </a:t>
            </a:r>
            <a:endParaRPr lang="en-US" altLang="ko-KR" sz="180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094227" y="4005064"/>
            <a:ext cx="576064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  SELECT  </a:t>
            </a:r>
            <a:r>
              <a:rPr lang="ko-KR" altLang="en-US" sz="1800" dirty="0" smtClean="0"/>
              <a:t>그룹함</a:t>
            </a:r>
            <a:r>
              <a:rPr lang="ko-KR" altLang="en-US" sz="1800" dirty="0"/>
              <a:t>수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칼럼이</a:t>
            </a:r>
            <a:r>
              <a:rPr lang="ko-KR" altLang="en-US" sz="1800" dirty="0"/>
              <a:t>름</a:t>
            </a:r>
            <a:r>
              <a:rPr lang="en-US" altLang="ko-KR" sz="1800" dirty="0" smtClean="0"/>
              <a:t>) </a:t>
            </a:r>
            <a:r>
              <a:rPr lang="en-US" altLang="ko-KR" sz="1800" b="1" dirty="0" smtClean="0"/>
              <a:t>FROM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테이블 이름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    [WHERE  </a:t>
            </a:r>
            <a:r>
              <a:rPr lang="ko-KR" altLang="en-US" sz="1800" dirty="0" err="1" smtClean="0"/>
              <a:t>조건식</a:t>
            </a:r>
            <a:r>
              <a:rPr lang="en-US" altLang="ko-KR" sz="1800" dirty="0" smtClean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  GROUP BY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칼럼 이름 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en-US" altLang="ko-KR" sz="1800" b="1" dirty="0" smtClean="0"/>
              <a:t>HAVING</a:t>
            </a:r>
            <a:r>
              <a:rPr lang="en-US" altLang="ko-KR" sz="1800" dirty="0" smtClean="0"/>
              <a:t>  </a:t>
            </a:r>
            <a:r>
              <a:rPr lang="ko-KR" altLang="en-US" sz="1800" dirty="0" err="1" smtClean="0"/>
              <a:t>조건식</a:t>
            </a:r>
            <a:endParaRPr lang="en-US" altLang="ko-KR" sz="1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119986" y="3501008"/>
            <a:ext cx="7412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HAVING </a:t>
            </a:r>
            <a:r>
              <a:rPr lang="ko-KR" altLang="en-US" b="1" dirty="0"/>
              <a:t>절</a:t>
            </a:r>
            <a:r>
              <a:rPr lang="ko-KR" altLang="en-US" dirty="0"/>
              <a:t>은 </a:t>
            </a:r>
            <a:r>
              <a:rPr lang="en-US" altLang="ko-KR" dirty="0"/>
              <a:t>GROUP BY </a:t>
            </a:r>
            <a:r>
              <a:rPr lang="ko-KR" altLang="en-US" dirty="0"/>
              <a:t>질의 결과 나타내는 그룹을 제한하는 </a:t>
            </a:r>
            <a:r>
              <a:rPr lang="ko-KR" altLang="en-US" dirty="0" smtClean="0"/>
              <a:t>역할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7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SELECT </a:t>
            </a:r>
            <a:r>
              <a:rPr lang="en-US" altLang="ko-KR" dirty="0"/>
              <a:t>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3" y="1268760"/>
            <a:ext cx="7460627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1" y="4221088"/>
            <a:ext cx="2365819" cy="1152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221088"/>
            <a:ext cx="1512168" cy="864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105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실습문</a:t>
            </a:r>
            <a:r>
              <a:rPr lang="ko-KR" altLang="en-US" dirty="0"/>
              <a:t>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1844824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모든 </a:t>
            </a:r>
            <a:r>
              <a:rPr lang="ko-KR" altLang="en-US" dirty="0"/>
              <a:t>고객의 이름과 주소를 검색하시오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모든 고객의 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전화번호를 검색하시오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주소가 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영국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</a:t>
            </a:r>
            <a:r>
              <a:rPr lang="ko-KR" altLang="en-US" dirty="0"/>
              <a:t>고객을 </a:t>
            </a:r>
            <a:r>
              <a:rPr lang="ko-KR" altLang="en-US" dirty="0" smtClean="0"/>
              <a:t>검색하시오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고객의 이름이 </a:t>
            </a:r>
            <a:r>
              <a:rPr lang="en-US" altLang="ko-KR" dirty="0"/>
              <a:t>'</a:t>
            </a:r>
            <a:r>
              <a:rPr lang="ko-KR" altLang="en-US" dirty="0"/>
              <a:t>김연아</a:t>
            </a:r>
            <a:r>
              <a:rPr lang="en-US" altLang="ko-KR" dirty="0"/>
              <a:t>' </a:t>
            </a:r>
            <a:r>
              <a:rPr lang="ko-KR" altLang="en-US" dirty="0"/>
              <a:t>혹은 </a:t>
            </a:r>
            <a:r>
              <a:rPr lang="en-US" altLang="ko-KR" dirty="0"/>
              <a:t>'</a:t>
            </a:r>
            <a:r>
              <a:rPr lang="ko-KR" altLang="en-US" dirty="0"/>
              <a:t>안산</a:t>
            </a:r>
            <a:r>
              <a:rPr lang="en-US" altLang="ko-KR" dirty="0"/>
              <a:t>'</a:t>
            </a:r>
            <a:r>
              <a:rPr lang="ko-KR" altLang="en-US" dirty="0"/>
              <a:t>인 고객을 </a:t>
            </a:r>
            <a:r>
              <a:rPr lang="ko-KR" altLang="en-US" dirty="0" smtClean="0"/>
              <a:t>검색하시오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주소가 </a:t>
            </a:r>
            <a:r>
              <a:rPr lang="en-US" altLang="ko-KR" dirty="0"/>
              <a:t>'</a:t>
            </a:r>
            <a:r>
              <a:rPr lang="ko-KR" altLang="en-US" dirty="0"/>
              <a:t>대한민국</a:t>
            </a:r>
            <a:r>
              <a:rPr lang="en-US" altLang="ko-KR" dirty="0"/>
              <a:t>'</a:t>
            </a:r>
            <a:r>
              <a:rPr lang="ko-KR" altLang="en-US" dirty="0"/>
              <a:t>이 아닌 고객을 검색하시오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전화번호가 없는 고객을 </a:t>
            </a:r>
            <a:r>
              <a:rPr lang="ko-KR" altLang="en-US" dirty="0" smtClean="0"/>
              <a:t>검색하시오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고객을 이름순으로 정렬하시오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고객의 총 인원수를 구하시오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242473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마당 서점의 고객 테이블을 검색하시오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2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조인</a:t>
            </a:r>
            <a:r>
              <a:rPr lang="en-US" altLang="ko-KR" dirty="0" smtClean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조인이란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79308" y="1556792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조인은 한 개 이상의 테이블과 테이블을 서로 연결하여 사용하는 기법을 말한다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동등조인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외부 조인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자체 </a:t>
            </a:r>
            <a:r>
              <a:rPr lang="ko-KR" altLang="en-US" sz="1600" dirty="0" err="1" smtClean="0"/>
              <a:t>조인등이</a:t>
            </a:r>
            <a:r>
              <a:rPr lang="ko-KR" altLang="en-US" sz="1600" dirty="0" smtClean="0"/>
              <a:t>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311384"/>
              </p:ext>
            </p:extLst>
          </p:nvPr>
        </p:nvGraphicFramePr>
        <p:xfrm>
          <a:off x="915312" y="2420888"/>
          <a:ext cx="7473112" cy="140920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5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조인 기법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개념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동등 조인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equi</a:t>
                      </a:r>
                      <a:r>
                        <a:rPr lang="en-US" altLang="ko-KR" sz="1600" dirty="0" smtClean="0"/>
                        <a:t> join)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/>
                        <a:t> 조인 조건이 정확히 일치하는 경우에 결과를 출력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외부 조인</a:t>
                      </a:r>
                      <a:r>
                        <a:rPr lang="en-US" altLang="ko-KR" sz="1600" dirty="0" smtClean="0"/>
                        <a:t>(outer join)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조인 조건이 정확히 일치하지 않아도 모든 결과를 출력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자체 조인</a:t>
                      </a:r>
                      <a:r>
                        <a:rPr lang="en-US" altLang="ko-KR" sz="1600" dirty="0" smtClean="0"/>
                        <a:t>(self join)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자체 테이블에서 조인하고자 할 때 사용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1331640" y="4365104"/>
            <a:ext cx="597666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SELECT  </a:t>
            </a:r>
            <a:r>
              <a:rPr lang="ko-KR" altLang="en-US" sz="1600" dirty="0" smtClean="0"/>
              <a:t>테이블이름</a:t>
            </a:r>
            <a:r>
              <a:rPr lang="en-US" altLang="ko-KR" sz="1600" dirty="0" smtClean="0"/>
              <a:t>1.</a:t>
            </a:r>
            <a:r>
              <a:rPr lang="ko-KR" altLang="en-US" sz="1600" dirty="0" smtClean="0"/>
              <a:t>열 이름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테이블이름</a:t>
            </a:r>
            <a:r>
              <a:rPr lang="en-US" altLang="ko-KR" sz="1600" dirty="0" smtClean="0"/>
              <a:t>2.</a:t>
            </a:r>
            <a:r>
              <a:rPr lang="ko-KR" altLang="en-US" sz="1600" dirty="0" smtClean="0"/>
              <a:t>열 이름</a:t>
            </a:r>
            <a:r>
              <a:rPr lang="en-US" altLang="ko-KR" sz="1600" dirty="0" smtClean="0"/>
              <a:t>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/>
              <a:t>  FROM </a:t>
            </a:r>
            <a:r>
              <a:rPr lang="ko-KR" altLang="en-US" sz="1600" dirty="0" smtClean="0"/>
              <a:t>테이블 이름 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테이블 이름</a:t>
            </a:r>
            <a:r>
              <a:rPr lang="en-US" altLang="ko-KR" sz="1600" dirty="0" smtClean="0"/>
              <a:t>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WHERE </a:t>
            </a:r>
            <a:r>
              <a:rPr lang="ko-KR" altLang="en-US" sz="1600" dirty="0" smtClean="0"/>
              <a:t>테이블 이름 </a:t>
            </a:r>
            <a:r>
              <a:rPr lang="en-US" altLang="ko-KR" sz="1600" dirty="0" smtClean="0"/>
              <a:t>1.</a:t>
            </a:r>
            <a:r>
              <a:rPr lang="ko-KR" altLang="en-US" sz="1600" dirty="0" smtClean="0"/>
              <a:t>열 이름</a:t>
            </a:r>
            <a:r>
              <a:rPr lang="en-US" altLang="ko-KR" sz="1600" dirty="0" smtClean="0"/>
              <a:t>1 = </a:t>
            </a:r>
            <a:r>
              <a:rPr lang="ko-KR" altLang="en-US" sz="1600" dirty="0" smtClean="0"/>
              <a:t>테이블 이름</a:t>
            </a:r>
            <a:r>
              <a:rPr lang="en-US" altLang="ko-KR" sz="1600" dirty="0" smtClean="0"/>
              <a:t>2.</a:t>
            </a:r>
            <a:r>
              <a:rPr lang="ko-KR" altLang="en-US" sz="1600" dirty="0" smtClean="0"/>
              <a:t>열 이름 </a:t>
            </a:r>
            <a:r>
              <a:rPr lang="en-US" altLang="ko-KR" sz="1600" dirty="0" smtClean="0"/>
              <a:t>2</a:t>
            </a:r>
            <a:endParaRPr lang="en-US" altLang="ko-K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39330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문법 규칙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27984" y="5301208"/>
            <a:ext cx="360041" cy="36003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87806" y="5589240"/>
            <a:ext cx="3622322" cy="60444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두 테이블의 열이 갖고 있는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데이터값을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논리적으로 연결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4788025" y="5661247"/>
            <a:ext cx="482133" cy="18002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4348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조인</a:t>
            </a:r>
            <a:r>
              <a:rPr lang="en-US" altLang="ko-KR" dirty="0" smtClean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052736"/>
            <a:ext cx="80648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동등 조인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equi</a:t>
            </a:r>
            <a:r>
              <a:rPr lang="en-US" altLang="ko-KR" b="1" dirty="0" smtClean="0"/>
              <a:t> join or inner join)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양쪽 테이블에서 조인 조건이 일치하는 행만 가져오는 조인으로 </a:t>
            </a:r>
            <a:r>
              <a:rPr lang="ko-KR" altLang="en-US" sz="1600" dirty="0" err="1" smtClean="0"/>
              <a:t>기본키와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외래키의</a:t>
            </a:r>
            <a:r>
              <a:rPr lang="ko-KR" altLang="en-US" sz="1600" dirty="0" smtClean="0"/>
              <a:t> 관계를 이용하여 조인하기도 하고 키가 아니더라도 다양한 조건으로 조인할 수 있다</a:t>
            </a:r>
            <a:r>
              <a:rPr lang="en-US" altLang="ko-KR" sz="1600" dirty="0" smtClean="0"/>
              <a:t>.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01" y="3933056"/>
            <a:ext cx="6766469" cy="19265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01" y="2492896"/>
            <a:ext cx="4724322" cy="11465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695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조인</a:t>
            </a:r>
            <a:r>
              <a:rPr lang="en-US" altLang="ko-KR" dirty="0" smtClean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59"/>
            <a:ext cx="5472608" cy="13913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268759"/>
            <a:ext cx="1512168" cy="21244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93171"/>
            <a:ext cx="5226840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085184"/>
            <a:ext cx="7254869" cy="9297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11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조인</a:t>
            </a:r>
            <a:r>
              <a:rPr lang="en-US" altLang="ko-KR" dirty="0" smtClean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111677"/>
            <a:ext cx="806489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INNER JOIN ~ ON(FROM </a:t>
            </a:r>
            <a:r>
              <a:rPr lang="ko-KR" altLang="en-US" b="1" dirty="0" smtClean="0"/>
              <a:t>절에서 사용</a:t>
            </a:r>
            <a:r>
              <a:rPr lang="en-US" altLang="ko-KR" b="1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65982"/>
            <a:ext cx="4998616" cy="12749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94" y="1879054"/>
            <a:ext cx="2000652" cy="23420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79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SELECT – </a:t>
            </a:r>
            <a:r>
              <a:rPr lang="ko-KR" altLang="en-US" dirty="0" smtClean="0"/>
              <a:t>자료 검색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231696" y="1526366"/>
            <a:ext cx="5860584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  SELECT  </a:t>
            </a:r>
            <a:r>
              <a:rPr lang="ko-KR" altLang="en-US" sz="1800" dirty="0" smtClean="0"/>
              <a:t>칼</a:t>
            </a:r>
            <a:r>
              <a:rPr lang="ko-KR" altLang="en-US" sz="1800" dirty="0"/>
              <a:t>럼</a:t>
            </a:r>
            <a:r>
              <a:rPr lang="ko-KR" altLang="en-US" sz="1800" dirty="0" smtClean="0"/>
              <a:t>이름 </a:t>
            </a:r>
            <a:r>
              <a:rPr lang="en-US" altLang="ko-KR" sz="1800" dirty="0" smtClean="0"/>
              <a:t>(or </a:t>
            </a:r>
            <a:r>
              <a:rPr lang="ko-KR" altLang="en-US" sz="1800" dirty="0" smtClean="0"/>
              <a:t>별칭</a:t>
            </a:r>
            <a:r>
              <a:rPr lang="en-US" altLang="ko-KR" sz="1800" dirty="0" smtClean="0"/>
              <a:t>) </a:t>
            </a:r>
            <a:r>
              <a:rPr lang="en-US" altLang="ko-KR" sz="1800" b="1" dirty="0" smtClean="0"/>
              <a:t>FROM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테이블 이름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    </a:t>
            </a:r>
            <a:r>
              <a:rPr lang="en-US" altLang="ko-KR" sz="1800" b="1" dirty="0" smtClean="0"/>
              <a:t>WHERE 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조건문</a:t>
            </a:r>
            <a:endParaRPr lang="en-US" altLang="ko-KR" sz="1800" dirty="0" smtClean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07005" y="980728"/>
            <a:ext cx="998873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err="1" smtClean="0"/>
              <a:t>조건</a:t>
            </a:r>
            <a:r>
              <a:rPr lang="ko-KR" altLang="en-US" sz="2000" dirty="0" err="1"/>
              <a:t>절</a:t>
            </a:r>
            <a:endParaRPr lang="en-US" altLang="ko-KR" sz="2000" dirty="0" smtClean="0"/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992811"/>
              </p:ext>
            </p:extLst>
          </p:nvPr>
        </p:nvGraphicFramePr>
        <p:xfrm>
          <a:off x="1043608" y="2780928"/>
          <a:ext cx="7056784" cy="280831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 smtClean="0"/>
                        <a:t> 연산자</a:t>
                      </a:r>
                      <a:endParaRPr lang="ko-KR" altLang="en-US" sz="1600" u="none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 기능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 =,  &lt;&gt;,  &gt;,  &lt;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비교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같다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같지않다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크다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작다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 BETWEEN..</a:t>
                      </a:r>
                      <a:r>
                        <a:rPr lang="en-US" altLang="ko-KR" sz="1800" baseline="0" dirty="0" smtClean="0"/>
                        <a:t> AND..</a:t>
                      </a:r>
                      <a:endParaRPr lang="ko-KR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범위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 IN</a:t>
                      </a:r>
                      <a:r>
                        <a:rPr lang="en-US" altLang="ko-KR" sz="1800" baseline="0" dirty="0" smtClean="0"/>
                        <a:t> (A, B, C)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포함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조건값이</a:t>
                      </a:r>
                      <a:r>
                        <a:rPr lang="ko-KR" altLang="en-US" sz="1600" dirty="0" smtClean="0"/>
                        <a:t> 명확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 LIKE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조회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조건값이</a:t>
                      </a:r>
                      <a:r>
                        <a:rPr lang="ko-KR" altLang="en-US" sz="1600" dirty="0" smtClean="0"/>
                        <a:t> 불명확</a:t>
                      </a:r>
                      <a:r>
                        <a:rPr lang="en-US" altLang="ko-KR" sz="1600" dirty="0" smtClean="0"/>
                        <a:t>), % </a:t>
                      </a:r>
                      <a:r>
                        <a:rPr lang="ko-KR" altLang="en-US" sz="1600" dirty="0" smtClean="0"/>
                        <a:t>사용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 IS NULL</a:t>
                      </a:r>
                      <a:endParaRPr lang="ko-KR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데이터 값이 </a:t>
                      </a:r>
                      <a:r>
                        <a:rPr lang="en-US" altLang="ko-KR" sz="1600" dirty="0" smtClean="0"/>
                        <a:t>NULL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인 경우 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55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조인</a:t>
            </a:r>
            <a:r>
              <a:rPr lang="en-US" altLang="ko-KR" dirty="0" smtClean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5576" y="1111677"/>
            <a:ext cx="806489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OUTER JOIN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JOIN </a:t>
            </a:r>
            <a:r>
              <a:rPr lang="ko-KR" altLang="en-US" sz="1600" dirty="0" smtClean="0"/>
              <a:t>조건에 충족하는 데이터가 아니어도 출력될 수 있는 방식이다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/>
              <a:t>LEFT OUTER JOIN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1) WHERE </a:t>
            </a:r>
            <a:r>
              <a:rPr lang="ko-KR" altLang="en-US" sz="1600" dirty="0" smtClean="0"/>
              <a:t>절에서 </a:t>
            </a:r>
            <a:r>
              <a:rPr lang="en-US" altLang="ko-KR" sz="1600" dirty="0" smtClean="0"/>
              <a:t>(+)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 2) FROM</a:t>
            </a:r>
            <a:r>
              <a:rPr lang="ko-KR" altLang="en-US" sz="1600" dirty="0" smtClean="0"/>
              <a:t>절 </a:t>
            </a:r>
            <a:r>
              <a:rPr lang="en-US" altLang="ko-KR" sz="1600" dirty="0" smtClean="0"/>
              <a:t>: LEFT OUTER JOIN ~ ON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2852936"/>
            <a:ext cx="4428153" cy="10081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6" y="4653136"/>
            <a:ext cx="5216003" cy="9491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285" y="3064627"/>
            <a:ext cx="1836579" cy="25376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48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11560" y="980728"/>
            <a:ext cx="6768752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</a:t>
            </a:r>
            <a:r>
              <a:rPr lang="ko-KR" altLang="en-US" sz="2000" b="1" dirty="0" err="1" smtClean="0"/>
              <a:t>뷰</a:t>
            </a:r>
            <a:r>
              <a:rPr lang="en-US" altLang="ko-KR" sz="2000" b="1" dirty="0" smtClean="0"/>
              <a:t>(VIEW)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1484784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/>
              <a:t>뷰는</a:t>
            </a:r>
            <a:r>
              <a:rPr lang="ko-KR" altLang="en-US" sz="1600" dirty="0" smtClean="0"/>
              <a:t> 하나 이상의 테이블을 합하여 만든 가상의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테이블로써 실제 테이블처럼 사용할 수 있도록 만든 데이터베이스 개체이다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rgbClr val="C00000"/>
                </a:solidFill>
              </a:rPr>
              <a:t>뷰를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사용하는 이유</a:t>
            </a:r>
            <a:r>
              <a:rPr lang="ko-KR" altLang="en-US" sz="1600" dirty="0" smtClean="0"/>
              <a:t>는 원본 테이블의 데이터를 안전하게 유지하면서 필요한 사용자에게 적절한 데이터를 제공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보고서 형태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571190" y="3797762"/>
            <a:ext cx="3324945" cy="1090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  CREATE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VIEW </a:t>
            </a:r>
            <a:r>
              <a:rPr lang="ko-KR" altLang="en-US" sz="1800" b="1" dirty="0" err="1" smtClean="0"/>
              <a:t>뷰이름</a:t>
            </a: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 AS SELECT </a:t>
            </a:r>
            <a:r>
              <a:rPr lang="ko-KR" altLang="en-US" sz="1800" b="1" dirty="0" smtClean="0"/>
              <a:t>문</a:t>
            </a:r>
            <a:endParaRPr lang="en-US" altLang="ko-KR" sz="18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571191" y="3236100"/>
            <a:ext cx="148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뷰의</a:t>
            </a:r>
            <a:r>
              <a:rPr lang="ko-KR" altLang="en-US" sz="2000" b="1" dirty="0" smtClean="0"/>
              <a:t> 생성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2797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920" y="1412776"/>
            <a:ext cx="6285422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750" y="2348880"/>
            <a:ext cx="2122288" cy="190707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259790" y="4005064"/>
            <a:ext cx="2350129" cy="37621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43" y="3299249"/>
            <a:ext cx="2648678" cy="9714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33" y="4523217"/>
            <a:ext cx="4031330" cy="693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933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66" y="1544216"/>
            <a:ext cx="5040091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212976"/>
            <a:ext cx="2089460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184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35" y="2642794"/>
            <a:ext cx="2970381" cy="7337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1331640" y="1916832"/>
            <a:ext cx="3324945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 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DROP</a:t>
            </a:r>
            <a:r>
              <a:rPr lang="en-US" altLang="ko-KR" sz="1800" b="1" dirty="0" smtClean="0"/>
              <a:t> VIEW </a:t>
            </a:r>
            <a:r>
              <a:rPr lang="ko-KR" altLang="en-US" sz="1800" b="1" dirty="0" err="1" smtClean="0"/>
              <a:t>뷰이름</a:t>
            </a:r>
            <a:r>
              <a:rPr lang="ko-KR" altLang="en-US" sz="1800" b="1" dirty="0" smtClean="0"/>
              <a:t> </a:t>
            </a:r>
            <a:endParaRPr lang="en-US" altLang="ko-KR" sz="1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252529" y="1340768"/>
            <a:ext cx="148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err="1" smtClean="0"/>
              <a:t>뷰의</a:t>
            </a:r>
            <a:r>
              <a:rPr lang="ko-KR" altLang="en-US" sz="2000" b="1" dirty="0" smtClean="0"/>
              <a:t> 삭제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1459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SELECT – </a:t>
            </a:r>
            <a:r>
              <a:rPr lang="ko-KR" altLang="en-US" dirty="0" smtClean="0"/>
              <a:t>자료 검색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0768"/>
            <a:ext cx="5384293" cy="4114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939" y="2996952"/>
            <a:ext cx="1021169" cy="13717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437112"/>
            <a:ext cx="3749365" cy="1676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382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SELECT – </a:t>
            </a:r>
            <a:r>
              <a:rPr lang="ko-KR" altLang="en-US" dirty="0" smtClean="0"/>
              <a:t>자료 검색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0"/>
          <a:stretch/>
        </p:blipFill>
        <p:spPr>
          <a:xfrm>
            <a:off x="971600" y="1052736"/>
            <a:ext cx="5256584" cy="3737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87"/>
          <a:stretch/>
        </p:blipFill>
        <p:spPr>
          <a:xfrm>
            <a:off x="971600" y="4790260"/>
            <a:ext cx="5700254" cy="1029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847" y="4184417"/>
            <a:ext cx="3673159" cy="1211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87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서브 쿼리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1125496"/>
            <a:ext cx="842493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서브 쿼리</a:t>
            </a:r>
            <a:r>
              <a:rPr lang="en-US" altLang="ko-KR" b="1" dirty="0" smtClean="0"/>
              <a:t>(Sub-Query)</a:t>
            </a:r>
            <a:r>
              <a:rPr lang="ko-KR" altLang="en-US" b="1" dirty="0" smtClean="0"/>
              <a:t>란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부속 질의</a:t>
            </a:r>
            <a:r>
              <a:rPr lang="ko-KR" altLang="en-US" sz="1600" dirty="0" smtClean="0"/>
              <a:t>는 하나의 </a:t>
            </a:r>
            <a:r>
              <a:rPr lang="en-US" altLang="ko-KR" sz="1600" dirty="0" smtClean="0"/>
              <a:t>SQL</a:t>
            </a:r>
            <a:r>
              <a:rPr lang="ko-KR" altLang="en-US" sz="1600" dirty="0" err="1" smtClean="0"/>
              <a:t>문아네</a:t>
            </a:r>
            <a:r>
              <a:rPr lang="ko-KR" altLang="en-US" sz="1600" dirty="0" smtClean="0"/>
              <a:t> 다른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문이 중첩된 질의를 말한다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다른 테이블에서 가져온 데이터로 현재 테이블에 있는 정보를 찾거나 가공할 때 사용한다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최종 결과를 출력하는 쿼리를 메인 쿼리라고 한다면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이를 위한 중간단계 혹은 보조 역할을 하는 </a:t>
            </a:r>
            <a:r>
              <a:rPr lang="en-US" altLang="ko-KR" sz="1600" dirty="0" smtClean="0"/>
              <a:t>SELECT</a:t>
            </a:r>
            <a:r>
              <a:rPr lang="ko-KR" altLang="en-US" sz="1600" dirty="0" smtClean="0"/>
              <a:t>문을 서브 쿼리라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83" y="3895000"/>
            <a:ext cx="4752528" cy="1190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50" y="4246231"/>
            <a:ext cx="1615580" cy="4877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127483" y="3284984"/>
            <a:ext cx="294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WHERE </a:t>
            </a:r>
            <a:r>
              <a:rPr lang="ko-KR" altLang="en-US" dirty="0" smtClean="0"/>
              <a:t>절 부속질의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서브 쿼리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73016"/>
            <a:ext cx="4625741" cy="1699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980720"/>
            <a:ext cx="3642676" cy="883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67745"/>
            <a:ext cx="4752528" cy="12895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90" y="1684378"/>
            <a:ext cx="911909" cy="1272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413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서브 쿼리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91274"/>
            <a:ext cx="6050805" cy="21261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5" y="2624222"/>
            <a:ext cx="746825" cy="7696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89040"/>
            <a:ext cx="5486876" cy="1988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939759"/>
            <a:ext cx="1104996" cy="8382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471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서브 쿼리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56793" y="1228110"/>
            <a:ext cx="708896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FROM </a:t>
            </a:r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뷰는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FROM </a:t>
            </a:r>
            <a:r>
              <a:rPr lang="ko-KR" altLang="en-US" sz="1600" dirty="0" smtClean="0"/>
              <a:t>절에서 사용되는 부속질의를 말한다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뷰는</a:t>
            </a:r>
            <a:r>
              <a:rPr lang="ko-KR" altLang="en-US" sz="1600" dirty="0" smtClean="0"/>
              <a:t> 기존 테이블로부터 일시적으로  만들어진 가상의 </a:t>
            </a:r>
            <a:r>
              <a:rPr lang="ko-KR" altLang="en-US" sz="1600" dirty="0" err="1" smtClean="0"/>
              <a:t>데이블이다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7"/>
          <a:stretch/>
        </p:blipFill>
        <p:spPr>
          <a:xfrm>
            <a:off x="1215137" y="2708920"/>
            <a:ext cx="6830618" cy="21679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81" y="5157192"/>
            <a:ext cx="1318374" cy="6706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300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SELECT – </a:t>
            </a:r>
            <a:r>
              <a:rPr lang="ko-KR" altLang="en-US" dirty="0" smtClean="0"/>
              <a:t>자료 검색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8"/>
          <a:stretch/>
        </p:blipFill>
        <p:spPr>
          <a:xfrm>
            <a:off x="1043608" y="1340768"/>
            <a:ext cx="5700254" cy="36067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838940"/>
            <a:ext cx="2057578" cy="8535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5157192"/>
            <a:ext cx="2956816" cy="4419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736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3983</TotalTime>
  <Words>742</Words>
  <Application>Microsoft Office PowerPoint</Application>
  <PresentationFormat>화면 슬라이드 쇼(4:3)</PresentationFormat>
  <Paragraphs>144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HY헤드라인M</vt:lpstr>
      <vt:lpstr>맑은 고딕</vt:lpstr>
      <vt:lpstr>휴먼모음T</vt:lpstr>
      <vt:lpstr>휴먼엑스포</vt:lpstr>
      <vt:lpstr>Arial</vt:lpstr>
      <vt:lpstr>Office 테마</vt:lpstr>
      <vt:lpstr>3장. SQL – DML</vt:lpstr>
      <vt:lpstr>  SELECT – 자료 검색</vt:lpstr>
      <vt:lpstr>  SELECT – 자료 검색</vt:lpstr>
      <vt:lpstr>  SELECT – 자료 검색</vt:lpstr>
      <vt:lpstr>  서브 쿼리</vt:lpstr>
      <vt:lpstr>  서브 쿼리</vt:lpstr>
      <vt:lpstr>  서브 쿼리</vt:lpstr>
      <vt:lpstr>  서브 쿼리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실습문제</vt:lpstr>
      <vt:lpstr>  조인(JOIN)</vt:lpstr>
      <vt:lpstr>  조인(JOIN)</vt:lpstr>
      <vt:lpstr>  조인(JOIN)</vt:lpstr>
      <vt:lpstr>  조인(JOIN)</vt:lpstr>
      <vt:lpstr>  조인(JOIN)</vt:lpstr>
      <vt:lpstr>  뷰(view)</vt:lpstr>
      <vt:lpstr>  뷰(view)</vt:lpstr>
      <vt:lpstr>  뷰(view)</vt:lpstr>
      <vt:lpstr>  뷰(view)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282</cp:revision>
  <dcterms:created xsi:type="dcterms:W3CDTF">2019-03-04T02:36:55Z</dcterms:created>
  <dcterms:modified xsi:type="dcterms:W3CDTF">2023-04-01T22:34:07Z</dcterms:modified>
</cp:coreProperties>
</file>