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43487-A58C-4F4A-9DB2-0064755385D9}" v="5" dt="2018-09-23T13:48:54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FDD494-9F56-40F7-8D04-34F6A69305EA}" type="doc">
      <dgm:prSet loTypeId="urn:microsoft.com/office/officeart/2005/8/layout/vList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l-GR"/>
        </a:p>
      </dgm:t>
    </dgm:pt>
    <dgm:pt modelId="{8FAC5D62-89BD-47F6-A348-4574508FEF4C}">
      <dgm:prSet phldrT="[Κείμενο]"/>
      <dgm:spPr/>
      <dgm:t>
        <a:bodyPr/>
        <a:lstStyle/>
        <a:p>
          <a:r>
            <a:rPr lang="af-ZA" dirty="0">
              <a:latin typeface="Calibri"/>
              <a:cs typeface="Calibri"/>
            </a:rPr>
            <a:t>Data</a:t>
          </a:r>
          <a:r>
            <a:rPr lang="el-GR" dirty="0">
              <a:latin typeface="Calibri"/>
              <a:cs typeface="Calibri"/>
            </a:rPr>
            <a:t> </a:t>
          </a:r>
          <a:r>
            <a:rPr lang="af-ZA" dirty="0" err="1">
              <a:latin typeface="Calibri"/>
              <a:cs typeface="Calibri"/>
            </a:rPr>
            <a:t>Gathering</a:t>
          </a:r>
          <a:endParaRPr lang="el-GR" dirty="0">
            <a:latin typeface="Calibri"/>
            <a:cs typeface="Calibri"/>
          </a:endParaRPr>
        </a:p>
      </dgm:t>
    </dgm:pt>
    <dgm:pt modelId="{78F456C2-3B23-4271-A556-5107E7339391}" type="parTrans" cxnId="{972C7F99-36D7-4E33-8099-1363FCD7A7FB}">
      <dgm:prSet/>
      <dgm:spPr/>
      <dgm:t>
        <a:bodyPr/>
        <a:lstStyle/>
        <a:p>
          <a:endParaRPr lang="el-GR"/>
        </a:p>
      </dgm:t>
    </dgm:pt>
    <dgm:pt modelId="{A595D4DB-0AFD-4C80-A1E6-224684D1A2D0}" type="sibTrans" cxnId="{972C7F99-36D7-4E33-8099-1363FCD7A7FB}">
      <dgm:prSet/>
      <dgm:spPr/>
      <dgm:t>
        <a:bodyPr/>
        <a:lstStyle/>
        <a:p>
          <a:endParaRPr lang="el-GR"/>
        </a:p>
      </dgm:t>
    </dgm:pt>
    <dgm:pt modelId="{DAE87D7B-62C0-4DAB-A166-5AEEB88FC73B}">
      <dgm:prSet phldrT="[Κείμενο]"/>
      <dgm:spPr/>
      <dgm:t>
        <a:bodyPr/>
        <a:lstStyle/>
        <a:p>
          <a:r>
            <a:rPr lang="af-ZA" dirty="0" err="1">
              <a:latin typeface="Calibri"/>
              <a:cs typeface="Calibri"/>
            </a:rPr>
            <a:t>Text</a:t>
          </a:r>
          <a:r>
            <a:rPr lang="el-GR" dirty="0">
              <a:latin typeface="Calibri"/>
              <a:cs typeface="Calibri"/>
            </a:rPr>
            <a:t> </a:t>
          </a:r>
          <a:r>
            <a:rPr lang="af-ZA" dirty="0" err="1">
              <a:latin typeface="Calibri"/>
              <a:cs typeface="Calibri"/>
            </a:rPr>
            <a:t>mining</a:t>
          </a:r>
          <a:r>
            <a:rPr lang="el-GR" dirty="0">
              <a:latin typeface="Calibri"/>
              <a:cs typeface="Calibri"/>
            </a:rPr>
            <a:t> </a:t>
          </a:r>
          <a:r>
            <a:rPr lang="af-ZA" dirty="0" err="1">
              <a:latin typeface="Calibri"/>
              <a:cs typeface="Calibri"/>
            </a:rPr>
            <a:t>from</a:t>
          </a:r>
          <a:r>
            <a:rPr lang="el-GR" dirty="0">
              <a:latin typeface="Calibri"/>
              <a:cs typeface="Calibri"/>
            </a:rPr>
            <a:t> 8 </a:t>
          </a:r>
          <a:r>
            <a:rPr lang="af-ZA" dirty="0" err="1">
              <a:latin typeface="Calibri"/>
              <a:cs typeface="Calibri"/>
            </a:rPr>
            <a:t>sources</a:t>
          </a:r>
          <a:r>
            <a:rPr lang="el-GR" dirty="0">
              <a:latin typeface="Calibri"/>
              <a:cs typeface="Calibri"/>
            </a:rPr>
            <a:t> (</a:t>
          </a:r>
          <a:r>
            <a:rPr lang="af-ZA" dirty="0" err="1">
              <a:latin typeface="Calibri"/>
              <a:cs typeface="Calibri"/>
            </a:rPr>
            <a:t>wikipedia</a:t>
          </a:r>
          <a:r>
            <a:rPr lang="el-GR" dirty="0">
              <a:latin typeface="Calibri"/>
              <a:cs typeface="Calibri"/>
            </a:rPr>
            <a:t>) </a:t>
          </a:r>
        </a:p>
      </dgm:t>
    </dgm:pt>
    <dgm:pt modelId="{A946F45D-69B8-4A72-A4C1-13FCEF4DB02B}" type="parTrans" cxnId="{9B9D8F19-65C6-49C4-82D6-E5433FACB252}">
      <dgm:prSet/>
      <dgm:spPr/>
      <dgm:t>
        <a:bodyPr/>
        <a:lstStyle/>
        <a:p>
          <a:endParaRPr lang="el-GR"/>
        </a:p>
      </dgm:t>
    </dgm:pt>
    <dgm:pt modelId="{0073A18C-F700-4065-8851-5B5AE36DBC22}" type="sibTrans" cxnId="{9B9D8F19-65C6-49C4-82D6-E5433FACB252}">
      <dgm:prSet/>
      <dgm:spPr/>
      <dgm:t>
        <a:bodyPr/>
        <a:lstStyle/>
        <a:p>
          <a:endParaRPr lang="el-GR"/>
        </a:p>
      </dgm:t>
    </dgm:pt>
    <dgm:pt modelId="{721F2D5C-C37D-4A59-933F-2C38F39378F1}">
      <dgm:prSet phldrT="[Κείμενο]"/>
      <dgm:spPr/>
      <dgm:t>
        <a:bodyPr/>
        <a:lstStyle/>
        <a:p>
          <a:r>
            <a:rPr lang="af-ZA" dirty="0" err="1">
              <a:latin typeface="Calibri"/>
              <a:cs typeface="Calibri"/>
            </a:rPr>
            <a:t>Cleansing</a:t>
          </a:r>
          <a:endParaRPr lang="el-GR" dirty="0">
            <a:latin typeface="Calibri"/>
            <a:cs typeface="Calibri"/>
          </a:endParaRPr>
        </a:p>
      </dgm:t>
    </dgm:pt>
    <dgm:pt modelId="{B2C20806-F8B2-40C6-84D4-B8DE57D0127B}" type="parTrans" cxnId="{565EE85B-8051-4FE4-983C-43A449426142}">
      <dgm:prSet/>
      <dgm:spPr/>
      <dgm:t>
        <a:bodyPr/>
        <a:lstStyle/>
        <a:p>
          <a:endParaRPr lang="el-GR"/>
        </a:p>
      </dgm:t>
    </dgm:pt>
    <dgm:pt modelId="{F900279C-204C-4D1D-B26E-1300112DC8BC}" type="sibTrans" cxnId="{565EE85B-8051-4FE4-983C-43A449426142}">
      <dgm:prSet/>
      <dgm:spPr/>
      <dgm:t>
        <a:bodyPr/>
        <a:lstStyle/>
        <a:p>
          <a:endParaRPr lang="el-GR"/>
        </a:p>
      </dgm:t>
    </dgm:pt>
    <dgm:pt modelId="{779BD956-B1AB-40C1-B7E9-760E0A435535}">
      <dgm:prSet phldrT="[Κείμενο]"/>
      <dgm:spPr/>
      <dgm:t>
        <a:bodyPr/>
        <a:lstStyle/>
        <a:p>
          <a:r>
            <a:rPr lang="el-GR" dirty="0" err="1">
              <a:latin typeface="Calibri"/>
              <a:cs typeface="Calibri"/>
            </a:rPr>
            <a:t>London</a:t>
          </a:r>
          <a:r>
            <a:rPr lang="el-GR" dirty="0">
              <a:latin typeface="Calibri"/>
              <a:cs typeface="Calibri"/>
            </a:rPr>
            <a:t> </a:t>
          </a:r>
          <a:r>
            <a:rPr lang="el-GR" dirty="0" err="1">
              <a:latin typeface="Calibri"/>
              <a:cs typeface="Calibri"/>
            </a:rPr>
            <a:t>Data</a:t>
          </a:r>
          <a:r>
            <a:rPr lang="el-GR" dirty="0">
              <a:latin typeface="Calibri"/>
              <a:cs typeface="Calibri"/>
            </a:rPr>
            <a:t> </a:t>
          </a:r>
          <a:r>
            <a:rPr lang="af-ZA" dirty="0" err="1">
              <a:latin typeface="Calibri"/>
              <a:cs typeface="Calibri"/>
            </a:rPr>
            <a:t>Frame</a:t>
          </a:r>
          <a:endParaRPr lang="el-GR" dirty="0">
            <a:latin typeface="Calibri"/>
            <a:cs typeface="Calibri"/>
          </a:endParaRPr>
        </a:p>
      </dgm:t>
    </dgm:pt>
    <dgm:pt modelId="{D8295955-5D8C-4A05-9CE3-B7EC71C89DFB}" type="parTrans" cxnId="{C20A7DD3-D1AA-4DD4-9FF1-1ACE938A3273}">
      <dgm:prSet/>
      <dgm:spPr/>
      <dgm:t>
        <a:bodyPr/>
        <a:lstStyle/>
        <a:p>
          <a:endParaRPr lang="el-GR"/>
        </a:p>
      </dgm:t>
    </dgm:pt>
    <dgm:pt modelId="{540F3365-3661-4A3B-A61A-6C458D01A928}" type="sibTrans" cxnId="{C20A7DD3-D1AA-4DD4-9FF1-1ACE938A3273}">
      <dgm:prSet/>
      <dgm:spPr/>
      <dgm:t>
        <a:bodyPr/>
        <a:lstStyle/>
        <a:p>
          <a:endParaRPr lang="el-GR"/>
        </a:p>
      </dgm:t>
    </dgm:pt>
    <dgm:pt modelId="{EDF7E441-5280-49BF-9B66-31CA31098814}">
      <dgm:prSet phldrT="[Κείμενο]"/>
      <dgm:spPr/>
      <dgm:t>
        <a:bodyPr/>
        <a:lstStyle/>
        <a:p>
          <a:r>
            <a:rPr lang="el-GR" dirty="0" err="1">
              <a:latin typeface="Calibri"/>
              <a:cs typeface="Calibri"/>
            </a:rPr>
            <a:t>PostCode</a:t>
          </a:r>
          <a:r>
            <a:rPr lang="el-GR" dirty="0">
              <a:latin typeface="Calibri"/>
              <a:cs typeface="Calibri"/>
            </a:rPr>
            <a:t>(</a:t>
          </a:r>
          <a:r>
            <a:rPr lang="el-GR" dirty="0" err="1">
              <a:latin typeface="Calibri"/>
              <a:cs typeface="Calibri"/>
            </a:rPr>
            <a:t>e.g</a:t>
          </a:r>
          <a:r>
            <a:rPr lang="el-GR" dirty="0">
              <a:latin typeface="Calibri"/>
              <a:cs typeface="Calibri"/>
            </a:rPr>
            <a:t>. N1C)</a:t>
          </a:r>
        </a:p>
      </dgm:t>
    </dgm:pt>
    <dgm:pt modelId="{50FB2147-CA89-4041-9999-10818B128707}" type="parTrans" cxnId="{5B970A83-1BB5-4A54-A395-610EE04651BE}">
      <dgm:prSet/>
      <dgm:spPr/>
      <dgm:t>
        <a:bodyPr/>
        <a:lstStyle/>
        <a:p>
          <a:endParaRPr lang="el-GR"/>
        </a:p>
      </dgm:t>
    </dgm:pt>
    <dgm:pt modelId="{9887ADA8-7A2E-4026-9C0F-BEE994D12B57}" type="sibTrans" cxnId="{5B970A83-1BB5-4A54-A395-610EE04651BE}">
      <dgm:prSet/>
      <dgm:spPr/>
      <dgm:t>
        <a:bodyPr/>
        <a:lstStyle/>
        <a:p>
          <a:endParaRPr lang="el-GR"/>
        </a:p>
      </dgm:t>
    </dgm:pt>
    <dgm:pt modelId="{B0C5C6B7-1F4D-42AF-B8C7-33B926F26BCF}">
      <dgm:prSet phldrT="[Κείμενο]"/>
      <dgm:spPr/>
      <dgm:t>
        <a:bodyPr/>
        <a:lstStyle/>
        <a:p>
          <a:r>
            <a:rPr lang="el-GR" dirty="0" err="1">
              <a:latin typeface="Calibri"/>
              <a:cs typeface="Calibri"/>
            </a:rPr>
            <a:t>Neighborhood</a:t>
          </a:r>
          <a:r>
            <a:rPr lang="el-GR" dirty="0">
              <a:latin typeface="Calibri"/>
              <a:cs typeface="Calibri"/>
            </a:rPr>
            <a:t>(</a:t>
          </a:r>
          <a:r>
            <a:rPr lang="el-GR" dirty="0" err="1">
              <a:latin typeface="Calibri"/>
              <a:cs typeface="Calibri"/>
            </a:rPr>
            <a:t>e.g</a:t>
          </a:r>
          <a:r>
            <a:rPr lang="el-GR" dirty="0">
              <a:latin typeface="Calibri"/>
              <a:cs typeface="Calibri"/>
            </a:rPr>
            <a:t>. </a:t>
          </a:r>
          <a:r>
            <a:rPr lang="el-GR" dirty="0" err="1">
              <a:latin typeface="Calibri"/>
              <a:cs typeface="Calibri"/>
            </a:rPr>
            <a:t>Kings</a:t>
          </a:r>
          <a:r>
            <a:rPr lang="el-GR" dirty="0">
              <a:latin typeface="Calibri"/>
              <a:cs typeface="Calibri"/>
            </a:rPr>
            <a:t> Cross </a:t>
          </a:r>
          <a:r>
            <a:rPr lang="el-GR" dirty="0" err="1">
              <a:latin typeface="Calibri"/>
              <a:cs typeface="Calibri"/>
            </a:rPr>
            <a:t>Central</a:t>
          </a:r>
          <a:r>
            <a:rPr lang="el-GR" dirty="0">
              <a:latin typeface="Calibri"/>
              <a:cs typeface="Calibri"/>
            </a:rPr>
            <a:t>)</a:t>
          </a:r>
        </a:p>
      </dgm:t>
    </dgm:pt>
    <dgm:pt modelId="{18974B5C-619B-4437-A623-28A5FFDF5175}" type="parTrans" cxnId="{BC6E9AB4-62E4-431E-8BA4-79B9D927B409}">
      <dgm:prSet/>
      <dgm:spPr/>
      <dgm:t>
        <a:bodyPr/>
        <a:lstStyle/>
        <a:p>
          <a:endParaRPr lang="el-GR"/>
        </a:p>
      </dgm:t>
    </dgm:pt>
    <dgm:pt modelId="{21D01E53-A27E-48D3-8415-1BFB0BEC50B2}" type="sibTrans" cxnId="{BC6E9AB4-62E4-431E-8BA4-79B9D927B409}">
      <dgm:prSet/>
      <dgm:spPr/>
      <dgm:t>
        <a:bodyPr/>
        <a:lstStyle/>
        <a:p>
          <a:endParaRPr lang="el-GR"/>
        </a:p>
      </dgm:t>
    </dgm:pt>
    <dgm:pt modelId="{3BAAB969-B4A7-40F5-9A54-7E3CAA97385E}">
      <dgm:prSet phldrT="[Κείμενο]"/>
      <dgm:spPr/>
      <dgm:t>
        <a:bodyPr/>
        <a:lstStyle/>
        <a:p>
          <a:r>
            <a:rPr lang="el-GR" dirty="0" err="1">
              <a:latin typeface="Calibri"/>
              <a:cs typeface="Calibri"/>
            </a:rPr>
            <a:t>Area</a:t>
          </a:r>
          <a:r>
            <a:rPr lang="el-GR" dirty="0">
              <a:latin typeface="Calibri"/>
              <a:cs typeface="Calibri"/>
            </a:rPr>
            <a:t>(</a:t>
          </a:r>
          <a:r>
            <a:rPr lang="el-GR" dirty="0" err="1">
              <a:latin typeface="Calibri"/>
              <a:cs typeface="Calibri"/>
            </a:rPr>
            <a:t>e.g</a:t>
          </a:r>
          <a:r>
            <a:rPr lang="el-GR" dirty="0">
              <a:latin typeface="Calibri"/>
              <a:cs typeface="Calibri"/>
            </a:rPr>
            <a:t>. </a:t>
          </a:r>
          <a:r>
            <a:rPr lang="el-GR" dirty="0" err="1">
              <a:latin typeface="Calibri"/>
              <a:cs typeface="Calibri"/>
            </a:rPr>
            <a:t>Camden</a:t>
          </a:r>
          <a:r>
            <a:rPr lang="el-GR" dirty="0">
              <a:latin typeface="Calibri"/>
              <a:cs typeface="Calibri"/>
            </a:rPr>
            <a:t>)</a:t>
          </a:r>
        </a:p>
      </dgm:t>
    </dgm:pt>
    <dgm:pt modelId="{DE682065-356A-49A9-8FBA-73D79E874A3E}" type="parTrans" cxnId="{AF7DA2CE-3CEC-4A1E-9D18-303371C0C30B}">
      <dgm:prSet/>
      <dgm:spPr/>
      <dgm:t>
        <a:bodyPr/>
        <a:lstStyle/>
        <a:p>
          <a:endParaRPr lang="el-GR"/>
        </a:p>
      </dgm:t>
    </dgm:pt>
    <dgm:pt modelId="{7E406D6C-7640-44EE-B6F6-B3D768A1FFD4}" type="sibTrans" cxnId="{AF7DA2CE-3CEC-4A1E-9D18-303371C0C30B}">
      <dgm:prSet/>
      <dgm:spPr/>
      <dgm:t>
        <a:bodyPr/>
        <a:lstStyle/>
        <a:p>
          <a:endParaRPr lang="el-GR"/>
        </a:p>
      </dgm:t>
    </dgm:pt>
    <dgm:pt modelId="{5DAD8BED-B58D-48EE-A2CC-8985A630D280}">
      <dgm:prSet phldrT="[Κείμενο]"/>
      <dgm:spPr/>
      <dgm:t>
        <a:bodyPr/>
        <a:lstStyle/>
        <a:p>
          <a:r>
            <a:rPr lang="el-GR" dirty="0" err="1">
              <a:latin typeface="Calibri"/>
              <a:cs typeface="Calibri"/>
            </a:rPr>
            <a:t>Area</a:t>
          </a:r>
          <a:r>
            <a:rPr lang="el-GR" dirty="0">
              <a:latin typeface="Calibri"/>
              <a:cs typeface="Calibri"/>
            </a:rPr>
            <a:t> </a:t>
          </a:r>
          <a:r>
            <a:rPr lang="el-GR" dirty="0" err="1">
              <a:latin typeface="Calibri"/>
              <a:cs typeface="Calibri"/>
            </a:rPr>
            <a:t>category</a:t>
          </a:r>
          <a:r>
            <a:rPr lang="el-GR" dirty="0">
              <a:latin typeface="Calibri"/>
              <a:cs typeface="Calibri"/>
            </a:rPr>
            <a:t>(</a:t>
          </a:r>
          <a:r>
            <a:rPr lang="el-GR" dirty="0" err="1">
              <a:latin typeface="Calibri"/>
              <a:cs typeface="Calibri"/>
            </a:rPr>
            <a:t>e.g.North</a:t>
          </a:r>
          <a:r>
            <a:rPr lang="el-GR" dirty="0">
              <a:latin typeface="Calibri"/>
              <a:cs typeface="Calibri"/>
            </a:rPr>
            <a:t>)</a:t>
          </a:r>
        </a:p>
      </dgm:t>
    </dgm:pt>
    <dgm:pt modelId="{EA9680C3-A9C4-404E-A98C-38FC9173C70B}" type="parTrans" cxnId="{DADD9748-16D6-4B86-8D16-A1EA58825132}">
      <dgm:prSet/>
      <dgm:spPr/>
      <dgm:t>
        <a:bodyPr/>
        <a:lstStyle/>
        <a:p>
          <a:endParaRPr lang="el-GR"/>
        </a:p>
      </dgm:t>
    </dgm:pt>
    <dgm:pt modelId="{F08B776B-870C-44C5-BB84-8AC4F2322F71}" type="sibTrans" cxnId="{DADD9748-16D6-4B86-8D16-A1EA58825132}">
      <dgm:prSet/>
      <dgm:spPr/>
      <dgm:t>
        <a:bodyPr/>
        <a:lstStyle/>
        <a:p>
          <a:endParaRPr lang="el-GR"/>
        </a:p>
      </dgm:t>
    </dgm:pt>
    <dgm:pt modelId="{7C0387AD-893D-479D-9A99-F1B10529F682}">
      <dgm:prSet phldrT="[Κείμενο]"/>
      <dgm:spPr/>
      <dgm:t>
        <a:bodyPr/>
        <a:lstStyle/>
        <a:p>
          <a:r>
            <a:rPr lang="af-ZA" dirty="0" err="1">
              <a:latin typeface="Calibri"/>
              <a:cs typeface="Calibri"/>
            </a:rPr>
            <a:t>Latitude</a:t>
          </a:r>
          <a:r>
            <a:rPr lang="af-ZA" dirty="0">
              <a:latin typeface="Calibri"/>
              <a:cs typeface="Calibri"/>
            </a:rPr>
            <a:t> &amp; Longitude</a:t>
          </a:r>
        </a:p>
      </dgm:t>
    </dgm:pt>
    <dgm:pt modelId="{5581503F-AB6C-4839-8334-5E449CEE9D09}" type="parTrans" cxnId="{DDDCEDE2-2640-487B-AED6-F8D625AF7B69}">
      <dgm:prSet/>
      <dgm:spPr/>
      <dgm:t>
        <a:bodyPr/>
        <a:lstStyle/>
        <a:p>
          <a:endParaRPr lang="el-GR"/>
        </a:p>
      </dgm:t>
    </dgm:pt>
    <dgm:pt modelId="{FC2A1E26-2D8A-4909-9C68-1C2D626BC32D}" type="sibTrans" cxnId="{DDDCEDE2-2640-487B-AED6-F8D625AF7B69}">
      <dgm:prSet/>
      <dgm:spPr/>
      <dgm:t>
        <a:bodyPr/>
        <a:lstStyle/>
        <a:p>
          <a:endParaRPr lang="el-GR"/>
        </a:p>
      </dgm:t>
    </dgm:pt>
    <dgm:pt modelId="{7995FB73-2B5D-4CF5-BC44-733C8758DD0C}">
      <dgm:prSet phldrT="[Κείμενο]"/>
      <dgm:spPr/>
      <dgm:t>
        <a:bodyPr/>
        <a:lstStyle/>
        <a:p>
          <a:r>
            <a:rPr lang="af-ZA" dirty="0" err="1">
              <a:latin typeface="Calibri"/>
              <a:cs typeface="Calibri"/>
            </a:rPr>
            <a:t>Foursquare</a:t>
          </a:r>
          <a:r>
            <a:rPr lang="af-ZA" dirty="0">
              <a:latin typeface="Calibri"/>
              <a:cs typeface="Calibri"/>
            </a:rPr>
            <a:t> </a:t>
          </a:r>
          <a:r>
            <a:rPr lang="af-ZA" dirty="0" err="1">
              <a:latin typeface="Calibri"/>
              <a:cs typeface="Calibri"/>
            </a:rPr>
            <a:t>Location</a:t>
          </a:r>
          <a:r>
            <a:rPr lang="af-ZA" dirty="0">
              <a:latin typeface="Calibri"/>
              <a:cs typeface="Calibri"/>
            </a:rPr>
            <a:t> Data</a:t>
          </a:r>
          <a:endParaRPr lang="el-GR" dirty="0">
            <a:latin typeface="Calibri"/>
            <a:cs typeface="Calibri"/>
          </a:endParaRPr>
        </a:p>
      </dgm:t>
    </dgm:pt>
    <dgm:pt modelId="{47823FE6-D09B-42D1-A8C2-84E12B90D16C}" type="parTrans" cxnId="{5982CE0F-95EC-44C6-96E1-F075FD8DC0C4}">
      <dgm:prSet/>
      <dgm:spPr/>
      <dgm:t>
        <a:bodyPr/>
        <a:lstStyle/>
        <a:p>
          <a:endParaRPr lang="el-GR"/>
        </a:p>
      </dgm:t>
    </dgm:pt>
    <dgm:pt modelId="{06001514-A331-49AA-BF3B-468FBD37B9F3}" type="sibTrans" cxnId="{5982CE0F-95EC-44C6-96E1-F075FD8DC0C4}">
      <dgm:prSet/>
      <dgm:spPr/>
      <dgm:t>
        <a:bodyPr/>
        <a:lstStyle/>
        <a:p>
          <a:endParaRPr lang="el-GR"/>
        </a:p>
      </dgm:t>
    </dgm:pt>
    <dgm:pt modelId="{EB24F323-8545-429B-AB71-7E6D47A60435}">
      <dgm:prSet phldrT="[Κείμενο]"/>
      <dgm:spPr/>
      <dgm:t>
        <a:bodyPr/>
        <a:lstStyle/>
        <a:p>
          <a:r>
            <a:rPr lang="af-ZA" dirty="0" err="1">
              <a:latin typeface="Calibri"/>
              <a:cs typeface="Calibri"/>
            </a:rPr>
            <a:t>Create</a:t>
          </a:r>
          <a:r>
            <a:rPr lang="af-ZA" dirty="0">
              <a:latin typeface="Calibri"/>
              <a:cs typeface="Calibri"/>
            </a:rPr>
            <a:t> </a:t>
          </a:r>
          <a:r>
            <a:rPr lang="af-ZA" dirty="0" err="1">
              <a:latin typeface="Calibri"/>
              <a:cs typeface="Calibri"/>
            </a:rPr>
            <a:t>Dummies</a:t>
          </a:r>
          <a:r>
            <a:rPr lang="af-ZA" dirty="0">
              <a:latin typeface="Calibri"/>
              <a:cs typeface="Calibri"/>
            </a:rPr>
            <a:t> </a:t>
          </a:r>
          <a:r>
            <a:rPr lang="af-ZA" dirty="0" err="1">
              <a:latin typeface="Calibri"/>
              <a:cs typeface="Calibri"/>
            </a:rPr>
            <a:t>for</a:t>
          </a:r>
          <a:r>
            <a:rPr lang="af-ZA" dirty="0">
              <a:latin typeface="Calibri"/>
              <a:cs typeface="Calibri"/>
            </a:rPr>
            <a:t> </a:t>
          </a:r>
          <a:r>
            <a:rPr lang="af-ZA" dirty="0" err="1">
              <a:latin typeface="Calibri"/>
              <a:cs typeface="Calibri"/>
            </a:rPr>
            <a:t>each</a:t>
          </a:r>
          <a:r>
            <a:rPr lang="af-ZA" dirty="0">
              <a:latin typeface="Calibri"/>
              <a:cs typeface="Calibri"/>
            </a:rPr>
            <a:t> </a:t>
          </a:r>
          <a:r>
            <a:rPr lang="af-ZA" dirty="0" err="1">
              <a:latin typeface="Calibri"/>
              <a:cs typeface="Calibri"/>
            </a:rPr>
            <a:t>venue</a:t>
          </a:r>
          <a:r>
            <a:rPr lang="af-ZA" dirty="0">
              <a:latin typeface="Calibri"/>
              <a:cs typeface="Calibri"/>
            </a:rPr>
            <a:t> </a:t>
          </a:r>
          <a:r>
            <a:rPr lang="af-ZA" dirty="0" err="1">
              <a:latin typeface="Calibri"/>
              <a:cs typeface="Calibri"/>
            </a:rPr>
            <a:t>categories</a:t>
          </a:r>
          <a:endParaRPr lang="el-GR" dirty="0">
            <a:latin typeface="Calibri"/>
            <a:cs typeface="Calibri"/>
          </a:endParaRPr>
        </a:p>
      </dgm:t>
    </dgm:pt>
    <dgm:pt modelId="{5A23ADBA-F92F-4A27-A54B-43E6187AB8DC}" type="parTrans" cxnId="{0E55AA9D-483A-4068-8518-0C18DFD91025}">
      <dgm:prSet/>
      <dgm:spPr/>
      <dgm:t>
        <a:bodyPr/>
        <a:lstStyle/>
        <a:p>
          <a:endParaRPr lang="el-GR"/>
        </a:p>
      </dgm:t>
    </dgm:pt>
    <dgm:pt modelId="{BA535DC6-58A5-4915-B48F-6F11EA0EBC01}" type="sibTrans" cxnId="{0E55AA9D-483A-4068-8518-0C18DFD91025}">
      <dgm:prSet/>
      <dgm:spPr/>
      <dgm:t>
        <a:bodyPr/>
        <a:lstStyle/>
        <a:p>
          <a:endParaRPr lang="el-GR"/>
        </a:p>
      </dgm:t>
    </dgm:pt>
    <dgm:pt modelId="{0693338F-7DDF-464A-8E77-23A448BC93EC}">
      <dgm:prSet phldrT="[Κείμενο]"/>
      <dgm:spPr/>
      <dgm:t>
        <a:bodyPr/>
        <a:lstStyle/>
        <a:p>
          <a:r>
            <a:rPr lang="af-ZA" dirty="0" err="1">
              <a:latin typeface="Calibri"/>
              <a:cs typeface="Calibri"/>
            </a:rPr>
            <a:t>Extract</a:t>
          </a:r>
          <a:r>
            <a:rPr lang="el-GR" dirty="0">
              <a:latin typeface="Calibri"/>
              <a:cs typeface="Calibri"/>
            </a:rPr>
            <a:t> </a:t>
          </a:r>
          <a:r>
            <a:rPr lang="af-ZA" dirty="0" err="1">
              <a:latin typeface="Calibri"/>
              <a:cs typeface="Calibri"/>
            </a:rPr>
            <a:t>venues</a:t>
          </a:r>
          <a:r>
            <a:rPr lang="el-GR" dirty="0">
              <a:latin typeface="Calibri"/>
              <a:cs typeface="Calibri"/>
            </a:rPr>
            <a:t> </a:t>
          </a:r>
          <a:r>
            <a:rPr lang="af-ZA" dirty="0" err="1">
              <a:latin typeface="Calibri"/>
              <a:cs typeface="Calibri"/>
            </a:rPr>
            <a:t>information</a:t>
          </a:r>
          <a:r>
            <a:rPr lang="el-GR" dirty="0">
              <a:latin typeface="Calibri"/>
              <a:cs typeface="Calibri"/>
            </a:rPr>
            <a:t> </a:t>
          </a:r>
          <a:r>
            <a:rPr lang="af-ZA" dirty="0" err="1">
              <a:latin typeface="Calibri"/>
              <a:cs typeface="Calibri"/>
            </a:rPr>
            <a:t>for</a:t>
          </a:r>
          <a:r>
            <a:rPr lang="el-GR" dirty="0">
              <a:latin typeface="Calibri"/>
              <a:cs typeface="Calibri"/>
            </a:rPr>
            <a:t> </a:t>
          </a:r>
          <a:r>
            <a:rPr lang="af-ZA" dirty="0" err="1">
              <a:latin typeface="Calibri"/>
              <a:cs typeface="Calibri"/>
            </a:rPr>
            <a:t>each</a:t>
          </a:r>
          <a:r>
            <a:rPr lang="el-GR" dirty="0">
              <a:latin typeface="Calibri"/>
              <a:cs typeface="Calibri"/>
            </a:rPr>
            <a:t> </a:t>
          </a:r>
          <a:r>
            <a:rPr lang="af-ZA" dirty="0">
              <a:latin typeface="Calibri"/>
              <a:cs typeface="Calibri"/>
            </a:rPr>
            <a:t>area</a:t>
          </a:r>
          <a:r>
            <a:rPr lang="el-GR" dirty="0">
              <a:latin typeface="Calibri"/>
              <a:cs typeface="Calibri"/>
            </a:rPr>
            <a:t> &amp; </a:t>
          </a:r>
          <a:r>
            <a:rPr lang="el-GR" dirty="0" err="1">
              <a:latin typeface="Calibri"/>
              <a:cs typeface="Calibri"/>
            </a:rPr>
            <a:t>neighborhood</a:t>
          </a:r>
          <a:endParaRPr lang="el-GR" dirty="0">
            <a:latin typeface="Calibri"/>
            <a:cs typeface="Calibri"/>
          </a:endParaRPr>
        </a:p>
      </dgm:t>
    </dgm:pt>
    <dgm:pt modelId="{1748ADFF-0087-4723-8A6D-56072E9889A2}" type="parTrans" cxnId="{DF2C7AB9-860A-49D4-809A-920A8839FEC9}">
      <dgm:prSet/>
      <dgm:spPr/>
      <dgm:t>
        <a:bodyPr/>
        <a:lstStyle/>
        <a:p>
          <a:endParaRPr lang="el-GR"/>
        </a:p>
      </dgm:t>
    </dgm:pt>
    <dgm:pt modelId="{A56772C5-C7A1-481E-98CF-7E5742656B52}" type="sibTrans" cxnId="{DF2C7AB9-860A-49D4-809A-920A8839FEC9}">
      <dgm:prSet/>
      <dgm:spPr/>
      <dgm:t>
        <a:bodyPr/>
        <a:lstStyle/>
        <a:p>
          <a:endParaRPr lang="el-GR"/>
        </a:p>
      </dgm:t>
    </dgm:pt>
    <dgm:pt modelId="{F585C45D-CC71-4CE8-9A4F-1893CA1D47D5}" type="pres">
      <dgm:prSet presAssocID="{2FFDD494-9F56-40F7-8D04-34F6A69305EA}" presName="Name0" presStyleCnt="0">
        <dgm:presLayoutVars>
          <dgm:dir/>
          <dgm:animLvl val="lvl"/>
          <dgm:resizeHandles/>
        </dgm:presLayoutVars>
      </dgm:prSet>
      <dgm:spPr/>
    </dgm:pt>
    <dgm:pt modelId="{29E6F6E7-713B-422A-814C-B3AC35D8C2C2}" type="pres">
      <dgm:prSet presAssocID="{8FAC5D62-89BD-47F6-A348-4574508FEF4C}" presName="linNode" presStyleCnt="0"/>
      <dgm:spPr/>
    </dgm:pt>
    <dgm:pt modelId="{BF50A1A9-5042-4798-8DA8-438306DC4D25}" type="pres">
      <dgm:prSet presAssocID="{8FAC5D62-89BD-47F6-A348-4574508FEF4C}" presName="parentShp" presStyleLbl="node1" presStyleIdx="0" presStyleCnt="3">
        <dgm:presLayoutVars>
          <dgm:bulletEnabled val="1"/>
        </dgm:presLayoutVars>
      </dgm:prSet>
      <dgm:spPr/>
    </dgm:pt>
    <dgm:pt modelId="{B535B255-F27F-4D7A-A699-D0D0A03862FA}" type="pres">
      <dgm:prSet presAssocID="{8FAC5D62-89BD-47F6-A348-4574508FEF4C}" presName="childShp" presStyleLbl="bgAccFollowNode1" presStyleIdx="0" presStyleCnt="3">
        <dgm:presLayoutVars>
          <dgm:bulletEnabled val="1"/>
        </dgm:presLayoutVars>
      </dgm:prSet>
      <dgm:spPr/>
    </dgm:pt>
    <dgm:pt modelId="{BE6E1C5D-B741-4DFA-88DC-A5ADB662A75C}" type="pres">
      <dgm:prSet presAssocID="{A595D4DB-0AFD-4C80-A1E6-224684D1A2D0}" presName="spacing" presStyleCnt="0"/>
      <dgm:spPr/>
    </dgm:pt>
    <dgm:pt modelId="{1AF15AC4-04DB-4003-BD16-FEF685DCE137}" type="pres">
      <dgm:prSet presAssocID="{779BD956-B1AB-40C1-B7E9-760E0A435535}" presName="linNode" presStyleCnt="0"/>
      <dgm:spPr/>
    </dgm:pt>
    <dgm:pt modelId="{B4DA662D-7B16-428D-9897-A074BB7C4250}" type="pres">
      <dgm:prSet presAssocID="{779BD956-B1AB-40C1-B7E9-760E0A435535}" presName="parentShp" presStyleLbl="node1" presStyleIdx="1" presStyleCnt="3">
        <dgm:presLayoutVars>
          <dgm:bulletEnabled val="1"/>
        </dgm:presLayoutVars>
      </dgm:prSet>
      <dgm:spPr/>
    </dgm:pt>
    <dgm:pt modelId="{A06D5A28-68D6-4287-B9A2-E4DDB5FD6D9A}" type="pres">
      <dgm:prSet presAssocID="{779BD956-B1AB-40C1-B7E9-760E0A435535}" presName="childShp" presStyleLbl="bgAccFollowNode1" presStyleIdx="1" presStyleCnt="3">
        <dgm:presLayoutVars>
          <dgm:bulletEnabled val="1"/>
        </dgm:presLayoutVars>
      </dgm:prSet>
      <dgm:spPr/>
    </dgm:pt>
    <dgm:pt modelId="{DD49D40A-88A8-4A94-8A98-8AA6A1057C83}" type="pres">
      <dgm:prSet presAssocID="{540F3365-3661-4A3B-A61A-6C458D01A928}" presName="spacing" presStyleCnt="0"/>
      <dgm:spPr/>
    </dgm:pt>
    <dgm:pt modelId="{ECBD84FF-E0E5-436E-86B3-BE018987C4A1}" type="pres">
      <dgm:prSet presAssocID="{7995FB73-2B5D-4CF5-BC44-733C8758DD0C}" presName="linNode" presStyleCnt="0"/>
      <dgm:spPr/>
    </dgm:pt>
    <dgm:pt modelId="{54D82227-C392-4213-9F77-B29D6EA79EA3}" type="pres">
      <dgm:prSet presAssocID="{7995FB73-2B5D-4CF5-BC44-733C8758DD0C}" presName="parentShp" presStyleLbl="node1" presStyleIdx="2" presStyleCnt="3">
        <dgm:presLayoutVars>
          <dgm:bulletEnabled val="1"/>
        </dgm:presLayoutVars>
      </dgm:prSet>
      <dgm:spPr/>
    </dgm:pt>
    <dgm:pt modelId="{DB961BF3-1307-4922-B372-32818F608EC1}" type="pres">
      <dgm:prSet presAssocID="{7995FB73-2B5D-4CF5-BC44-733C8758DD0C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AD778003-AD7B-4956-BF8C-86FD5AB007A1}" type="presOf" srcId="{5DAD8BED-B58D-48EE-A2CC-8985A630D280}" destId="{A06D5A28-68D6-4287-B9A2-E4DDB5FD6D9A}" srcOrd="0" destOrd="3" presId="urn:microsoft.com/office/officeart/2005/8/layout/vList6"/>
    <dgm:cxn modelId="{DE2DC70C-5DB0-489B-B0B1-57DEE7C83ED6}" type="presOf" srcId="{721F2D5C-C37D-4A59-933F-2C38F39378F1}" destId="{B535B255-F27F-4D7A-A699-D0D0A03862FA}" srcOrd="0" destOrd="1" presId="urn:microsoft.com/office/officeart/2005/8/layout/vList6"/>
    <dgm:cxn modelId="{5982CE0F-95EC-44C6-96E1-F075FD8DC0C4}" srcId="{2FFDD494-9F56-40F7-8D04-34F6A69305EA}" destId="{7995FB73-2B5D-4CF5-BC44-733C8758DD0C}" srcOrd="2" destOrd="0" parTransId="{47823FE6-D09B-42D1-A8C2-84E12B90D16C}" sibTransId="{06001514-A331-49AA-BF3B-468FBD37B9F3}"/>
    <dgm:cxn modelId="{99DEC615-FA21-47DD-8AB6-DA0255E13255}" type="presOf" srcId="{2FFDD494-9F56-40F7-8D04-34F6A69305EA}" destId="{F585C45D-CC71-4CE8-9A4F-1893CA1D47D5}" srcOrd="0" destOrd="0" presId="urn:microsoft.com/office/officeart/2005/8/layout/vList6"/>
    <dgm:cxn modelId="{F51FFA16-BE6F-4369-9235-147BE604FAF0}" type="presOf" srcId="{779BD956-B1AB-40C1-B7E9-760E0A435535}" destId="{B4DA662D-7B16-428D-9897-A074BB7C4250}" srcOrd="0" destOrd="0" presId="urn:microsoft.com/office/officeart/2005/8/layout/vList6"/>
    <dgm:cxn modelId="{9B9D8F19-65C6-49C4-82D6-E5433FACB252}" srcId="{8FAC5D62-89BD-47F6-A348-4574508FEF4C}" destId="{DAE87D7B-62C0-4DAB-A166-5AEEB88FC73B}" srcOrd="0" destOrd="0" parTransId="{A946F45D-69B8-4A72-A4C1-13FCEF4DB02B}" sibTransId="{0073A18C-F700-4065-8851-5B5AE36DBC22}"/>
    <dgm:cxn modelId="{86DE5831-81A2-46EE-88E7-1E1485967F8E}" type="presOf" srcId="{EDF7E441-5280-49BF-9B66-31CA31098814}" destId="{A06D5A28-68D6-4287-B9A2-E4DDB5FD6D9A}" srcOrd="0" destOrd="0" presId="urn:microsoft.com/office/officeart/2005/8/layout/vList6"/>
    <dgm:cxn modelId="{565EE85B-8051-4FE4-983C-43A449426142}" srcId="{8FAC5D62-89BD-47F6-A348-4574508FEF4C}" destId="{721F2D5C-C37D-4A59-933F-2C38F39378F1}" srcOrd="1" destOrd="0" parTransId="{B2C20806-F8B2-40C6-84D4-B8DE57D0127B}" sibTransId="{F900279C-204C-4D1D-B26E-1300112DC8BC}"/>
    <dgm:cxn modelId="{95921E46-DD5B-4173-9D6A-D73EE16DE999}" type="presOf" srcId="{7995FB73-2B5D-4CF5-BC44-733C8758DD0C}" destId="{54D82227-C392-4213-9F77-B29D6EA79EA3}" srcOrd="0" destOrd="0" presId="urn:microsoft.com/office/officeart/2005/8/layout/vList6"/>
    <dgm:cxn modelId="{DADD9748-16D6-4B86-8D16-A1EA58825132}" srcId="{779BD956-B1AB-40C1-B7E9-760E0A435535}" destId="{5DAD8BED-B58D-48EE-A2CC-8985A630D280}" srcOrd="3" destOrd="0" parTransId="{EA9680C3-A9C4-404E-A98C-38FC9173C70B}" sibTransId="{F08B776B-870C-44C5-BB84-8AC4F2322F71}"/>
    <dgm:cxn modelId="{FCB29C7F-B2A1-4C69-8549-45550F4132C3}" type="presOf" srcId="{B0C5C6B7-1F4D-42AF-B8C7-33B926F26BCF}" destId="{A06D5A28-68D6-4287-B9A2-E4DDB5FD6D9A}" srcOrd="0" destOrd="1" presId="urn:microsoft.com/office/officeart/2005/8/layout/vList6"/>
    <dgm:cxn modelId="{5B970A83-1BB5-4A54-A395-610EE04651BE}" srcId="{779BD956-B1AB-40C1-B7E9-760E0A435535}" destId="{EDF7E441-5280-49BF-9B66-31CA31098814}" srcOrd="0" destOrd="0" parTransId="{50FB2147-CA89-4041-9999-10818B128707}" sibTransId="{9887ADA8-7A2E-4026-9C0F-BEE994D12B57}"/>
    <dgm:cxn modelId="{972C7F99-36D7-4E33-8099-1363FCD7A7FB}" srcId="{2FFDD494-9F56-40F7-8D04-34F6A69305EA}" destId="{8FAC5D62-89BD-47F6-A348-4574508FEF4C}" srcOrd="0" destOrd="0" parTransId="{78F456C2-3B23-4271-A556-5107E7339391}" sibTransId="{A595D4DB-0AFD-4C80-A1E6-224684D1A2D0}"/>
    <dgm:cxn modelId="{0E55AA9D-483A-4068-8518-0C18DFD91025}" srcId="{7995FB73-2B5D-4CF5-BC44-733C8758DD0C}" destId="{EB24F323-8545-429B-AB71-7E6D47A60435}" srcOrd="1" destOrd="0" parTransId="{5A23ADBA-F92F-4A27-A54B-43E6187AB8DC}" sibTransId="{BA535DC6-58A5-4915-B48F-6F11EA0EBC01}"/>
    <dgm:cxn modelId="{BA45379F-6652-4CBC-B850-F152123A2E31}" type="presOf" srcId="{DAE87D7B-62C0-4DAB-A166-5AEEB88FC73B}" destId="{B535B255-F27F-4D7A-A699-D0D0A03862FA}" srcOrd="0" destOrd="0" presId="urn:microsoft.com/office/officeart/2005/8/layout/vList6"/>
    <dgm:cxn modelId="{74D6A7AA-7DCA-438A-BAEA-80B65D78A823}" type="presOf" srcId="{EB24F323-8545-429B-AB71-7E6D47A60435}" destId="{DB961BF3-1307-4922-B372-32818F608EC1}" srcOrd="0" destOrd="1" presId="urn:microsoft.com/office/officeart/2005/8/layout/vList6"/>
    <dgm:cxn modelId="{BC6E9AB4-62E4-431E-8BA4-79B9D927B409}" srcId="{779BD956-B1AB-40C1-B7E9-760E0A435535}" destId="{B0C5C6B7-1F4D-42AF-B8C7-33B926F26BCF}" srcOrd="1" destOrd="0" parTransId="{18974B5C-619B-4437-A623-28A5FFDF5175}" sibTransId="{21D01E53-A27E-48D3-8415-1BFB0BEC50B2}"/>
    <dgm:cxn modelId="{DF2C7AB9-860A-49D4-809A-920A8839FEC9}" srcId="{7995FB73-2B5D-4CF5-BC44-733C8758DD0C}" destId="{0693338F-7DDF-464A-8E77-23A448BC93EC}" srcOrd="0" destOrd="0" parTransId="{1748ADFF-0087-4723-8A6D-56072E9889A2}" sibTransId="{A56772C5-C7A1-481E-98CF-7E5742656B52}"/>
    <dgm:cxn modelId="{AF7DA2CE-3CEC-4A1E-9D18-303371C0C30B}" srcId="{779BD956-B1AB-40C1-B7E9-760E0A435535}" destId="{3BAAB969-B4A7-40F5-9A54-7E3CAA97385E}" srcOrd="2" destOrd="0" parTransId="{DE682065-356A-49A9-8FBA-73D79E874A3E}" sibTransId="{7E406D6C-7640-44EE-B6F6-B3D768A1FFD4}"/>
    <dgm:cxn modelId="{C20A7DD3-D1AA-4DD4-9FF1-1ACE938A3273}" srcId="{2FFDD494-9F56-40F7-8D04-34F6A69305EA}" destId="{779BD956-B1AB-40C1-B7E9-760E0A435535}" srcOrd="1" destOrd="0" parTransId="{D8295955-5D8C-4A05-9CE3-B7EC71C89DFB}" sibTransId="{540F3365-3661-4A3B-A61A-6C458D01A928}"/>
    <dgm:cxn modelId="{DDDCEDE2-2640-487B-AED6-F8D625AF7B69}" srcId="{779BD956-B1AB-40C1-B7E9-760E0A435535}" destId="{7C0387AD-893D-479D-9A99-F1B10529F682}" srcOrd="4" destOrd="0" parTransId="{5581503F-AB6C-4839-8334-5E449CEE9D09}" sibTransId="{FC2A1E26-2D8A-4909-9C68-1C2D626BC32D}"/>
    <dgm:cxn modelId="{7826F5E4-146E-4B92-88F2-D5ACD54D7677}" type="presOf" srcId="{0693338F-7DDF-464A-8E77-23A448BC93EC}" destId="{DB961BF3-1307-4922-B372-32818F608EC1}" srcOrd="0" destOrd="0" presId="urn:microsoft.com/office/officeart/2005/8/layout/vList6"/>
    <dgm:cxn modelId="{32C933E5-39B3-4A97-8D79-E793FE64C022}" type="presOf" srcId="{8FAC5D62-89BD-47F6-A348-4574508FEF4C}" destId="{BF50A1A9-5042-4798-8DA8-438306DC4D25}" srcOrd="0" destOrd="0" presId="urn:microsoft.com/office/officeart/2005/8/layout/vList6"/>
    <dgm:cxn modelId="{554DB8E6-6C8F-4D9F-B06F-740B989B43C9}" type="presOf" srcId="{7C0387AD-893D-479D-9A99-F1B10529F682}" destId="{A06D5A28-68D6-4287-B9A2-E4DDB5FD6D9A}" srcOrd="0" destOrd="4" presId="urn:microsoft.com/office/officeart/2005/8/layout/vList6"/>
    <dgm:cxn modelId="{EFB402FA-E7AE-4C82-B6C5-CC6E17234DEB}" type="presOf" srcId="{3BAAB969-B4A7-40F5-9A54-7E3CAA97385E}" destId="{A06D5A28-68D6-4287-B9A2-E4DDB5FD6D9A}" srcOrd="0" destOrd="2" presId="urn:microsoft.com/office/officeart/2005/8/layout/vList6"/>
    <dgm:cxn modelId="{7A20BA3D-E3F5-40EB-89DD-38039AFEAAE6}" type="presParOf" srcId="{F585C45D-CC71-4CE8-9A4F-1893CA1D47D5}" destId="{29E6F6E7-713B-422A-814C-B3AC35D8C2C2}" srcOrd="0" destOrd="0" presId="urn:microsoft.com/office/officeart/2005/8/layout/vList6"/>
    <dgm:cxn modelId="{B4C39595-1787-4FBF-835F-EDF6C0C3CAAB}" type="presParOf" srcId="{29E6F6E7-713B-422A-814C-B3AC35D8C2C2}" destId="{BF50A1A9-5042-4798-8DA8-438306DC4D25}" srcOrd="0" destOrd="0" presId="urn:microsoft.com/office/officeart/2005/8/layout/vList6"/>
    <dgm:cxn modelId="{64A6861E-C573-4075-9FFC-056DD9807FBA}" type="presParOf" srcId="{29E6F6E7-713B-422A-814C-B3AC35D8C2C2}" destId="{B535B255-F27F-4D7A-A699-D0D0A03862FA}" srcOrd="1" destOrd="0" presId="urn:microsoft.com/office/officeart/2005/8/layout/vList6"/>
    <dgm:cxn modelId="{8F78D279-68AF-471C-8D59-B0F7CF5003C8}" type="presParOf" srcId="{F585C45D-CC71-4CE8-9A4F-1893CA1D47D5}" destId="{BE6E1C5D-B741-4DFA-88DC-A5ADB662A75C}" srcOrd="1" destOrd="0" presId="urn:microsoft.com/office/officeart/2005/8/layout/vList6"/>
    <dgm:cxn modelId="{D26FE39A-91FB-463A-BD16-30C408885CFA}" type="presParOf" srcId="{F585C45D-CC71-4CE8-9A4F-1893CA1D47D5}" destId="{1AF15AC4-04DB-4003-BD16-FEF685DCE137}" srcOrd="2" destOrd="0" presId="urn:microsoft.com/office/officeart/2005/8/layout/vList6"/>
    <dgm:cxn modelId="{DFCAA38D-704D-43AD-A46C-3D44DA43B878}" type="presParOf" srcId="{1AF15AC4-04DB-4003-BD16-FEF685DCE137}" destId="{B4DA662D-7B16-428D-9897-A074BB7C4250}" srcOrd="0" destOrd="0" presId="urn:microsoft.com/office/officeart/2005/8/layout/vList6"/>
    <dgm:cxn modelId="{B8A5758E-3B26-483E-BF65-2AF0CA36D750}" type="presParOf" srcId="{1AF15AC4-04DB-4003-BD16-FEF685DCE137}" destId="{A06D5A28-68D6-4287-B9A2-E4DDB5FD6D9A}" srcOrd="1" destOrd="0" presId="urn:microsoft.com/office/officeart/2005/8/layout/vList6"/>
    <dgm:cxn modelId="{D3EF655F-F275-4796-B8B2-0243FB28621D}" type="presParOf" srcId="{F585C45D-CC71-4CE8-9A4F-1893CA1D47D5}" destId="{DD49D40A-88A8-4A94-8A98-8AA6A1057C83}" srcOrd="3" destOrd="0" presId="urn:microsoft.com/office/officeart/2005/8/layout/vList6"/>
    <dgm:cxn modelId="{CF9AFAA5-93B3-40E4-9114-607718D4580D}" type="presParOf" srcId="{F585C45D-CC71-4CE8-9A4F-1893CA1D47D5}" destId="{ECBD84FF-E0E5-436E-86B3-BE018987C4A1}" srcOrd="4" destOrd="0" presId="urn:microsoft.com/office/officeart/2005/8/layout/vList6"/>
    <dgm:cxn modelId="{7EE28A1B-249A-4FE3-AA0C-6AC6AEBE4178}" type="presParOf" srcId="{ECBD84FF-E0E5-436E-86B3-BE018987C4A1}" destId="{54D82227-C392-4213-9F77-B29D6EA79EA3}" srcOrd="0" destOrd="0" presId="urn:microsoft.com/office/officeart/2005/8/layout/vList6"/>
    <dgm:cxn modelId="{362999C3-06EA-4D94-B1A0-022D8864C76A}" type="presParOf" srcId="{ECBD84FF-E0E5-436E-86B3-BE018987C4A1}" destId="{DB961BF3-1307-4922-B372-32818F608EC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5B255-F27F-4D7A-A699-D0D0A03862FA}">
      <dsp:nvSpPr>
        <dsp:cNvPr id="0" name=""/>
        <dsp:cNvSpPr/>
      </dsp:nvSpPr>
      <dsp:spPr>
        <a:xfrm>
          <a:off x="3009156" y="0"/>
          <a:ext cx="4513734" cy="1446420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f-ZA" sz="900" kern="1200" dirty="0" err="1">
              <a:latin typeface="Calibri"/>
              <a:cs typeface="Calibri"/>
            </a:rPr>
            <a:t>Text</a:t>
          </a:r>
          <a:r>
            <a:rPr lang="el-GR" sz="900" kern="1200" dirty="0">
              <a:latin typeface="Calibri"/>
              <a:cs typeface="Calibri"/>
            </a:rPr>
            <a:t> </a:t>
          </a:r>
          <a:r>
            <a:rPr lang="af-ZA" sz="900" kern="1200" dirty="0" err="1">
              <a:latin typeface="Calibri"/>
              <a:cs typeface="Calibri"/>
            </a:rPr>
            <a:t>mining</a:t>
          </a:r>
          <a:r>
            <a:rPr lang="el-GR" sz="900" kern="1200" dirty="0">
              <a:latin typeface="Calibri"/>
              <a:cs typeface="Calibri"/>
            </a:rPr>
            <a:t> </a:t>
          </a:r>
          <a:r>
            <a:rPr lang="af-ZA" sz="900" kern="1200" dirty="0" err="1">
              <a:latin typeface="Calibri"/>
              <a:cs typeface="Calibri"/>
            </a:rPr>
            <a:t>from</a:t>
          </a:r>
          <a:r>
            <a:rPr lang="el-GR" sz="900" kern="1200" dirty="0">
              <a:latin typeface="Calibri"/>
              <a:cs typeface="Calibri"/>
            </a:rPr>
            <a:t> 8 </a:t>
          </a:r>
          <a:r>
            <a:rPr lang="af-ZA" sz="900" kern="1200" dirty="0" err="1">
              <a:latin typeface="Calibri"/>
              <a:cs typeface="Calibri"/>
            </a:rPr>
            <a:t>sources</a:t>
          </a:r>
          <a:r>
            <a:rPr lang="el-GR" sz="900" kern="1200" dirty="0">
              <a:latin typeface="Calibri"/>
              <a:cs typeface="Calibri"/>
            </a:rPr>
            <a:t> (</a:t>
          </a:r>
          <a:r>
            <a:rPr lang="af-ZA" sz="900" kern="1200" dirty="0" err="1">
              <a:latin typeface="Calibri"/>
              <a:cs typeface="Calibri"/>
            </a:rPr>
            <a:t>wikipedia</a:t>
          </a:r>
          <a:r>
            <a:rPr lang="el-GR" sz="900" kern="1200" dirty="0">
              <a:latin typeface="Calibri"/>
              <a:cs typeface="Calibri"/>
            </a:rPr>
            <a:t>) 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f-ZA" sz="900" kern="1200" dirty="0" err="1">
              <a:latin typeface="Calibri"/>
              <a:cs typeface="Calibri"/>
            </a:rPr>
            <a:t>Cleansing</a:t>
          </a:r>
          <a:endParaRPr lang="el-GR" sz="900" kern="1200" dirty="0">
            <a:latin typeface="Calibri"/>
            <a:cs typeface="Calibri"/>
          </a:endParaRPr>
        </a:p>
      </dsp:txBody>
      <dsp:txXfrm>
        <a:off x="3009156" y="180803"/>
        <a:ext cx="3971327" cy="1084815"/>
      </dsp:txXfrm>
    </dsp:sp>
    <dsp:sp modelId="{BF50A1A9-5042-4798-8DA8-438306DC4D25}">
      <dsp:nvSpPr>
        <dsp:cNvPr id="0" name=""/>
        <dsp:cNvSpPr/>
      </dsp:nvSpPr>
      <dsp:spPr>
        <a:xfrm>
          <a:off x="0" y="0"/>
          <a:ext cx="3009156" cy="14464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f-ZA" sz="3600" kern="1200" dirty="0">
              <a:latin typeface="Calibri"/>
              <a:cs typeface="Calibri"/>
            </a:rPr>
            <a:t>Data</a:t>
          </a:r>
          <a:r>
            <a:rPr lang="el-GR" sz="3600" kern="1200" dirty="0">
              <a:latin typeface="Calibri"/>
              <a:cs typeface="Calibri"/>
            </a:rPr>
            <a:t> </a:t>
          </a:r>
          <a:r>
            <a:rPr lang="af-ZA" sz="3600" kern="1200" dirty="0" err="1">
              <a:latin typeface="Calibri"/>
              <a:cs typeface="Calibri"/>
            </a:rPr>
            <a:t>Gathering</a:t>
          </a:r>
          <a:endParaRPr lang="el-GR" sz="3600" kern="1200" dirty="0">
            <a:latin typeface="Calibri"/>
            <a:cs typeface="Calibri"/>
          </a:endParaRPr>
        </a:p>
      </dsp:txBody>
      <dsp:txXfrm>
        <a:off x="70608" y="70608"/>
        <a:ext cx="2867940" cy="1305204"/>
      </dsp:txXfrm>
    </dsp:sp>
    <dsp:sp modelId="{A06D5A28-68D6-4287-B9A2-E4DDB5FD6D9A}">
      <dsp:nvSpPr>
        <dsp:cNvPr id="0" name=""/>
        <dsp:cNvSpPr/>
      </dsp:nvSpPr>
      <dsp:spPr>
        <a:xfrm>
          <a:off x="3009156" y="1591062"/>
          <a:ext cx="4513734" cy="1446420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900" kern="1200" dirty="0" err="1">
              <a:latin typeface="Calibri"/>
              <a:cs typeface="Calibri"/>
            </a:rPr>
            <a:t>PostCode</a:t>
          </a:r>
          <a:r>
            <a:rPr lang="el-GR" sz="900" kern="1200" dirty="0">
              <a:latin typeface="Calibri"/>
              <a:cs typeface="Calibri"/>
            </a:rPr>
            <a:t>(</a:t>
          </a:r>
          <a:r>
            <a:rPr lang="el-GR" sz="900" kern="1200" dirty="0" err="1">
              <a:latin typeface="Calibri"/>
              <a:cs typeface="Calibri"/>
            </a:rPr>
            <a:t>e.g</a:t>
          </a:r>
          <a:r>
            <a:rPr lang="el-GR" sz="900" kern="1200" dirty="0">
              <a:latin typeface="Calibri"/>
              <a:cs typeface="Calibri"/>
            </a:rPr>
            <a:t>. N1C)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900" kern="1200" dirty="0" err="1">
              <a:latin typeface="Calibri"/>
              <a:cs typeface="Calibri"/>
            </a:rPr>
            <a:t>Neighborhood</a:t>
          </a:r>
          <a:r>
            <a:rPr lang="el-GR" sz="900" kern="1200" dirty="0">
              <a:latin typeface="Calibri"/>
              <a:cs typeface="Calibri"/>
            </a:rPr>
            <a:t>(</a:t>
          </a:r>
          <a:r>
            <a:rPr lang="el-GR" sz="900" kern="1200" dirty="0" err="1">
              <a:latin typeface="Calibri"/>
              <a:cs typeface="Calibri"/>
            </a:rPr>
            <a:t>e.g</a:t>
          </a:r>
          <a:r>
            <a:rPr lang="el-GR" sz="900" kern="1200" dirty="0">
              <a:latin typeface="Calibri"/>
              <a:cs typeface="Calibri"/>
            </a:rPr>
            <a:t>. </a:t>
          </a:r>
          <a:r>
            <a:rPr lang="el-GR" sz="900" kern="1200" dirty="0" err="1">
              <a:latin typeface="Calibri"/>
              <a:cs typeface="Calibri"/>
            </a:rPr>
            <a:t>Kings</a:t>
          </a:r>
          <a:r>
            <a:rPr lang="el-GR" sz="900" kern="1200" dirty="0">
              <a:latin typeface="Calibri"/>
              <a:cs typeface="Calibri"/>
            </a:rPr>
            <a:t> Cross </a:t>
          </a:r>
          <a:r>
            <a:rPr lang="el-GR" sz="900" kern="1200" dirty="0" err="1">
              <a:latin typeface="Calibri"/>
              <a:cs typeface="Calibri"/>
            </a:rPr>
            <a:t>Central</a:t>
          </a:r>
          <a:r>
            <a:rPr lang="el-GR" sz="900" kern="1200" dirty="0">
              <a:latin typeface="Calibri"/>
              <a:cs typeface="Calibri"/>
            </a:rPr>
            <a:t>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900" kern="1200" dirty="0" err="1">
              <a:latin typeface="Calibri"/>
              <a:cs typeface="Calibri"/>
            </a:rPr>
            <a:t>Area</a:t>
          </a:r>
          <a:r>
            <a:rPr lang="el-GR" sz="900" kern="1200" dirty="0">
              <a:latin typeface="Calibri"/>
              <a:cs typeface="Calibri"/>
            </a:rPr>
            <a:t>(</a:t>
          </a:r>
          <a:r>
            <a:rPr lang="el-GR" sz="900" kern="1200" dirty="0" err="1">
              <a:latin typeface="Calibri"/>
              <a:cs typeface="Calibri"/>
            </a:rPr>
            <a:t>e.g</a:t>
          </a:r>
          <a:r>
            <a:rPr lang="el-GR" sz="900" kern="1200" dirty="0">
              <a:latin typeface="Calibri"/>
              <a:cs typeface="Calibri"/>
            </a:rPr>
            <a:t>. </a:t>
          </a:r>
          <a:r>
            <a:rPr lang="el-GR" sz="900" kern="1200" dirty="0" err="1">
              <a:latin typeface="Calibri"/>
              <a:cs typeface="Calibri"/>
            </a:rPr>
            <a:t>Camden</a:t>
          </a:r>
          <a:r>
            <a:rPr lang="el-GR" sz="900" kern="1200" dirty="0">
              <a:latin typeface="Calibri"/>
              <a:cs typeface="Calibri"/>
            </a:rPr>
            <a:t>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900" kern="1200" dirty="0" err="1">
              <a:latin typeface="Calibri"/>
              <a:cs typeface="Calibri"/>
            </a:rPr>
            <a:t>Area</a:t>
          </a:r>
          <a:r>
            <a:rPr lang="el-GR" sz="900" kern="1200" dirty="0">
              <a:latin typeface="Calibri"/>
              <a:cs typeface="Calibri"/>
            </a:rPr>
            <a:t> </a:t>
          </a:r>
          <a:r>
            <a:rPr lang="el-GR" sz="900" kern="1200" dirty="0" err="1">
              <a:latin typeface="Calibri"/>
              <a:cs typeface="Calibri"/>
            </a:rPr>
            <a:t>category</a:t>
          </a:r>
          <a:r>
            <a:rPr lang="el-GR" sz="900" kern="1200" dirty="0">
              <a:latin typeface="Calibri"/>
              <a:cs typeface="Calibri"/>
            </a:rPr>
            <a:t>(</a:t>
          </a:r>
          <a:r>
            <a:rPr lang="el-GR" sz="900" kern="1200" dirty="0" err="1">
              <a:latin typeface="Calibri"/>
              <a:cs typeface="Calibri"/>
            </a:rPr>
            <a:t>e.g.North</a:t>
          </a:r>
          <a:r>
            <a:rPr lang="el-GR" sz="900" kern="1200" dirty="0">
              <a:latin typeface="Calibri"/>
              <a:cs typeface="Calibri"/>
            </a:rPr>
            <a:t>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f-ZA" sz="900" kern="1200" dirty="0" err="1">
              <a:latin typeface="Calibri"/>
              <a:cs typeface="Calibri"/>
            </a:rPr>
            <a:t>Latitude</a:t>
          </a:r>
          <a:r>
            <a:rPr lang="af-ZA" sz="900" kern="1200" dirty="0">
              <a:latin typeface="Calibri"/>
              <a:cs typeface="Calibri"/>
            </a:rPr>
            <a:t> &amp; Longitude</a:t>
          </a:r>
        </a:p>
      </dsp:txBody>
      <dsp:txXfrm>
        <a:off x="3009156" y="1771865"/>
        <a:ext cx="3971327" cy="1084815"/>
      </dsp:txXfrm>
    </dsp:sp>
    <dsp:sp modelId="{B4DA662D-7B16-428D-9897-A074BB7C4250}">
      <dsp:nvSpPr>
        <dsp:cNvPr id="0" name=""/>
        <dsp:cNvSpPr/>
      </dsp:nvSpPr>
      <dsp:spPr>
        <a:xfrm>
          <a:off x="0" y="1591062"/>
          <a:ext cx="3009156" cy="14464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600" kern="1200" dirty="0" err="1">
              <a:latin typeface="Calibri"/>
              <a:cs typeface="Calibri"/>
            </a:rPr>
            <a:t>London</a:t>
          </a:r>
          <a:r>
            <a:rPr lang="el-GR" sz="3600" kern="1200" dirty="0">
              <a:latin typeface="Calibri"/>
              <a:cs typeface="Calibri"/>
            </a:rPr>
            <a:t> </a:t>
          </a:r>
          <a:r>
            <a:rPr lang="el-GR" sz="3600" kern="1200" dirty="0" err="1">
              <a:latin typeface="Calibri"/>
              <a:cs typeface="Calibri"/>
            </a:rPr>
            <a:t>Data</a:t>
          </a:r>
          <a:r>
            <a:rPr lang="el-GR" sz="3600" kern="1200" dirty="0">
              <a:latin typeface="Calibri"/>
              <a:cs typeface="Calibri"/>
            </a:rPr>
            <a:t> </a:t>
          </a:r>
          <a:r>
            <a:rPr lang="af-ZA" sz="3600" kern="1200" dirty="0" err="1">
              <a:latin typeface="Calibri"/>
              <a:cs typeface="Calibri"/>
            </a:rPr>
            <a:t>Frame</a:t>
          </a:r>
          <a:endParaRPr lang="el-GR" sz="3600" kern="1200" dirty="0">
            <a:latin typeface="Calibri"/>
            <a:cs typeface="Calibri"/>
          </a:endParaRPr>
        </a:p>
      </dsp:txBody>
      <dsp:txXfrm>
        <a:off x="70608" y="1661670"/>
        <a:ext cx="2867940" cy="1305204"/>
      </dsp:txXfrm>
    </dsp:sp>
    <dsp:sp modelId="{DB961BF3-1307-4922-B372-32818F608EC1}">
      <dsp:nvSpPr>
        <dsp:cNvPr id="0" name=""/>
        <dsp:cNvSpPr/>
      </dsp:nvSpPr>
      <dsp:spPr>
        <a:xfrm>
          <a:off x="3009156" y="3182124"/>
          <a:ext cx="4513734" cy="1446420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f-ZA" sz="900" kern="1200" dirty="0" err="1">
              <a:latin typeface="Calibri"/>
              <a:cs typeface="Calibri"/>
            </a:rPr>
            <a:t>Extract</a:t>
          </a:r>
          <a:r>
            <a:rPr lang="el-GR" sz="900" kern="1200" dirty="0">
              <a:latin typeface="Calibri"/>
              <a:cs typeface="Calibri"/>
            </a:rPr>
            <a:t> </a:t>
          </a:r>
          <a:r>
            <a:rPr lang="af-ZA" sz="900" kern="1200" dirty="0" err="1">
              <a:latin typeface="Calibri"/>
              <a:cs typeface="Calibri"/>
            </a:rPr>
            <a:t>venues</a:t>
          </a:r>
          <a:r>
            <a:rPr lang="el-GR" sz="900" kern="1200" dirty="0">
              <a:latin typeface="Calibri"/>
              <a:cs typeface="Calibri"/>
            </a:rPr>
            <a:t> </a:t>
          </a:r>
          <a:r>
            <a:rPr lang="af-ZA" sz="900" kern="1200" dirty="0" err="1">
              <a:latin typeface="Calibri"/>
              <a:cs typeface="Calibri"/>
            </a:rPr>
            <a:t>information</a:t>
          </a:r>
          <a:r>
            <a:rPr lang="el-GR" sz="900" kern="1200" dirty="0">
              <a:latin typeface="Calibri"/>
              <a:cs typeface="Calibri"/>
            </a:rPr>
            <a:t> </a:t>
          </a:r>
          <a:r>
            <a:rPr lang="af-ZA" sz="900" kern="1200" dirty="0" err="1">
              <a:latin typeface="Calibri"/>
              <a:cs typeface="Calibri"/>
            </a:rPr>
            <a:t>for</a:t>
          </a:r>
          <a:r>
            <a:rPr lang="el-GR" sz="900" kern="1200" dirty="0">
              <a:latin typeface="Calibri"/>
              <a:cs typeface="Calibri"/>
            </a:rPr>
            <a:t> </a:t>
          </a:r>
          <a:r>
            <a:rPr lang="af-ZA" sz="900" kern="1200" dirty="0" err="1">
              <a:latin typeface="Calibri"/>
              <a:cs typeface="Calibri"/>
            </a:rPr>
            <a:t>each</a:t>
          </a:r>
          <a:r>
            <a:rPr lang="el-GR" sz="900" kern="1200" dirty="0">
              <a:latin typeface="Calibri"/>
              <a:cs typeface="Calibri"/>
            </a:rPr>
            <a:t> </a:t>
          </a:r>
          <a:r>
            <a:rPr lang="af-ZA" sz="900" kern="1200" dirty="0">
              <a:latin typeface="Calibri"/>
              <a:cs typeface="Calibri"/>
            </a:rPr>
            <a:t>area</a:t>
          </a:r>
          <a:r>
            <a:rPr lang="el-GR" sz="900" kern="1200" dirty="0">
              <a:latin typeface="Calibri"/>
              <a:cs typeface="Calibri"/>
            </a:rPr>
            <a:t> &amp; </a:t>
          </a:r>
          <a:r>
            <a:rPr lang="el-GR" sz="900" kern="1200" dirty="0" err="1">
              <a:latin typeface="Calibri"/>
              <a:cs typeface="Calibri"/>
            </a:rPr>
            <a:t>neighborhood</a:t>
          </a:r>
          <a:endParaRPr lang="el-GR" sz="900" kern="1200" dirty="0">
            <a:latin typeface="Calibri"/>
            <a:cs typeface="Calibri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f-ZA" sz="900" kern="1200" dirty="0" err="1">
              <a:latin typeface="Calibri"/>
              <a:cs typeface="Calibri"/>
            </a:rPr>
            <a:t>Create</a:t>
          </a:r>
          <a:r>
            <a:rPr lang="af-ZA" sz="900" kern="1200" dirty="0">
              <a:latin typeface="Calibri"/>
              <a:cs typeface="Calibri"/>
            </a:rPr>
            <a:t> </a:t>
          </a:r>
          <a:r>
            <a:rPr lang="af-ZA" sz="900" kern="1200" dirty="0" err="1">
              <a:latin typeface="Calibri"/>
              <a:cs typeface="Calibri"/>
            </a:rPr>
            <a:t>Dummies</a:t>
          </a:r>
          <a:r>
            <a:rPr lang="af-ZA" sz="900" kern="1200" dirty="0">
              <a:latin typeface="Calibri"/>
              <a:cs typeface="Calibri"/>
            </a:rPr>
            <a:t> </a:t>
          </a:r>
          <a:r>
            <a:rPr lang="af-ZA" sz="900" kern="1200" dirty="0" err="1">
              <a:latin typeface="Calibri"/>
              <a:cs typeface="Calibri"/>
            </a:rPr>
            <a:t>for</a:t>
          </a:r>
          <a:r>
            <a:rPr lang="af-ZA" sz="900" kern="1200" dirty="0">
              <a:latin typeface="Calibri"/>
              <a:cs typeface="Calibri"/>
            </a:rPr>
            <a:t> </a:t>
          </a:r>
          <a:r>
            <a:rPr lang="af-ZA" sz="900" kern="1200" dirty="0" err="1">
              <a:latin typeface="Calibri"/>
              <a:cs typeface="Calibri"/>
            </a:rPr>
            <a:t>each</a:t>
          </a:r>
          <a:r>
            <a:rPr lang="af-ZA" sz="900" kern="1200" dirty="0">
              <a:latin typeface="Calibri"/>
              <a:cs typeface="Calibri"/>
            </a:rPr>
            <a:t> </a:t>
          </a:r>
          <a:r>
            <a:rPr lang="af-ZA" sz="900" kern="1200" dirty="0" err="1">
              <a:latin typeface="Calibri"/>
              <a:cs typeface="Calibri"/>
            </a:rPr>
            <a:t>venue</a:t>
          </a:r>
          <a:r>
            <a:rPr lang="af-ZA" sz="900" kern="1200" dirty="0">
              <a:latin typeface="Calibri"/>
              <a:cs typeface="Calibri"/>
            </a:rPr>
            <a:t> </a:t>
          </a:r>
          <a:r>
            <a:rPr lang="af-ZA" sz="900" kern="1200" dirty="0" err="1">
              <a:latin typeface="Calibri"/>
              <a:cs typeface="Calibri"/>
            </a:rPr>
            <a:t>categories</a:t>
          </a:r>
          <a:endParaRPr lang="el-GR" sz="900" kern="1200" dirty="0">
            <a:latin typeface="Calibri"/>
            <a:cs typeface="Calibri"/>
          </a:endParaRPr>
        </a:p>
      </dsp:txBody>
      <dsp:txXfrm>
        <a:off x="3009156" y="3362927"/>
        <a:ext cx="3971327" cy="1084815"/>
      </dsp:txXfrm>
    </dsp:sp>
    <dsp:sp modelId="{54D82227-C392-4213-9F77-B29D6EA79EA3}">
      <dsp:nvSpPr>
        <dsp:cNvPr id="0" name=""/>
        <dsp:cNvSpPr/>
      </dsp:nvSpPr>
      <dsp:spPr>
        <a:xfrm>
          <a:off x="0" y="3182124"/>
          <a:ext cx="3009156" cy="14464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f-ZA" sz="3600" kern="1200" dirty="0" err="1">
              <a:latin typeface="Calibri"/>
              <a:cs typeface="Calibri"/>
            </a:rPr>
            <a:t>Foursquare</a:t>
          </a:r>
          <a:r>
            <a:rPr lang="af-ZA" sz="3600" kern="1200" dirty="0">
              <a:latin typeface="Calibri"/>
              <a:cs typeface="Calibri"/>
            </a:rPr>
            <a:t> </a:t>
          </a:r>
          <a:r>
            <a:rPr lang="af-ZA" sz="3600" kern="1200" dirty="0" err="1">
              <a:latin typeface="Calibri"/>
              <a:cs typeface="Calibri"/>
            </a:rPr>
            <a:t>Location</a:t>
          </a:r>
          <a:r>
            <a:rPr lang="af-ZA" sz="3600" kern="1200" dirty="0">
              <a:latin typeface="Calibri"/>
              <a:cs typeface="Calibri"/>
            </a:rPr>
            <a:t> Data</a:t>
          </a:r>
          <a:endParaRPr lang="el-GR" sz="3600" kern="1200" dirty="0">
            <a:latin typeface="Calibri"/>
            <a:cs typeface="Calibri"/>
          </a:endParaRPr>
        </a:p>
      </dsp:txBody>
      <dsp:txXfrm>
        <a:off x="70608" y="3252732"/>
        <a:ext cx="2867940" cy="1305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London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Battle of neighborhoods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DC31C8-1D44-4BA5-B11C-871C5666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0267"/>
          </a:xfrm>
        </p:spPr>
        <p:txBody>
          <a:bodyPr/>
          <a:lstStyle/>
          <a:p>
            <a:r>
              <a:rPr lang="el-GR" dirty="0" err="1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6687EC6-5B6B-4010-A1CC-7053CBE84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950473"/>
            <a:ext cx="4878389" cy="46413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l-GR" b="1" dirty="0">
                <a:solidFill>
                  <a:schemeClr val="bg2"/>
                </a:solidFill>
                <a:latin typeface="Calibri"/>
                <a:cs typeface="Calibri"/>
              </a:rPr>
              <a:t>The </a:t>
            </a:r>
            <a:r>
              <a:rPr lang="el-GR" b="1" dirty="0" err="1">
                <a:solidFill>
                  <a:schemeClr val="bg2"/>
                </a:solidFill>
                <a:latin typeface="Calibri"/>
                <a:cs typeface="Calibri"/>
              </a:rPr>
              <a:t>Business</a:t>
            </a:r>
            <a:r>
              <a:rPr lang="el-GR" b="1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b="1" dirty="0" err="1">
                <a:solidFill>
                  <a:schemeClr val="bg2"/>
                </a:solidFill>
                <a:latin typeface="Calibri"/>
                <a:cs typeface="Calibri"/>
              </a:rPr>
              <a:t>problem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A Greek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company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is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interested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in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investing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in a Greek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restaurant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somewhere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in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London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. 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l-GR" sz="1400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l-GR" b="1" dirty="0" err="1">
                <a:solidFill>
                  <a:schemeClr val="bg2"/>
                </a:solidFill>
                <a:latin typeface="Calibri"/>
                <a:cs typeface="Calibri"/>
              </a:rPr>
              <a:t>Our</a:t>
            </a:r>
            <a:r>
              <a:rPr lang="el-GR" b="1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b="1" dirty="0" err="1">
                <a:solidFill>
                  <a:schemeClr val="bg2"/>
                </a:solidFill>
                <a:latin typeface="Calibri"/>
                <a:cs typeface="Calibri"/>
              </a:rPr>
              <a:t>purpose</a:t>
            </a:r>
            <a:r>
              <a:rPr lang="el-GR" b="1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endParaRPr lang="en-US" b="1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Find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the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optimal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place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in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London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to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build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a Greek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restaurant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l-GR" sz="1400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l-GR" b="1" dirty="0" err="1">
                <a:solidFill>
                  <a:schemeClr val="bg2"/>
                </a:solidFill>
                <a:latin typeface="Calibri"/>
                <a:cs typeface="Calibri"/>
              </a:rPr>
              <a:t>Tools</a:t>
            </a:r>
            <a:r>
              <a:rPr lang="el-GR" b="1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endParaRPr lang="el-GR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Machine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Learning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, 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Statistical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analytics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 &amp; 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Business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KPIs</a:t>
            </a:r>
            <a:endParaRPr lang="el-GR" sz="1400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l-GR" sz="1400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l-GR" b="1" dirty="0" err="1">
                <a:solidFill>
                  <a:schemeClr val="bg2"/>
                </a:solidFill>
                <a:latin typeface="Calibri"/>
                <a:cs typeface="Calibri"/>
              </a:rPr>
              <a:t>Business</a:t>
            </a:r>
            <a:r>
              <a:rPr lang="el-GR" b="1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b="1" dirty="0" err="1">
                <a:solidFill>
                  <a:schemeClr val="bg2"/>
                </a:solidFill>
                <a:latin typeface="Calibri"/>
                <a:cs typeface="Calibri"/>
              </a:rPr>
              <a:t>Strategy</a:t>
            </a:r>
            <a:r>
              <a:rPr lang="el-GR" b="1" dirty="0">
                <a:solidFill>
                  <a:schemeClr val="bg2"/>
                </a:solidFill>
                <a:latin typeface="Calibri"/>
                <a:cs typeface="Calibri"/>
              </a:rPr>
              <a:t> / </a:t>
            </a:r>
            <a:r>
              <a:rPr lang="el-GR" b="1" dirty="0" err="1">
                <a:solidFill>
                  <a:schemeClr val="bg2"/>
                </a:solidFill>
                <a:latin typeface="Calibri"/>
                <a:cs typeface="Calibri"/>
              </a:rPr>
              <a:t>Criteria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Less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competition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,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close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to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central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London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,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other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venues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nearby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except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anything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related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to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food</a:t>
            </a:r>
            <a:r>
              <a:rPr lang="el-GR" sz="14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1400" dirty="0" err="1">
                <a:solidFill>
                  <a:schemeClr val="bg2"/>
                </a:solidFill>
                <a:latin typeface="Calibri"/>
                <a:cs typeface="Calibri"/>
              </a:rPr>
              <a:t>venues</a:t>
            </a:r>
          </a:p>
          <a:p>
            <a:pPr marL="182880" indent="-182880">
              <a:lnSpc>
                <a:spcPct val="90000"/>
              </a:lnSpc>
              <a:spcBef>
                <a:spcPts val="1200"/>
              </a:spcBef>
            </a:pPr>
            <a:endParaRPr lang="el-GR" sz="1050" dirty="0">
              <a:solidFill>
                <a:schemeClr val="bg2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AutoNum type="arabicPeriod"/>
            </a:pPr>
            <a:endParaRPr lang="el-GR" sz="105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8876A81E-843B-4E8F-8C7C-C26A56AF0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441" y="3426246"/>
            <a:ext cx="5617917" cy="1709056"/>
          </a:xfr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200"/>
              </a:spcBef>
              <a:buNone/>
            </a:pPr>
            <a:r>
              <a:rPr lang="el-GR" b="1" dirty="0" err="1">
                <a:solidFill>
                  <a:schemeClr val="bg2"/>
                </a:solidFill>
              </a:rPr>
              <a:t>Moving</a:t>
            </a:r>
            <a:r>
              <a:rPr lang="el-GR" b="1" dirty="0">
                <a:solidFill>
                  <a:schemeClr val="bg2"/>
                </a:solidFill>
              </a:rPr>
              <a:t> </a:t>
            </a:r>
            <a:r>
              <a:rPr lang="el-GR" b="1" dirty="0" err="1">
                <a:solidFill>
                  <a:schemeClr val="bg2"/>
                </a:solidFill>
              </a:rPr>
              <a:t>forward</a:t>
            </a:r>
            <a:r>
              <a:rPr lang="el-GR" b="1" dirty="0">
                <a:solidFill>
                  <a:schemeClr val="bg2"/>
                </a:solidFill>
              </a:rPr>
              <a:t> in 3 </a:t>
            </a:r>
            <a:r>
              <a:rPr lang="el-GR" b="1" dirty="0" err="1">
                <a:solidFill>
                  <a:schemeClr val="bg2"/>
                </a:solidFill>
              </a:rPr>
              <a:t>steps</a:t>
            </a:r>
            <a:endParaRPr lang="el-GR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AutoNum type="arabicPeriod"/>
            </a:pPr>
            <a:r>
              <a:rPr lang="el-GR" sz="1400" dirty="0" err="1">
                <a:solidFill>
                  <a:schemeClr val="bg2"/>
                </a:solidFill>
              </a:rPr>
              <a:t>Find</a:t>
            </a:r>
            <a:r>
              <a:rPr lang="el-GR" sz="1400" dirty="0">
                <a:solidFill>
                  <a:schemeClr val="bg2"/>
                </a:solidFill>
              </a:rPr>
              <a:t> the </a:t>
            </a:r>
            <a:r>
              <a:rPr lang="el-GR" sz="1400" dirty="0" err="1">
                <a:solidFill>
                  <a:schemeClr val="bg2"/>
                </a:solidFill>
              </a:rPr>
              <a:t>Area</a:t>
            </a:r>
            <a:r>
              <a:rPr lang="el-GR" sz="1400" dirty="0">
                <a:solidFill>
                  <a:schemeClr val="bg2"/>
                </a:solidFill>
              </a:rPr>
              <a:t> of </a:t>
            </a:r>
            <a:r>
              <a:rPr lang="el-GR" sz="1400" dirty="0" err="1">
                <a:solidFill>
                  <a:schemeClr val="bg2"/>
                </a:solidFill>
              </a:rPr>
              <a:t>London</a:t>
            </a:r>
            <a:r>
              <a:rPr lang="el-GR" sz="1400" dirty="0">
                <a:solidFill>
                  <a:schemeClr val="bg2"/>
                </a:solidFill>
              </a:rPr>
              <a:t> </a:t>
            </a:r>
            <a:r>
              <a:rPr lang="el-GR" sz="1400" dirty="0" err="1">
                <a:solidFill>
                  <a:schemeClr val="bg2"/>
                </a:solidFill>
              </a:rPr>
              <a:t>with</a:t>
            </a:r>
            <a:r>
              <a:rPr lang="el-GR" sz="1400" dirty="0">
                <a:solidFill>
                  <a:schemeClr val="bg2"/>
                </a:solidFill>
              </a:rPr>
              <a:t> the </a:t>
            </a:r>
            <a:r>
              <a:rPr lang="el-GR" sz="1400" dirty="0" err="1">
                <a:solidFill>
                  <a:schemeClr val="bg2"/>
                </a:solidFill>
              </a:rPr>
              <a:t>least</a:t>
            </a:r>
            <a:r>
              <a:rPr lang="el-GR" sz="1400" dirty="0">
                <a:solidFill>
                  <a:schemeClr val="bg2"/>
                </a:solidFill>
              </a:rPr>
              <a:t> </a:t>
            </a:r>
            <a:r>
              <a:rPr lang="el-GR" sz="1400" dirty="0" err="1">
                <a:solidFill>
                  <a:schemeClr val="bg2"/>
                </a:solidFill>
              </a:rPr>
              <a:t>number</a:t>
            </a:r>
            <a:r>
              <a:rPr lang="el-GR" sz="1400" dirty="0">
                <a:solidFill>
                  <a:schemeClr val="bg2"/>
                </a:solidFill>
              </a:rPr>
              <a:t> of </a:t>
            </a:r>
            <a:r>
              <a:rPr lang="el-GR" sz="1400" dirty="0" err="1">
                <a:solidFill>
                  <a:schemeClr val="bg2"/>
                </a:solidFill>
              </a:rPr>
              <a:t>restaurants</a:t>
            </a:r>
            <a:endParaRPr lang="el-GR" sz="14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AutoNum type="arabicPeriod"/>
            </a:pPr>
            <a:r>
              <a:rPr lang="el-GR" sz="1400" dirty="0" err="1">
                <a:solidFill>
                  <a:schemeClr val="bg2"/>
                </a:solidFill>
              </a:rPr>
              <a:t>Choose</a:t>
            </a:r>
            <a:r>
              <a:rPr lang="el-GR" sz="1400" dirty="0">
                <a:solidFill>
                  <a:schemeClr val="bg2"/>
                </a:solidFill>
              </a:rPr>
              <a:t> the </a:t>
            </a:r>
            <a:r>
              <a:rPr lang="el-GR" sz="1400" dirty="0" err="1">
                <a:solidFill>
                  <a:schemeClr val="bg2"/>
                </a:solidFill>
              </a:rPr>
              <a:t>best</a:t>
            </a:r>
            <a:r>
              <a:rPr lang="el-GR" sz="1400" dirty="0">
                <a:solidFill>
                  <a:schemeClr val="bg2"/>
                </a:solidFill>
              </a:rPr>
              <a:t> </a:t>
            </a:r>
            <a:r>
              <a:rPr lang="el-GR" sz="1400" dirty="0" err="1">
                <a:solidFill>
                  <a:schemeClr val="bg2"/>
                </a:solidFill>
              </a:rPr>
              <a:t>Group</a:t>
            </a:r>
            <a:r>
              <a:rPr lang="el-GR" sz="1400" dirty="0">
                <a:solidFill>
                  <a:schemeClr val="bg2"/>
                </a:solidFill>
              </a:rPr>
              <a:t> of </a:t>
            </a:r>
            <a:r>
              <a:rPr lang="el-GR" sz="1400" dirty="0" err="1">
                <a:solidFill>
                  <a:schemeClr val="bg2"/>
                </a:solidFill>
              </a:rPr>
              <a:t>neighborhoods</a:t>
            </a:r>
            <a:r>
              <a:rPr lang="el-GR" sz="1400" dirty="0">
                <a:solidFill>
                  <a:schemeClr val="bg2"/>
                </a:solidFill>
              </a:rPr>
              <a:t> in the </a:t>
            </a:r>
            <a:r>
              <a:rPr lang="el-GR" sz="1400" dirty="0" err="1">
                <a:solidFill>
                  <a:schemeClr val="bg2"/>
                </a:solidFill>
              </a:rPr>
              <a:t>selected</a:t>
            </a:r>
            <a:r>
              <a:rPr lang="el-GR" sz="1400" dirty="0">
                <a:solidFill>
                  <a:schemeClr val="bg2"/>
                </a:solidFill>
              </a:rPr>
              <a:t> </a:t>
            </a:r>
            <a:r>
              <a:rPr lang="el-GR" sz="1400" dirty="0" err="1">
                <a:solidFill>
                  <a:schemeClr val="bg2"/>
                </a:solidFill>
              </a:rPr>
              <a:t>area</a:t>
            </a:r>
          </a:p>
          <a:p>
            <a:pPr>
              <a:lnSpc>
                <a:spcPct val="90000"/>
              </a:lnSpc>
              <a:spcBef>
                <a:spcPts val="1200"/>
              </a:spcBef>
              <a:buAutoNum type="arabicPeriod"/>
            </a:pPr>
            <a:r>
              <a:rPr lang="el-GR" sz="1400" dirty="0" err="1">
                <a:solidFill>
                  <a:schemeClr val="bg2"/>
                </a:solidFill>
              </a:rPr>
              <a:t>Select</a:t>
            </a:r>
            <a:r>
              <a:rPr lang="el-GR" sz="1400" dirty="0">
                <a:solidFill>
                  <a:schemeClr val="bg2"/>
                </a:solidFill>
              </a:rPr>
              <a:t> the </a:t>
            </a:r>
            <a:r>
              <a:rPr lang="el-GR" sz="1400" dirty="0" err="1">
                <a:solidFill>
                  <a:schemeClr val="bg2"/>
                </a:solidFill>
              </a:rPr>
              <a:t>optimal</a:t>
            </a:r>
            <a:r>
              <a:rPr lang="el-GR" sz="1400" dirty="0">
                <a:solidFill>
                  <a:schemeClr val="bg2"/>
                </a:solidFill>
              </a:rPr>
              <a:t> </a:t>
            </a:r>
            <a:r>
              <a:rPr lang="el-GR" sz="1400" dirty="0" err="1">
                <a:solidFill>
                  <a:schemeClr val="bg2"/>
                </a:solidFill>
              </a:rPr>
              <a:t>neighborhood</a:t>
            </a:r>
            <a:r>
              <a:rPr lang="el-GR" sz="1400" dirty="0">
                <a:solidFill>
                  <a:schemeClr val="bg2"/>
                </a:solidFill>
              </a:rPr>
              <a:t> </a:t>
            </a:r>
            <a:r>
              <a:rPr lang="el-GR" sz="1400" dirty="0" err="1">
                <a:solidFill>
                  <a:schemeClr val="bg2"/>
                </a:solidFill>
              </a:rPr>
              <a:t>from</a:t>
            </a:r>
            <a:r>
              <a:rPr lang="el-GR" sz="1400" dirty="0">
                <a:solidFill>
                  <a:schemeClr val="bg2"/>
                </a:solidFill>
              </a:rPr>
              <a:t> the </a:t>
            </a:r>
            <a:r>
              <a:rPr lang="el-GR" sz="1400" dirty="0" err="1">
                <a:solidFill>
                  <a:schemeClr val="bg2"/>
                </a:solidFill>
              </a:rPr>
              <a:t>chosen</a:t>
            </a:r>
            <a:r>
              <a:rPr lang="el-GR" sz="1400" dirty="0">
                <a:solidFill>
                  <a:schemeClr val="bg2"/>
                </a:solidFill>
              </a:rPr>
              <a:t> </a:t>
            </a:r>
            <a:r>
              <a:rPr lang="el-GR" sz="1400" dirty="0" err="1">
                <a:solidFill>
                  <a:schemeClr val="bg2"/>
                </a:solidFill>
              </a:rPr>
              <a:t>cluster</a:t>
            </a:r>
          </a:p>
        </p:txBody>
      </p:sp>
      <p:sp>
        <p:nvSpPr>
          <p:cNvPr id="5" name="Δεξί άγκιστρο 4">
            <a:extLst>
              <a:ext uri="{FF2B5EF4-FFF2-40B4-BE49-F238E27FC236}">
                <a16:creationId xmlns:a16="http://schemas.microsoft.com/office/drawing/2014/main" id="{041C1012-09E5-4832-947E-99A9859ED337}"/>
              </a:ext>
            </a:extLst>
          </p:cNvPr>
          <p:cNvSpPr/>
          <p:nvPr/>
        </p:nvSpPr>
        <p:spPr>
          <a:xfrm>
            <a:off x="6018275" y="2233914"/>
            <a:ext cx="444815" cy="4145665"/>
          </a:xfrm>
          <a:prstGeom prst="rightBrac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821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3B0348B-09A6-404B-8E23-6D647BFB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6948"/>
            <a:ext cx="9905998" cy="870900"/>
          </a:xfrm>
        </p:spPr>
        <p:txBody>
          <a:bodyPr/>
          <a:lstStyle/>
          <a:p>
            <a:r>
              <a:rPr lang="el-GR" dirty="0" err="1">
                <a:solidFill>
                  <a:schemeClr val="bg2"/>
                </a:solidFill>
              </a:rPr>
              <a:t>Data</a:t>
            </a:r>
          </a:p>
        </p:txBody>
      </p:sp>
      <p:graphicFrame>
        <p:nvGraphicFramePr>
          <p:cNvPr id="63" name="Διάγραμμα 63">
            <a:extLst>
              <a:ext uri="{FF2B5EF4-FFF2-40B4-BE49-F238E27FC236}">
                <a16:creationId xmlns:a16="http://schemas.microsoft.com/office/drawing/2014/main" id="{F17A70E3-C2C2-4AC1-B6F1-C3F6076EE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268521"/>
              </p:ext>
            </p:extLst>
          </p:nvPr>
        </p:nvGraphicFramePr>
        <p:xfrm>
          <a:off x="144684" y="1620794"/>
          <a:ext cx="7522891" cy="4628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2" name="Εικόνα 32" descr="Εικόνα που περιέχει κείμενο, χάρτης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65014535-728B-4705-9B98-6373A8211B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9724" y="2059921"/>
            <a:ext cx="4514335" cy="361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1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BF1121C-5C4B-4D6B-AA87-D517A77CA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7001"/>
          </a:xfrm>
        </p:spPr>
        <p:txBody>
          <a:bodyPr/>
          <a:lstStyle/>
          <a:p>
            <a:r>
              <a:rPr lang="el-GR" dirty="0" err="1">
                <a:solidFill>
                  <a:schemeClr val="bg2"/>
                </a:solidFill>
              </a:rPr>
              <a:t>Methodology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DDA8B6B-0A96-4573-B38D-5707304C1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593588"/>
            <a:ext cx="10106287" cy="5123585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l-GR" sz="2900" b="1" dirty="0" err="1">
                <a:solidFill>
                  <a:schemeClr val="bg2"/>
                </a:solidFill>
                <a:latin typeface="Calibri"/>
                <a:cs typeface="Calibri"/>
              </a:rPr>
              <a:t>Data</a:t>
            </a:r>
            <a:r>
              <a:rPr lang="el-GR" sz="2900" b="1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b="1" dirty="0" err="1">
                <a:solidFill>
                  <a:schemeClr val="bg2"/>
                </a:solidFill>
                <a:latin typeface="Calibri"/>
                <a:cs typeface="Calibri"/>
              </a:rPr>
              <a:t>analysis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to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find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the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best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area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&amp;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neighborhood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to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build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our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restaurant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.</a:t>
            </a:r>
          </a:p>
          <a:p>
            <a:pPr marL="0" indent="0">
              <a:buNone/>
            </a:pPr>
            <a:endParaRPr lang="el-GR" sz="2900" dirty="0">
              <a:solidFill>
                <a:schemeClr val="bg2"/>
              </a:solidFill>
              <a:latin typeface="Calibri"/>
              <a:cs typeface="Calibri"/>
            </a:endParaRPr>
          </a:p>
          <a:p>
            <a:r>
              <a:rPr lang="el-GR" sz="2900" b="1" dirty="0" err="1">
                <a:solidFill>
                  <a:schemeClr val="bg2"/>
                </a:solidFill>
                <a:latin typeface="Calibri"/>
                <a:cs typeface="Calibri"/>
              </a:rPr>
              <a:t>Aggregations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&amp; </a:t>
            </a:r>
            <a:r>
              <a:rPr lang="el-GR" sz="2900" b="1" dirty="0" err="1">
                <a:solidFill>
                  <a:schemeClr val="bg2"/>
                </a:solidFill>
                <a:latin typeface="Calibri"/>
                <a:cs typeface="Calibri"/>
              </a:rPr>
              <a:t>Frequency</a:t>
            </a:r>
            <a:r>
              <a:rPr lang="el-GR" sz="2900" b="1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2900" b="1" dirty="0" err="1">
                <a:solidFill>
                  <a:schemeClr val="bg2"/>
                </a:solidFill>
                <a:latin typeface="Calibri"/>
                <a:cs typeface="Calibri"/>
              </a:rPr>
              <a:t>distribution</a:t>
            </a:r>
            <a:r>
              <a:rPr lang="el-GR" sz="2900" b="1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b="1" dirty="0" err="1">
                <a:solidFill>
                  <a:schemeClr val="bg2"/>
                </a:solidFill>
                <a:latin typeface="Calibri"/>
                <a:cs typeface="Calibri"/>
              </a:rPr>
              <a:t>analysis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to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determine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the </a:t>
            </a:r>
            <a:r>
              <a:rPr lang="el-GR" sz="2900" i="1" dirty="0" err="1">
                <a:solidFill>
                  <a:schemeClr val="bg2"/>
                </a:solidFill>
                <a:latin typeface="Calibri"/>
                <a:cs typeface="Calibri"/>
              </a:rPr>
              <a:t>Area</a:t>
            </a:r>
            <a:r>
              <a:rPr lang="el-GR" sz="2900" i="1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i="1" dirty="0" err="1">
                <a:solidFill>
                  <a:schemeClr val="bg2"/>
                </a:solidFill>
                <a:latin typeface="Calibri"/>
                <a:cs typeface="Calibri"/>
              </a:rPr>
              <a:t>Category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with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the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smaller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presence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of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restaurants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 (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took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into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consideration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the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top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20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most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common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venues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nearby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).</a:t>
            </a:r>
          </a:p>
          <a:p>
            <a:pPr marL="0" indent="0">
              <a:buNone/>
            </a:pPr>
            <a:endParaRPr lang="el-GR" sz="2900" dirty="0">
              <a:solidFill>
                <a:schemeClr val="bg2"/>
              </a:solidFill>
              <a:latin typeface="Calibri"/>
              <a:cs typeface="Calibri"/>
            </a:endParaRPr>
          </a:p>
          <a:p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For the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chosen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area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,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we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proceeded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in </a:t>
            </a:r>
            <a:r>
              <a:rPr lang="el-GR" sz="2900" b="1" dirty="0" err="1">
                <a:solidFill>
                  <a:schemeClr val="bg2"/>
                </a:solidFill>
                <a:latin typeface="Calibri"/>
                <a:cs typeface="Calibri"/>
              </a:rPr>
              <a:t>aggregations</a:t>
            </a:r>
            <a:r>
              <a:rPr lang="el-GR" sz="2900" b="1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and </a:t>
            </a:r>
            <a:r>
              <a:rPr lang="el-GR" sz="2900" b="1" dirty="0" err="1">
                <a:solidFill>
                  <a:schemeClr val="bg2"/>
                </a:solidFill>
                <a:latin typeface="Calibri"/>
                <a:cs typeface="Calibri"/>
              </a:rPr>
              <a:t>frequency</a:t>
            </a:r>
            <a:r>
              <a:rPr lang="el-GR" sz="2900" b="1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b="1" dirty="0" err="1">
                <a:solidFill>
                  <a:schemeClr val="bg2"/>
                </a:solidFill>
                <a:latin typeface="Calibri"/>
                <a:cs typeface="Calibri"/>
              </a:rPr>
              <a:t>tables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for </a:t>
            </a:r>
            <a:r>
              <a:rPr lang="el-GR" sz="2900" i="1" dirty="0" err="1">
                <a:solidFill>
                  <a:schemeClr val="bg2"/>
                </a:solidFill>
                <a:latin typeface="Calibri"/>
                <a:cs typeface="Calibri"/>
              </a:rPr>
              <a:t>each</a:t>
            </a:r>
            <a:r>
              <a:rPr lang="el-GR" sz="2900" i="1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i="1" dirty="0" err="1">
                <a:solidFill>
                  <a:schemeClr val="bg2"/>
                </a:solidFill>
                <a:latin typeface="Calibri"/>
                <a:cs typeface="Calibri"/>
              </a:rPr>
              <a:t>neighborhood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.</a:t>
            </a:r>
          </a:p>
          <a:p>
            <a:pPr marL="0" indent="0">
              <a:buNone/>
            </a:pPr>
            <a:endParaRPr lang="el-GR" sz="2900" dirty="0">
              <a:solidFill>
                <a:schemeClr val="bg2"/>
              </a:solidFill>
              <a:latin typeface="Calibri"/>
              <a:cs typeface="Calibri"/>
            </a:endParaRPr>
          </a:p>
          <a:p>
            <a:r>
              <a:rPr lang="el-GR" sz="2900" b="1" dirty="0">
                <a:solidFill>
                  <a:schemeClr val="bg2"/>
                </a:solidFill>
                <a:latin typeface="Calibri"/>
                <a:cs typeface="Calibri"/>
              </a:rPr>
              <a:t>K-</a:t>
            </a:r>
            <a:r>
              <a:rPr lang="el-GR" sz="2900" b="1" dirty="0" err="1">
                <a:solidFill>
                  <a:schemeClr val="bg2"/>
                </a:solidFill>
                <a:latin typeface="Calibri"/>
                <a:cs typeface="Calibri"/>
              </a:rPr>
              <a:t>means</a:t>
            </a:r>
            <a:r>
              <a:rPr lang="el-GR" sz="2900" b="1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b="1" dirty="0" err="1">
                <a:solidFill>
                  <a:schemeClr val="bg2"/>
                </a:solidFill>
                <a:latin typeface="Calibri"/>
                <a:cs typeface="Calibri"/>
              </a:rPr>
              <a:t>Clustering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to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group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 the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neighborhoods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into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5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clusters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based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on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venues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nearby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.</a:t>
            </a:r>
          </a:p>
          <a:p>
            <a:pPr marL="0" indent="0">
              <a:buNone/>
            </a:pPr>
            <a:endParaRPr lang="el-GR" sz="2900" dirty="0">
              <a:solidFill>
                <a:schemeClr val="bg2"/>
              </a:solidFill>
              <a:latin typeface="Calibri"/>
              <a:cs typeface="Calibri"/>
            </a:endParaRPr>
          </a:p>
          <a:p>
            <a:r>
              <a:rPr lang="el-GR" sz="2900" b="1" dirty="0" err="1">
                <a:solidFill>
                  <a:schemeClr val="bg2"/>
                </a:solidFill>
                <a:latin typeface="Calibri"/>
                <a:cs typeface="Calibri"/>
              </a:rPr>
              <a:t>Geospatial</a:t>
            </a:r>
            <a:r>
              <a:rPr lang="el-GR" sz="2900" b="1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b="1" dirty="0" err="1">
                <a:solidFill>
                  <a:schemeClr val="bg2"/>
                </a:solidFill>
                <a:latin typeface="Calibri"/>
                <a:cs typeface="Calibri"/>
              </a:rPr>
              <a:t>view</a:t>
            </a:r>
            <a:r>
              <a:rPr lang="el-GR" sz="2900" b="1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of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grouped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neighborhoods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.</a:t>
            </a:r>
          </a:p>
          <a:p>
            <a:pPr marL="0" indent="0">
              <a:buNone/>
            </a:pPr>
            <a:endParaRPr lang="el-GR" sz="2900" dirty="0">
              <a:solidFill>
                <a:schemeClr val="bg2"/>
              </a:solidFill>
              <a:latin typeface="Calibri"/>
              <a:cs typeface="Calibri"/>
            </a:endParaRPr>
          </a:p>
          <a:p>
            <a:r>
              <a:rPr lang="el-GR" sz="2900" b="1" dirty="0" err="1">
                <a:solidFill>
                  <a:schemeClr val="bg2"/>
                </a:solidFill>
                <a:latin typeface="Calibri"/>
                <a:cs typeface="Calibri"/>
              </a:rPr>
              <a:t>Exploration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of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each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cluster's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characteristics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&amp;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choose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the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cluster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with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the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least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food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venues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nearby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.</a:t>
            </a:r>
          </a:p>
          <a:p>
            <a:pPr marL="0" indent="0">
              <a:buNone/>
            </a:pPr>
            <a:endParaRPr lang="el-GR" sz="2900" dirty="0">
              <a:solidFill>
                <a:schemeClr val="bg2"/>
              </a:solidFill>
              <a:latin typeface="Calibri"/>
              <a:cs typeface="Calibri"/>
            </a:endParaRPr>
          </a:p>
          <a:p>
            <a:r>
              <a:rPr lang="el-GR" sz="2900" b="1" dirty="0" err="1">
                <a:solidFill>
                  <a:schemeClr val="bg2"/>
                </a:solidFill>
                <a:latin typeface="Calibri"/>
                <a:cs typeface="Calibri"/>
              </a:rPr>
              <a:t>Geospatial</a:t>
            </a:r>
            <a:r>
              <a:rPr lang="el-GR" sz="2900" b="1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b="1" dirty="0" err="1">
                <a:solidFill>
                  <a:schemeClr val="bg2"/>
                </a:solidFill>
                <a:latin typeface="Calibri"/>
                <a:cs typeface="Calibri"/>
              </a:rPr>
              <a:t>analysis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to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determine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the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neighborhood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 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that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fulfills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the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criteria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of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minimum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distance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from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central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London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 and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simultaneously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strong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presence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of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other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type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of 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venues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nearby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(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e.g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.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entertainment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el-GR" sz="2900" dirty="0" err="1">
                <a:solidFill>
                  <a:schemeClr val="bg2"/>
                </a:solidFill>
                <a:latin typeface="Calibri"/>
                <a:cs typeface="Calibri"/>
              </a:rPr>
              <a:t>venues</a:t>
            </a:r>
            <a:r>
              <a:rPr lang="el-GR" sz="2900" dirty="0">
                <a:solidFill>
                  <a:schemeClr val="bg2"/>
                </a:solidFill>
                <a:latin typeface="Calibri"/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5840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053FFF-F519-47A6-87F8-B6D1B9AF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350" y="338796"/>
            <a:ext cx="9905998" cy="851608"/>
          </a:xfrm>
        </p:spPr>
        <p:txBody>
          <a:bodyPr/>
          <a:lstStyle/>
          <a:p>
            <a:r>
              <a:rPr lang="el-GR" dirty="0" err="1">
                <a:solidFill>
                  <a:srgbClr val="002060"/>
                </a:solidFill>
              </a:rPr>
              <a:t>REsults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1426182-59A6-434A-9928-6E1708BC4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65639"/>
            <a:ext cx="9971249" cy="55283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l-GR" dirty="0" err="1">
                <a:solidFill>
                  <a:srgbClr val="002060"/>
                </a:solidFill>
                <a:latin typeface="Calibri"/>
                <a:cs typeface="Calibri"/>
              </a:rPr>
              <a:t>Selected</a:t>
            </a:r>
            <a:r>
              <a:rPr lang="el-GR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dirty="0" err="1">
                <a:solidFill>
                  <a:srgbClr val="002060"/>
                </a:solidFill>
                <a:latin typeface="Calibri"/>
                <a:cs typeface="Calibri"/>
              </a:rPr>
              <a:t>Area</a:t>
            </a:r>
            <a:r>
              <a:rPr lang="el-GR" dirty="0">
                <a:solidFill>
                  <a:srgbClr val="002060"/>
                </a:solidFill>
                <a:latin typeface="Calibri"/>
                <a:cs typeface="Calibri"/>
              </a:rPr>
              <a:t>: East </a:t>
            </a:r>
            <a:r>
              <a:rPr lang="el-GR" dirty="0" err="1">
                <a:solidFill>
                  <a:srgbClr val="002060"/>
                </a:solidFill>
                <a:latin typeface="Calibri"/>
                <a:cs typeface="Calibri"/>
              </a:rPr>
              <a:t>London</a:t>
            </a:r>
            <a:endParaRPr lang="el-GR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In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order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to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decide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which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area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of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London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is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the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best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,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we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took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into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consideration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the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top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20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most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common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venues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from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Foursquare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.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We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selected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the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area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with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the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least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percentage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of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restaurants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and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other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types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of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food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industry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.</a:t>
            </a:r>
          </a:p>
          <a:p>
            <a:pPr marL="0" indent="0">
              <a:buNone/>
            </a:pPr>
            <a:endParaRPr lang="el-GR" sz="16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l-GR" dirty="0" err="1">
                <a:solidFill>
                  <a:srgbClr val="002060"/>
                </a:solidFill>
                <a:latin typeface="Calibri"/>
                <a:cs typeface="Calibri"/>
              </a:rPr>
              <a:t>Selected</a:t>
            </a:r>
            <a:r>
              <a:rPr lang="el-GR" dirty="0">
                <a:solidFill>
                  <a:srgbClr val="002060"/>
                </a:solidFill>
                <a:latin typeface="Calibri"/>
                <a:cs typeface="Calibri"/>
              </a:rPr>
              <a:t> </a:t>
            </a:r>
            <a:r>
              <a:rPr lang="el-GR" dirty="0" err="1">
                <a:solidFill>
                  <a:srgbClr val="002060"/>
                </a:solidFill>
                <a:latin typeface="Calibri"/>
                <a:cs typeface="Calibri"/>
              </a:rPr>
              <a:t>Group</a:t>
            </a:r>
            <a:r>
              <a:rPr lang="el-GR" dirty="0">
                <a:solidFill>
                  <a:srgbClr val="002060"/>
                </a:solidFill>
                <a:latin typeface="Calibri"/>
                <a:cs typeface="Calibri"/>
              </a:rPr>
              <a:t> of </a:t>
            </a:r>
            <a:r>
              <a:rPr lang="el-GR" dirty="0" err="1">
                <a:solidFill>
                  <a:srgbClr val="002060"/>
                </a:solidFill>
                <a:latin typeface="Calibri"/>
                <a:cs typeface="Calibri"/>
              </a:rPr>
              <a:t>Neighborhoods</a:t>
            </a:r>
            <a:r>
              <a:rPr lang="el-GR" dirty="0">
                <a:solidFill>
                  <a:srgbClr val="002060"/>
                </a:solidFill>
                <a:latin typeface="Calibri"/>
                <a:cs typeface="Calibri"/>
              </a:rPr>
              <a:t>: 2nd </a:t>
            </a:r>
            <a:r>
              <a:rPr lang="el-GR" dirty="0" err="1">
                <a:solidFill>
                  <a:srgbClr val="002060"/>
                </a:solidFill>
                <a:latin typeface="Calibri"/>
                <a:cs typeface="Calibri"/>
              </a:rPr>
              <a:t>Cluster</a:t>
            </a:r>
            <a:endParaRPr lang="el-GR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For East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London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,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we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took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into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consideration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the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top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10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most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common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venues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for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each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neighborhood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and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we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grouped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our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neighborhoods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into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5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clusters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based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on the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venues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nearby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.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We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 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selected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our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cluster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based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on the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smaller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number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of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food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venues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nearby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. </a:t>
            </a:r>
            <a:endParaRPr lang="el-GR" sz="1400">
              <a:solidFill>
                <a:srgbClr val="00206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l-GR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l-GR" sz="22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l-GR" sz="2200">
                <a:solidFill>
                  <a:srgbClr val="002060"/>
                </a:solidFill>
                <a:latin typeface="Calibri"/>
                <a:cs typeface="Calibri"/>
              </a:rPr>
              <a:t>Selected Neighborhood:</a:t>
            </a:r>
            <a:r>
              <a:rPr lang="el-GR" sz="1300" dirty="0">
                <a:solidFill>
                  <a:srgbClr val="002060"/>
                </a:solidFill>
                <a:latin typeface="Calibri"/>
                <a:cs typeface="Calibri"/>
              </a:rPr>
              <a:t>  </a:t>
            </a:r>
            <a:r>
              <a:rPr lang="el-GR" sz="2200">
                <a:solidFill>
                  <a:srgbClr val="002060"/>
                </a:solidFill>
                <a:latin typeface="Calibri"/>
                <a:cs typeface="Calibri"/>
              </a:rPr>
              <a:t>PostCode E1W</a:t>
            </a:r>
            <a:endParaRPr lang="el-GR" sz="22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 </a:t>
            </a:r>
            <a:r>
              <a:rPr lang="el-GR" sz="1400" b="1">
                <a:solidFill>
                  <a:srgbClr val="002060"/>
                </a:solidFill>
                <a:latin typeface="Calibri"/>
                <a:cs typeface="Calibri"/>
              </a:rPr>
              <a:t>District/Area:</a:t>
            </a:r>
            <a:r>
              <a:rPr lang="el-GR" sz="1400">
                <a:solidFill>
                  <a:srgbClr val="002060"/>
                </a:solidFill>
                <a:latin typeface="Calibri"/>
                <a:cs typeface="Calibri"/>
              </a:rPr>
              <a:t> Tower Hamlets</a:t>
            </a:r>
            <a:endParaRPr lang="el-GR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l-GR" sz="1400" b="1">
                <a:solidFill>
                  <a:srgbClr val="002060"/>
                </a:solidFill>
                <a:latin typeface="Calibri"/>
                <a:cs typeface="Calibri"/>
              </a:rPr>
              <a:t>Neighborhoods:</a:t>
            </a:r>
            <a:r>
              <a:rPr lang="el-GR" sz="1400">
                <a:solidFill>
                  <a:srgbClr val="002060"/>
                </a:solidFill>
                <a:latin typeface="Calibri"/>
                <a:cs typeface="Calibri"/>
              </a:rPr>
              <a:t> Wapping, St Katharine Docks, Stepney, Shadwell, Whitechapel</a:t>
            </a:r>
            <a:endParaRPr lang="el-GR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From 2nd cluster E1W &amp; E1 where the neighborhoods closest to central London. Chose E1W due to less competition nearby and </a:t>
            </a:r>
            <a:r>
              <a:rPr lang="el-GR" sz="1400">
                <a:solidFill>
                  <a:srgbClr val="002060"/>
                </a:solidFill>
                <a:latin typeface="Calibri"/>
                <a:cs typeface="Calibri"/>
              </a:rPr>
              <a:t>existance of other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entertainment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venues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nearby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(</a:t>
            </a:r>
            <a:r>
              <a:rPr lang="el-GR" sz="1400">
                <a:solidFill>
                  <a:srgbClr val="002060"/>
                </a:solidFill>
                <a:latin typeface="Calibri"/>
                <a:cs typeface="Calibri"/>
              </a:rPr>
              <a:t>e.g. park)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that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macthup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with</a:t>
            </a:r>
            <a:r>
              <a:rPr lang="el-GR" sz="1400">
                <a:solidFill>
                  <a:srgbClr val="002060"/>
                </a:solidFill>
                <a:latin typeface="Calibri"/>
                <a:cs typeface="Calibri"/>
              </a:rPr>
              <a:t> a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good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lunch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or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l-GR" sz="1400" err="1">
                <a:solidFill>
                  <a:srgbClr val="002060"/>
                </a:solidFill>
                <a:latin typeface="Calibri"/>
                <a:cs typeface="Calibri"/>
              </a:rPr>
              <a:t>dinner</a:t>
            </a:r>
            <a:r>
              <a:rPr lang="el-GR" sz="1400" dirty="0">
                <a:solidFill>
                  <a:srgbClr val="002060"/>
                </a:solidFill>
                <a:latin typeface="Calibri"/>
                <a:cs typeface="Calibri"/>
              </a:rPr>
              <a:t>.</a:t>
            </a:r>
            <a:endParaRPr lang="el-GR" sz="1400">
              <a:solidFill>
                <a:srgbClr val="002060"/>
              </a:solidFill>
            </a:endParaRPr>
          </a:p>
          <a:p>
            <a:endParaRPr lang="el-GR" sz="160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4" name="Εικόνα 4" descr="Εικόνα που περιέχει κείμενο, χάρτης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C7DE2DB8-D452-47BA-9257-3AD0D944D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43" y="3879517"/>
            <a:ext cx="2743200" cy="206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0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6876FB4-C01F-4A47-8935-62A05C8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2276"/>
            <a:ext cx="9916295" cy="953409"/>
          </a:xfrm>
        </p:spPr>
        <p:txBody>
          <a:bodyPr/>
          <a:lstStyle/>
          <a:p>
            <a:r>
              <a:rPr lang="el-GR">
                <a:solidFill>
                  <a:schemeClr val="bg2"/>
                </a:solidFill>
              </a:rPr>
              <a:t>KeyPoints / Proposal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0D3FEA2-7E85-49AC-B242-D6A529CB6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199162"/>
            <a:ext cx="10552199" cy="5508496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el-GR" sz="6000">
                <a:solidFill>
                  <a:schemeClr val="bg2"/>
                </a:solidFill>
                <a:latin typeface="Calibri"/>
                <a:cs typeface="Calibri"/>
              </a:rPr>
              <a:t>Summary</a:t>
            </a: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el-GR" sz="4300">
                <a:solidFill>
                  <a:schemeClr val="bg2"/>
                </a:solidFill>
                <a:latin typeface="Calibri"/>
                <a:cs typeface="Calibri"/>
              </a:rPr>
              <a:t>Checked 178 London Neighborhoods</a:t>
            </a: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el-GR" sz="4300">
                <a:solidFill>
                  <a:schemeClr val="bg2"/>
                </a:solidFill>
                <a:latin typeface="Calibri"/>
                <a:cs typeface="Calibri"/>
              </a:rPr>
              <a:t>Selected East London – 20 Neighborhoods</a:t>
            </a: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el-GR" sz="4300">
                <a:solidFill>
                  <a:schemeClr val="bg2"/>
                </a:solidFill>
                <a:latin typeface="Calibri"/>
                <a:cs typeface="Calibri"/>
              </a:rPr>
              <a:t>Selected neighborhood with Postal Code </a:t>
            </a:r>
            <a:r>
              <a:rPr lang="el-GR" sz="4300" b="1" dirty="0">
                <a:solidFill>
                  <a:schemeClr val="bg2"/>
                </a:solidFill>
                <a:latin typeface="Calibri"/>
                <a:cs typeface="Calibri"/>
              </a:rPr>
              <a:t>E1W</a:t>
            </a:r>
          </a:p>
          <a:p>
            <a:pPr marL="0" indent="0">
              <a:buNone/>
            </a:pPr>
            <a:endParaRPr lang="el-GR" sz="3400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l-GR" sz="6000">
                <a:solidFill>
                  <a:schemeClr val="bg2"/>
                </a:solidFill>
                <a:latin typeface="Calibri"/>
                <a:cs typeface="Calibri"/>
              </a:rPr>
              <a:t>Decision Factors </a:t>
            </a:r>
            <a:endParaRPr lang="el-GR">
              <a:solidFill>
                <a:schemeClr val="bg2"/>
              </a:solidFill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l-GR" sz="4300">
                <a:solidFill>
                  <a:schemeClr val="bg2"/>
                </a:solidFill>
                <a:latin typeface="Calibri"/>
                <a:cs typeface="Calibri"/>
              </a:rPr>
              <a:t>Less Competition nearby</a:t>
            </a:r>
          </a:p>
          <a:p>
            <a:pPr marL="457200" indent="-457200">
              <a:buAutoNum type="arabicPeriod"/>
            </a:pPr>
            <a:r>
              <a:rPr lang="el-GR" sz="4300">
                <a:solidFill>
                  <a:schemeClr val="bg2"/>
                </a:solidFill>
                <a:latin typeface="Calibri"/>
                <a:cs typeface="Calibri"/>
              </a:rPr>
              <a:t>Distance from Central London</a:t>
            </a:r>
          </a:p>
          <a:p>
            <a:pPr marL="457200" indent="-457200">
              <a:buAutoNum type="arabicPeriod"/>
            </a:pPr>
            <a:r>
              <a:rPr lang="el-GR" sz="4300">
                <a:solidFill>
                  <a:schemeClr val="bg2"/>
                </a:solidFill>
                <a:latin typeface="Calibri"/>
                <a:cs typeface="Calibri"/>
              </a:rPr>
              <a:t>Other entertainment venues nearby</a:t>
            </a:r>
          </a:p>
          <a:p>
            <a:pPr marL="0" indent="0">
              <a:buNone/>
            </a:pPr>
            <a:endParaRPr lang="el-GR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l-GR" sz="6000">
                <a:solidFill>
                  <a:schemeClr val="bg2"/>
                </a:solidFill>
                <a:latin typeface="Calibri"/>
                <a:cs typeface="Calibri"/>
              </a:rPr>
              <a:t>Proposal</a:t>
            </a:r>
          </a:p>
          <a:p>
            <a:pPr marL="0" indent="0">
              <a:buNone/>
            </a:pPr>
            <a:r>
              <a:rPr lang="el-GR" sz="4300" u="sng">
                <a:solidFill>
                  <a:schemeClr val="bg2"/>
                </a:solidFill>
                <a:latin typeface="Calibri"/>
                <a:cs typeface="Calibri"/>
              </a:rPr>
              <a:t>Postal Code:</a:t>
            </a:r>
            <a:r>
              <a:rPr lang="el-GR" sz="4300">
                <a:solidFill>
                  <a:schemeClr val="bg2"/>
                </a:solidFill>
                <a:latin typeface="Calibri"/>
                <a:cs typeface="Calibri"/>
              </a:rPr>
              <a:t> E1W - East London</a:t>
            </a:r>
          </a:p>
          <a:p>
            <a:pPr marL="0" indent="0">
              <a:buNone/>
            </a:pPr>
            <a:r>
              <a:rPr lang="el-GR" sz="4300" u="sng">
                <a:solidFill>
                  <a:schemeClr val="bg2"/>
                </a:solidFill>
                <a:latin typeface="Calibri"/>
                <a:cs typeface="Calibri"/>
              </a:rPr>
              <a:t>Area:</a:t>
            </a:r>
            <a:r>
              <a:rPr lang="el-GR" sz="4300">
                <a:solidFill>
                  <a:schemeClr val="bg2"/>
                </a:solidFill>
                <a:latin typeface="Calibri"/>
                <a:cs typeface="Calibri"/>
              </a:rPr>
              <a:t> Tower Hamlets</a:t>
            </a:r>
          </a:p>
          <a:p>
            <a:pPr>
              <a:buNone/>
            </a:pPr>
            <a:r>
              <a:rPr lang="el-GR" sz="4300" u="sng">
                <a:solidFill>
                  <a:schemeClr val="bg2"/>
                </a:solidFill>
                <a:latin typeface="Calibri"/>
                <a:cs typeface="Calibri"/>
              </a:rPr>
              <a:t>Neighborhoods:</a:t>
            </a:r>
            <a:r>
              <a:rPr lang="el-GR" sz="4300">
                <a:solidFill>
                  <a:schemeClr val="bg2"/>
                </a:solidFill>
                <a:latin typeface="Calibri"/>
                <a:cs typeface="Calibri"/>
              </a:rPr>
              <a:t> Wapping, St Katharine Docks, Stepney, Shad</a:t>
            </a:r>
            <a:r>
              <a:rPr lang="el-GR" sz="4300" dirty="0">
                <a:solidFill>
                  <a:srgbClr val="FFFFFF"/>
                </a:solidFill>
                <a:latin typeface="Calibri"/>
                <a:cs typeface="Calibri"/>
              </a:rPr>
              <a:t>well, Whitechapel</a:t>
            </a:r>
            <a:endParaRPr lang="el-GR" sz="43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l-GR" sz="4300" u="sng" dirty="0">
                <a:solidFill>
                  <a:schemeClr val="bg2"/>
                </a:solidFill>
                <a:latin typeface="Calibri"/>
                <a:cs typeface="Calibri"/>
              </a:rPr>
              <a:t>Comments:</a:t>
            </a:r>
            <a:r>
              <a:rPr lang="el-GR" sz="4300">
                <a:solidFill>
                  <a:schemeClr val="bg2"/>
                </a:solidFill>
                <a:latin typeface="Calibri"/>
                <a:cs typeface="Calibri"/>
              </a:rPr>
              <a:t> there are only two restaurants (Italian &amp; Indian). Additionally, it is really close to central London </a:t>
            </a:r>
            <a:r>
              <a:rPr lang="el-GR" sz="4300" dirty="0">
                <a:solidFill>
                  <a:schemeClr val="bg2"/>
                </a:solidFill>
                <a:latin typeface="Calibri"/>
                <a:cs typeface="Calibri"/>
              </a:rPr>
              <a:t>and nearby you will find a park,a pub,a coffee shop etc.</a:t>
            </a:r>
          </a:p>
          <a:p>
            <a:endParaRPr lang="el-GR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7E4D7-503F-44A4-AE04-12798A0F9B2C}"/>
              </a:ext>
            </a:extLst>
          </p:cNvPr>
          <p:cNvSpPr txBox="1"/>
          <p:nvPr/>
        </p:nvSpPr>
        <p:spPr>
          <a:xfrm>
            <a:off x="4724399" y="3200399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/>
              <a:t>Κάντε κλικ για να προσθέσετε κείμενο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E9442-818D-49EC-832C-D712F26748D6}"/>
              </a:ext>
            </a:extLst>
          </p:cNvPr>
          <p:cNvSpPr txBox="1"/>
          <p:nvPr/>
        </p:nvSpPr>
        <p:spPr>
          <a:xfrm>
            <a:off x="5445210" y="3004751"/>
            <a:ext cx="428779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/>
              <a:t>είμενο</a:t>
            </a:r>
          </a:p>
        </p:txBody>
      </p:sp>
      <p:pic>
        <p:nvPicPr>
          <p:cNvPr id="7" name="Εικόνα 7" descr="Εικόνα που περιέχει κείμενο, χάρτης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BB87311B-9C86-4D09-B29C-FBEF6A0F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347" y="2458222"/>
            <a:ext cx="4658495" cy="305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2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4F2A7AF-4836-4ABB-BF39-E24AAF81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385" y="2647085"/>
            <a:ext cx="2749377" cy="1478570"/>
          </a:xfrm>
        </p:spPr>
        <p:txBody>
          <a:bodyPr/>
          <a:lstStyle/>
          <a:p>
            <a:r>
              <a:rPr lang="el-GR" dirty="0" err="1"/>
              <a:t>Thank</a:t>
            </a:r>
            <a:r>
              <a:rPr lang="el-GR" dirty="0"/>
              <a:t> </a:t>
            </a:r>
            <a:r>
              <a:rPr lang="el-GR" dirty="0" err="1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802646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Ευρεία οθόνη</PresentationFormat>
  <Paragraphs>0</Paragraphs>
  <Slides>7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8" baseType="lpstr">
      <vt:lpstr>Circuit</vt:lpstr>
      <vt:lpstr>London</vt:lpstr>
      <vt:lpstr>Introduction</vt:lpstr>
      <vt:lpstr>Data</vt:lpstr>
      <vt:lpstr>Methodology</vt:lpstr>
      <vt:lpstr>REsults</vt:lpstr>
      <vt:lpstr>KeyPoints / Proposal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802</cp:revision>
  <dcterms:created xsi:type="dcterms:W3CDTF">2014-08-26T23:43:54Z</dcterms:created>
  <dcterms:modified xsi:type="dcterms:W3CDTF">2018-09-23T16:42:25Z</dcterms:modified>
</cp:coreProperties>
</file>