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  <p:sldMasterId id="2147483677" r:id="rId2"/>
  </p:sldMasterIdLst>
  <p:notesMasterIdLst>
    <p:notesMasterId r:id="rId22"/>
  </p:notesMasterIdLst>
  <p:sldIdLst>
    <p:sldId id="339" r:id="rId3"/>
    <p:sldId id="728" r:id="rId4"/>
    <p:sldId id="735" r:id="rId5"/>
    <p:sldId id="737" r:id="rId6"/>
    <p:sldId id="738" r:id="rId7"/>
    <p:sldId id="740" r:id="rId8"/>
    <p:sldId id="741" r:id="rId9"/>
    <p:sldId id="742" r:id="rId10"/>
    <p:sldId id="743" r:id="rId11"/>
    <p:sldId id="745" r:id="rId12"/>
    <p:sldId id="746" r:id="rId13"/>
    <p:sldId id="747" r:id="rId14"/>
    <p:sldId id="750" r:id="rId15"/>
    <p:sldId id="748" r:id="rId16"/>
    <p:sldId id="751" r:id="rId17"/>
    <p:sldId id="752" r:id="rId18"/>
    <p:sldId id="753" r:id="rId19"/>
    <p:sldId id="754" r:id="rId20"/>
    <p:sldId id="73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刘珊" initials="刘珊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00"/>
    <a:srgbClr val="FC5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0" autoAdjust="0"/>
    <p:restoredTop sz="84899" autoAdjust="0"/>
  </p:normalViewPr>
  <p:slideViewPr>
    <p:cSldViewPr>
      <p:cViewPr>
        <p:scale>
          <a:sx n="66" d="100"/>
          <a:sy n="66" d="100"/>
        </p:scale>
        <p:origin x="-17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76E70-B7B7-4896-9F94-06B29758F9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810F07-A134-4BF8-9492-459DCF1E9ECA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全文检索原理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63DB8FD-9C41-4928-B279-CB319054054A}" type="parTrans" cxnId="{255991F0-A215-4DE2-B019-3A0D8A853534}">
      <dgm:prSet/>
      <dgm:spPr/>
      <dgm:t>
        <a:bodyPr/>
        <a:lstStyle/>
        <a:p>
          <a:endParaRPr lang="zh-CN" altLang="en-US"/>
        </a:p>
      </dgm:t>
    </dgm:pt>
    <dgm:pt modelId="{FB15C48A-ECA4-4FC3-9D90-D3D57E021A92}" type="sibTrans" cxnId="{255991F0-A215-4DE2-B019-3A0D8A853534}">
      <dgm:prSet/>
      <dgm:spPr/>
      <dgm:t>
        <a:bodyPr/>
        <a:lstStyle/>
        <a:p>
          <a:endParaRPr lang="zh-CN" altLang="en-US"/>
        </a:p>
      </dgm:t>
    </dgm:pt>
    <dgm:pt modelId="{FC3AA555-511A-404C-9777-BEBF2C3A3505}">
      <dgm:prSet phldrT="[文本]"/>
      <dgm:spPr>
        <a:solidFill>
          <a:srgbClr val="820000"/>
        </a:solidFill>
      </dgm:spPr>
      <dgm:t>
        <a:bodyPr/>
        <a:lstStyle/>
        <a:p>
          <a:r>
            <a:rPr lang="en-US" altLang="zh-CN" dirty="0" err="1" smtClean="0">
              <a:latin typeface="微软雅黑" pitchFamily="34" charset="-122"/>
              <a:ea typeface="微软雅黑" pitchFamily="34" charset="-122"/>
            </a:rPr>
            <a:t>Elasticsearch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969BA9D-7656-45A2-8190-D529F5C4EF55}" type="parTrans" cxnId="{1C476E9A-31A7-4048-B6C4-705F3BC963D2}">
      <dgm:prSet/>
      <dgm:spPr/>
      <dgm:t>
        <a:bodyPr/>
        <a:lstStyle/>
        <a:p>
          <a:endParaRPr lang="zh-CN" altLang="en-US"/>
        </a:p>
      </dgm:t>
    </dgm:pt>
    <dgm:pt modelId="{5EA81D94-C9DF-4EF9-8240-CFD24C79ED86}" type="sibTrans" cxnId="{1C476E9A-31A7-4048-B6C4-705F3BC963D2}">
      <dgm:prSet/>
      <dgm:spPr/>
      <dgm:t>
        <a:bodyPr/>
        <a:lstStyle/>
        <a:p>
          <a:endParaRPr lang="zh-CN" altLang="en-US"/>
        </a:p>
      </dgm:t>
    </dgm:pt>
    <dgm:pt modelId="{95D64AC9-8176-460F-BFD5-FBC37E3C2B7C}">
      <dgm:prSet phldrT="[文本]"/>
      <dgm:spPr>
        <a:solidFill>
          <a:srgbClr val="820000"/>
        </a:solidFill>
      </dgm:spPr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ES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在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SGM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的运用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74043FDD-765E-4112-9C64-0933B3F798E8}" type="parTrans" cxnId="{AAD2491E-B7E3-4AC2-9458-7E5673927CE8}">
      <dgm:prSet/>
      <dgm:spPr/>
      <dgm:t>
        <a:bodyPr/>
        <a:lstStyle/>
        <a:p>
          <a:endParaRPr lang="zh-CN" altLang="en-US"/>
        </a:p>
      </dgm:t>
    </dgm:pt>
    <dgm:pt modelId="{E28E2BF0-0D79-4684-B6E2-5AD13A3626D4}" type="sibTrans" cxnId="{AAD2491E-B7E3-4AC2-9458-7E5673927CE8}">
      <dgm:prSet/>
      <dgm:spPr/>
      <dgm:t>
        <a:bodyPr/>
        <a:lstStyle/>
        <a:p>
          <a:endParaRPr lang="zh-CN" altLang="en-US"/>
        </a:p>
      </dgm:t>
    </dgm:pt>
    <dgm:pt modelId="{F78DF21E-82F6-45C5-95AB-141D331294D4}" type="pres">
      <dgm:prSet presAssocID="{8DB76E70-B7B7-4896-9F94-06B29758F9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E27081-0104-4B57-8EB0-6E7AA1EBEDC1}" type="pres">
      <dgm:prSet presAssocID="{7B810F07-A134-4BF8-9492-459DCF1E9ECA}" presName="parentLin" presStyleCnt="0"/>
      <dgm:spPr/>
    </dgm:pt>
    <dgm:pt modelId="{C34B423A-BE39-467E-A6CC-79600003C861}" type="pres">
      <dgm:prSet presAssocID="{7B810F07-A134-4BF8-9492-459DCF1E9EC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0A27C2A-425D-4E2B-933D-A2D8DF814EB4}" type="pres">
      <dgm:prSet presAssocID="{7B810F07-A134-4BF8-9492-459DCF1E9EC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39824B-0713-4D8F-87C8-BA3616AA1071}" type="pres">
      <dgm:prSet presAssocID="{7B810F07-A134-4BF8-9492-459DCF1E9ECA}" presName="negativeSpace" presStyleCnt="0"/>
      <dgm:spPr/>
    </dgm:pt>
    <dgm:pt modelId="{1D14ABD6-56EF-4DA6-ACE5-ABD431E54A35}" type="pres">
      <dgm:prSet presAssocID="{7B810F07-A134-4BF8-9492-459DCF1E9ECA}" presName="childText" presStyleLbl="conFgAcc1" presStyleIdx="0" presStyleCnt="3">
        <dgm:presLayoutVars>
          <dgm:bulletEnabled val="1"/>
        </dgm:presLayoutVars>
      </dgm:prSet>
      <dgm:spPr/>
    </dgm:pt>
    <dgm:pt modelId="{F3E77520-F52E-4259-A9E1-63A957A3AA71}" type="pres">
      <dgm:prSet presAssocID="{FB15C48A-ECA4-4FC3-9D90-D3D57E021A92}" presName="spaceBetweenRectangles" presStyleCnt="0"/>
      <dgm:spPr/>
    </dgm:pt>
    <dgm:pt modelId="{BBA62CFC-2D91-40F1-8D2A-B3DAC69E339A}" type="pres">
      <dgm:prSet presAssocID="{FC3AA555-511A-404C-9777-BEBF2C3A3505}" presName="parentLin" presStyleCnt="0"/>
      <dgm:spPr/>
    </dgm:pt>
    <dgm:pt modelId="{6B970E90-7D7B-425D-A5B5-EE7C2A4EC85B}" type="pres">
      <dgm:prSet presAssocID="{FC3AA555-511A-404C-9777-BEBF2C3A350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B08B428-BDEA-4FBA-8426-206097FEC96F}" type="pres">
      <dgm:prSet presAssocID="{FC3AA555-511A-404C-9777-BEBF2C3A350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5FF533-1953-4098-A0AF-044135BE32F2}" type="pres">
      <dgm:prSet presAssocID="{FC3AA555-511A-404C-9777-BEBF2C3A3505}" presName="negativeSpace" presStyleCnt="0"/>
      <dgm:spPr/>
    </dgm:pt>
    <dgm:pt modelId="{FAE0FAB8-44D0-4B20-861D-FFE5EBE0B05C}" type="pres">
      <dgm:prSet presAssocID="{FC3AA555-511A-404C-9777-BEBF2C3A3505}" presName="childText" presStyleLbl="conFgAcc1" presStyleIdx="1" presStyleCnt="3">
        <dgm:presLayoutVars>
          <dgm:bulletEnabled val="1"/>
        </dgm:presLayoutVars>
      </dgm:prSet>
      <dgm:spPr/>
    </dgm:pt>
    <dgm:pt modelId="{AF7FE6A8-D8AF-4A9F-8C7A-3497D5AEADC7}" type="pres">
      <dgm:prSet presAssocID="{5EA81D94-C9DF-4EF9-8240-CFD24C79ED86}" presName="spaceBetweenRectangles" presStyleCnt="0"/>
      <dgm:spPr/>
    </dgm:pt>
    <dgm:pt modelId="{859F5869-A84B-4248-AF91-E8A1EC051612}" type="pres">
      <dgm:prSet presAssocID="{95D64AC9-8176-460F-BFD5-FBC37E3C2B7C}" presName="parentLin" presStyleCnt="0"/>
      <dgm:spPr/>
    </dgm:pt>
    <dgm:pt modelId="{50304560-D709-47B9-B72F-DD35BE5E0C67}" type="pres">
      <dgm:prSet presAssocID="{95D64AC9-8176-460F-BFD5-FBC37E3C2B7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BB5B60C1-D3E7-411D-BC48-164402BA2D0E}" type="pres">
      <dgm:prSet presAssocID="{95D64AC9-8176-460F-BFD5-FBC37E3C2B7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9814C3-C279-422A-8D15-E48AA1EB7176}" type="pres">
      <dgm:prSet presAssocID="{95D64AC9-8176-460F-BFD5-FBC37E3C2B7C}" presName="negativeSpace" presStyleCnt="0"/>
      <dgm:spPr/>
    </dgm:pt>
    <dgm:pt modelId="{048428D2-F6B0-4399-ACFC-21ED00B68048}" type="pres">
      <dgm:prSet presAssocID="{95D64AC9-8176-460F-BFD5-FBC37E3C2B7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CE078AB-747A-4FAC-A232-D17C4D36C78F}" type="presOf" srcId="{95D64AC9-8176-460F-BFD5-FBC37E3C2B7C}" destId="{50304560-D709-47B9-B72F-DD35BE5E0C67}" srcOrd="0" destOrd="0" presId="urn:microsoft.com/office/officeart/2005/8/layout/list1"/>
    <dgm:cxn modelId="{AAD2491E-B7E3-4AC2-9458-7E5673927CE8}" srcId="{8DB76E70-B7B7-4896-9F94-06B29758F927}" destId="{95D64AC9-8176-460F-BFD5-FBC37E3C2B7C}" srcOrd="2" destOrd="0" parTransId="{74043FDD-765E-4112-9C64-0933B3F798E8}" sibTransId="{E28E2BF0-0D79-4684-B6E2-5AD13A3626D4}"/>
    <dgm:cxn modelId="{255991F0-A215-4DE2-B019-3A0D8A853534}" srcId="{8DB76E70-B7B7-4896-9F94-06B29758F927}" destId="{7B810F07-A134-4BF8-9492-459DCF1E9ECA}" srcOrd="0" destOrd="0" parTransId="{563DB8FD-9C41-4928-B279-CB319054054A}" sibTransId="{FB15C48A-ECA4-4FC3-9D90-D3D57E021A92}"/>
    <dgm:cxn modelId="{34BCD30D-95E3-45AC-88A0-7CDEC2B97A0E}" type="presOf" srcId="{8DB76E70-B7B7-4896-9F94-06B29758F927}" destId="{F78DF21E-82F6-45C5-95AB-141D331294D4}" srcOrd="0" destOrd="0" presId="urn:microsoft.com/office/officeart/2005/8/layout/list1"/>
    <dgm:cxn modelId="{43F3DE96-FC33-437D-B8DB-F7143E591596}" type="presOf" srcId="{FC3AA555-511A-404C-9777-BEBF2C3A3505}" destId="{EB08B428-BDEA-4FBA-8426-206097FEC96F}" srcOrd="1" destOrd="0" presId="urn:microsoft.com/office/officeart/2005/8/layout/list1"/>
    <dgm:cxn modelId="{33977BED-CC0A-4947-BF1A-506BC08955F8}" type="presOf" srcId="{7B810F07-A134-4BF8-9492-459DCF1E9ECA}" destId="{C34B423A-BE39-467E-A6CC-79600003C861}" srcOrd="0" destOrd="0" presId="urn:microsoft.com/office/officeart/2005/8/layout/list1"/>
    <dgm:cxn modelId="{114E29F2-96ED-44FB-B496-AC18BF015BBF}" type="presOf" srcId="{FC3AA555-511A-404C-9777-BEBF2C3A3505}" destId="{6B970E90-7D7B-425D-A5B5-EE7C2A4EC85B}" srcOrd="0" destOrd="0" presId="urn:microsoft.com/office/officeart/2005/8/layout/list1"/>
    <dgm:cxn modelId="{1C476E9A-31A7-4048-B6C4-705F3BC963D2}" srcId="{8DB76E70-B7B7-4896-9F94-06B29758F927}" destId="{FC3AA555-511A-404C-9777-BEBF2C3A3505}" srcOrd="1" destOrd="0" parTransId="{5969BA9D-7656-45A2-8190-D529F5C4EF55}" sibTransId="{5EA81D94-C9DF-4EF9-8240-CFD24C79ED86}"/>
    <dgm:cxn modelId="{CFA6FB46-FD21-4891-AD1A-A95E07DFD4B2}" type="presOf" srcId="{7B810F07-A134-4BF8-9492-459DCF1E9ECA}" destId="{10A27C2A-425D-4E2B-933D-A2D8DF814EB4}" srcOrd="1" destOrd="0" presId="urn:microsoft.com/office/officeart/2005/8/layout/list1"/>
    <dgm:cxn modelId="{30B7E9F6-AA70-4721-8EA8-8FA7073CDE8F}" type="presOf" srcId="{95D64AC9-8176-460F-BFD5-FBC37E3C2B7C}" destId="{BB5B60C1-D3E7-411D-BC48-164402BA2D0E}" srcOrd="1" destOrd="0" presId="urn:microsoft.com/office/officeart/2005/8/layout/list1"/>
    <dgm:cxn modelId="{56EC1559-21D1-45BA-9EF8-0DCCE1A6BF89}" type="presParOf" srcId="{F78DF21E-82F6-45C5-95AB-141D331294D4}" destId="{91E27081-0104-4B57-8EB0-6E7AA1EBEDC1}" srcOrd="0" destOrd="0" presId="urn:microsoft.com/office/officeart/2005/8/layout/list1"/>
    <dgm:cxn modelId="{67DBC205-8777-4BEF-9CE4-EE99B78F879F}" type="presParOf" srcId="{91E27081-0104-4B57-8EB0-6E7AA1EBEDC1}" destId="{C34B423A-BE39-467E-A6CC-79600003C861}" srcOrd="0" destOrd="0" presId="urn:microsoft.com/office/officeart/2005/8/layout/list1"/>
    <dgm:cxn modelId="{1A7D8EF1-A620-4650-A4D8-EE6F18769DB9}" type="presParOf" srcId="{91E27081-0104-4B57-8EB0-6E7AA1EBEDC1}" destId="{10A27C2A-425D-4E2B-933D-A2D8DF814EB4}" srcOrd="1" destOrd="0" presId="urn:microsoft.com/office/officeart/2005/8/layout/list1"/>
    <dgm:cxn modelId="{7EECE341-2539-4441-A0A1-DD38466BA13E}" type="presParOf" srcId="{F78DF21E-82F6-45C5-95AB-141D331294D4}" destId="{E539824B-0713-4D8F-87C8-BA3616AA1071}" srcOrd="1" destOrd="0" presId="urn:microsoft.com/office/officeart/2005/8/layout/list1"/>
    <dgm:cxn modelId="{0A08011F-9DDF-4807-9E4E-1C77092B4F0E}" type="presParOf" srcId="{F78DF21E-82F6-45C5-95AB-141D331294D4}" destId="{1D14ABD6-56EF-4DA6-ACE5-ABD431E54A35}" srcOrd="2" destOrd="0" presId="urn:microsoft.com/office/officeart/2005/8/layout/list1"/>
    <dgm:cxn modelId="{0D24109B-73F1-4BC3-BEA5-A3DA9AAD2027}" type="presParOf" srcId="{F78DF21E-82F6-45C5-95AB-141D331294D4}" destId="{F3E77520-F52E-4259-A9E1-63A957A3AA71}" srcOrd="3" destOrd="0" presId="urn:microsoft.com/office/officeart/2005/8/layout/list1"/>
    <dgm:cxn modelId="{ADA4C2E9-0E9C-4800-A931-9818E1BA53AE}" type="presParOf" srcId="{F78DF21E-82F6-45C5-95AB-141D331294D4}" destId="{BBA62CFC-2D91-40F1-8D2A-B3DAC69E339A}" srcOrd="4" destOrd="0" presId="urn:microsoft.com/office/officeart/2005/8/layout/list1"/>
    <dgm:cxn modelId="{06B060B9-6998-4C5E-B54A-DE201EB14C4C}" type="presParOf" srcId="{BBA62CFC-2D91-40F1-8D2A-B3DAC69E339A}" destId="{6B970E90-7D7B-425D-A5B5-EE7C2A4EC85B}" srcOrd="0" destOrd="0" presId="urn:microsoft.com/office/officeart/2005/8/layout/list1"/>
    <dgm:cxn modelId="{98888B2E-228A-4321-B0AF-3EE853195E55}" type="presParOf" srcId="{BBA62CFC-2D91-40F1-8D2A-B3DAC69E339A}" destId="{EB08B428-BDEA-4FBA-8426-206097FEC96F}" srcOrd="1" destOrd="0" presId="urn:microsoft.com/office/officeart/2005/8/layout/list1"/>
    <dgm:cxn modelId="{EBCBFFE6-CEAD-45BD-9BE9-B06C2913761E}" type="presParOf" srcId="{F78DF21E-82F6-45C5-95AB-141D331294D4}" destId="{C95FF533-1953-4098-A0AF-044135BE32F2}" srcOrd="5" destOrd="0" presId="urn:microsoft.com/office/officeart/2005/8/layout/list1"/>
    <dgm:cxn modelId="{58BBFDB6-337F-4B77-BA96-8C6259644598}" type="presParOf" srcId="{F78DF21E-82F6-45C5-95AB-141D331294D4}" destId="{FAE0FAB8-44D0-4B20-861D-FFE5EBE0B05C}" srcOrd="6" destOrd="0" presId="urn:microsoft.com/office/officeart/2005/8/layout/list1"/>
    <dgm:cxn modelId="{B8814A44-4143-4D18-99BC-BCBFAA634986}" type="presParOf" srcId="{F78DF21E-82F6-45C5-95AB-141D331294D4}" destId="{AF7FE6A8-D8AF-4A9F-8C7A-3497D5AEADC7}" srcOrd="7" destOrd="0" presId="urn:microsoft.com/office/officeart/2005/8/layout/list1"/>
    <dgm:cxn modelId="{944A4798-D461-430F-843C-D9CC18AE5BAC}" type="presParOf" srcId="{F78DF21E-82F6-45C5-95AB-141D331294D4}" destId="{859F5869-A84B-4248-AF91-E8A1EC051612}" srcOrd="8" destOrd="0" presId="urn:microsoft.com/office/officeart/2005/8/layout/list1"/>
    <dgm:cxn modelId="{F9EAE32D-57D4-45E8-B0CC-DF3D62969F8F}" type="presParOf" srcId="{859F5869-A84B-4248-AF91-E8A1EC051612}" destId="{50304560-D709-47B9-B72F-DD35BE5E0C67}" srcOrd="0" destOrd="0" presId="urn:microsoft.com/office/officeart/2005/8/layout/list1"/>
    <dgm:cxn modelId="{9891F648-1D0D-4ADE-80BB-201AADCE527B}" type="presParOf" srcId="{859F5869-A84B-4248-AF91-E8A1EC051612}" destId="{BB5B60C1-D3E7-411D-BC48-164402BA2D0E}" srcOrd="1" destOrd="0" presId="urn:microsoft.com/office/officeart/2005/8/layout/list1"/>
    <dgm:cxn modelId="{0CCD5632-5188-4699-B006-D24DD49F2AAE}" type="presParOf" srcId="{F78DF21E-82F6-45C5-95AB-141D331294D4}" destId="{519814C3-C279-422A-8D15-E48AA1EB7176}" srcOrd="9" destOrd="0" presId="urn:microsoft.com/office/officeart/2005/8/layout/list1"/>
    <dgm:cxn modelId="{C73659B2-D959-40FC-9319-A2C3CC6CBC86}" type="presParOf" srcId="{F78DF21E-82F6-45C5-95AB-141D331294D4}" destId="{048428D2-F6B0-4399-ACFC-21ED00B6804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4ABD6-56EF-4DA6-ACE5-ABD431E54A35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27C2A-425D-4E2B-933D-A2D8DF814EB4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latin typeface="微软雅黑" pitchFamily="34" charset="-122"/>
              <a:ea typeface="微软雅黑" pitchFamily="34" charset="-122"/>
            </a:rPr>
            <a:t>全文检索原理</a:t>
          </a:r>
          <a:endParaRPr lang="zh-CN" altLang="en-US" sz="3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9472" y="51131"/>
        <a:ext cx="4177856" cy="825776"/>
      </dsp:txXfrm>
    </dsp:sp>
    <dsp:sp modelId="{FAE0FAB8-44D0-4B20-861D-FFE5EBE0B05C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8B428-BDEA-4FBA-8426-206097FEC96F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rgbClr val="82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>
              <a:latin typeface="微软雅黑" pitchFamily="34" charset="-122"/>
              <a:ea typeface="微软雅黑" pitchFamily="34" charset="-122"/>
            </a:rPr>
            <a:t>Elasticsearch</a:t>
          </a:r>
          <a:endParaRPr lang="zh-CN" altLang="en-US" sz="3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9472" y="1457291"/>
        <a:ext cx="4177856" cy="825776"/>
      </dsp:txXfrm>
    </dsp:sp>
    <dsp:sp modelId="{048428D2-F6B0-4399-ACFC-21ED00B68048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B60C1-D3E7-411D-BC48-164402BA2D0E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rgbClr val="82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latin typeface="微软雅黑" pitchFamily="34" charset="-122"/>
              <a:ea typeface="微软雅黑" pitchFamily="34" charset="-122"/>
            </a:rPr>
            <a:t>ES</a:t>
          </a:r>
          <a:r>
            <a:rPr lang="zh-CN" altLang="en-US" sz="3100" kern="1200" dirty="0" smtClean="0">
              <a:latin typeface="微软雅黑" pitchFamily="34" charset="-122"/>
              <a:ea typeface="微软雅黑" pitchFamily="34" charset="-122"/>
            </a:rPr>
            <a:t>在</a:t>
          </a:r>
          <a:r>
            <a:rPr lang="en-US" altLang="zh-CN" sz="3100" kern="1200" dirty="0" smtClean="0">
              <a:latin typeface="微软雅黑" pitchFamily="34" charset="-122"/>
              <a:ea typeface="微软雅黑" pitchFamily="34" charset="-122"/>
            </a:rPr>
            <a:t>SGM</a:t>
          </a:r>
          <a:r>
            <a:rPr lang="zh-CN" altLang="en-US" sz="3100" kern="1200" dirty="0" smtClean="0">
              <a:latin typeface="微软雅黑" pitchFamily="34" charset="-122"/>
              <a:ea typeface="微软雅黑" pitchFamily="34" charset="-122"/>
            </a:rPr>
            <a:t>的运用</a:t>
          </a:r>
          <a:endParaRPr lang="zh-CN" altLang="en-US" sz="3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9472" y="2863452"/>
        <a:ext cx="417785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93057-8FA4-48AD-80DE-C2C00E9F3D3D}" type="datetimeFigureOut">
              <a:rPr lang="zh-CN" altLang="en-US" smtClean="0"/>
              <a:pPr/>
              <a:t>2016/7/1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69D8-5B34-4262-A73A-C9C8788DD2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1071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fld id="{7A742B98-17A8-4996-89B6-5F9052C4F48C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643050"/>
            <a:ext cx="9144000" cy="35004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             </a:t>
            </a:r>
            <a:endParaRPr lang="en-US" altLang="zh-CN" sz="3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2" descr="C:\Users\liuwt\Pictur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643074" cy="714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575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90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74EC485C-F208-4F4B-B2E0-83699E52C957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33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2165D658-89EE-4040-991B-21C410126FA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28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AEDFCA94-D9DD-4CDD-8940-EFFB0694A0A4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73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478515B3-7649-4794-9CC6-CAC8B4941F30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54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90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282EF0EB-A0B1-44EA-9807-34571E621E81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0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9" y="928673"/>
            <a:ext cx="8501123" cy="5214975"/>
          </a:xfrm>
        </p:spPr>
        <p:txBody>
          <a:bodyPr/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  <a:lvl2pPr>
              <a:defRPr sz="140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100">
                <a:latin typeface="微软雅黑" pitchFamily="34" charset="-122"/>
                <a:ea typeface="微软雅黑" pitchFamily="34" charset="-122"/>
              </a:defRPr>
            </a:lvl4pPr>
            <a:lvl5pPr>
              <a:defRPr sz="11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357159" y="82489"/>
            <a:ext cx="5715040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180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5516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160653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E3AE-4BFE-4827-9116-7420493586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A2A1-F104-4803-82A5-E3C84448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21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E3AE-4BFE-4827-9116-7420493586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A2A1-F104-4803-82A5-E3C84448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3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buClr>
                <a:srgbClr val="4F81BD"/>
              </a:buClr>
              <a:buSzPct val="90000"/>
              <a:buFont typeface="Wingdings" pitchFamily="2" charset="2"/>
              <a:buNone/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buClr>
                <a:srgbClr val="4F81BD"/>
              </a:buClr>
              <a:buSzPct val="90000"/>
              <a:buFont typeface="Wingdings" pitchFamily="2" charset="2"/>
              <a:buNone/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buClr>
                <a:srgbClr val="4F81BD"/>
              </a:buClr>
              <a:buSzPct val="90000"/>
              <a:buFont typeface="Wingdings" pitchFamily="2" charset="2"/>
              <a:buNone/>
              <a:defRPr/>
            </a:pPr>
            <a:fld id="{859D3228-0391-42C9-ABFA-106319EA6B41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eaLnBrk="0" hangingPunct="0">
                <a:lnSpc>
                  <a:spcPct val="90000"/>
                </a:lnSpc>
                <a:buClr>
                  <a:srgbClr val="4F81BD"/>
                </a:buClr>
                <a:buSzPct val="90000"/>
                <a:buFont typeface="Wingdings" pitchFamily="2" charset="2"/>
                <a:buNone/>
                <a:defRPr/>
              </a:p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组合 23"/>
          <p:cNvGrpSpPr>
            <a:grpSpLocks/>
          </p:cNvGrpSpPr>
          <p:nvPr/>
        </p:nvGrpSpPr>
        <p:grpSpPr bwMode="auto">
          <a:xfrm>
            <a:off x="3835402" y="1357299"/>
            <a:ext cx="45719" cy="5500703"/>
            <a:chOff x="6966170" y="1570075"/>
            <a:chExt cx="63500" cy="2204256"/>
          </a:xfrm>
        </p:grpSpPr>
        <p:cxnSp>
          <p:nvCxnSpPr>
            <p:cNvPr id="20" name="直接连接符 19"/>
            <p:cNvCxnSpPr/>
            <p:nvPr/>
          </p:nvCxnSpPr>
          <p:spPr bwMode="auto">
            <a:xfrm>
              <a:off x="6966170" y="1570075"/>
              <a:ext cx="0" cy="2204256"/>
            </a:xfrm>
            <a:prstGeom prst="line">
              <a:avLst/>
            </a:prstGeom>
            <a:noFill/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7029670" y="1570075"/>
              <a:ext cx="0" cy="2196549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组合 26"/>
          <p:cNvGrpSpPr>
            <a:grpSpLocks/>
          </p:cNvGrpSpPr>
          <p:nvPr/>
        </p:nvGrpSpPr>
        <p:grpSpPr bwMode="auto">
          <a:xfrm>
            <a:off x="3835402" y="1333485"/>
            <a:ext cx="45737" cy="5524515"/>
            <a:chOff x="6966170" y="1570075"/>
            <a:chExt cx="63525" cy="2204256"/>
          </a:xfrm>
        </p:grpSpPr>
        <p:cxnSp>
          <p:nvCxnSpPr>
            <p:cNvPr id="23" name="直接连接符 22"/>
            <p:cNvCxnSpPr/>
            <p:nvPr/>
          </p:nvCxnSpPr>
          <p:spPr bwMode="auto">
            <a:xfrm>
              <a:off x="6966170" y="1570075"/>
              <a:ext cx="0" cy="2204256"/>
            </a:xfrm>
            <a:prstGeom prst="line">
              <a:avLst/>
            </a:prstGeom>
            <a:noFill/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7029695" y="1570075"/>
              <a:ext cx="0" cy="2195552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000240"/>
            <a:ext cx="2695575" cy="21526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3267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E3AE-4BFE-4827-9116-7420493586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A2A1-F104-4803-82A5-E3C84448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85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E3AE-4BFE-4827-9116-7420493586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A2A1-F104-4803-82A5-E3C84448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23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E3AE-4BFE-4827-9116-7420493586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A2A1-F104-4803-82A5-E3C84448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86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E3AE-4BFE-4827-9116-7420493586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A2A1-F104-4803-82A5-E3C84448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99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E3AE-4BFE-4827-9116-7420493586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A2A1-F104-4803-82A5-E3C84448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47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E3AE-4BFE-4827-9116-7420493586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A2A1-F104-4803-82A5-E3C84448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292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E3AE-4BFE-4827-9116-7420493586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A2A1-F104-4803-82A5-E3C84448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282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E3AE-4BFE-4827-9116-7420493586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A2A1-F104-4803-82A5-E3C84448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464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E3AE-4BFE-4827-9116-7420493586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A2A1-F104-4803-82A5-E3C84448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5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D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1"/>
            <a:ext cx="6686568" cy="428628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buClr>
                <a:srgbClr val="4F81BD"/>
              </a:buClr>
              <a:buSzPct val="90000"/>
              <a:buFont typeface="Wingdings" pitchFamily="2" charset="2"/>
              <a:buNone/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buClr>
                <a:srgbClr val="4F81BD"/>
              </a:buClr>
              <a:buSzPct val="90000"/>
              <a:buFont typeface="Wingdings" pitchFamily="2" charset="2"/>
              <a:buNone/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buClr>
                <a:srgbClr val="4F81BD"/>
              </a:buClr>
              <a:buSzPct val="90000"/>
              <a:buFont typeface="Wingdings" pitchFamily="2" charset="2"/>
              <a:buNone/>
              <a:defRPr/>
            </a:pPr>
            <a:fld id="{859D3228-0391-42C9-ABFA-106319EA6B41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eaLnBrk="0" hangingPunct="0">
                <a:lnSpc>
                  <a:spcPct val="90000"/>
                </a:lnSpc>
                <a:buClr>
                  <a:srgbClr val="4F81BD"/>
                </a:buClr>
                <a:buSzPct val="90000"/>
                <a:buFont typeface="Wingdings" pitchFamily="2" charset="2"/>
                <a:buNone/>
                <a:defRPr/>
              </a:p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44" y="1052736"/>
            <a:ext cx="799288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820000"/>
                </a:solidFill>
              </a:rPr>
              <a:t>      </a:t>
            </a:r>
          </a:p>
          <a:p>
            <a:pPr marL="342900" indent="-3429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endParaRPr lang="en-US" altLang="zh-CN" sz="2000" b="1" dirty="0" smtClean="0">
              <a:solidFill>
                <a:srgbClr val="820000"/>
              </a:solidFill>
            </a:endParaRPr>
          </a:p>
          <a:p>
            <a:pPr marL="342900" indent="-3429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endParaRPr lang="en-US" altLang="zh-CN" sz="2000" b="1" dirty="0" smtClean="0">
              <a:solidFill>
                <a:srgbClr val="820000"/>
              </a:solidFill>
            </a:endParaRPr>
          </a:p>
          <a:p>
            <a:pPr marL="0" lvl="1" indent="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820000"/>
                </a:solidFill>
              </a:rPr>
              <a:t> </a:t>
            </a:r>
            <a:endParaRPr lang="zh-CN" altLang="zh-CN" sz="2000" b="1" dirty="0" smtClean="0">
              <a:solidFill>
                <a:srgbClr val="82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652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51454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0E43E634-72CF-4C7B-97B0-FB3B1C45A3D9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407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9" y="928673"/>
            <a:ext cx="8501123" cy="5214975"/>
          </a:xfrm>
        </p:spPr>
        <p:txBody>
          <a:bodyPr/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  <a:lvl2pPr>
              <a:defRPr sz="140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100">
                <a:latin typeface="微软雅黑" pitchFamily="34" charset="-122"/>
                <a:ea typeface="微软雅黑" pitchFamily="34" charset="-122"/>
              </a:defRPr>
            </a:lvl4pPr>
            <a:lvl5pPr>
              <a:defRPr sz="11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357159" y="82489"/>
            <a:ext cx="5715040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180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752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2B4234BA-AA77-4841-A78D-3424CDEE2701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22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F67208E3-C626-4D45-A473-BC2C589DF463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16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D3D946F9-720D-4AD8-AB3B-BF6206E6EFA8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98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020B61AB-2F83-4BC5-9B46-3801716F290C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537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290"/>
            <a:ext cx="6115064" cy="35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2016/7/1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0" y="714356"/>
            <a:ext cx="91440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F81BD"/>
              </a:buClr>
            </a:pPr>
            <a:endParaRPr lang="zh-CN" altLang="en-US" dirty="0">
              <a:solidFill>
                <a:srgbClr val="CC0000"/>
              </a:solidFill>
            </a:endParaRPr>
          </a:p>
        </p:txBody>
      </p:sp>
      <p:pic>
        <p:nvPicPr>
          <p:cNvPr id="9" name="图片 8" descr="捕获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743944" y="188640"/>
            <a:ext cx="2400056" cy="38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1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89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BE3AE-4BFE-4827-9116-7420493586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FA2A1-F104-4803-82A5-E3C84448A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8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应用部分3-02.png" descr="应用部分3-02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" y="925736"/>
            <a:ext cx="9166225" cy="5680076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612775" y="5949950"/>
            <a:ext cx="251936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sz="12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08080"/>
                </a:solidFill>
              </a:rPr>
              <a:t>www.jd.com</a:t>
            </a:r>
          </a:p>
        </p:txBody>
      </p:sp>
      <p:sp>
        <p:nvSpPr>
          <p:cNvPr id="121" name="Shape 121"/>
          <p:cNvSpPr/>
          <p:nvPr/>
        </p:nvSpPr>
        <p:spPr>
          <a:xfrm>
            <a:off x="6588224" y="4260830"/>
            <a:ext cx="216024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983839" y="2348880"/>
            <a:ext cx="7200800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rPr 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ES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中的运用  </a:t>
            </a:r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6096" y="3408253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刘  聪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2016.06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9184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102" y="260648"/>
            <a:ext cx="130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ES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简介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486" y="908720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检索：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检索可以通过查询字符串，也可以利用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DSL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提供了非常丰富和灵活的查询和过滤器关键字和组合查询方式，如：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term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match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match_phrase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query_string,ids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等等，也可以用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bool,and,or,not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等进行组合查询，同样也可以支持分页查询。这里不做过于复杂详细介绍，自己查看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文档，都阐述的比较清楚。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94373"/>
              </p:ext>
            </p:extLst>
          </p:nvPr>
        </p:nvGraphicFramePr>
        <p:xfrm>
          <a:off x="899592" y="2663046"/>
          <a:ext cx="69847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4776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检索全部会员文档</a:t>
                      </a:r>
                      <a:endParaRPr lang="en-US" altLang="zh-CN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curl -X GET "localhost:9200/</a:t>
                      </a:r>
                      <a:r>
                        <a:rPr lang="en-US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jdpay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/customer/_</a:t>
                      </a:r>
                      <a:r>
                        <a:rPr lang="en-US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search"?pretty</a:t>
                      </a:r>
                      <a:endParaRPr lang="en-US" altLang="zh-CN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60530"/>
            <a:ext cx="43624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6430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102" y="260648"/>
            <a:ext cx="130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ES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简介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486" y="908720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元数据：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一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个文档不只有数据。它还包含了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元数据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(metadata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)——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关于文档的信息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下面是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个必备的元数据，当然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还有一些其它的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元数据这里就不一一介绍，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可以查看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官方文档：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https://www.elastic.co/products/elasticsearch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40" y="2924944"/>
            <a:ext cx="3352212" cy="176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603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102" y="260648"/>
            <a:ext cx="3209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ES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SGM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中的运用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08" y="908720"/>
            <a:ext cx="645947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25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102" y="260648"/>
            <a:ext cx="3209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ES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SGM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中的运用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4120" y="1268760"/>
            <a:ext cx="67687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(1) 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业务数据通过代理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包或者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duboo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日志，输出元数据到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(2) 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作为缓冲队列，接收业务数据并分发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3) 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拷贝一份由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sgm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-collect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处理后，存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搜索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4) 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拷贝一份，由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spark streaming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处理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5) spark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处理后的中间数据，存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cassandra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数据库中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6) 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监控页面由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cassandra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中读取数据并展示</a:t>
            </a:r>
          </a:p>
        </p:txBody>
      </p:sp>
    </p:spTree>
    <p:extLst>
      <p:ext uri="{BB962C8B-B14F-4D97-AF65-F5344CB8AC3E}">
        <p14:creationId xmlns:p14="http://schemas.microsoft.com/office/powerpoint/2010/main" val="705741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102" y="260648"/>
            <a:ext cx="3209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/>
                <a:ea typeface="微软雅黑"/>
                <a:cs typeface="微软雅黑"/>
              </a:rPr>
              <a:t>ES</a:t>
            </a: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在</a:t>
            </a:r>
            <a:r>
              <a:rPr lang="en-US" altLang="zh-CN" sz="2800" dirty="0">
                <a:latin typeface="微软雅黑"/>
                <a:ea typeface="微软雅黑"/>
                <a:cs typeface="微软雅黑"/>
              </a:rPr>
              <a:t>SGM</a:t>
            </a: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中的运用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932069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SGM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中日志的存储设计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yyyymmdd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TYPE: 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app_name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8101"/>
              </p:ext>
            </p:extLst>
          </p:nvPr>
        </p:nvGraphicFramePr>
        <p:xfrm>
          <a:off x="1259632" y="1363087"/>
          <a:ext cx="6912768" cy="4802221"/>
        </p:xfrm>
        <a:graphic>
          <a:graphicData uri="http://schemas.openxmlformats.org/drawingml/2006/table">
            <a:tbl>
              <a:tblPr/>
              <a:tblGrid>
                <a:gridCol w="2304256"/>
                <a:gridCol w="2304256"/>
                <a:gridCol w="2304256"/>
              </a:tblGrid>
              <a:tr h="226564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 b="1" dirty="0">
                          <a:effectLst/>
                        </a:rPr>
                        <a:t>名称</a:t>
                      </a:r>
                      <a:r>
                        <a:rPr lang="en-US" sz="1000" b="1" dirty="0">
                          <a:effectLst/>
                        </a:rPr>
                        <a:t>key</a:t>
                      </a:r>
                      <a:endParaRPr lang="en-US" sz="1000" dirty="0">
                        <a:effectLst/>
                      </a:endParaRP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 b="1">
                          <a:effectLst/>
                        </a:rPr>
                        <a:t>内容</a:t>
                      </a:r>
                      <a:r>
                        <a:rPr lang="en-US" sz="1000" b="1">
                          <a:effectLst/>
                        </a:rPr>
                        <a:t>value</a:t>
                      </a:r>
                      <a:endParaRPr lang="en-US" sz="1000">
                        <a:effectLst/>
                      </a:endParaRP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 b="1">
                          <a:effectLst/>
                        </a:rPr>
                        <a:t>描述</a:t>
                      </a:r>
                      <a:endParaRPr lang="zh-CN" altLang="en-US" sz="1000">
                        <a:effectLst/>
                      </a:endParaRP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64">
                <a:tc>
                  <a:txBody>
                    <a:bodyPr/>
                    <a:lstStyle/>
                    <a:p>
                      <a:pPr latinLnBrk="1"/>
                      <a:r>
                        <a:rPr lang="en-US" sz="1000" dirty="0" err="1">
                          <a:effectLst/>
                        </a:rPr>
                        <a:t>appName</a:t>
                      </a:r>
                      <a:endParaRPr lang="en-US" sz="1000" dirty="0">
                        <a:effectLst/>
                      </a:endParaRP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notify-server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应用名</a:t>
                      </a:r>
                      <a:r>
                        <a:rPr lang="en-US" altLang="zh-CN" sz="1000">
                          <a:effectLst/>
                        </a:rPr>
                        <a:t>(</a:t>
                      </a:r>
                      <a:r>
                        <a:rPr lang="zh-CN" altLang="en-US" sz="1000">
                          <a:effectLst/>
                        </a:rPr>
                        <a:t>本地</a:t>
                      </a:r>
                      <a:r>
                        <a:rPr lang="en-US" altLang="zh-CN" sz="1000">
                          <a:effectLst/>
                        </a:rPr>
                        <a:t>)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735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serviceName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com.wangyin.npp.customer.facade.CustomerService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服务名</a:t>
                      </a:r>
                      <a:r>
                        <a:rPr lang="en-US" altLang="zh-CN" sz="1000">
                          <a:effectLst/>
                        </a:rPr>
                        <a:t>(</a:t>
                      </a:r>
                      <a:r>
                        <a:rPr lang="zh-CN" altLang="en-US" sz="1000">
                          <a:effectLst/>
                        </a:rPr>
                        <a:t>本地</a:t>
                      </a:r>
                      <a:r>
                        <a:rPr lang="en-US" altLang="zh-CN" sz="1000">
                          <a:effectLst/>
                        </a:rPr>
                        <a:t>)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735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methodName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creadeOrder (java.lang.String,java.lang.String)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方法名</a:t>
                      </a:r>
                      <a:r>
                        <a:rPr lang="en-US" altLang="zh-CN" sz="1000">
                          <a:effectLst/>
                        </a:rPr>
                        <a:t>(</a:t>
                      </a:r>
                      <a:r>
                        <a:rPr lang="zh-CN" altLang="en-US" sz="1000">
                          <a:effectLst/>
                        </a:rPr>
                        <a:t>本地</a:t>
                      </a:r>
                      <a:r>
                        <a:rPr lang="en-US" altLang="zh-CN" sz="1000">
                          <a:effectLst/>
                        </a:rPr>
                        <a:t>)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6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Ip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000">
                          <a:effectLst/>
                        </a:rPr>
                        <a:t>192.168.197.132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IP(</a:t>
                      </a:r>
                      <a:r>
                        <a:rPr lang="zh-CN" altLang="en-US" sz="1000">
                          <a:effectLst/>
                        </a:rPr>
                        <a:t>本地</a:t>
                      </a:r>
                      <a:r>
                        <a:rPr lang="en-US" altLang="zh-CN" sz="1000">
                          <a:effectLst/>
                        </a:rPr>
                        <a:t>)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6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threadName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pool-2-thread-8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线程名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906">
                <a:tc>
                  <a:txBody>
                    <a:bodyPr/>
                    <a:lstStyle/>
                    <a:p>
                      <a:pPr latinLnBrk="1"/>
                      <a:r>
                        <a:rPr lang="en-US" sz="1000" dirty="0" err="1">
                          <a:effectLst/>
                        </a:rPr>
                        <a:t>retType</a:t>
                      </a:r>
                      <a:endParaRPr lang="en-US" sz="1000" dirty="0">
                        <a:effectLst/>
                      </a:endParaRP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000">
                          <a:effectLst/>
                        </a:rPr>
                        <a:t>0</a:t>
                      </a:r>
                      <a:r>
                        <a:rPr lang="zh-CN" altLang="en-US" sz="1000">
                          <a:effectLst/>
                        </a:rPr>
                        <a:t>：成功；非</a:t>
                      </a:r>
                      <a:r>
                        <a:rPr lang="en-US" altLang="zh-CN" sz="1000">
                          <a:effectLst/>
                        </a:rPr>
                        <a:t>0</a:t>
                      </a:r>
                      <a:r>
                        <a:rPr lang="zh-CN" altLang="en-US" sz="1000">
                          <a:effectLst/>
                        </a:rPr>
                        <a:t>：失败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执行成功、失败</a:t>
                      </a:r>
                    </a:p>
                    <a:p>
                      <a:pPr latinLnBrk="1"/>
                      <a:r>
                        <a:rPr lang="zh-CN" altLang="en-US" sz="1000">
                          <a:effectLst/>
                        </a:rPr>
                        <a:t>包括：系统异常，网络异常，数据库异常。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735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retMsg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Success，dberror，exception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执行成功、失败的描述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6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retCode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000">
                          <a:effectLst/>
                        </a:rPr>
                        <a:t>00000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返回码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6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StartTime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000">
                          <a:effectLst/>
                        </a:rPr>
                        <a:t>1402990735425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执行的开始时间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6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endTime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000">
                          <a:effectLst/>
                        </a:rPr>
                        <a:t>1402990735455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执行的结束时间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6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runTime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000">
                          <a:effectLst/>
                        </a:rPr>
                        <a:t>15763525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>
                          <a:effectLst/>
                        </a:rPr>
                        <a:t>执行耗时（纳秒）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6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rootId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000">
                          <a:effectLst/>
                        </a:rPr>
                        <a:t>674078564836352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Trace</a:t>
                      </a:r>
                      <a:r>
                        <a:rPr lang="zh-CN" altLang="en-US" sz="1000">
                          <a:effectLst/>
                        </a:rPr>
                        <a:t>的根</a:t>
                      </a:r>
                      <a:r>
                        <a:rPr lang="en-US" sz="1000">
                          <a:effectLst/>
                        </a:rPr>
                        <a:t>ID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735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parentId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000">
                          <a:effectLst/>
                        </a:rPr>
                        <a:t>0</a:t>
                      </a:r>
                      <a:r>
                        <a:rPr lang="zh-CN" altLang="en-US" sz="1000">
                          <a:effectLst/>
                        </a:rPr>
                        <a:t>（根节点）或 </a:t>
                      </a:r>
                      <a:r>
                        <a:rPr lang="en-US" altLang="zh-CN" sz="1000">
                          <a:effectLst/>
                        </a:rPr>
                        <a:t>674078564836352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Trace</a:t>
                      </a:r>
                      <a:r>
                        <a:rPr lang="zh-CN" altLang="en-US" sz="1000">
                          <a:effectLst/>
                        </a:rPr>
                        <a:t>的父</a:t>
                      </a:r>
                      <a:r>
                        <a:rPr lang="en-US" sz="1000">
                          <a:effectLst/>
                        </a:rPr>
                        <a:t>ID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64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id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000">
                          <a:effectLst/>
                        </a:rPr>
                        <a:t>674078564836352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Trace</a:t>
                      </a:r>
                      <a:r>
                        <a:rPr lang="zh-CN" altLang="en-US" sz="1000">
                          <a:effectLst/>
                        </a:rPr>
                        <a:t>的当前</a:t>
                      </a:r>
                      <a:r>
                        <a:rPr lang="en-US" sz="1000">
                          <a:effectLst/>
                        </a:rPr>
                        <a:t>ID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735"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 exData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 string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00" dirty="0">
                          <a:effectLst/>
                        </a:rPr>
                        <a:t> 扩展日志，多个字段分号；相隔</a:t>
                      </a:r>
                    </a:p>
                  </a:txBody>
                  <a:tcPr marL="55034" marR="55034" marT="27517" marB="27517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93925" y="16002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252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102" y="260648"/>
            <a:ext cx="3209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/>
                <a:ea typeface="微软雅黑"/>
                <a:cs typeface="微软雅黑"/>
              </a:rPr>
              <a:t>ES</a:t>
            </a: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在</a:t>
            </a:r>
            <a:r>
              <a:rPr lang="en-US" altLang="zh-CN" sz="2800" dirty="0">
                <a:latin typeface="微软雅黑"/>
                <a:ea typeface="微软雅黑"/>
                <a:cs typeface="微软雅黑"/>
              </a:rPr>
              <a:t>SGM</a:t>
            </a: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中的运用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93925" y="16002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80731"/>
              </p:ext>
            </p:extLst>
          </p:nvPr>
        </p:nvGraphicFramePr>
        <p:xfrm>
          <a:off x="467544" y="1844824"/>
          <a:ext cx="8208912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912"/>
              </a:tblGrid>
              <a:tr h="4392488"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查看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wallet-customer</a:t>
                      </a:r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MAPPING</a:t>
                      </a:r>
                      <a:endParaRPr lang="en-US" altLang="zh-CN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curl -X GET "sgm-es1.d.chinabank.com.cn:9200/20160628/_mapping/</a:t>
                      </a:r>
                      <a:r>
                        <a:rPr lang="en-US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wallet-customer?pretty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</a:p>
                    <a:p>
                      <a:endParaRPr lang="en-US" altLang="zh-CN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查看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条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日的应用日志（不限制应用）</a:t>
                      </a:r>
                      <a:endParaRPr lang="en-US" altLang="zh-CN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curl -X GET "sgm-es1.d.chinabank.com.cn:9200/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20160628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/_</a:t>
                      </a:r>
                      <a:r>
                        <a:rPr lang="en-US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search?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&amp;pretty“</a:t>
                      </a:r>
                    </a:p>
                    <a:p>
                      <a:endParaRPr lang="en-US" altLang="zh-CN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查看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条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日的会员系统应用日志</a:t>
                      </a:r>
                      <a:endParaRPr lang="en-US" altLang="zh-CN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curl -X GET "sgm-es1.d.chinabank.com.cn:9200/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20160625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wallet-customer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/_</a:t>
                      </a:r>
                      <a:r>
                        <a:rPr lang="en-US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search?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&amp;pretty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</a:p>
                    <a:p>
                      <a:endParaRPr lang="en-US" altLang="zh-CN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查看调用链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747726213774798964</a:t>
                      </a:r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的所有文档</a:t>
                      </a:r>
                      <a:endParaRPr lang="en-US" altLang="zh-CN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curl -X GET "sgm-es1.d.chinabank.com.cn:9200/20160628/_</a:t>
                      </a:r>
                      <a:r>
                        <a:rPr lang="en-US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search?pretty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-d {"query":{"term":{"rootId":"747726213774798964"}}}</a:t>
                      </a:r>
                    </a:p>
                    <a:p>
                      <a:endParaRPr lang="en-US" altLang="zh-CN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105273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我们可以通过查询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来了解存储数据的结构，以下是我举的几个查询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在生产环境上慎重使用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65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102" y="260648"/>
            <a:ext cx="3209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/>
                <a:ea typeface="微软雅黑"/>
                <a:cs typeface="微软雅黑"/>
              </a:rPr>
              <a:t>ES</a:t>
            </a: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在</a:t>
            </a:r>
            <a:r>
              <a:rPr lang="en-US" altLang="zh-CN" sz="2800" dirty="0">
                <a:latin typeface="微软雅黑"/>
                <a:ea typeface="微软雅黑"/>
                <a:cs typeface="微软雅黑"/>
              </a:rPr>
              <a:t>SGM</a:t>
            </a: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中的运用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93925" y="16002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05273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来看看我们的</a:t>
            </a:r>
            <a:r>
              <a:rPr lang="en-US" altLang="zh-CN" dirty="0" smtClean="0"/>
              <a:t>SGM-ADMIN</a:t>
            </a:r>
            <a:r>
              <a:rPr lang="zh-CN" altLang="en-US" dirty="0" smtClean="0"/>
              <a:t>控制台中的日志搜索功能：</a:t>
            </a:r>
            <a:endParaRPr lang="zh-CN" altLang="en-US" dirty="0"/>
          </a:p>
        </p:txBody>
      </p:sp>
      <p:pic>
        <p:nvPicPr>
          <p:cNvPr id="11266" name="Picture 2" descr="C:\Users\Administrator\AppData\Local\YNote\Data\foxliucong@163.com\82c3bc5b864e4500a62143cf66801ef4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24" y="1630603"/>
            <a:ext cx="806489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530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102" y="260648"/>
            <a:ext cx="3209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/>
                <a:ea typeface="微软雅黑"/>
                <a:cs typeface="微软雅黑"/>
              </a:rPr>
              <a:t>ES</a:t>
            </a: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在</a:t>
            </a:r>
            <a:r>
              <a:rPr lang="en-US" altLang="zh-CN" sz="2800" dirty="0">
                <a:latin typeface="微软雅黑"/>
                <a:ea typeface="微软雅黑"/>
                <a:cs typeface="微软雅黑"/>
              </a:rPr>
              <a:t>SGM</a:t>
            </a: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中的运用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93925" y="16002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953869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是通过全文检索的下面语句来实现的：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92286"/>
              </p:ext>
            </p:extLst>
          </p:nvPr>
        </p:nvGraphicFramePr>
        <p:xfrm>
          <a:off x="755576" y="1408558"/>
          <a:ext cx="770485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180020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curl -X GET "sgm-es1.d.chinabank.com.cn:9200/20160628/_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search?pretty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-d </a:t>
                      </a:r>
                    </a:p>
                    <a:p>
                      <a:r>
                        <a:rPr lang="en-US" altLang="zh-CN" dirty="0" smtClean="0"/>
                        <a:t>'{</a:t>
                      </a:r>
                    </a:p>
                    <a:p>
                      <a:r>
                        <a:rPr lang="en-US" altLang="zh-CN" dirty="0" smtClean="0"/>
                        <a:t>    "query": {</a:t>
                      </a:r>
                    </a:p>
                    <a:p>
                      <a:r>
                        <a:rPr lang="en-US" altLang="zh-CN" dirty="0" smtClean="0"/>
                        <a:t>        "</a:t>
                      </a:r>
                      <a:r>
                        <a:rPr lang="en-US" altLang="zh-CN" dirty="0" err="1" smtClean="0"/>
                        <a:t>bool</a:t>
                      </a:r>
                      <a:r>
                        <a:rPr lang="en-US" altLang="zh-CN" dirty="0" smtClean="0"/>
                        <a:t>": {</a:t>
                      </a:r>
                    </a:p>
                    <a:p>
                      <a:r>
                        <a:rPr lang="en-US" altLang="zh-CN" dirty="0" smtClean="0"/>
                        <a:t>            "must": [</a:t>
                      </a:r>
                    </a:p>
                    <a:p>
                      <a:r>
                        <a:rPr lang="en-US" altLang="zh-CN" dirty="0" smtClean="0"/>
                        <a:t>                {</a:t>
                      </a:r>
                    </a:p>
                    <a:p>
                      <a:r>
                        <a:rPr lang="en-US" altLang="zh-CN" dirty="0" smtClean="0"/>
                        <a:t>                    "</a:t>
                      </a:r>
                      <a:r>
                        <a:rPr lang="en-US" altLang="zh-CN" dirty="0" err="1" smtClean="0"/>
                        <a:t>query_string</a:t>
                      </a:r>
                      <a:r>
                        <a:rPr lang="en-US" altLang="zh-CN" dirty="0" smtClean="0"/>
                        <a:t>": {</a:t>
                      </a:r>
                    </a:p>
                    <a:p>
                      <a:r>
                        <a:rPr lang="en-US" altLang="zh-CN" dirty="0" smtClean="0"/>
                        <a:t>                        "</a:t>
                      </a:r>
                      <a:r>
                        <a:rPr lang="en-US" altLang="zh-CN" dirty="0" err="1" smtClean="0"/>
                        <a:t>default_field</a:t>
                      </a:r>
                      <a:r>
                        <a:rPr lang="en-US" altLang="zh-CN" dirty="0" smtClean="0"/>
                        <a:t>": "_all",</a:t>
                      </a:r>
                    </a:p>
                    <a:p>
                      <a:r>
                        <a:rPr lang="en-US" altLang="zh-CN" dirty="0" smtClean="0"/>
                        <a:t>                        "query": "747726213774798964"</a:t>
                      </a:r>
                    </a:p>
                    <a:p>
                      <a:r>
                        <a:rPr lang="en-US" altLang="zh-CN" dirty="0" smtClean="0"/>
                        <a:t>                    }</a:t>
                      </a:r>
                    </a:p>
                    <a:p>
                      <a:r>
                        <a:rPr lang="en-US" altLang="zh-CN" dirty="0" smtClean="0"/>
                        <a:t>                }</a:t>
                      </a:r>
                    </a:p>
                    <a:p>
                      <a:r>
                        <a:rPr lang="en-US" altLang="zh-CN" dirty="0" smtClean="0"/>
                        <a:t>            ]</a:t>
                      </a:r>
                    </a:p>
                    <a:p>
                      <a:r>
                        <a:rPr lang="en-US" altLang="zh-CN" dirty="0" smtClean="0"/>
                        <a:t>        }</a:t>
                      </a:r>
                    </a:p>
                    <a:p>
                      <a:r>
                        <a:rPr lang="en-US" altLang="zh-CN" dirty="0" smtClean="0"/>
                        <a:t>    },</a:t>
                      </a:r>
                    </a:p>
                    <a:p>
                      <a:r>
                        <a:rPr lang="en-US" altLang="zh-CN" dirty="0" smtClean="0"/>
                        <a:t>    "from": "0",</a:t>
                      </a:r>
                    </a:p>
                    <a:p>
                      <a:r>
                        <a:rPr lang="en-US" altLang="zh-CN" dirty="0" smtClean="0"/>
                        <a:t>    "size": "20"</a:t>
                      </a:r>
                    </a:p>
                    <a:p>
                      <a:r>
                        <a:rPr lang="en-US" altLang="zh-CN" dirty="0" smtClean="0"/>
                        <a:t>}'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6247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102" y="26064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结束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380" y="980728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以上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讲解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属于简单介绍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，属于冰山一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角，主要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意在让大家大概了解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SGM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中运用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以此作为切入点来了解他们实际过程中的使用，若需要深入理解，请参考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官方文档，以及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SGM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相关源代码。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13" y="2269232"/>
            <a:ext cx="669674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99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应用部分3-02.png" descr="应用部分3-02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6612"/>
            <a:ext cx="9166225" cy="56800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982712" y="1628800"/>
            <a:ext cx="72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</a:p>
          <a:p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7079182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102" y="260648"/>
            <a:ext cx="130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ES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简介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486" y="908720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033540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995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102" y="260648"/>
            <a:ext cx="130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ES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简介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486" y="908720"/>
            <a:ext cx="777686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、什么叫全文检索？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结构化数据与非结构化数据的区别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顺序扫描与索引扫描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传统数据库在全文检索上的局限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全文检索包括两个过程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 索引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Indexing)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和检索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(Search)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9011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102" y="260648"/>
            <a:ext cx="130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ES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简介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486" y="908720"/>
            <a:ext cx="7776864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、索引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(Indexing)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倒排索引表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(Posting List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创建索引过程（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ndexing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【Documents(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)】 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400" b="1" dirty="0" smtClean="0">
                <a:solidFill>
                  <a:srgbClr val="820000"/>
                </a:solidFill>
                <a:latin typeface="微软雅黑" pitchFamily="34" charset="-122"/>
                <a:ea typeface="微软雅黑" pitchFamily="34" charset="-122"/>
              </a:rPr>
              <a:t>#Step1      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1400" b="1" dirty="0" err="1" smtClean="0">
                <a:solidFill>
                  <a:schemeClr val="accent2">
                    <a:lumMod val="75000"/>
                  </a:schemeClr>
                </a:solidFill>
              </a:rPr>
              <a:t>Tokenizer</a:t>
            </a:r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分词器</a:t>
            </a:r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 </a:t>
            </a:r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(</a:t>
            </a: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标点，停顿介词，空格，文档切割为单词</a:t>
            </a: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【Token(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词元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)】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      </a:t>
            </a:r>
            <a:r>
              <a:rPr lang="en-US" altLang="zh-CN" sz="1400" b="1" dirty="0">
                <a:solidFill>
                  <a:srgbClr val="82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#</a:t>
            </a:r>
            <a:r>
              <a:rPr lang="en-US" altLang="zh-CN" sz="1400" b="1" dirty="0">
                <a:solidFill>
                  <a:srgbClr val="820000"/>
                </a:solidFill>
                <a:latin typeface="微软雅黑" pitchFamily="34" charset="-122"/>
                <a:ea typeface="微软雅黑" pitchFamily="34" charset="-122"/>
              </a:rPr>
              <a:t>Step2</a:t>
            </a:r>
            <a:r>
              <a:rPr lang="en-US" altLang="zh-CN" sz="1400" b="1" dirty="0">
                <a:solidFill>
                  <a:srgbClr val="82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  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--</a:t>
            </a: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language </a:t>
            </a:r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Processer</a:t>
            </a:r>
            <a:r>
              <a:rPr lang="zh-CN" altLang="en-US" sz="1400" b="1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（语言处理器）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--&gt; </a:t>
            </a:r>
            <a:r>
              <a:rPr lang="zh-CN" altLang="en-US" sz="1400" b="1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（</a:t>
            </a: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转为小写，复数，时态等转为词根）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【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Term(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词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)】</a:t>
            </a:r>
            <a:endParaRPr lang="en-US" altLang="zh-CN" sz="2000" b="1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82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       #</a:t>
            </a:r>
            <a:r>
              <a:rPr lang="en-US" altLang="zh-CN" sz="1400" b="1" dirty="0">
                <a:solidFill>
                  <a:srgbClr val="820000"/>
                </a:solidFill>
                <a:latin typeface="微软雅黑" pitchFamily="34" charset="-122"/>
                <a:ea typeface="微软雅黑" pitchFamily="34" charset="-122"/>
              </a:rPr>
              <a:t>Step3</a:t>
            </a:r>
            <a:r>
              <a:rPr lang="en-US" altLang="zh-CN" sz="1400" b="1" dirty="0">
                <a:solidFill>
                  <a:srgbClr val="82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  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--</a:t>
            </a:r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</a:rPr>
              <a:t>Indexer</a:t>
            </a:r>
            <a:r>
              <a:rPr lang="zh-CN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（索引组件）</a:t>
            </a:r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zh-CN" sz="1400" b="1" dirty="0" smtClean="0"/>
              <a:t>-&gt;  </a:t>
            </a: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</a:rPr>
              <a:t>（创建字典，排序，合并）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【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Posting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List(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倒排表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】</a:t>
            </a:r>
            <a:endParaRPr lang="en-US" altLang="zh-CN" sz="2000" b="1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5135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102" y="260648"/>
            <a:ext cx="130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ES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简介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486" y="908720"/>
            <a:ext cx="77768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86" y="908721"/>
            <a:ext cx="7776864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670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102" y="260648"/>
            <a:ext cx="130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ES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简介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486" y="908720"/>
            <a:ext cx="777686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检索过程（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Search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5" name="Picture 2" descr="c:\users\administrator\documents\jddongdong\jimenterprise\cdliucong\temp\jdonline201606301422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481826" cy="415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72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102" y="260648"/>
            <a:ext cx="130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ES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简介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486" y="908720"/>
            <a:ext cx="7776864" cy="854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因为主题偏重于在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SGM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中的运用，以及时间原因，本分享会不会对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做过多的讲解，这个可以下来自己学习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，这里都做最基本简单的操作和简要介绍。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ElasticSearch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是一个基于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Lucene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的搜索服务器。 它提供了一个分布式多用户能力的全文搜索引擎，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是当前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流行的企业级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搜索引擎。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英国卫报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维基百科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StackOverflow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4890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102" y="260648"/>
            <a:ext cx="130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ES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简介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486" y="908720"/>
            <a:ext cx="77768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ElasticSearch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的语法这里不做过多介绍，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提供了查询字符串和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DSL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语法，这里我们只举一个例子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创建文档：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96645"/>
              </p:ext>
            </p:extLst>
          </p:nvPr>
        </p:nvGraphicFramePr>
        <p:xfrm>
          <a:off x="1187624" y="2652464"/>
          <a:ext cx="698477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47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curl -X POST "localhost:9200/</a:t>
                      </a:r>
                      <a:r>
                        <a:rPr lang="en-US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jdpay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/customer/360000000000000001/_create" -d 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'{</a:t>
                      </a:r>
                      <a:b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“</a:t>
                      </a:r>
                      <a:r>
                        <a:rPr lang="en-US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 “360000000000000001",</a:t>
                      </a:r>
                      <a:b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“</a:t>
                      </a:r>
                      <a:r>
                        <a:rPr lang="en-US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realname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  "fox",</a:t>
                      </a:r>
                      <a:b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“age" :        30,</a:t>
                      </a:r>
                      <a:b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“</a:t>
                      </a:r>
                      <a:r>
                        <a:rPr lang="en-US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jdpin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      “</a:t>
                      </a:r>
                      <a:r>
                        <a:rPr lang="en-US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foxliucong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  <a:b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“</a:t>
                      </a:r>
                      <a:r>
                        <a:rPr lang="en-US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bankcard_id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 “16044", “13455" ]</a:t>
                      </a:r>
                      <a:b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}'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947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102" y="260648"/>
            <a:ext cx="130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/>
                <a:ea typeface="微软雅黑"/>
                <a:cs typeface="微软雅黑"/>
              </a:rPr>
              <a:t>ES</a:t>
            </a: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简介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486" y="908720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关于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MAPPING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查看动态创建的映射（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mapping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你可以理解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MAPPING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为元数据的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schema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定义，类比插入数据前前建表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当然，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MAPPING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你也可以自己定义或者使用模板，映射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(mapping)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机制用于进行字段类型确认，是否需要分析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这个这里就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不做详细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阐述。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44306"/>
              </p:ext>
            </p:extLst>
          </p:nvPr>
        </p:nvGraphicFramePr>
        <p:xfrm>
          <a:off x="838607" y="2716912"/>
          <a:ext cx="69847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47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查看指定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MAPPING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curl -X GET "localhost:9200/</a:t>
                      </a:r>
                      <a:r>
                        <a:rPr lang="en-US" altLang="zh-CN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jdpay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/_mapping/customer"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76" y="3356992"/>
            <a:ext cx="3672408" cy="334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448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D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21138</TotalTime>
  <Words>992</Words>
  <Application>Microsoft Office PowerPoint</Application>
  <PresentationFormat>全屏显示(4:3)</PresentationFormat>
  <Paragraphs>241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JD.COM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2013年6月经营分析报告</dc:title>
  <dc:creator>user</dc:creator>
  <cp:lastModifiedBy>a</cp:lastModifiedBy>
  <cp:revision>421</cp:revision>
  <dcterms:created xsi:type="dcterms:W3CDTF">2013-08-01T01:30:50Z</dcterms:created>
  <dcterms:modified xsi:type="dcterms:W3CDTF">2016-07-01T09:27:35Z</dcterms:modified>
</cp:coreProperties>
</file>