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5" r:id="rId4"/>
    <p:sldId id="261" r:id="rId5"/>
    <p:sldId id="266" r:id="rId6"/>
    <p:sldId id="267" r:id="rId7"/>
    <p:sldId id="268" r:id="rId8"/>
    <p:sldId id="269" r:id="rId9"/>
    <p:sldId id="263" r:id="rId10"/>
    <p:sldId id="264" r:id="rId11"/>
    <p:sldId id="270" r:id="rId12"/>
    <p:sldId id="271" r:id="rId13"/>
    <p:sldId id="272" r:id="rId14"/>
    <p:sldId id="273"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0" y="1537920"/>
            <a:ext cx="12191400" cy="5319360"/>
          </a:xfrm>
          <a:prstGeom prst="rect">
            <a:avLst/>
          </a:prstGeom>
          <a:noFill/>
          <a:ln w="0">
            <a:noFill/>
          </a:ln>
        </p:spPr>
        <p:txBody>
          <a:bodyPr lIns="90000" tIns="45000" rIns="90000" bIns="45000" anchor="t">
            <a:normAutofit/>
          </a:bodyPr>
          <a:lstStyle/>
          <a:p>
            <a:pPr marL="246960" indent="0" algn="ctr">
              <a:lnSpc>
                <a:spcPct val="200000"/>
              </a:lnSpc>
              <a:spcBef>
                <a:spcPts val="1001"/>
              </a:spcBef>
              <a:buNone/>
              <a:tabLst>
                <a:tab pos="0" algn="l"/>
              </a:tabLst>
            </a:pPr>
            <a:endParaRPr lang="en-IN" sz="1800" b="0" strike="noStrike" spc="-1" dirty="0">
              <a:solidFill>
                <a:srgbClr val="000000"/>
              </a:solidFill>
              <a:latin typeface="Arial"/>
            </a:endParaRPr>
          </a:p>
          <a:p>
            <a:pPr marL="0" indent="0" algn="ctr">
              <a:buNone/>
            </a:pPr>
            <a:r>
              <a:rPr lang="en-US" sz="3200" dirty="0"/>
              <a:t> </a:t>
            </a:r>
            <a:r>
              <a:rPr lang="en-US" sz="1600" dirty="0"/>
              <a:t>2010030408 - </a:t>
            </a:r>
            <a:r>
              <a:rPr lang="en-US" sz="1600" dirty="0" err="1"/>
              <a:t>K.Pavan</a:t>
            </a:r>
            <a:r>
              <a:rPr lang="en-US" sz="1600" dirty="0"/>
              <a:t> Kalyan Srinivasa Varma</a:t>
            </a:r>
            <a:endParaRPr lang="en-US" sz="1000" dirty="0"/>
          </a:p>
          <a:p>
            <a:pPr marL="0" indent="0" algn="ctr">
              <a:buNone/>
            </a:pPr>
            <a:r>
              <a:rPr lang="en-US" sz="1600" dirty="0"/>
              <a:t>2010030205 - K.Sriya Kolanupaka </a:t>
            </a:r>
            <a:endParaRPr lang="en-US" sz="1000" dirty="0"/>
          </a:p>
          <a:p>
            <a:pPr marL="0" indent="0" algn="ctr">
              <a:buNone/>
            </a:pPr>
            <a:r>
              <a:rPr lang="en-US" sz="1600" dirty="0"/>
              <a:t>201030282- Raila Tafheem</a:t>
            </a:r>
            <a:endParaRPr lang="en-US" sz="1000" dirty="0"/>
          </a:p>
          <a:p>
            <a:pPr marL="0" indent="0" algn="ctr">
              <a:buNone/>
            </a:pPr>
            <a:r>
              <a:rPr lang="en-US" sz="1600" dirty="0"/>
              <a:t>2010030191- Naga Venkata Sai Jayanth Gurrala</a:t>
            </a:r>
            <a:endParaRPr lang="en-US" sz="1000" dirty="0"/>
          </a:p>
          <a:p>
            <a:pPr marL="246960" indent="0" algn="just">
              <a:lnSpc>
                <a:spcPct val="200000"/>
              </a:lnSpc>
              <a:spcBef>
                <a:spcPts val="1001"/>
              </a:spcBef>
              <a:buNone/>
              <a:tabLst>
                <a:tab pos="0" algn="l"/>
              </a:tabLst>
            </a:pP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US" sz="2000" b="0" strike="noStrike" spc="-1" dirty="0">
                <a:solidFill>
                  <a:srgbClr val="333333"/>
                </a:solidFill>
                <a:latin typeface="Times New Roman"/>
              </a:rPr>
              <a:t>Under the Guidance of</a:t>
            </a:r>
            <a:endParaRPr lang="en-IN" sz="2000" b="0" strike="noStrike" spc="-1" dirty="0">
              <a:solidFill>
                <a:srgbClr val="000000"/>
              </a:solidFill>
              <a:latin typeface="Arial"/>
            </a:endParaRPr>
          </a:p>
          <a:p>
            <a:pPr marL="246960" indent="0" algn="ctr">
              <a:lnSpc>
                <a:spcPct val="100000"/>
              </a:lnSpc>
              <a:spcBef>
                <a:spcPts val="1001"/>
              </a:spcBef>
              <a:buNone/>
              <a:tabLst>
                <a:tab pos="0" algn="l"/>
              </a:tabLst>
            </a:pPr>
            <a:r>
              <a:rPr lang="en-US" sz="1800" dirty="0"/>
              <a:t> Professor Panduraju</a:t>
            </a:r>
            <a:endParaRPr lang="en-IN" sz="180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Computer Science and Engineering Department </a:t>
            </a:r>
            <a:endParaRPr lang="en-IN" sz="2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KL Hyderabad Off Campus, Aziz Nagar ,Hyderabad</a:t>
            </a:r>
            <a:endParaRPr lang="en-IN" sz="2800" b="0" strike="noStrike" spc="-1" dirty="0">
              <a:solidFill>
                <a:srgbClr val="000000"/>
              </a:solidFill>
              <a:latin typeface="Arial"/>
            </a:endParaRPr>
          </a:p>
          <a:p>
            <a:pPr marL="246960" indent="0">
              <a:lnSpc>
                <a:spcPct val="90000"/>
              </a:lnSpc>
              <a:spcBef>
                <a:spcPts val="1001"/>
              </a:spcBef>
              <a:buNone/>
              <a:tabLst>
                <a:tab pos="0" algn="l"/>
              </a:tabLst>
            </a:pPr>
            <a:endParaRPr lang="en-IN" sz="2800" b="0" strike="noStrike" spc="-1" dirty="0">
              <a:solidFill>
                <a:srgbClr val="000000"/>
              </a:solidFill>
              <a:latin typeface="Arial"/>
            </a:endParaRPr>
          </a:p>
        </p:txBody>
      </p:sp>
      <p:sp>
        <p:nvSpPr>
          <p:cNvPr id="43" name="PlaceHolder 2"/>
          <p:cNvSpPr>
            <a:spLocks noGrp="1"/>
          </p:cNvSpPr>
          <p:nvPr>
            <p:ph type="title"/>
          </p:nvPr>
        </p:nvSpPr>
        <p:spPr>
          <a:xfrm>
            <a:off x="0" y="0"/>
            <a:ext cx="11368726" cy="1689840"/>
          </a:xfrm>
          <a:prstGeom prst="rect">
            <a:avLst/>
          </a:prstGeom>
          <a:noFill/>
          <a:ln w="0">
            <a:noFill/>
          </a:ln>
        </p:spPr>
        <p:txBody>
          <a:bodyPr lIns="90000" tIns="45000" rIns="90000" bIns="45000" anchor="ctr">
            <a:normAutofit/>
          </a:bodyPr>
          <a:lstStyle/>
          <a:p>
            <a:pPr algn="ctr">
              <a:tabLst>
                <a:tab pos="0" algn="l"/>
              </a:tabLst>
            </a:pPr>
            <a:r>
              <a:rPr lang="en-IN" sz="4000" b="1" dirty="0">
                <a:latin typeface="Times New Roman" panose="02020603050405020304" pitchFamily="18" charset="0"/>
                <a:cs typeface="Times New Roman" panose="02020603050405020304" pitchFamily="18" charset="0"/>
              </a:rPr>
              <a:t>Noise Removal in Image Processing</a:t>
            </a:r>
            <a:br>
              <a:rPr lang="en-IN" sz="4000" b="1" dirty="0">
                <a:latin typeface="Times New Roman" panose="02020603050405020304" pitchFamily="18" charset="0"/>
                <a:cs typeface="Times New Roman" panose="02020603050405020304" pitchFamily="18" charset="0"/>
              </a:rPr>
            </a:br>
            <a:endParaRPr lang="en-IN" sz="40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1" end="1"/>
                                            </p:txEl>
                                          </p:spTgt>
                                        </p:tgtEl>
                                        <p:attrNameLst>
                                          <p:attrName>style.visibility</p:attrName>
                                        </p:attrNameLst>
                                      </p:cBhvr>
                                      <p:to>
                                        <p:strVal val="visible"/>
                                      </p:to>
                                    </p:set>
                                    <p:anim calcmode="lin" valueType="num">
                                      <p:cBhvr additive="repl">
                                        <p:cTn id="7" dur="500" fill="hold"/>
                                        <p:tgtEl>
                                          <p:spTgt spid="42">
                                            <p:txEl>
                                              <p:pRg st="1" end="1"/>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xEl>
                                              <p:pRg st="2" end="2"/>
                                            </p:txEl>
                                          </p:spTgt>
                                        </p:tgtEl>
                                        <p:attrNameLst>
                                          <p:attrName>style.visibility</p:attrName>
                                        </p:attrNameLst>
                                      </p:cBhvr>
                                      <p:to>
                                        <p:strVal val="visible"/>
                                      </p:to>
                                    </p:set>
                                    <p:anim calcmode="lin" valueType="num">
                                      <p:cBhvr additive="repl">
                                        <p:cTn id="13" dur="500" fill="hold"/>
                                        <p:tgtEl>
                                          <p:spTgt spid="42">
                                            <p:txEl>
                                              <p:pRg st="2" end="2"/>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xEl>
                                              <p:pRg st="3" end="3"/>
                                            </p:txEl>
                                          </p:spTgt>
                                        </p:tgtEl>
                                        <p:attrNameLst>
                                          <p:attrName>style.visibility</p:attrName>
                                        </p:attrNameLst>
                                      </p:cBhvr>
                                      <p:to>
                                        <p:strVal val="visible"/>
                                      </p:to>
                                    </p:set>
                                    <p:anim calcmode="lin" valueType="num">
                                      <p:cBhvr additive="repl">
                                        <p:cTn id="19" dur="500" fill="hold"/>
                                        <p:tgtEl>
                                          <p:spTgt spid="42">
                                            <p:txEl>
                                              <p:pRg st="3" end="3"/>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2">
                                            <p:txEl>
                                              <p:pRg st="4" end="4"/>
                                            </p:txEl>
                                          </p:spTgt>
                                        </p:tgtEl>
                                        <p:attrNameLst>
                                          <p:attrName>style.visibility</p:attrName>
                                        </p:attrNameLst>
                                      </p:cBhvr>
                                      <p:to>
                                        <p:strVal val="visible"/>
                                      </p:to>
                                    </p:set>
                                    <p:anim calcmode="lin" valueType="num">
                                      <p:cBhvr additive="repl">
                                        <p:cTn id="25" dur="500" fill="hold"/>
                                        <p:tgtEl>
                                          <p:spTgt spid="42">
                                            <p:txEl>
                                              <p:pRg st="4" end="4"/>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2">
                                            <p:txEl>
                                              <p:pRg st="6" end="6"/>
                                            </p:txEl>
                                          </p:spTgt>
                                        </p:tgtEl>
                                        <p:attrNameLst>
                                          <p:attrName>style.visibility</p:attrName>
                                        </p:attrNameLst>
                                      </p:cBhvr>
                                      <p:to>
                                        <p:strVal val="visible"/>
                                      </p:to>
                                    </p:set>
                                    <p:anim calcmode="lin" valueType="num">
                                      <p:cBhvr additive="repl">
                                        <p:cTn id="31" dur="500" fill="hold"/>
                                        <p:tgtEl>
                                          <p:spTgt spid="42">
                                            <p:txEl>
                                              <p:pRg st="6" end="6"/>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4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endParaRPr lang="en-IN" sz="6000" b="0" strike="noStrike" spc="-1" dirty="0">
              <a:solidFill>
                <a:srgbClr val="000000"/>
              </a:solidFill>
              <a:latin typeface="Arial"/>
            </a:endParaRPr>
          </a:p>
        </p:txBody>
      </p:sp>
      <p:pic>
        <p:nvPicPr>
          <p:cNvPr id="2" name="Picture 1">
            <a:extLst>
              <a:ext uri="{FF2B5EF4-FFF2-40B4-BE49-F238E27FC236}">
                <a16:creationId xmlns:a16="http://schemas.microsoft.com/office/drawing/2014/main" id="{220C6059-4E08-BD82-3BD7-BEF0F8B76FE2}"/>
              </a:ext>
            </a:extLst>
          </p:cNvPr>
          <p:cNvPicPr>
            <a:picLocks noChangeAspect="1"/>
          </p:cNvPicPr>
          <p:nvPr/>
        </p:nvPicPr>
        <p:blipFill>
          <a:blip r:embed="rId2"/>
          <a:stretch>
            <a:fillRect/>
          </a:stretch>
        </p:blipFill>
        <p:spPr>
          <a:xfrm>
            <a:off x="838080" y="847247"/>
            <a:ext cx="9636479" cy="5808638"/>
          </a:xfrm>
          <a:prstGeom prst="rect">
            <a:avLst/>
          </a:prstGeom>
        </p:spPr>
      </p:pic>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470B-8F69-F921-D5A5-595E629769FF}"/>
              </a:ext>
            </a:extLst>
          </p:cNvPr>
          <p:cNvSpPr>
            <a:spLocks noGrp="1"/>
          </p:cNvSpPr>
          <p:nvPr>
            <p:ph type="title"/>
          </p:nvPr>
        </p:nvSpPr>
        <p:spPr/>
        <p:txBody>
          <a:bodyPr/>
          <a:lstStyle/>
          <a:p>
            <a:pPr algn="ctr"/>
            <a:r>
              <a:rPr lang="en-US" dirty="0"/>
              <a:t>Result</a:t>
            </a:r>
          </a:p>
        </p:txBody>
      </p:sp>
      <p:sp>
        <p:nvSpPr>
          <p:cNvPr id="3" name="Subtitle 2">
            <a:extLst>
              <a:ext uri="{FF2B5EF4-FFF2-40B4-BE49-F238E27FC236}">
                <a16:creationId xmlns:a16="http://schemas.microsoft.com/office/drawing/2014/main" id="{790EA412-9264-2659-D63F-0AC02FE78002}"/>
              </a:ext>
            </a:extLst>
          </p:cNvPr>
          <p:cNvSpPr>
            <a:spLocks noGrp="1"/>
          </p:cNvSpPr>
          <p:nvPr>
            <p:ph type="subTitle"/>
          </p:nvPr>
        </p:nvSpPr>
        <p:spPr/>
        <p:txBody>
          <a:bodyPr/>
          <a:lstStyle/>
          <a:p>
            <a:endParaRPr lang="en-US" dirty="0"/>
          </a:p>
        </p:txBody>
      </p:sp>
      <p:pic>
        <p:nvPicPr>
          <p:cNvPr id="4" name="Content Placeholder 5">
            <a:extLst>
              <a:ext uri="{FF2B5EF4-FFF2-40B4-BE49-F238E27FC236}">
                <a16:creationId xmlns:a16="http://schemas.microsoft.com/office/drawing/2014/main" id="{F25C4909-1FE3-80DE-DD6C-9A3B9E35C9F9}"/>
              </a:ext>
            </a:extLst>
          </p:cNvPr>
          <p:cNvPicPr>
            <a:picLocks noGrp="1" noChangeAspect="1"/>
          </p:cNvPicPr>
          <p:nvPr>
            <p:ph idx="1"/>
          </p:nvPr>
        </p:nvPicPr>
        <p:blipFill>
          <a:blip r:embed="rId2"/>
          <a:stretch>
            <a:fillRect/>
          </a:stretch>
        </p:blipFill>
        <p:spPr>
          <a:xfrm>
            <a:off x="1050587" y="1225686"/>
            <a:ext cx="10531813" cy="5247638"/>
          </a:xfrm>
          <a:prstGeom prst="rect">
            <a:avLst/>
          </a:prstGeom>
        </p:spPr>
      </p:pic>
    </p:spTree>
    <p:extLst>
      <p:ext uri="{BB962C8B-B14F-4D97-AF65-F5344CB8AC3E}">
        <p14:creationId xmlns:p14="http://schemas.microsoft.com/office/powerpoint/2010/main" val="388943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614B-2152-2EA7-A95B-F7B0476C3F62}"/>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CONCLUSION</a:t>
            </a:r>
            <a:endParaRPr lang="en-US" dirty="0"/>
          </a:p>
        </p:txBody>
      </p:sp>
      <p:sp>
        <p:nvSpPr>
          <p:cNvPr id="3" name="Subtitle 2">
            <a:extLst>
              <a:ext uri="{FF2B5EF4-FFF2-40B4-BE49-F238E27FC236}">
                <a16:creationId xmlns:a16="http://schemas.microsoft.com/office/drawing/2014/main" id="{45148A7D-F14A-C5B8-3CD8-72CD483CB726}"/>
              </a:ext>
            </a:extLst>
          </p:cNvPr>
          <p:cNvSpPr>
            <a:spLocks noGrp="1"/>
          </p:cNvSpPr>
          <p:nvPr>
            <p:ph type="subTitle"/>
          </p:nvPr>
        </p:nvSpPr>
        <p:spPr/>
        <p:txBody>
          <a:bodyPr/>
          <a:lstStyle/>
          <a:p>
            <a:r>
              <a:rPr lang="en-IN" sz="4400" b="1" dirty="0">
                <a:latin typeface="Times New Roman" panose="02020603050405020304" pitchFamily="18" charset="0"/>
                <a:cs typeface="Times New Roman" panose="02020603050405020304" pitchFamily="18" charset="0"/>
              </a:rPr>
              <a:t>CONCLUSION</a:t>
            </a:r>
            <a:endParaRPr lang="en-US" dirty="0"/>
          </a:p>
        </p:txBody>
      </p:sp>
      <p:sp>
        <p:nvSpPr>
          <p:cNvPr id="5" name="TextBox 4">
            <a:extLst>
              <a:ext uri="{FF2B5EF4-FFF2-40B4-BE49-F238E27FC236}">
                <a16:creationId xmlns:a16="http://schemas.microsoft.com/office/drawing/2014/main" id="{4426DF0F-977B-9060-6DA7-83A50BC5FEC2}"/>
              </a:ext>
            </a:extLst>
          </p:cNvPr>
          <p:cNvSpPr txBox="1"/>
          <p:nvPr/>
        </p:nvSpPr>
        <p:spPr>
          <a:xfrm>
            <a:off x="3048000" y="1793819"/>
            <a:ext cx="6096000" cy="3785652"/>
          </a:xfrm>
          <a:prstGeom prst="rect">
            <a:avLst/>
          </a:prstGeom>
          <a:noFill/>
        </p:spPr>
        <p:txBody>
          <a:bodyPr wrap="square">
            <a:spAutoFit/>
          </a:bodyPr>
          <a:lstStyle/>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Filters are used for removing noise from the images.</a:t>
            </a:r>
          </a:p>
          <a:p>
            <a:pPr marL="457200" indent="-457200">
              <a:buFont typeface="Arial" panose="020B0604020202020204" pitchFamily="34" charset="0"/>
              <a:buChar char="•"/>
            </a:pPr>
            <a:r>
              <a:rPr lang="en-US" sz="2000" dirty="0">
                <a:latin typeface="Times New Roman" pitchFamily="18" charset="0"/>
                <a:cs typeface="Times New Roman" pitchFamily="18" charset="0"/>
              </a:rPr>
              <a:t>In this project we successfully implemented wiener filter for speckle noise removal and gaussian filter for gaussian noise removal using MATLAB.</a:t>
            </a:r>
          </a:p>
          <a:p>
            <a:pPr marL="457200" indent="-457200">
              <a:buFont typeface="Arial" panose="020B0604020202020204" pitchFamily="34" charset="0"/>
              <a:buChar char="•"/>
            </a:pPr>
            <a:r>
              <a:rPr lang="en-US" sz="2000" dirty="0">
                <a:latin typeface="Times New Roman" pitchFamily="18" charset="0"/>
                <a:cs typeface="Times New Roman" pitchFamily="18" charset="0"/>
              </a:rPr>
              <a:t>We prepared GUI for showing results of proposed method.</a:t>
            </a:r>
          </a:p>
          <a:p>
            <a:pPr marL="457200" indent="-457200">
              <a:buFont typeface="Arial" panose="020B0604020202020204" pitchFamily="34" charset="0"/>
              <a:buChar char="•"/>
            </a:pPr>
            <a:r>
              <a:rPr lang="en-US" sz="2000" dirty="0">
                <a:latin typeface="Times New Roman" pitchFamily="18" charset="0"/>
                <a:cs typeface="Times New Roman" pitchFamily="18" charset="0"/>
              </a:rPr>
              <a:t>Using any random image we showed that noise is removed from noisy image.</a:t>
            </a:r>
            <a:endParaRPr lang="en-IN"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decision to apply a which particular filter is based on the different noisy level at the different test pixel location or performance of the filter scheme on a filtering mask. </a:t>
            </a:r>
          </a:p>
        </p:txBody>
      </p:sp>
    </p:spTree>
    <p:extLst>
      <p:ext uri="{BB962C8B-B14F-4D97-AF65-F5344CB8AC3E}">
        <p14:creationId xmlns:p14="http://schemas.microsoft.com/office/powerpoint/2010/main" val="2264666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F51F-7047-614C-6BAA-EDEFF65588B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APPLICATIONS</a:t>
            </a:r>
            <a:endParaRPr lang="en-US" dirty="0"/>
          </a:p>
        </p:txBody>
      </p:sp>
      <p:sp>
        <p:nvSpPr>
          <p:cNvPr id="3" name="Subtitle 2">
            <a:extLst>
              <a:ext uri="{FF2B5EF4-FFF2-40B4-BE49-F238E27FC236}">
                <a16:creationId xmlns:a16="http://schemas.microsoft.com/office/drawing/2014/main" id="{F4A8DE0C-EF40-1B0D-4203-A9D9FF9C475F}"/>
              </a:ext>
            </a:extLst>
          </p:cNvPr>
          <p:cNvSpPr>
            <a:spLocks noGrp="1"/>
          </p:cNvSpPr>
          <p:nvPr>
            <p:ph type="subTitle"/>
          </p:nvPr>
        </p:nvSpPr>
        <p:spPr/>
        <p:txBody>
          <a:bodyPr/>
          <a:lstStyle/>
          <a:p>
            <a:r>
              <a:rPr lang="en-IN" b="1" dirty="0">
                <a:latin typeface="Times New Roman" panose="02020603050405020304" pitchFamily="18" charset="0"/>
                <a:cs typeface="Times New Roman" panose="02020603050405020304" pitchFamily="18" charset="0"/>
              </a:rPr>
              <a:t>APPLICATIONS</a:t>
            </a:r>
            <a:endParaRPr lang="en-US" dirty="0"/>
          </a:p>
        </p:txBody>
      </p:sp>
      <p:sp>
        <p:nvSpPr>
          <p:cNvPr id="5" name="TextBox 4">
            <a:extLst>
              <a:ext uri="{FF2B5EF4-FFF2-40B4-BE49-F238E27FC236}">
                <a16:creationId xmlns:a16="http://schemas.microsoft.com/office/drawing/2014/main" id="{5FFB8C3B-243F-DE0A-DEA3-E9BFE4E23631}"/>
              </a:ext>
            </a:extLst>
          </p:cNvPr>
          <p:cNvSpPr txBox="1"/>
          <p:nvPr/>
        </p:nvSpPr>
        <p:spPr>
          <a:xfrm>
            <a:off x="3048000" y="2171684"/>
            <a:ext cx="6096000" cy="1477328"/>
          </a:xfrm>
          <a:prstGeom prst="rect">
            <a:avLst/>
          </a:prstGeom>
          <a:noFill/>
        </p:spPr>
        <p:txBody>
          <a:bodyPr wrap="square">
            <a:spAutoFit/>
          </a:bodyPr>
          <a:lstStyle/>
          <a:p>
            <a:pPr marL="571500" indent="-5715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Reducing noise </a:t>
            </a:r>
          </a:p>
          <a:p>
            <a:pPr marL="571500" indent="-5715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Reducing blurring region of an image</a:t>
            </a:r>
          </a:p>
          <a:p>
            <a:pPr marL="571500" indent="-5715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Removes the additive noise</a:t>
            </a:r>
          </a:p>
          <a:p>
            <a:pPr marL="571500" indent="-5715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Remove the noise in ultra sound images and MRI brain images</a:t>
            </a:r>
          </a:p>
        </p:txBody>
      </p:sp>
    </p:spTree>
    <p:extLst>
      <p:ext uri="{BB962C8B-B14F-4D97-AF65-F5344CB8AC3E}">
        <p14:creationId xmlns:p14="http://schemas.microsoft.com/office/powerpoint/2010/main" val="3160648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8489F-5601-BC39-6DCE-1C1CB80A2B87}"/>
              </a:ext>
            </a:extLst>
          </p:cNvPr>
          <p:cNvSpPr>
            <a:spLocks noGrp="1"/>
          </p:cNvSpPr>
          <p:nvPr>
            <p:ph type="title"/>
          </p:nvPr>
        </p:nvSpPr>
        <p:spPr/>
        <p:txBody>
          <a:bodyPr/>
          <a:lstStyle/>
          <a:p>
            <a:r>
              <a:rPr lang="en-US" dirty="0"/>
              <a:t>                         THANKYOU</a:t>
            </a:r>
          </a:p>
        </p:txBody>
      </p:sp>
      <p:sp>
        <p:nvSpPr>
          <p:cNvPr id="3" name="Subtitle 2">
            <a:extLst>
              <a:ext uri="{FF2B5EF4-FFF2-40B4-BE49-F238E27FC236}">
                <a16:creationId xmlns:a16="http://schemas.microsoft.com/office/drawing/2014/main" id="{B3FFC9FC-1E41-5245-0A8A-055D180F342F}"/>
              </a:ext>
            </a:extLst>
          </p:cNvPr>
          <p:cNvSpPr>
            <a:spLocks noGrp="1"/>
          </p:cNvSpPr>
          <p:nvPr>
            <p:ph type="subTitle"/>
          </p:nvPr>
        </p:nvSpPr>
        <p:spPr/>
        <p:txBody>
          <a:bodyPr/>
          <a:lstStyle/>
          <a:p>
            <a:pPr algn="ctr"/>
            <a:r>
              <a:rPr lang="en-US" dirty="0"/>
              <a:t>THANKYOU</a:t>
            </a:r>
          </a:p>
        </p:txBody>
      </p:sp>
    </p:spTree>
    <p:extLst>
      <p:ext uri="{BB962C8B-B14F-4D97-AF65-F5344CB8AC3E}">
        <p14:creationId xmlns:p14="http://schemas.microsoft.com/office/powerpoint/2010/main" val="400000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IN" sz="4000" b="0" strike="noStrike" spc="-1" dirty="0">
                <a:solidFill>
                  <a:srgbClr val="000000"/>
                </a:solidFill>
                <a:latin typeface="Arial"/>
              </a:rPr>
              <a:t>ABSTRACT</a:t>
            </a:r>
          </a:p>
        </p:txBody>
      </p:sp>
      <p:sp>
        <p:nvSpPr>
          <p:cNvPr id="47"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marL="342900" indent="-3429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Image denoising is the technique of removing noise or distortions from an image.</a:t>
            </a:r>
          </a:p>
          <a:p>
            <a:pPr algn="just"/>
            <a:endParaRPr lang="en-US" sz="3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Noise is a random variation of brightness or color information in images and an undesirable by-product of image that obscures the desired information.</a:t>
            </a:r>
          </a:p>
          <a:p>
            <a:pPr algn="just"/>
            <a:endParaRPr lang="en-IN" sz="3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We are removing speckle noise using wiener filter and Gaussian noise using Gaussian filter.</a:t>
            </a:r>
          </a:p>
          <a:p>
            <a:pPr marL="0" indent="0" rtl="0" fontAlgn="base">
              <a:lnSpc>
                <a:spcPct val="100000"/>
              </a:lnSpc>
              <a:spcBef>
                <a:spcPts val="0"/>
              </a:spcBef>
              <a:spcAft>
                <a:spcPts val="0"/>
              </a:spcAft>
              <a:buNone/>
            </a:pPr>
            <a:endParaRPr lang="en-US" sz="1800" b="0" i="0" u="none" strike="noStrike" dirty="0">
              <a:solidFill>
                <a:srgbClr val="000000"/>
              </a:solidFill>
              <a:effectLst/>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IN" sz="4000" b="1" dirty="0">
                <a:latin typeface="Times New Roman" panose="02020603050405020304" pitchFamily="18" charset="0"/>
                <a:cs typeface="Times New Roman" panose="02020603050405020304" pitchFamily="18" charset="0"/>
              </a:rPr>
              <a:t>AIM OF PROJECT </a:t>
            </a:r>
            <a:endParaRPr lang="en-US" sz="4000" b="1" strike="noStrike" spc="-1" dirty="0">
              <a:solidFill>
                <a:srgbClr val="000000"/>
              </a:solidFill>
              <a:latin typeface="Times New Roman"/>
            </a:endParaRPr>
          </a:p>
        </p:txBody>
      </p:sp>
      <p:sp>
        <p:nvSpPr>
          <p:cNvPr id="51"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algn="ctr"/>
            <a:r>
              <a:rPr lang="en-IN" sz="4000" dirty="0">
                <a:latin typeface="Times New Roman" panose="02020603050405020304" pitchFamily="18" charset="0"/>
                <a:cs typeface="Times New Roman" panose="02020603050405020304" pitchFamily="18" charset="0"/>
              </a:rPr>
              <a:t>The main aim of the project is to </a:t>
            </a:r>
            <a:r>
              <a:rPr lang="en-US" sz="4000" dirty="0">
                <a:latin typeface="Times New Roman" panose="02020603050405020304" pitchFamily="18" charset="0"/>
                <a:cs typeface="Times New Roman" panose="02020603050405020304" pitchFamily="18" charset="0"/>
              </a:rPr>
              <a:t>remove noise from a noisy image, so as to restore the true image. The  image enhancement technique is to improve the interpretability or perception of information in images for human viewers, or to provide better input for other automated image processing techniques.</a:t>
            </a:r>
            <a:endParaRPr lang="en-IN" sz="4000" dirty="0">
              <a:latin typeface="Times New Roman" panose="02020603050405020304" pitchFamily="18" charset="0"/>
              <a:cs typeface="Times New Roman" panose="02020603050405020304" pitchFamily="18" charset="0"/>
            </a:endParaRPr>
          </a:p>
          <a:p>
            <a:pPr marL="0" indent="0" algn="ctr">
              <a:buNone/>
            </a:pPr>
            <a:br>
              <a:rPr lang="en-US" sz="2000" dirty="0"/>
            </a:br>
            <a:endParaRPr lang="en-US" sz="32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27941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9869864"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IN" sz="2800" b="1" dirty="0">
                <a:latin typeface="Times New Roman" panose="02020603050405020304" pitchFamily="18" charset="0"/>
                <a:cs typeface="Times New Roman" panose="02020603050405020304" pitchFamily="18" charset="0"/>
              </a:rPr>
              <a:t>     LITERATURE SURVEY</a:t>
            </a:r>
            <a:endParaRPr lang="en-US" sz="2800" b="0" strike="noStrike" spc="-1" dirty="0">
              <a:solidFill>
                <a:srgbClr val="000000"/>
              </a:solidFill>
              <a:latin typeface="Times New Roman"/>
            </a:endParaRPr>
          </a:p>
        </p:txBody>
      </p:sp>
      <p:sp>
        <p:nvSpPr>
          <p:cNvPr id="3" name="TextBox 2">
            <a:extLst>
              <a:ext uri="{FF2B5EF4-FFF2-40B4-BE49-F238E27FC236}">
                <a16:creationId xmlns:a16="http://schemas.microsoft.com/office/drawing/2014/main" id="{6A8AC132-34E1-D3D4-96B1-EBE0ACD83557}"/>
              </a:ext>
            </a:extLst>
          </p:cNvPr>
          <p:cNvSpPr txBox="1"/>
          <p:nvPr/>
        </p:nvSpPr>
        <p:spPr>
          <a:xfrm>
            <a:off x="1494503" y="1553497"/>
            <a:ext cx="7649497" cy="3539430"/>
          </a:xfrm>
          <a:prstGeom prst="rect">
            <a:avLst/>
          </a:prstGeom>
          <a:noFill/>
        </p:spPr>
        <p:txBody>
          <a:bodyPr wrap="square">
            <a:spAutoFit/>
          </a:bodyPr>
          <a:lstStyle/>
          <a:p>
            <a:pPr marL="457200" indent="-457200" algn="ct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Median Filter tends to remove image details while reducing noise such as thin lines and corners. </a:t>
            </a:r>
          </a:p>
          <a:p>
            <a:pPr marL="457200" indent="-457200" algn="ct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ct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Median filtering performance is not satisfactory in case of signal dependent noise. To remove these difficulties different type of filters have been used for the better results.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0416619" cy="1324800"/>
          </a:xfrm>
          <a:prstGeom prst="rect">
            <a:avLst/>
          </a:prstGeom>
          <a:noFill/>
          <a:ln w="0">
            <a:noFill/>
          </a:ln>
        </p:spPr>
        <p:txBody>
          <a:bodyPr lIns="90000" tIns="45000" rIns="90000" bIns="45000" anchor="ctr">
            <a:normAutofit/>
          </a:bodyPr>
          <a:lstStyle/>
          <a:p>
            <a:pPr algn="ctr">
              <a:lnSpc>
                <a:spcPct val="90000"/>
              </a:lnSpc>
              <a:spcBef>
                <a:spcPts val="1001"/>
              </a:spcBef>
              <a:buClr>
                <a:srgbClr val="000000"/>
              </a:buClr>
            </a:pPr>
            <a:r>
              <a:rPr lang="en-IN" sz="4000" b="1" dirty="0">
                <a:latin typeface="Times New Roman" panose="02020603050405020304" pitchFamily="18" charset="0"/>
                <a:cs typeface="Times New Roman" panose="02020603050405020304" pitchFamily="18" charset="0"/>
              </a:rPr>
              <a:t>SOFTWARE USED</a:t>
            </a:r>
            <a:endParaRPr lang="en-US" sz="4000" spc="-1" dirty="0">
              <a:solidFill>
                <a:srgbClr val="000000"/>
              </a:solidFill>
              <a:latin typeface="Times New Roman"/>
            </a:endParaRPr>
          </a:p>
        </p:txBody>
      </p:sp>
      <p:sp>
        <p:nvSpPr>
          <p:cNvPr id="53" name="PlaceHolder 2"/>
          <p:cNvSpPr>
            <a:spLocks noGrp="1"/>
          </p:cNvSpPr>
          <p:nvPr>
            <p:ph/>
          </p:nvPr>
        </p:nvSpPr>
        <p:spPr>
          <a:xfrm>
            <a:off x="1073075" y="1932495"/>
            <a:ext cx="9579214" cy="4281372"/>
          </a:xfrm>
          <a:prstGeom prst="rect">
            <a:avLst/>
          </a:prstGeom>
          <a:noFill/>
          <a:ln w="0">
            <a:noFill/>
          </a:ln>
        </p:spPr>
        <p:txBody>
          <a:bodyPr lIns="90000" tIns="45000" rIns="90000" bIns="45000" anchor="t">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Operating System: Windows</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Software: MATLAB Software </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Filters used like:</a:t>
            </a:r>
          </a:p>
          <a:p>
            <a:r>
              <a:rPr lang="en-IN" sz="2000" dirty="0">
                <a:latin typeface="Times New Roman" panose="02020603050405020304" pitchFamily="18" charset="0"/>
                <a:cs typeface="Times New Roman" panose="02020603050405020304" pitchFamily="18" charset="0"/>
              </a:rPr>
              <a:t>Gaussian Filter</a:t>
            </a:r>
          </a:p>
          <a:p>
            <a:r>
              <a:rPr lang="en-IN" sz="2000" dirty="0">
                <a:latin typeface="Times New Roman" panose="02020603050405020304" pitchFamily="18" charset="0"/>
                <a:cs typeface="Times New Roman" panose="02020603050405020304" pitchFamily="18" charset="0"/>
              </a:rPr>
              <a:t> Weiner Filter</a:t>
            </a:r>
          </a:p>
          <a:p>
            <a:pPr indent="0" algn="just">
              <a:lnSpc>
                <a:spcPct val="150000"/>
              </a:lnSpc>
              <a:spcBef>
                <a:spcPts val="1001"/>
              </a:spcBef>
              <a:buNone/>
              <a:tabLst>
                <a:tab pos="0" algn="l"/>
              </a:tabLst>
            </a:pPr>
            <a:endParaRPr lang="en-IN" sz="2000" b="0" strike="noStrike" spc="-1" dirty="0">
              <a:solidFill>
                <a:srgbClr val="000000"/>
              </a:solidFill>
              <a:latin typeface="Arial"/>
            </a:endParaRPr>
          </a:p>
        </p:txBody>
      </p:sp>
    </p:spTree>
    <p:extLst>
      <p:ext uri="{BB962C8B-B14F-4D97-AF65-F5344CB8AC3E}">
        <p14:creationId xmlns:p14="http://schemas.microsoft.com/office/powerpoint/2010/main" val="220128977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algn="ctr">
              <a:lnSpc>
                <a:spcPct val="90000"/>
              </a:lnSpc>
              <a:spcBef>
                <a:spcPts val="1001"/>
              </a:spcBef>
              <a:buClr>
                <a:srgbClr val="000000"/>
              </a:buClr>
            </a:pPr>
            <a:r>
              <a:rPr lang="en-IN" sz="4000" b="1" dirty="0">
                <a:latin typeface="Times New Roman" panose="02020603050405020304" pitchFamily="18" charset="0"/>
                <a:cs typeface="Times New Roman" panose="02020603050405020304" pitchFamily="18" charset="0"/>
              </a:rPr>
              <a:t>PROPOSED SOLUTION</a:t>
            </a:r>
            <a:endParaRPr lang="en-US" sz="4000" spc="-1" dirty="0">
              <a:solidFill>
                <a:srgbClr val="000000"/>
              </a:solidFill>
              <a:latin typeface="Times New Roman"/>
            </a:endParaRPr>
          </a:p>
        </p:txBody>
      </p:sp>
      <p:sp>
        <p:nvSpPr>
          <p:cNvPr id="4" name="TextBox 3">
            <a:extLst>
              <a:ext uri="{FF2B5EF4-FFF2-40B4-BE49-F238E27FC236}">
                <a16:creationId xmlns:a16="http://schemas.microsoft.com/office/drawing/2014/main" id="{FD9984C5-E2CB-5E1E-17BE-C65697F1D717}"/>
              </a:ext>
            </a:extLst>
          </p:cNvPr>
          <p:cNvSpPr txBox="1"/>
          <p:nvPr/>
        </p:nvSpPr>
        <p:spPr>
          <a:xfrm>
            <a:off x="3048000" y="3108293"/>
            <a:ext cx="6096000" cy="1815882"/>
          </a:xfrm>
          <a:prstGeom prst="rect">
            <a:avLst/>
          </a:prstGeom>
          <a:noFill/>
        </p:spPr>
        <p:txBody>
          <a:bodyPr wrap="square">
            <a:spAutoFit/>
          </a:bodyPr>
          <a:lstStyle/>
          <a:p>
            <a:pPr marL="457200" indent="-457200" algn="ct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Speckle Noise : Removed using 2D wiener Filter </a:t>
            </a:r>
          </a:p>
          <a:p>
            <a:pPr marL="285750" indent="-285750" algn="ct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Gaussian Noise : Removed using Gaussian Filter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729086"/>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21BB27-4E8C-0042-8218-08C7FFB034E3}"/>
              </a:ext>
            </a:extLst>
          </p:cNvPr>
          <p:cNvSpPr txBox="1"/>
          <p:nvPr/>
        </p:nvSpPr>
        <p:spPr>
          <a:xfrm>
            <a:off x="3048000" y="3246792"/>
            <a:ext cx="6096000" cy="769441"/>
          </a:xfrm>
          <a:prstGeom prst="rect">
            <a:avLst/>
          </a:prstGeom>
          <a:noFill/>
        </p:spPr>
        <p:txBody>
          <a:bodyPr wrap="square">
            <a:spAutoFit/>
          </a:bodyPr>
          <a:lstStyle/>
          <a:p>
            <a:r>
              <a:rPr lang="en-IN" sz="4400" dirty="0">
                <a:latin typeface="Times New Roman" panose="02020603050405020304" pitchFamily="18" charset="0"/>
                <a:cs typeface="Times New Roman" panose="02020603050405020304" pitchFamily="18" charset="0"/>
              </a:rPr>
              <a:t>    WORKING MODEL</a:t>
            </a:r>
            <a:endParaRPr lang="en-US" sz="4400" dirty="0"/>
          </a:p>
        </p:txBody>
      </p:sp>
    </p:spTree>
    <p:extLst>
      <p:ext uri="{BB962C8B-B14F-4D97-AF65-F5344CB8AC3E}">
        <p14:creationId xmlns:p14="http://schemas.microsoft.com/office/powerpoint/2010/main" val="388227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60C2AB-B32E-5194-DF03-6C8141534D4A}"/>
              </a:ext>
            </a:extLst>
          </p:cNvPr>
          <p:cNvSpPr txBox="1"/>
          <p:nvPr/>
        </p:nvSpPr>
        <p:spPr>
          <a:xfrm>
            <a:off x="3048000" y="199804"/>
            <a:ext cx="6096000" cy="6463308"/>
          </a:xfrm>
          <a:prstGeom prst="rect">
            <a:avLst/>
          </a:prstGeom>
          <a:noFill/>
        </p:spPr>
        <p:txBody>
          <a:bodyPr wrap="square">
            <a:spAutoFit/>
          </a:bodyPr>
          <a:lstStyle/>
          <a:p>
            <a:pPr marL="0" indent="0">
              <a:buNone/>
            </a:pPr>
            <a:r>
              <a:rPr lang="en-IN" sz="1800" dirty="0" err="1">
                <a:latin typeface="Arial" panose="020B0604020202020204" pitchFamily="34" charset="0"/>
                <a:cs typeface="Arial" panose="020B0604020202020204" pitchFamily="34" charset="0"/>
              </a:rPr>
              <a:t>clc</a:t>
            </a:r>
            <a:endParaRPr lang="en-IN" sz="1800" dirty="0">
              <a:latin typeface="Arial" panose="020B0604020202020204" pitchFamily="34" charset="0"/>
              <a:cs typeface="Arial" panose="020B0604020202020204" pitchFamily="34" charset="0"/>
            </a:endParaRPr>
          </a:p>
          <a:p>
            <a:pPr marL="0" indent="0">
              <a:buNone/>
            </a:pPr>
            <a:r>
              <a:rPr lang="en-IN" sz="1800" dirty="0">
                <a:latin typeface="Arial" panose="020B0604020202020204" pitchFamily="34" charset="0"/>
                <a:cs typeface="Arial" panose="020B0604020202020204" pitchFamily="34" charset="0"/>
              </a:rPr>
              <a:t>clear all</a:t>
            </a:r>
          </a:p>
          <a:p>
            <a:pPr marL="0" indent="0">
              <a:buNone/>
            </a:pPr>
            <a:r>
              <a:rPr lang="en-IN" sz="1800" dirty="0">
                <a:latin typeface="Arial" panose="020B0604020202020204" pitchFamily="34" charset="0"/>
                <a:cs typeface="Arial" panose="020B0604020202020204" pitchFamily="34" charset="0"/>
              </a:rPr>
              <a:t>close all</a:t>
            </a:r>
          </a:p>
          <a:p>
            <a:pPr marL="0" indent="0">
              <a:buNone/>
            </a:pPr>
            <a:r>
              <a:rPr lang="en-IN" sz="1800" dirty="0">
                <a:latin typeface="Arial" panose="020B0604020202020204" pitchFamily="34" charset="0"/>
                <a:cs typeface="Arial" panose="020B0604020202020204" pitchFamily="34" charset="0"/>
              </a:rPr>
              <a:t> </a:t>
            </a:r>
          </a:p>
          <a:p>
            <a:pPr marL="0" indent="0">
              <a:buNone/>
            </a:pPr>
            <a:r>
              <a:rPr lang="en-IN" sz="1800" dirty="0">
                <a:latin typeface="Arial" panose="020B0604020202020204" pitchFamily="34" charset="0"/>
                <a:cs typeface="Arial" panose="020B0604020202020204" pitchFamily="34" charset="0"/>
              </a:rPr>
              <a:t>% upload image</a:t>
            </a:r>
          </a:p>
          <a:p>
            <a:pPr marL="0" indent="0">
              <a:buNone/>
            </a:pPr>
            <a:r>
              <a:rPr lang="en-IN" sz="1800" dirty="0">
                <a:latin typeface="Arial" panose="020B0604020202020204" pitchFamily="34" charset="0"/>
                <a:cs typeface="Arial" panose="020B0604020202020204" pitchFamily="34" charset="0"/>
              </a:rPr>
              <a:t>cd images</a:t>
            </a:r>
          </a:p>
          <a:p>
            <a:pPr marL="0" indent="0">
              <a:buNone/>
            </a:pPr>
            <a:r>
              <a:rPr lang="en-IN" sz="1800" dirty="0">
                <a:latin typeface="Arial" panose="020B0604020202020204" pitchFamily="34" charset="0"/>
                <a:cs typeface="Arial" panose="020B0604020202020204" pitchFamily="34" charset="0"/>
              </a:rPr>
              <a:t>[J P]=</a:t>
            </a:r>
            <a:r>
              <a:rPr lang="en-IN" sz="1800" dirty="0" err="1">
                <a:latin typeface="Arial" panose="020B0604020202020204" pitchFamily="34" charset="0"/>
                <a:cs typeface="Arial" panose="020B0604020202020204" pitchFamily="34" charset="0"/>
              </a:rPr>
              <a:t>uigetfile</a:t>
            </a:r>
            <a:r>
              <a:rPr lang="en-IN" sz="1800" dirty="0">
                <a:latin typeface="Arial" panose="020B0604020202020204" pitchFamily="34" charset="0"/>
                <a:cs typeface="Arial" panose="020B0604020202020204" pitchFamily="34" charset="0"/>
              </a:rPr>
              <a:t>('*.*','Select Input Image');</a:t>
            </a:r>
          </a:p>
          <a:p>
            <a:pPr marL="0" indent="0">
              <a:buNone/>
            </a:pPr>
            <a:r>
              <a:rPr lang="en-IN" sz="1800" dirty="0">
                <a:latin typeface="Arial" panose="020B0604020202020204" pitchFamily="34" charset="0"/>
                <a:cs typeface="Arial" panose="020B0604020202020204" pitchFamily="34" charset="0"/>
              </a:rPr>
              <a:t>I=</a:t>
            </a:r>
            <a:r>
              <a:rPr lang="en-IN" sz="1800" dirty="0" err="1">
                <a:latin typeface="Arial" panose="020B0604020202020204" pitchFamily="34" charset="0"/>
                <a:cs typeface="Arial" panose="020B0604020202020204" pitchFamily="34" charset="0"/>
              </a:rPr>
              <a:t>imread</a:t>
            </a:r>
            <a:r>
              <a:rPr lang="en-IN" sz="1800" dirty="0">
                <a:latin typeface="Arial" panose="020B0604020202020204" pitchFamily="34" charset="0"/>
                <a:cs typeface="Arial" panose="020B0604020202020204" pitchFamily="34" charset="0"/>
              </a:rPr>
              <a:t>(</a:t>
            </a:r>
            <a:r>
              <a:rPr lang="en-IN" sz="1800" dirty="0" err="1">
                <a:latin typeface="Arial" panose="020B0604020202020204" pitchFamily="34" charset="0"/>
                <a:cs typeface="Arial" panose="020B0604020202020204" pitchFamily="34" charset="0"/>
              </a:rPr>
              <a:t>strcat</a:t>
            </a:r>
            <a:r>
              <a:rPr lang="en-IN" sz="1800" dirty="0">
                <a:latin typeface="Arial" panose="020B0604020202020204" pitchFamily="34" charset="0"/>
                <a:cs typeface="Arial" panose="020B0604020202020204" pitchFamily="34" charset="0"/>
              </a:rPr>
              <a:t>(P,J));</a:t>
            </a:r>
          </a:p>
          <a:p>
            <a:pPr marL="0" indent="0">
              <a:buNone/>
            </a:pPr>
            <a:r>
              <a:rPr lang="en-IN" sz="1800" dirty="0">
                <a:latin typeface="Arial" panose="020B0604020202020204" pitchFamily="34" charset="0"/>
                <a:cs typeface="Arial" panose="020B0604020202020204" pitchFamily="34" charset="0"/>
              </a:rPr>
              <a:t>cd ..</a:t>
            </a:r>
          </a:p>
          <a:p>
            <a:pPr marL="0" indent="0">
              <a:buNone/>
            </a:pPr>
            <a:r>
              <a:rPr lang="en-IN" sz="1800" dirty="0">
                <a:latin typeface="Arial" panose="020B0604020202020204" pitchFamily="34" charset="0"/>
                <a:cs typeface="Arial" panose="020B0604020202020204" pitchFamily="34" charset="0"/>
              </a:rPr>
              <a:t> </a:t>
            </a:r>
          </a:p>
          <a:p>
            <a:pPr marL="0" indent="0">
              <a:buNone/>
            </a:pPr>
            <a:r>
              <a:rPr lang="en-IN" sz="1800" dirty="0">
                <a:latin typeface="Arial" panose="020B0604020202020204" pitchFamily="34" charset="0"/>
                <a:cs typeface="Arial" panose="020B0604020202020204" pitchFamily="34" charset="0"/>
              </a:rPr>
              <a:t>subplot(231),</a:t>
            </a:r>
            <a:r>
              <a:rPr lang="en-IN" sz="1800" dirty="0" err="1">
                <a:latin typeface="Arial" panose="020B0604020202020204" pitchFamily="34" charset="0"/>
                <a:cs typeface="Arial" panose="020B0604020202020204" pitchFamily="34" charset="0"/>
              </a:rPr>
              <a:t>imshow</a:t>
            </a:r>
            <a:r>
              <a:rPr lang="en-IN" sz="1800" dirty="0">
                <a:latin typeface="Arial" panose="020B0604020202020204" pitchFamily="34" charset="0"/>
                <a:cs typeface="Arial" panose="020B0604020202020204" pitchFamily="34" charset="0"/>
              </a:rPr>
              <a:t>(I),title('Input Image')</a:t>
            </a:r>
          </a:p>
          <a:p>
            <a:pPr marL="0" indent="0">
              <a:buNone/>
            </a:pPr>
            <a:r>
              <a:rPr lang="en-IN" sz="1800" dirty="0">
                <a:latin typeface="Arial" panose="020B0604020202020204" pitchFamily="34" charset="0"/>
                <a:cs typeface="Arial" panose="020B0604020202020204" pitchFamily="34" charset="0"/>
              </a:rPr>
              <a:t> </a:t>
            </a:r>
          </a:p>
          <a:p>
            <a:pPr marL="0" indent="0">
              <a:buNone/>
            </a:pPr>
            <a:r>
              <a:rPr lang="en-IN" sz="1800" dirty="0">
                <a:latin typeface="Arial" panose="020B0604020202020204" pitchFamily="34" charset="0"/>
                <a:cs typeface="Arial" panose="020B0604020202020204" pitchFamily="34" charset="0"/>
              </a:rPr>
              <a:t>% add speckle noise</a:t>
            </a:r>
          </a:p>
          <a:p>
            <a:pPr marL="0" indent="0">
              <a:buNone/>
            </a:pPr>
            <a:r>
              <a:rPr lang="en-IN" sz="1800" dirty="0">
                <a:latin typeface="Arial" panose="020B0604020202020204" pitchFamily="34" charset="0"/>
                <a:cs typeface="Arial" panose="020B0604020202020204" pitchFamily="34" charset="0"/>
              </a:rPr>
              <a:t> </a:t>
            </a:r>
          </a:p>
          <a:p>
            <a:pPr marL="0" indent="0">
              <a:buNone/>
            </a:pPr>
            <a:r>
              <a:rPr lang="en-IN" sz="1800" dirty="0" err="1">
                <a:latin typeface="Arial" panose="020B0604020202020204" pitchFamily="34" charset="0"/>
                <a:cs typeface="Arial" panose="020B0604020202020204" pitchFamily="34" charset="0"/>
              </a:rPr>
              <a:t>Ispkl</a:t>
            </a:r>
            <a:r>
              <a:rPr lang="en-IN" sz="1800" dirty="0">
                <a:latin typeface="Arial" panose="020B0604020202020204" pitchFamily="34" charset="0"/>
                <a:cs typeface="Arial" panose="020B0604020202020204" pitchFamily="34" charset="0"/>
              </a:rPr>
              <a:t>=</a:t>
            </a:r>
            <a:r>
              <a:rPr lang="en-IN" sz="1800" dirty="0" err="1">
                <a:latin typeface="Arial" panose="020B0604020202020204" pitchFamily="34" charset="0"/>
                <a:cs typeface="Arial" panose="020B0604020202020204" pitchFamily="34" charset="0"/>
              </a:rPr>
              <a:t>imnoise</a:t>
            </a:r>
            <a:r>
              <a:rPr lang="en-IN" sz="1800" dirty="0">
                <a:latin typeface="Arial" panose="020B0604020202020204" pitchFamily="34" charset="0"/>
                <a:cs typeface="Arial" panose="020B0604020202020204" pitchFamily="34" charset="0"/>
              </a:rPr>
              <a:t>(</a:t>
            </a:r>
            <a:r>
              <a:rPr lang="en-IN" sz="1800" dirty="0" err="1">
                <a:latin typeface="Arial" panose="020B0604020202020204" pitchFamily="34" charset="0"/>
                <a:cs typeface="Arial" panose="020B0604020202020204" pitchFamily="34" charset="0"/>
              </a:rPr>
              <a:t>I,'speckle</a:t>
            </a:r>
            <a:r>
              <a:rPr lang="en-IN" sz="1800" dirty="0">
                <a:latin typeface="Arial" panose="020B0604020202020204" pitchFamily="34" charset="0"/>
                <a:cs typeface="Arial" panose="020B0604020202020204" pitchFamily="34" charset="0"/>
              </a:rPr>
              <a:t>');title('Speckle Noise')</a:t>
            </a:r>
          </a:p>
          <a:p>
            <a:pPr marL="0" indent="0">
              <a:buNone/>
            </a:pPr>
            <a:r>
              <a:rPr lang="en-IN" sz="1800" dirty="0">
                <a:latin typeface="Arial" panose="020B0604020202020204" pitchFamily="34" charset="0"/>
                <a:cs typeface="Arial" panose="020B0604020202020204" pitchFamily="34" charset="0"/>
              </a:rPr>
              <a:t>% --- Executes on button press in pushbutton3.</a:t>
            </a:r>
          </a:p>
          <a:p>
            <a:pPr marL="0" indent="0">
              <a:buNone/>
            </a:pPr>
            <a:r>
              <a:rPr lang="en-IN" sz="1800" dirty="0">
                <a:latin typeface="Arial" panose="020B0604020202020204" pitchFamily="34" charset="0"/>
                <a:cs typeface="Arial" panose="020B0604020202020204" pitchFamily="34" charset="0"/>
              </a:rPr>
              <a:t>subplot(232),</a:t>
            </a:r>
            <a:r>
              <a:rPr lang="en-IN" sz="1800" dirty="0" err="1">
                <a:latin typeface="Arial" panose="020B0604020202020204" pitchFamily="34" charset="0"/>
                <a:cs typeface="Arial" panose="020B0604020202020204" pitchFamily="34" charset="0"/>
              </a:rPr>
              <a:t>imshow</a:t>
            </a:r>
            <a:r>
              <a:rPr lang="en-IN" sz="1800" dirty="0">
                <a:latin typeface="Arial" panose="020B0604020202020204" pitchFamily="34" charset="0"/>
                <a:cs typeface="Arial" panose="020B0604020202020204" pitchFamily="34" charset="0"/>
              </a:rPr>
              <a:t>(</a:t>
            </a:r>
            <a:r>
              <a:rPr lang="en-IN" sz="1800" dirty="0" err="1">
                <a:latin typeface="Arial" panose="020B0604020202020204" pitchFamily="34" charset="0"/>
                <a:cs typeface="Arial" panose="020B0604020202020204" pitchFamily="34" charset="0"/>
              </a:rPr>
              <a:t>Ispkl</a:t>
            </a:r>
            <a:r>
              <a:rPr lang="en-IN" sz="1800" dirty="0">
                <a:latin typeface="Arial" panose="020B0604020202020204" pitchFamily="34" charset="0"/>
                <a:cs typeface="Arial" panose="020B0604020202020204" pitchFamily="34" charset="0"/>
              </a:rPr>
              <a:t>),title('Speckle Noise')</a:t>
            </a:r>
          </a:p>
          <a:p>
            <a:pPr marL="0" indent="0">
              <a:buNone/>
            </a:pPr>
            <a:r>
              <a:rPr lang="en-IN" sz="1800" dirty="0">
                <a:latin typeface="Arial" panose="020B0604020202020204" pitchFamily="34" charset="0"/>
                <a:cs typeface="Arial" panose="020B0604020202020204" pitchFamily="34" charset="0"/>
              </a:rPr>
              <a:t> </a:t>
            </a:r>
          </a:p>
          <a:p>
            <a:pPr marL="0" indent="0">
              <a:buNone/>
            </a:pPr>
            <a:r>
              <a:rPr lang="en-IN" sz="1800" dirty="0">
                <a:latin typeface="Arial" panose="020B0604020202020204" pitchFamily="34" charset="0"/>
                <a:cs typeface="Arial" panose="020B0604020202020204" pitchFamily="34" charset="0"/>
              </a:rPr>
              <a:t>% wiener filter</a:t>
            </a:r>
          </a:p>
          <a:p>
            <a:pPr marL="0" indent="0">
              <a:buNone/>
            </a:pPr>
            <a:r>
              <a:rPr lang="en-IN" sz="1800" dirty="0">
                <a:latin typeface="Arial" panose="020B0604020202020204" pitchFamily="34" charset="0"/>
                <a:cs typeface="Arial" panose="020B0604020202020204" pitchFamily="34" charset="0"/>
              </a:rPr>
              <a:t> </a:t>
            </a:r>
          </a:p>
          <a:p>
            <a:pPr marL="0" indent="0">
              <a:buNone/>
            </a:pPr>
            <a:r>
              <a:rPr lang="en-IN" sz="1800" dirty="0">
                <a:latin typeface="Arial" panose="020B0604020202020204" pitchFamily="34" charset="0"/>
                <a:cs typeface="Arial" panose="020B0604020202020204" pitchFamily="34" charset="0"/>
              </a:rPr>
              <a:t>K = wiener2(</a:t>
            </a:r>
            <a:r>
              <a:rPr lang="en-IN" sz="1800" dirty="0" err="1">
                <a:latin typeface="Arial" panose="020B0604020202020204" pitchFamily="34" charset="0"/>
                <a:cs typeface="Arial" panose="020B0604020202020204" pitchFamily="34" charset="0"/>
              </a:rPr>
              <a:t>Ispkl</a:t>
            </a:r>
            <a:r>
              <a:rPr lang="en-IN" sz="1800" dirty="0">
                <a:latin typeface="Arial" panose="020B0604020202020204" pitchFamily="34" charset="0"/>
                <a:cs typeface="Arial" panose="020B0604020202020204" pitchFamily="34" charset="0"/>
              </a:rPr>
              <a:t>,[5 5]);</a:t>
            </a:r>
          </a:p>
          <a:p>
            <a:pPr marL="0" indent="0">
              <a:buNone/>
            </a:pPr>
            <a:r>
              <a:rPr lang="en-IN" sz="1800" dirty="0">
                <a:latin typeface="Arial" panose="020B0604020202020204" pitchFamily="34" charset="0"/>
                <a:cs typeface="Arial" panose="020B0604020202020204" pitchFamily="34" charset="0"/>
              </a:rPr>
              <a:t>K=</a:t>
            </a:r>
            <a:r>
              <a:rPr lang="en-IN" sz="1800" dirty="0" err="1">
                <a:latin typeface="Arial" panose="020B0604020202020204" pitchFamily="34" charset="0"/>
                <a:cs typeface="Arial" panose="020B0604020202020204" pitchFamily="34" charset="0"/>
              </a:rPr>
              <a:t>imsharpen</a:t>
            </a:r>
            <a:r>
              <a:rPr lang="en-IN" sz="1800" dirty="0">
                <a:latin typeface="Arial" panose="020B0604020202020204" pitchFamily="34" charset="0"/>
                <a:cs typeface="Arial" panose="020B0604020202020204" pitchFamily="34" charset="0"/>
              </a:rPr>
              <a:t>(K);</a:t>
            </a:r>
          </a:p>
          <a:p>
            <a:pPr marL="0" indent="0">
              <a:buNone/>
            </a:pPr>
            <a:r>
              <a:rPr lang="en-IN" sz="1800" dirty="0">
                <a:latin typeface="Arial" panose="020B0604020202020204" pitchFamily="34" charset="0"/>
                <a:cs typeface="Arial" panose="020B0604020202020204" pitchFamily="34" charset="0"/>
              </a:rPr>
              <a:t>subplot(233),</a:t>
            </a:r>
            <a:r>
              <a:rPr lang="en-IN" sz="1800" dirty="0" err="1">
                <a:latin typeface="Arial" panose="020B0604020202020204" pitchFamily="34" charset="0"/>
                <a:cs typeface="Arial" panose="020B0604020202020204" pitchFamily="34" charset="0"/>
              </a:rPr>
              <a:t>imshow</a:t>
            </a:r>
            <a:r>
              <a:rPr lang="en-IN" sz="1800" dirty="0">
                <a:latin typeface="Arial" panose="020B0604020202020204" pitchFamily="34" charset="0"/>
                <a:cs typeface="Arial" panose="020B0604020202020204" pitchFamily="34" charset="0"/>
              </a:rPr>
              <a:t>(K),title('Wiener Filter')</a:t>
            </a:r>
          </a:p>
        </p:txBody>
      </p:sp>
    </p:spTree>
    <p:extLst>
      <p:ext uri="{BB962C8B-B14F-4D97-AF65-F5344CB8AC3E}">
        <p14:creationId xmlns:p14="http://schemas.microsoft.com/office/powerpoint/2010/main" val="2619845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60360" y="365040"/>
            <a:ext cx="10992960" cy="1324800"/>
          </a:xfrm>
          <a:prstGeom prst="rect">
            <a:avLst/>
          </a:prstGeom>
          <a:noFill/>
          <a:ln w="0">
            <a:noFill/>
          </a:ln>
        </p:spPr>
        <p:txBody>
          <a:bodyPr lIns="90000" tIns="45000" rIns="90000" bIns="45000" anchor="ctr">
            <a:noAutofit/>
          </a:bodyPr>
          <a:lstStyle/>
          <a:p>
            <a:pPr indent="0" algn="ctr">
              <a:lnSpc>
                <a:spcPct val="90000"/>
              </a:lnSpc>
              <a:buNone/>
              <a:tabLst>
                <a:tab pos="0" algn="l"/>
              </a:tabLst>
            </a:pPr>
            <a:endParaRPr lang="en-IN" sz="4400" b="0" strike="noStrike" spc="-1" dirty="0">
              <a:solidFill>
                <a:srgbClr val="000000"/>
              </a:solidFill>
              <a:latin typeface="Arial"/>
            </a:endParaRPr>
          </a:p>
        </p:txBody>
      </p:sp>
      <p:sp>
        <p:nvSpPr>
          <p:cNvPr id="57" name="PlaceHolder 2"/>
          <p:cNvSpPr>
            <a:spLocks noGrp="1"/>
          </p:cNvSpPr>
          <p:nvPr>
            <p:ph/>
          </p:nvPr>
        </p:nvSpPr>
        <p:spPr>
          <a:xfrm>
            <a:off x="238813" y="1827181"/>
            <a:ext cx="11953187" cy="4350600"/>
          </a:xfrm>
          <a:prstGeom prst="rect">
            <a:avLst/>
          </a:prstGeom>
          <a:noFill/>
          <a:ln w="0">
            <a:noFill/>
          </a:ln>
        </p:spPr>
        <p:txBody>
          <a:bodyPr lIns="90000" tIns="45000" rIns="90000" bIns="45000" anchor="t">
            <a:noAutofit/>
          </a:bodyPr>
          <a:lstStyle/>
          <a:p>
            <a:pPr marL="0" indent="0">
              <a:buNone/>
            </a:pPr>
            <a:r>
              <a:rPr lang="en-IN" sz="1800" dirty="0">
                <a:latin typeface="Arial" panose="020B0604020202020204" pitchFamily="34" charset="0"/>
                <a:cs typeface="Arial" panose="020B0604020202020204" pitchFamily="34" charset="0"/>
              </a:rPr>
              <a:t>% gaussian noise</a:t>
            </a:r>
          </a:p>
          <a:p>
            <a:pPr marL="0" indent="0">
              <a:buNone/>
            </a:pPr>
            <a:r>
              <a:rPr lang="en-IN" sz="1800" dirty="0" err="1">
                <a:latin typeface="Arial" panose="020B0604020202020204" pitchFamily="34" charset="0"/>
                <a:cs typeface="Arial" panose="020B0604020202020204" pitchFamily="34" charset="0"/>
              </a:rPr>
              <a:t>Igauss</a:t>
            </a:r>
            <a:r>
              <a:rPr lang="en-IN" sz="1800" dirty="0">
                <a:latin typeface="Arial" panose="020B0604020202020204" pitchFamily="34" charset="0"/>
                <a:cs typeface="Arial" panose="020B0604020202020204" pitchFamily="34" charset="0"/>
              </a:rPr>
              <a:t>=</a:t>
            </a:r>
            <a:r>
              <a:rPr lang="en-IN" sz="1800" dirty="0" err="1">
                <a:latin typeface="Arial" panose="020B0604020202020204" pitchFamily="34" charset="0"/>
                <a:cs typeface="Arial" panose="020B0604020202020204" pitchFamily="34" charset="0"/>
              </a:rPr>
              <a:t>imnoise</a:t>
            </a:r>
            <a:r>
              <a:rPr lang="en-IN" sz="1800" dirty="0">
                <a:latin typeface="Arial" panose="020B0604020202020204" pitchFamily="34" charset="0"/>
                <a:cs typeface="Arial" panose="020B0604020202020204" pitchFamily="34" charset="0"/>
              </a:rPr>
              <a:t>(</a:t>
            </a:r>
            <a:r>
              <a:rPr lang="en-IN" sz="1800" dirty="0" err="1">
                <a:latin typeface="Arial" panose="020B0604020202020204" pitchFamily="34" charset="0"/>
                <a:cs typeface="Arial" panose="020B0604020202020204" pitchFamily="34" charset="0"/>
              </a:rPr>
              <a:t>I,'gaussian</a:t>
            </a:r>
            <a:r>
              <a:rPr lang="en-IN" sz="1800" dirty="0">
                <a:latin typeface="Arial" panose="020B0604020202020204" pitchFamily="34" charset="0"/>
                <a:cs typeface="Arial" panose="020B0604020202020204" pitchFamily="34" charset="0"/>
              </a:rPr>
              <a:t>');</a:t>
            </a:r>
          </a:p>
          <a:p>
            <a:pPr marL="0" indent="0">
              <a:buNone/>
            </a:pPr>
            <a:r>
              <a:rPr lang="en-IN" sz="1800" dirty="0">
                <a:latin typeface="Arial" panose="020B0604020202020204" pitchFamily="34" charset="0"/>
                <a:cs typeface="Arial" panose="020B0604020202020204" pitchFamily="34" charset="0"/>
              </a:rPr>
              <a:t>% --- Executes on button press in pushbutton3.</a:t>
            </a:r>
          </a:p>
          <a:p>
            <a:pPr marL="0" indent="0">
              <a:buNone/>
            </a:pPr>
            <a:r>
              <a:rPr lang="en-IN" sz="1800" dirty="0">
                <a:latin typeface="Arial" panose="020B0604020202020204" pitchFamily="34" charset="0"/>
                <a:cs typeface="Arial" panose="020B0604020202020204" pitchFamily="34" charset="0"/>
              </a:rPr>
              <a:t>subplot(234),</a:t>
            </a:r>
            <a:r>
              <a:rPr lang="en-IN" sz="1800" dirty="0" err="1">
                <a:latin typeface="Arial" panose="020B0604020202020204" pitchFamily="34" charset="0"/>
                <a:cs typeface="Arial" panose="020B0604020202020204" pitchFamily="34" charset="0"/>
              </a:rPr>
              <a:t>imshow</a:t>
            </a:r>
            <a:r>
              <a:rPr lang="en-IN" sz="1800" dirty="0">
                <a:latin typeface="Arial" panose="020B0604020202020204" pitchFamily="34" charset="0"/>
                <a:cs typeface="Arial" panose="020B0604020202020204" pitchFamily="34" charset="0"/>
              </a:rPr>
              <a:t>(</a:t>
            </a:r>
            <a:r>
              <a:rPr lang="en-IN" sz="1800" dirty="0" err="1">
                <a:latin typeface="Arial" panose="020B0604020202020204" pitchFamily="34" charset="0"/>
                <a:cs typeface="Arial" panose="020B0604020202020204" pitchFamily="34" charset="0"/>
              </a:rPr>
              <a:t>Igauss</a:t>
            </a:r>
            <a:r>
              <a:rPr lang="en-IN" sz="1800" dirty="0">
                <a:latin typeface="Arial" panose="020B0604020202020204" pitchFamily="34" charset="0"/>
                <a:cs typeface="Arial" panose="020B0604020202020204" pitchFamily="34" charset="0"/>
              </a:rPr>
              <a:t>),title('Gaussian Noise')</a:t>
            </a:r>
          </a:p>
          <a:p>
            <a:pPr marL="0" indent="0">
              <a:buNone/>
            </a:pPr>
            <a:r>
              <a:rPr lang="en-IN" sz="1800" dirty="0">
                <a:latin typeface="Arial" panose="020B0604020202020204" pitchFamily="34" charset="0"/>
                <a:cs typeface="Arial" panose="020B0604020202020204" pitchFamily="34" charset="0"/>
              </a:rPr>
              <a:t> </a:t>
            </a:r>
          </a:p>
          <a:p>
            <a:pPr marL="0" indent="0">
              <a:buNone/>
            </a:pPr>
            <a:r>
              <a:rPr lang="en-IN" sz="1800" dirty="0">
                <a:latin typeface="Arial" panose="020B0604020202020204" pitchFamily="34" charset="0"/>
                <a:cs typeface="Arial" panose="020B0604020202020204" pitchFamily="34" charset="0"/>
              </a:rPr>
              <a:t> </a:t>
            </a:r>
          </a:p>
          <a:p>
            <a:pPr marL="0" indent="0">
              <a:buNone/>
            </a:pPr>
            <a:r>
              <a:rPr lang="en-IN" sz="1800" dirty="0">
                <a:latin typeface="Arial" panose="020B0604020202020204" pitchFamily="34" charset="0"/>
                <a:cs typeface="Arial" panose="020B0604020202020204" pitchFamily="34" charset="0"/>
              </a:rPr>
              <a:t>%gaussian filter</a:t>
            </a:r>
          </a:p>
          <a:p>
            <a:pPr marL="0" indent="0">
              <a:buNone/>
            </a:pPr>
            <a:r>
              <a:rPr lang="en-IN" sz="1800" dirty="0" err="1">
                <a:latin typeface="Arial" panose="020B0604020202020204" pitchFamily="34" charset="0"/>
                <a:cs typeface="Arial" panose="020B0604020202020204" pitchFamily="34" charset="0"/>
              </a:rPr>
              <a:t>Igaussfilt</a:t>
            </a:r>
            <a:r>
              <a:rPr lang="en-IN" sz="1800" dirty="0">
                <a:latin typeface="Arial" panose="020B0604020202020204" pitchFamily="34" charset="0"/>
                <a:cs typeface="Arial" panose="020B0604020202020204" pitchFamily="34" charset="0"/>
              </a:rPr>
              <a:t> = </a:t>
            </a:r>
            <a:r>
              <a:rPr lang="en-IN" sz="1800" dirty="0" err="1">
                <a:latin typeface="Arial" panose="020B0604020202020204" pitchFamily="34" charset="0"/>
                <a:cs typeface="Arial" panose="020B0604020202020204" pitchFamily="34" charset="0"/>
              </a:rPr>
              <a:t>imgaussfilt</a:t>
            </a:r>
            <a:r>
              <a:rPr lang="en-IN" sz="1800" dirty="0">
                <a:latin typeface="Arial" panose="020B0604020202020204" pitchFamily="34" charset="0"/>
                <a:cs typeface="Arial" panose="020B0604020202020204" pitchFamily="34" charset="0"/>
              </a:rPr>
              <a:t>(Igauss,2);</a:t>
            </a:r>
          </a:p>
          <a:p>
            <a:pPr marL="0" indent="0">
              <a:buNone/>
            </a:pPr>
            <a:r>
              <a:rPr lang="en-IN" sz="1800" dirty="0" err="1">
                <a:latin typeface="Arial" panose="020B0604020202020204" pitchFamily="34" charset="0"/>
                <a:cs typeface="Arial" panose="020B0604020202020204" pitchFamily="34" charset="0"/>
              </a:rPr>
              <a:t>Igaussfilt</a:t>
            </a:r>
            <a:r>
              <a:rPr lang="en-IN" sz="1800" dirty="0">
                <a:latin typeface="Arial" panose="020B0604020202020204" pitchFamily="34" charset="0"/>
                <a:cs typeface="Arial" panose="020B0604020202020204" pitchFamily="34" charset="0"/>
              </a:rPr>
              <a:t>=</a:t>
            </a:r>
            <a:r>
              <a:rPr lang="en-IN" sz="1800" dirty="0" err="1">
                <a:latin typeface="Arial" panose="020B0604020202020204" pitchFamily="34" charset="0"/>
                <a:cs typeface="Arial" panose="020B0604020202020204" pitchFamily="34" charset="0"/>
              </a:rPr>
              <a:t>imsharpen</a:t>
            </a:r>
            <a:r>
              <a:rPr lang="en-IN" sz="1800" dirty="0">
                <a:latin typeface="Arial" panose="020B0604020202020204" pitchFamily="34" charset="0"/>
                <a:cs typeface="Arial" panose="020B0604020202020204" pitchFamily="34" charset="0"/>
              </a:rPr>
              <a:t>(</a:t>
            </a:r>
            <a:r>
              <a:rPr lang="en-IN" sz="1800" dirty="0" err="1">
                <a:latin typeface="Arial" panose="020B0604020202020204" pitchFamily="34" charset="0"/>
                <a:cs typeface="Arial" panose="020B0604020202020204" pitchFamily="34" charset="0"/>
              </a:rPr>
              <a:t>Igaussfilt</a:t>
            </a:r>
            <a:r>
              <a:rPr lang="en-IN" sz="1800" dirty="0">
                <a:latin typeface="Arial" panose="020B0604020202020204" pitchFamily="34" charset="0"/>
                <a:cs typeface="Arial" panose="020B0604020202020204" pitchFamily="34" charset="0"/>
              </a:rPr>
              <a:t>);</a:t>
            </a:r>
          </a:p>
          <a:p>
            <a:pPr marL="0" indent="0">
              <a:buNone/>
            </a:pPr>
            <a:r>
              <a:rPr lang="en-IN" sz="1800" dirty="0">
                <a:latin typeface="Arial" panose="020B0604020202020204" pitchFamily="34" charset="0"/>
                <a:cs typeface="Arial" panose="020B0604020202020204" pitchFamily="34" charset="0"/>
              </a:rPr>
              <a:t>subplot(235),</a:t>
            </a:r>
            <a:r>
              <a:rPr lang="en-IN" sz="1800" dirty="0" err="1">
                <a:latin typeface="Arial" panose="020B0604020202020204" pitchFamily="34" charset="0"/>
                <a:cs typeface="Arial" panose="020B0604020202020204" pitchFamily="34" charset="0"/>
              </a:rPr>
              <a:t>imshow</a:t>
            </a:r>
            <a:r>
              <a:rPr lang="en-IN" sz="1800" dirty="0">
                <a:latin typeface="Arial" panose="020B0604020202020204" pitchFamily="34" charset="0"/>
                <a:cs typeface="Arial" panose="020B0604020202020204" pitchFamily="34" charset="0"/>
              </a:rPr>
              <a:t>(</a:t>
            </a:r>
            <a:r>
              <a:rPr lang="en-IN" sz="1800" dirty="0" err="1">
                <a:latin typeface="Arial" panose="020B0604020202020204" pitchFamily="34" charset="0"/>
                <a:cs typeface="Arial" panose="020B0604020202020204" pitchFamily="34" charset="0"/>
              </a:rPr>
              <a:t>Igaussfilt</a:t>
            </a:r>
            <a:r>
              <a:rPr lang="en-IN" sz="1800" dirty="0">
                <a:latin typeface="Arial" panose="020B0604020202020204" pitchFamily="34" charset="0"/>
                <a:cs typeface="Arial" panose="020B0604020202020204" pitchFamily="34" charset="0"/>
              </a:rPr>
              <a:t>),title('Gaussian Filter')</a:t>
            </a:r>
          </a:p>
          <a:p>
            <a:pPr marL="0" indent="0">
              <a:buNone/>
            </a:pPr>
            <a:r>
              <a:rPr lang="en-IN" sz="1800" dirty="0" err="1">
                <a:latin typeface="Arial" panose="020B0604020202020204" pitchFamily="34" charset="0"/>
                <a:cs typeface="Arial" panose="020B0604020202020204" pitchFamily="34" charset="0"/>
              </a:rPr>
              <a:t>suptitle</a:t>
            </a:r>
            <a:r>
              <a:rPr lang="en-IN" sz="1800" dirty="0">
                <a:latin typeface="Arial" panose="020B0604020202020204" pitchFamily="34" charset="0"/>
                <a:cs typeface="Arial" panose="020B0604020202020204" pitchFamily="34" charset="0"/>
              </a:rPr>
              <a:t>('Noise Removal in Image Processing')</a:t>
            </a:r>
          </a:p>
          <a:p>
            <a:endParaRPr lang="en-IN" sz="1800" dirty="0">
              <a:latin typeface="Arial" panose="020B0604020202020204" pitchFamily="34" charset="0"/>
              <a:cs typeface="Arial" panose="020B0604020202020204" pitchFamily="34" charset="0"/>
            </a:endParaRPr>
          </a:p>
          <a:p>
            <a:pPr indent="0">
              <a:spcBef>
                <a:spcPts val="1001"/>
              </a:spcBef>
              <a:buNone/>
              <a:tabLst>
                <a:tab pos="0" algn="l"/>
              </a:tabLst>
            </a:pPr>
            <a:endParaRPr lang="en-IN" sz="1800" b="0" strike="noStrike" spc="-1" dirty="0">
              <a:solidFill>
                <a:srgbClr val="000000"/>
              </a:solidFill>
              <a:latin typeface="Arial"/>
            </a:endParaRPr>
          </a:p>
        </p:txBody>
      </p:sp>
    </p:spTree>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420</TotalTime>
  <Words>564</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inter-regular</vt:lpstr>
      <vt:lpstr>Symbol</vt:lpstr>
      <vt:lpstr>Times New Roman</vt:lpstr>
      <vt:lpstr>Wingdings</vt:lpstr>
      <vt:lpstr>Office Theme</vt:lpstr>
      <vt:lpstr>Noise Removal in Image Processing </vt:lpstr>
      <vt:lpstr>ABSTRACT</vt:lpstr>
      <vt:lpstr>AIM OF PROJECT </vt:lpstr>
      <vt:lpstr>     LITERATURE SURVEY</vt:lpstr>
      <vt:lpstr>SOFTWARE USED</vt:lpstr>
      <vt:lpstr>PROPOSED SOLUTION</vt:lpstr>
      <vt:lpstr>PowerPoint Presentation</vt:lpstr>
      <vt:lpstr>PowerPoint Presentation</vt:lpstr>
      <vt:lpstr>PowerPoint Presentation</vt:lpstr>
      <vt:lpstr>PowerPoint Presentation</vt:lpstr>
      <vt:lpstr>Result</vt:lpstr>
      <vt:lpstr>CONCLUSION</vt:lpstr>
      <vt:lpstr>APPLICATIONS</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subject/>
  <dc:creator>Naga Venkata Sai Jayanth Gurrala</dc:creator>
  <dc:description/>
  <cp:lastModifiedBy>Kalindi Pavan Kalyan Srinjvas Varma .</cp:lastModifiedBy>
  <cp:revision>21</cp:revision>
  <dcterms:created xsi:type="dcterms:W3CDTF">2023-08-05T05:18:30Z</dcterms:created>
  <dcterms:modified xsi:type="dcterms:W3CDTF">2023-11-01T09:23:29Z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