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81" r:id="rId4"/>
    <p:sldId id="258" r:id="rId5"/>
    <p:sldId id="259" r:id="rId6"/>
    <p:sldId id="260" r:id="rId7"/>
    <p:sldId id="261" r:id="rId8"/>
    <p:sldId id="286" r:id="rId9"/>
    <p:sldId id="282" r:id="rId10"/>
    <p:sldId id="262" r:id="rId11"/>
    <p:sldId id="278" r:id="rId12"/>
    <p:sldId id="263" r:id="rId13"/>
    <p:sldId id="280" r:id="rId14"/>
    <p:sldId id="264" r:id="rId15"/>
    <p:sldId id="266" r:id="rId16"/>
    <p:sldId id="267" r:id="rId17"/>
    <p:sldId id="283" r:id="rId18"/>
    <p:sldId id="268" r:id="rId19"/>
    <p:sldId id="284" r:id="rId20"/>
    <p:sldId id="285" r:id="rId21"/>
    <p:sldId id="279" r:id="rId22"/>
    <p:sldId id="287" r:id="rId23"/>
    <p:sldId id="269" r:id="rId24"/>
    <p:sldId id="288" r:id="rId25"/>
    <p:sldId id="289" r:id="rId26"/>
    <p:sldId id="270" r:id="rId27"/>
    <p:sldId id="276" r:id="rId28"/>
    <p:sldId id="271" r:id="rId29"/>
    <p:sldId id="272" r:id="rId30"/>
    <p:sldId id="277" r:id="rId31"/>
    <p:sldId id="273" r:id="rId32"/>
    <p:sldId id="290" r:id="rId33"/>
    <p:sldId id="274" r:id="rId34"/>
    <p:sldId id="275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41542B-347A-4D7C-B411-EC291972F8BA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78428F-B5F7-45CE-8139-6C1C229F0CCF}" type="pres">
      <dgm:prSet presAssocID="{7B41542B-347A-4D7C-B411-EC291972F8BA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</dgm:ptLst>
  <dgm:cxnLst>
    <dgm:cxn modelId="{F48A1966-2E63-45F9-BBD7-F0F694729385}" type="presOf" srcId="{7B41542B-347A-4D7C-B411-EC291972F8BA}" destId="{C378428F-B5F7-45CE-8139-6C1C229F0CCF}" srcOrd="0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41542B-347A-4D7C-B411-EC291972F8BA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78428F-B5F7-45CE-8139-6C1C229F0CCF}" type="pres">
      <dgm:prSet presAssocID="{7B41542B-347A-4D7C-B411-EC291972F8BA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</dgm:ptLst>
  <dgm:cxnLst>
    <dgm:cxn modelId="{0E4DF764-854D-462F-862D-F9F1362C89CB}" type="presOf" srcId="{7B41542B-347A-4D7C-B411-EC291972F8BA}" destId="{C378428F-B5F7-45CE-8139-6C1C229F0CCF}" srcOrd="0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AB949-05E3-45DF-AFAD-1121920C48BF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ECA1-26EB-47FA-9ECC-AFB4ADA073C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AB949-05E3-45DF-AFAD-1121920C48BF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ECA1-26EB-47FA-9ECC-AFB4ADA07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AB949-05E3-45DF-AFAD-1121920C48BF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ECA1-26EB-47FA-9ECC-AFB4ADA07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AB949-05E3-45DF-AFAD-1121920C48BF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ECA1-26EB-47FA-9ECC-AFB4ADA07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AB949-05E3-45DF-AFAD-1121920C48BF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ECA1-26EB-47FA-9ECC-AFB4ADA073C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AB949-05E3-45DF-AFAD-1121920C48BF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ECA1-26EB-47FA-9ECC-AFB4ADA07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AB949-05E3-45DF-AFAD-1121920C48BF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ECA1-26EB-47FA-9ECC-AFB4ADA07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AB949-05E3-45DF-AFAD-1121920C48BF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ECA1-26EB-47FA-9ECC-AFB4ADA07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AB949-05E3-45DF-AFAD-1121920C48BF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ECA1-26EB-47FA-9ECC-AFB4ADA073C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AB949-05E3-45DF-AFAD-1121920C48BF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ECA1-26EB-47FA-9ECC-AFB4ADA07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AB949-05E3-45DF-AFAD-1121920C48BF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ECA1-26EB-47FA-9ECC-AFB4ADA073C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64AB949-05E3-45DF-AFAD-1121920C48BF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386ECA1-26EB-47FA-9ECC-AFB4ADA073C7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7625" y="548680"/>
            <a:ext cx="2223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NHÓM 11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7255" y="2996952"/>
            <a:ext cx="77246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TÌM HIỂU VỀ GIAO THỨC BẢO MẬT PGP</a:t>
            </a:r>
          </a:p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KIẾN TRÚC, HOẠT ĐỘNG VÀ ỨNG</a:t>
            </a:r>
          </a:p>
        </p:txBody>
      </p:sp>
    </p:spTree>
    <p:extLst>
      <p:ext uri="{BB962C8B-B14F-4D97-AF65-F5344CB8AC3E}">
        <p14:creationId xmlns:p14="http://schemas.microsoft.com/office/powerpoint/2010/main" val="1924159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2A013F-E466-4999-9A36-942BCBE043C8}"/>
              </a:ext>
            </a:extLst>
          </p:cNvPr>
          <p:cNvSpPr/>
          <p:nvPr/>
        </p:nvSpPr>
        <p:spPr>
          <a:xfrm>
            <a:off x="4207796" y="488318"/>
            <a:ext cx="15163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</a:t>
            </a:r>
            <a:endParaRPr lang="en-US" sz="30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DDD0E1-88BB-4284-AD3A-143935EC3DEC}"/>
              </a:ext>
            </a:extLst>
          </p:cNvPr>
          <p:cNvSpPr/>
          <p:nvPr/>
        </p:nvSpPr>
        <p:spPr>
          <a:xfrm>
            <a:off x="1920499" y="1340768"/>
            <a:ext cx="63367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 (International Data Encryption Algorithm)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98FDD6-5843-4673-BA7B-4EC7CE5F95E9}"/>
              </a:ext>
            </a:extLst>
          </p:cNvPr>
          <p:cNvSpPr/>
          <p:nvPr/>
        </p:nvSpPr>
        <p:spPr>
          <a:xfrm>
            <a:off x="1898795" y="2407919"/>
            <a:ext cx="633670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64 bit,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64 bit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64 bit,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128 bit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16 bit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16 bit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83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789AD4-0083-45B7-8EA2-903AD12CA904}"/>
              </a:ext>
            </a:extLst>
          </p:cNvPr>
          <p:cNvSpPr/>
          <p:nvPr/>
        </p:nvSpPr>
        <p:spPr>
          <a:xfrm>
            <a:off x="4529455" y="460523"/>
            <a:ext cx="112402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75B1DF-40F9-4998-80BF-95B499522456}"/>
              </a:ext>
            </a:extLst>
          </p:cNvPr>
          <p:cNvSpPr/>
          <p:nvPr/>
        </p:nvSpPr>
        <p:spPr>
          <a:xfrm>
            <a:off x="1476831" y="1356736"/>
            <a:ext cx="69847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3DES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chìa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64 bit =&gt;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192 bit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9B5EB6-1EF2-4F1C-8FC8-17C43D306CF3}"/>
              </a:ext>
            </a:extLst>
          </p:cNvPr>
          <p:cNvSpPr/>
          <p:nvPr/>
        </p:nvSpPr>
        <p:spPr>
          <a:xfrm>
            <a:off x="1476831" y="2391849"/>
            <a:ext cx="69847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1CACA-A139-405D-814B-283652F6D592}"/>
              </a:ext>
            </a:extLst>
          </p:cNvPr>
          <p:cNvSpPr/>
          <p:nvPr/>
        </p:nvSpPr>
        <p:spPr>
          <a:xfrm>
            <a:off x="1476831" y="3607566"/>
            <a:ext cx="46281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3DES: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3F282B-5BD2-48A0-9F89-95E13CBA7513}"/>
              </a:ext>
            </a:extLst>
          </p:cNvPr>
          <p:cNvSpPr/>
          <p:nvPr/>
        </p:nvSpPr>
        <p:spPr>
          <a:xfrm>
            <a:off x="1887112" y="4515507"/>
            <a:ext cx="640871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Triple ECB (Triple Electronic Code Book):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Triple CBC (Triple Cipher Chaining):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Móc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61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27984" y="1412776"/>
            <a:ext cx="140134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CAST5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E6B2A2-6CCD-4808-B1F4-417148519213}"/>
              </a:ext>
            </a:extLst>
          </p:cNvPr>
          <p:cNvSpPr/>
          <p:nvPr/>
        </p:nvSpPr>
        <p:spPr>
          <a:xfrm>
            <a:off x="1979712" y="2767280"/>
            <a:ext cx="64464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CAST5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Feistel 12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16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64 bit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128 bit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miễn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nhiễm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94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A3E5A6-4F40-4035-8C07-59B6473634B8}"/>
              </a:ext>
            </a:extLst>
          </p:cNvPr>
          <p:cNvSpPr/>
          <p:nvPr/>
        </p:nvSpPr>
        <p:spPr>
          <a:xfrm>
            <a:off x="1259632" y="3212976"/>
            <a:ext cx="76328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THUẬT TOÁN MÃ HÓA KHÓA BẤT ĐỐI XỨNG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60223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47964" y="609825"/>
            <a:ext cx="16561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RSA</a:t>
            </a:r>
          </a:p>
        </p:txBody>
      </p:sp>
      <p:sp>
        <p:nvSpPr>
          <p:cNvPr id="6" name="Rectangle 5"/>
          <p:cNvSpPr/>
          <p:nvPr/>
        </p:nvSpPr>
        <p:spPr>
          <a:xfrm>
            <a:off x="1835696" y="1484784"/>
            <a:ext cx="64807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RSA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(public key)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(private key)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35696" y="2496596"/>
            <a:ext cx="64807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CB7F5F-18CB-4F12-8DC3-929C4F3BF7DD}"/>
              </a:ext>
            </a:extLst>
          </p:cNvPr>
          <p:cNvSpPr/>
          <p:nvPr/>
        </p:nvSpPr>
        <p:spPr>
          <a:xfrm>
            <a:off x="1808737" y="3569499"/>
            <a:ext cx="64087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1436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91680" y="657646"/>
            <a:ext cx="640871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ElGamal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66549" y="1916832"/>
            <a:ext cx="64087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ElGamal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66549" y="2708920"/>
            <a:ext cx="63806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nhắn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37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47664" y="980728"/>
            <a:ext cx="64967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DSA</a:t>
            </a:r>
          </a:p>
        </p:txBody>
      </p:sp>
      <p:sp>
        <p:nvSpPr>
          <p:cNvPr id="9" name="Rectangle 8"/>
          <p:cNvSpPr/>
          <p:nvPr/>
        </p:nvSpPr>
        <p:spPr>
          <a:xfrm>
            <a:off x="1979712" y="2204864"/>
            <a:ext cx="628537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ElGamal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ElGamal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1024 bit,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2160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51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8FC9F0-F653-47F3-97D1-8594C8FE15BB}"/>
              </a:ext>
            </a:extLst>
          </p:cNvPr>
          <p:cNvSpPr/>
          <p:nvPr/>
        </p:nvSpPr>
        <p:spPr>
          <a:xfrm>
            <a:off x="1331640" y="3105834"/>
            <a:ext cx="72007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HÀM BĂM</a:t>
            </a:r>
          </a:p>
        </p:txBody>
      </p:sp>
    </p:spTree>
    <p:extLst>
      <p:ext uri="{BB962C8B-B14F-4D97-AF65-F5344CB8AC3E}">
        <p14:creationId xmlns:p14="http://schemas.microsoft.com/office/powerpoint/2010/main" val="2772187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4353" y="709377"/>
            <a:ext cx="649005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MD5</a:t>
            </a:r>
          </a:p>
        </p:txBody>
      </p:sp>
      <p:sp>
        <p:nvSpPr>
          <p:cNvPr id="6" name="Rectangle 5"/>
          <p:cNvSpPr/>
          <p:nvPr/>
        </p:nvSpPr>
        <p:spPr>
          <a:xfrm>
            <a:off x="1809695" y="1916832"/>
            <a:ext cx="640871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MD5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 (RFC 1321).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MD5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vẹn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MD5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lục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32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792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F1DFA4-131B-48E6-824C-F5692E0BF55C}"/>
              </a:ext>
            </a:extLst>
          </p:cNvPr>
          <p:cNvSpPr/>
          <p:nvPr/>
        </p:nvSpPr>
        <p:spPr>
          <a:xfrm>
            <a:off x="1979712" y="764704"/>
            <a:ext cx="6264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SHA-1</a:t>
            </a:r>
            <a:endParaRPr lang="en-US" sz="30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EABF66-5D72-4805-B53C-B7D25C760065}"/>
              </a:ext>
            </a:extLst>
          </p:cNvPr>
          <p:cNvSpPr/>
          <p:nvPr/>
        </p:nvSpPr>
        <p:spPr>
          <a:xfrm>
            <a:off x="1979712" y="2132856"/>
            <a:ext cx="626469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SHA-1 (Secure Hash Algorithm 1)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160 bit (20 byte)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lục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40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93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5696" y="589330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CHÍNH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72708D-A168-426C-9FE7-302025C5332C}"/>
              </a:ext>
            </a:extLst>
          </p:cNvPr>
          <p:cNvSpPr/>
          <p:nvPr/>
        </p:nvSpPr>
        <p:spPr>
          <a:xfrm>
            <a:off x="1835696" y="1908538"/>
            <a:ext cx="67687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I, GIỚI THIỆU VỀ GIAO THỨC BẢO MẬT PGP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723239-22D3-4896-87EC-2AB4ECF239DF}"/>
              </a:ext>
            </a:extLst>
          </p:cNvPr>
          <p:cNvSpPr/>
          <p:nvPr/>
        </p:nvSpPr>
        <p:spPr>
          <a:xfrm>
            <a:off x="1831152" y="3320079"/>
            <a:ext cx="547260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II, NỘI DUNG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C74271-C544-411D-B402-47DDB5368D5B}"/>
              </a:ext>
            </a:extLst>
          </p:cNvPr>
          <p:cNvSpPr/>
          <p:nvPr/>
        </p:nvSpPr>
        <p:spPr>
          <a:xfrm>
            <a:off x="1828989" y="4462065"/>
            <a:ext cx="344018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II, ỨNG DỤNG</a:t>
            </a:r>
          </a:p>
        </p:txBody>
      </p:sp>
    </p:spTree>
    <p:extLst>
      <p:ext uri="{BB962C8B-B14F-4D97-AF65-F5344CB8AC3E}">
        <p14:creationId xmlns:p14="http://schemas.microsoft.com/office/powerpoint/2010/main" val="111306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61B6A3-BD16-40E7-9286-227E157DE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24" y="2996952"/>
            <a:ext cx="72413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 TOÁN NÉN</a:t>
            </a:r>
          </a:p>
        </p:txBody>
      </p:sp>
    </p:spTree>
    <p:extLst>
      <p:ext uri="{BB962C8B-B14F-4D97-AF65-F5344CB8AC3E}">
        <p14:creationId xmlns:p14="http://schemas.microsoft.com/office/powerpoint/2010/main" val="4158282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059781D-7B89-4939-A765-940A67FD1F7E}"/>
              </a:ext>
            </a:extLst>
          </p:cNvPr>
          <p:cNvSpPr/>
          <p:nvPr/>
        </p:nvSpPr>
        <p:spPr>
          <a:xfrm>
            <a:off x="1691680" y="1556792"/>
            <a:ext cx="63805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PGP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nén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email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672603-D347-4409-897D-C20ECEE3F16D}"/>
              </a:ext>
            </a:extLst>
          </p:cNvPr>
          <p:cNvSpPr/>
          <p:nvPr/>
        </p:nvSpPr>
        <p:spPr>
          <a:xfrm>
            <a:off x="1691680" y="3490218"/>
            <a:ext cx="52727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PGP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Zip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nén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4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6D2116-9B16-4A45-90CC-A5C2726B12E8}"/>
              </a:ext>
            </a:extLst>
          </p:cNvPr>
          <p:cNvSpPr/>
          <p:nvPr/>
        </p:nvSpPr>
        <p:spPr>
          <a:xfrm>
            <a:off x="1259632" y="3105834"/>
            <a:ext cx="7416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MÔ HÌNH KIẾN TRÚC</a:t>
            </a:r>
          </a:p>
        </p:txBody>
      </p:sp>
    </p:spTree>
    <p:extLst>
      <p:ext uri="{BB962C8B-B14F-4D97-AF65-F5344CB8AC3E}">
        <p14:creationId xmlns:p14="http://schemas.microsoft.com/office/powerpoint/2010/main" val="711824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22844" y="548680"/>
            <a:ext cx="693688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01D62A-273E-4CAF-A6FC-64A01D6C37A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636912"/>
            <a:ext cx="7704856" cy="176419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5A8847-E683-44C6-B003-69C74787591A}"/>
              </a:ext>
            </a:extLst>
          </p:cNvPr>
          <p:cNvSpPr/>
          <p:nvPr/>
        </p:nvSpPr>
        <p:spPr>
          <a:xfrm>
            <a:off x="2987824" y="4725144"/>
            <a:ext cx="47934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Qúa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điệp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PGP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33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AC70E3-F36A-46CE-A484-9D9D7A88DD9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56792"/>
            <a:ext cx="7704856" cy="201912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80EB567-19B0-4D54-A27D-97AB8690DE89}"/>
              </a:ext>
            </a:extLst>
          </p:cNvPr>
          <p:cNvSpPr/>
          <p:nvPr/>
        </p:nvSpPr>
        <p:spPr>
          <a:xfrm>
            <a:off x="2555776" y="4149080"/>
            <a:ext cx="54675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điệp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PGP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29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50C5CA-C11D-4638-ACDE-A35FCA8CCE56}"/>
              </a:ext>
            </a:extLst>
          </p:cNvPr>
          <p:cNvSpPr/>
          <p:nvPr/>
        </p:nvSpPr>
        <p:spPr>
          <a:xfrm>
            <a:off x="1331640" y="3105835"/>
            <a:ext cx="73448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CÁCH THỨC HOẠT ĐỘNG CỦA GIAO THỨC PGP</a:t>
            </a:r>
          </a:p>
        </p:txBody>
      </p:sp>
    </p:spTree>
    <p:extLst>
      <p:ext uri="{BB962C8B-B14F-4D97-AF65-F5344CB8AC3E}">
        <p14:creationId xmlns:p14="http://schemas.microsoft.com/office/powerpoint/2010/main" val="8428364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47664" y="692696"/>
            <a:ext cx="662473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07704" y="1268760"/>
            <a:ext cx="64087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85109" y="5783163"/>
            <a:ext cx="21419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336763-47C4-4D85-BAA9-33420D1F599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468815"/>
            <a:ext cx="6696744" cy="42325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074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C22BE5-3869-4E05-ABCB-A879E7CC9AB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620688"/>
            <a:ext cx="6120680" cy="460851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5DDAADD-19AE-4C86-BED3-3A740BC4E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920" y="5445224"/>
            <a:ext cx="3384376" cy="936104"/>
          </a:xfrm>
        </p:spPr>
        <p:txBody>
          <a:bodyPr>
            <a:normAutofit fontScale="90000"/>
          </a:bodyPr>
          <a:lstStyle/>
          <a:p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08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56402" y="620688"/>
            <a:ext cx="667198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07704" y="1934377"/>
            <a:ext cx="64087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PGP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8" name="Rectangle 7"/>
          <p:cNvSpPr/>
          <p:nvPr/>
        </p:nvSpPr>
        <p:spPr>
          <a:xfrm>
            <a:off x="1907704" y="2924944"/>
            <a:ext cx="640871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vẹn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00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5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979712" y="980728"/>
            <a:ext cx="6264696" cy="3528392"/>
          </a:xfrm>
          <a:prstGeom prst="rect">
            <a:avLst/>
          </a:prstGeom>
          <a:ln/>
        </p:spPr>
      </p:pic>
      <p:sp>
        <p:nvSpPr>
          <p:cNvPr id="5" name="Rectangle 4"/>
          <p:cNvSpPr/>
          <p:nvPr/>
        </p:nvSpPr>
        <p:spPr>
          <a:xfrm>
            <a:off x="3347864" y="4725144"/>
            <a:ext cx="39501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PGP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50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E18399A-F6BA-4AE4-A212-E0DF1C388B42}"/>
              </a:ext>
            </a:extLst>
          </p:cNvPr>
          <p:cNvGrpSpPr/>
          <p:nvPr/>
        </p:nvGrpSpPr>
        <p:grpSpPr>
          <a:xfrm>
            <a:off x="2123728" y="2575454"/>
            <a:ext cx="5832647" cy="1707092"/>
            <a:chOff x="61303" y="149047"/>
            <a:chExt cx="627805" cy="677879"/>
          </a:xfrm>
        </p:grpSpPr>
        <p:sp>
          <p:nvSpPr>
            <p:cNvPr id="5" name="Rectangle: Top Corners Rounded 4">
              <a:extLst>
                <a:ext uri="{FF2B5EF4-FFF2-40B4-BE49-F238E27FC236}">
                  <a16:creationId xmlns:a16="http://schemas.microsoft.com/office/drawing/2014/main" id="{B0CCE128-A916-48D2-8E38-443CD5C7C7CE}"/>
                </a:ext>
              </a:extLst>
            </p:cNvPr>
            <p:cNvSpPr/>
            <p:nvPr/>
          </p:nvSpPr>
          <p:spPr>
            <a:xfrm>
              <a:off x="61303" y="149047"/>
              <a:ext cx="627805" cy="677879"/>
            </a:xfrm>
            <a:prstGeom prst="round2SameRect">
              <a:avLst>
                <a:gd name="adj1" fmla="val 16670"/>
                <a:gd name="adj2" fmla="val 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: Top Corners Rounded 4">
              <a:extLst>
                <a:ext uri="{FF2B5EF4-FFF2-40B4-BE49-F238E27FC236}">
                  <a16:creationId xmlns:a16="http://schemas.microsoft.com/office/drawing/2014/main" id="{C8BF29D1-F27C-42E1-9CFB-330C889D2C0A}"/>
                </a:ext>
              </a:extLst>
            </p:cNvPr>
            <p:cNvSpPr txBox="1"/>
            <p:nvPr/>
          </p:nvSpPr>
          <p:spPr>
            <a:xfrm>
              <a:off x="91955" y="179699"/>
              <a:ext cx="566501" cy="6472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36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I.</a:t>
              </a:r>
              <a:r>
                <a:rPr lang="en-US" sz="3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GIỚI THIỆU</a:t>
              </a:r>
            </a:p>
            <a:p>
              <a:pPr marL="0" lvl="0" indent="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626026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2.png">
            <a:extLst>
              <a:ext uri="{FF2B5EF4-FFF2-40B4-BE49-F238E27FC236}">
                <a16:creationId xmlns:a16="http://schemas.microsoft.com/office/drawing/2014/main" id="{1F244E8B-6850-4394-852C-E5AD8A3C3A2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691680" y="1412776"/>
            <a:ext cx="6840760" cy="2952328"/>
          </a:xfrm>
          <a:prstGeom prst="rect">
            <a:avLst/>
          </a:prstGeom>
          <a:ln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02B5DA8-84F8-4F85-8BB8-1B95DE38E031}"/>
              </a:ext>
            </a:extLst>
          </p:cNvPr>
          <p:cNvSpPr/>
          <p:nvPr/>
        </p:nvSpPr>
        <p:spPr>
          <a:xfrm>
            <a:off x="2427182" y="4725144"/>
            <a:ext cx="53697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85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7704" y="145109"/>
            <a:ext cx="655272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PGP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7704" y="749336"/>
            <a:ext cx="11512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61770" y="1219343"/>
            <a:ext cx="60546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Internet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61770" y="2093300"/>
            <a:ext cx="60161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2261770" y="2932598"/>
            <a:ext cx="61926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vẹn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2261770" y="3758468"/>
            <a:ext cx="60161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OpenPGP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07704" y="4584338"/>
            <a:ext cx="15279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61770" y="5166089"/>
            <a:ext cx="63831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44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E4BE32-F673-42FD-A7A0-6FFF6F2AF6A7}"/>
              </a:ext>
            </a:extLst>
          </p:cNvPr>
          <p:cNvGrpSpPr/>
          <p:nvPr/>
        </p:nvGrpSpPr>
        <p:grpSpPr>
          <a:xfrm>
            <a:off x="2555776" y="2683466"/>
            <a:ext cx="4464495" cy="1491068"/>
            <a:chOff x="0" y="207737"/>
            <a:chExt cx="1309290" cy="677879"/>
          </a:xfrm>
        </p:grpSpPr>
        <p:sp>
          <p:nvSpPr>
            <p:cNvPr id="5" name="Rectangle: Top Corners Rounded 4">
              <a:extLst>
                <a:ext uri="{FF2B5EF4-FFF2-40B4-BE49-F238E27FC236}">
                  <a16:creationId xmlns:a16="http://schemas.microsoft.com/office/drawing/2014/main" id="{3BEAF64A-347E-4B07-B0FF-D8821E0CBEE9}"/>
                </a:ext>
              </a:extLst>
            </p:cNvPr>
            <p:cNvSpPr/>
            <p:nvPr/>
          </p:nvSpPr>
          <p:spPr>
            <a:xfrm>
              <a:off x="0" y="207737"/>
              <a:ext cx="1309290" cy="677879"/>
            </a:xfrm>
            <a:prstGeom prst="round2SameRect">
              <a:avLst>
                <a:gd name="adj1" fmla="val 16670"/>
                <a:gd name="adj2" fmla="val 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: Top Corners Rounded 4">
              <a:extLst>
                <a:ext uri="{FF2B5EF4-FFF2-40B4-BE49-F238E27FC236}">
                  <a16:creationId xmlns:a16="http://schemas.microsoft.com/office/drawing/2014/main" id="{DE4DAE27-861E-42F5-88F1-CAE927D4E0B7}"/>
                </a:ext>
              </a:extLst>
            </p:cNvPr>
            <p:cNvSpPr txBox="1"/>
            <p:nvPr/>
          </p:nvSpPr>
          <p:spPr>
            <a:xfrm>
              <a:off x="33097" y="240834"/>
              <a:ext cx="1243096" cy="6447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36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III.</a:t>
              </a:r>
              <a:r>
                <a:rPr lang="vi-VN" sz="3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ỨNG DỤNG</a:t>
              </a:r>
            </a:p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8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19650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195736" y="1084674"/>
            <a:ext cx="561662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Email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mây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91680" y="3933056"/>
            <a:ext cx="67687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PGP 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97870" y="4611231"/>
            <a:ext cx="403738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Kleopatra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Gpg4win-3.1.15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ProtonMail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17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thao\Downloads\unnam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0"/>
            <a:ext cx="806489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202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720519907"/>
              </p:ext>
            </p:extLst>
          </p:nvPr>
        </p:nvGraphicFramePr>
        <p:xfrm>
          <a:off x="3131840" y="244872"/>
          <a:ext cx="3870042" cy="1095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03648" y="486252"/>
            <a:ext cx="21739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PGP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56720" y="1330790"/>
            <a:ext cx="68197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PGP (Pretty Good Privacy):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PGP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PGP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Phil Zimmermann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1991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03648" y="3429000"/>
            <a:ext cx="29883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PGP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56993" y="4296104"/>
            <a:ext cx="68197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PGP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email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5909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03648" y="460703"/>
            <a:ext cx="30219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77118" y="1052736"/>
            <a:ext cx="68393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PGP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(ID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PGP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49447" y="3429000"/>
            <a:ext cx="683932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PGP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cặp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chìa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96540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35696" y="980728"/>
            <a:ext cx="65527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RSA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DSA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35696" y="3220910"/>
            <a:ext cx="65527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PGP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0965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28513865"/>
              </p:ext>
            </p:extLst>
          </p:nvPr>
        </p:nvGraphicFramePr>
        <p:xfrm>
          <a:off x="2411760" y="188640"/>
          <a:ext cx="5328592" cy="1095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FBFB8FCD-00F8-46A4-ABCD-2270101012E3}"/>
              </a:ext>
            </a:extLst>
          </p:cNvPr>
          <p:cNvGrpSpPr/>
          <p:nvPr/>
        </p:nvGrpSpPr>
        <p:grpSpPr>
          <a:xfrm>
            <a:off x="2699792" y="620688"/>
            <a:ext cx="4569601" cy="1776910"/>
            <a:chOff x="-1034636" y="-522265"/>
            <a:chExt cx="1309290" cy="701526"/>
          </a:xfrm>
        </p:grpSpPr>
        <p:sp>
          <p:nvSpPr>
            <p:cNvPr id="13" name="Rectangle: Top Corners Rounded 12">
              <a:extLst>
                <a:ext uri="{FF2B5EF4-FFF2-40B4-BE49-F238E27FC236}">
                  <a16:creationId xmlns:a16="http://schemas.microsoft.com/office/drawing/2014/main" id="{B4CF9AAB-0391-44FC-B41C-2DB728E38109}"/>
                </a:ext>
              </a:extLst>
            </p:cNvPr>
            <p:cNvSpPr/>
            <p:nvPr/>
          </p:nvSpPr>
          <p:spPr>
            <a:xfrm>
              <a:off x="-1034636" y="-522265"/>
              <a:ext cx="1309290" cy="677879"/>
            </a:xfrm>
            <a:prstGeom prst="round2SameRect">
              <a:avLst>
                <a:gd name="adj1" fmla="val 16670"/>
                <a:gd name="adj2" fmla="val 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ctangle: Top Corners Rounded 4">
              <a:extLst>
                <a:ext uri="{FF2B5EF4-FFF2-40B4-BE49-F238E27FC236}">
                  <a16:creationId xmlns:a16="http://schemas.microsoft.com/office/drawing/2014/main" id="{1D583535-D230-47F7-86DF-172BDABF8B26}"/>
                </a:ext>
              </a:extLst>
            </p:cNvPr>
            <p:cNvSpPr txBox="1"/>
            <p:nvPr/>
          </p:nvSpPr>
          <p:spPr>
            <a:xfrm>
              <a:off x="-1001539" y="-465521"/>
              <a:ext cx="1243096" cy="6447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36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II.</a:t>
              </a:r>
              <a:r>
                <a:rPr lang="vi-VN" sz="3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Nội Dung</a:t>
              </a:r>
              <a:endPara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600" kern="1200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8374D26-4287-4639-BEDD-B271556D786E}"/>
              </a:ext>
            </a:extLst>
          </p:cNvPr>
          <p:cNvSpPr/>
          <p:nvPr/>
        </p:nvSpPr>
        <p:spPr>
          <a:xfrm>
            <a:off x="1096160" y="2921168"/>
            <a:ext cx="80283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 GIẢI THUẬT SỬ DỤNG TRONG GIAO THỨC PGP</a:t>
            </a:r>
            <a:endParaRPr lang="en-US" sz="28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523144-8135-452C-95B5-B205E6DCCB03}"/>
              </a:ext>
            </a:extLst>
          </p:cNvPr>
          <p:cNvSpPr/>
          <p:nvPr/>
        </p:nvSpPr>
        <p:spPr>
          <a:xfrm>
            <a:off x="1039832" y="4347678"/>
            <a:ext cx="7776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400"/>
              </a:spcAft>
            </a:pPr>
            <a:r>
              <a:rPr lang="en-US" sz="2800" b="1" dirty="0">
                <a:latin typeface="Times New Roman" panose="02020603050405020304" pitchFamily="18" charset="0"/>
              </a:rPr>
              <a:t>2. MÔ HÌNH KIẾN TRÚC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C35721-8203-43CF-A794-78ADF6319F94}"/>
              </a:ext>
            </a:extLst>
          </p:cNvPr>
          <p:cNvSpPr/>
          <p:nvPr/>
        </p:nvSpPr>
        <p:spPr>
          <a:xfrm>
            <a:off x="1069419" y="5373216"/>
            <a:ext cx="80089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400"/>
              </a:spcAft>
            </a:pPr>
            <a:r>
              <a:rPr lang="en-US" sz="2800" b="1" dirty="0">
                <a:latin typeface="Times New Roman" panose="02020603050405020304" pitchFamily="18" charset="0"/>
              </a:rPr>
              <a:t>3. CÁCH THỨC HOẠT ĐỘNG CỦA GIAO THỨC PGP</a:t>
            </a:r>
          </a:p>
        </p:txBody>
      </p:sp>
    </p:spTree>
    <p:extLst>
      <p:ext uri="{BB962C8B-B14F-4D97-AF65-F5344CB8AC3E}">
        <p14:creationId xmlns:p14="http://schemas.microsoft.com/office/powerpoint/2010/main" val="33663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09BD79-D611-475C-BB66-7E9AFB490301}"/>
              </a:ext>
            </a:extLst>
          </p:cNvPr>
          <p:cNvSpPr/>
          <p:nvPr/>
        </p:nvSpPr>
        <p:spPr>
          <a:xfrm>
            <a:off x="1403648" y="2828835"/>
            <a:ext cx="74888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1, CÁC GIẢI THUẬT SỬ DỤNG TRONG GIAO THỨC PGP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94319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4E47C5-B9A9-4A53-9607-413EA0379688}"/>
              </a:ext>
            </a:extLst>
          </p:cNvPr>
          <p:cNvSpPr/>
          <p:nvPr/>
        </p:nvSpPr>
        <p:spPr>
          <a:xfrm>
            <a:off x="2216635" y="3105834"/>
            <a:ext cx="539205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THUẬT TOÁN MÃ HÓA </a:t>
            </a:r>
          </a:p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KHÓA ĐỐI XỨNG</a:t>
            </a:r>
          </a:p>
        </p:txBody>
      </p:sp>
    </p:spTree>
    <p:extLst>
      <p:ext uri="{BB962C8B-B14F-4D97-AF65-F5344CB8AC3E}">
        <p14:creationId xmlns:p14="http://schemas.microsoft.com/office/powerpoint/2010/main" val="30345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</TotalTime>
  <Words>1224</Words>
  <Application>Microsoft Office PowerPoint</Application>
  <PresentationFormat>On-screen Show (4:3)</PresentationFormat>
  <Paragraphs>110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Gill Sans MT</vt:lpstr>
      <vt:lpstr>Times New Roman</vt:lpstr>
      <vt:lpstr>Verdana</vt:lpstr>
      <vt:lpstr>Wingdings</vt:lpstr>
      <vt:lpstr>Wingdings 2</vt:lpstr>
      <vt:lpstr>Solstice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THUẬT TOÁN NÉN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Quá trình giải mã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thao</dc:creator>
  <cp:lastModifiedBy>HaiThai</cp:lastModifiedBy>
  <cp:revision>48</cp:revision>
  <dcterms:created xsi:type="dcterms:W3CDTF">2021-03-24T09:36:52Z</dcterms:created>
  <dcterms:modified xsi:type="dcterms:W3CDTF">2021-04-13T05:34:47Z</dcterms:modified>
</cp:coreProperties>
</file>