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69" r:id="rId4"/>
    <p:sldId id="2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DD3494-0633-4875-892F-83FF10726AC1}"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vi-VN"/>
        </a:p>
      </dgm:t>
    </dgm:pt>
    <dgm:pt modelId="{7F533CCA-F785-4105-BE87-2328EDB7C2C7}">
      <dgm:prSet phldrT="[Text]" custT="1"/>
      <dgm:spPr>
        <a:solidFill>
          <a:schemeClr val="accent2">
            <a:lumMod val="20000"/>
            <a:lumOff val="80000"/>
            <a:alpha val="90000"/>
          </a:schemeClr>
        </a:solidFill>
      </dgm:spPr>
      <dgm:t>
        <a:bodyPr/>
        <a:lstStyle/>
        <a:p>
          <a:pPr algn="l"/>
          <a:r>
            <a:rPr lang="vi-VN" sz="1800" dirty="0">
              <a:latin typeface="+mj-lt"/>
            </a:rPr>
            <a:t>Bằng cách sử dụng các chương trình Performance Monitor, Task Manager, Resource Monitor, Event Viewer người quản trị có thể dễ dàng theo dõi hiệu năng và giám sát, quản lý công việc.</a:t>
          </a:r>
        </a:p>
      </dgm:t>
    </dgm:pt>
    <dgm:pt modelId="{32E111F0-4BEF-4926-891C-D4484496301B}" type="parTrans" cxnId="{8949356F-F1C2-44AE-98EC-1845DAB86AF4}">
      <dgm:prSet/>
      <dgm:spPr/>
      <dgm:t>
        <a:bodyPr/>
        <a:lstStyle/>
        <a:p>
          <a:endParaRPr lang="vi-VN"/>
        </a:p>
      </dgm:t>
    </dgm:pt>
    <dgm:pt modelId="{7421E9CC-B7AA-4B9E-B2EC-A7A1DAAA6F21}" type="sibTrans" cxnId="{8949356F-F1C2-44AE-98EC-1845DAB86AF4}">
      <dgm:prSet/>
      <dgm:spPr/>
      <dgm:t>
        <a:bodyPr/>
        <a:lstStyle/>
        <a:p>
          <a:endParaRPr lang="vi-VN"/>
        </a:p>
      </dgm:t>
    </dgm:pt>
    <dgm:pt modelId="{9EF07B9F-C07C-4A67-ACA1-91F5A0BFF3A8}">
      <dgm:prSet phldrT="[Text]" custT="1"/>
      <dgm:spPr>
        <a:solidFill>
          <a:schemeClr val="accent2">
            <a:lumMod val="20000"/>
            <a:lumOff val="80000"/>
            <a:alpha val="90000"/>
          </a:schemeClr>
        </a:solidFill>
      </dgm:spPr>
      <dgm:t>
        <a:bodyPr/>
        <a:lstStyle/>
        <a:p>
          <a:pPr algn="l"/>
          <a:r>
            <a:rPr lang="vi-VN" sz="2000" dirty="0">
              <a:latin typeface="+mj-lt"/>
            </a:rPr>
            <a:t>Chỉ với thư mục“var/log/” người quản trị có thể dễ dàng giám sát hoạt động.</a:t>
          </a:r>
        </a:p>
      </dgm:t>
    </dgm:pt>
    <dgm:pt modelId="{FF936163-9C17-49DF-8C5E-FF5D48E013B5}" type="parTrans" cxnId="{40F3DC6B-49FC-4CD0-9733-BA97A5838527}">
      <dgm:prSet/>
      <dgm:spPr/>
      <dgm:t>
        <a:bodyPr/>
        <a:lstStyle/>
        <a:p>
          <a:endParaRPr lang="vi-VN"/>
        </a:p>
      </dgm:t>
    </dgm:pt>
    <dgm:pt modelId="{1C04A25B-A234-442D-A1D9-79E87F601544}" type="sibTrans" cxnId="{40F3DC6B-49FC-4CD0-9733-BA97A5838527}">
      <dgm:prSet/>
      <dgm:spPr/>
      <dgm:t>
        <a:bodyPr/>
        <a:lstStyle/>
        <a:p>
          <a:endParaRPr lang="vi-VN"/>
        </a:p>
      </dgm:t>
    </dgm:pt>
    <dgm:pt modelId="{DA8C9FCB-6C05-47D6-B48D-EDE70D3D2339}">
      <dgm:prSet phldrT="[Text]" custT="1"/>
      <dgm:spPr>
        <a:solidFill>
          <a:schemeClr val="accent2">
            <a:lumMod val="20000"/>
            <a:lumOff val="80000"/>
            <a:alpha val="90000"/>
          </a:schemeClr>
        </a:solidFill>
      </dgm:spPr>
      <dgm:t>
        <a:bodyPr/>
        <a:lstStyle/>
        <a:p>
          <a:pPr algn="l"/>
          <a:r>
            <a:rPr lang="vi-VN" sz="2000" dirty="0">
              <a:latin typeface="+mj-lt"/>
            </a:rPr>
            <a:t>Quá nhiều chương trình thực hiện chức năng giám sát máy tính cũng dễ khiến người dùng nhầm lẫn giữa các công dụng của các chương trình.</a:t>
          </a:r>
        </a:p>
      </dgm:t>
    </dgm:pt>
    <dgm:pt modelId="{6D33E94F-0512-4F76-8FC5-AA1BD8E926EE}" type="parTrans" cxnId="{BBF71E20-8486-40BD-B5BB-534B1C69A4AE}">
      <dgm:prSet/>
      <dgm:spPr/>
      <dgm:t>
        <a:bodyPr/>
        <a:lstStyle/>
        <a:p>
          <a:endParaRPr lang="vi-VN"/>
        </a:p>
      </dgm:t>
    </dgm:pt>
    <dgm:pt modelId="{69C3C11B-03CC-4ECE-B6EE-1EF06C7E35A5}" type="sibTrans" cxnId="{BBF71E20-8486-40BD-B5BB-534B1C69A4AE}">
      <dgm:prSet/>
      <dgm:spPr/>
      <dgm:t>
        <a:bodyPr/>
        <a:lstStyle/>
        <a:p>
          <a:endParaRPr lang="vi-VN"/>
        </a:p>
      </dgm:t>
    </dgm:pt>
    <dgm:pt modelId="{D6B4C157-E15B-4BEB-8312-845352982F75}">
      <dgm:prSet phldrT="[Text]" custT="1"/>
      <dgm:spPr>
        <a:solidFill>
          <a:schemeClr val="accent2">
            <a:lumMod val="20000"/>
            <a:lumOff val="80000"/>
            <a:alpha val="90000"/>
          </a:schemeClr>
        </a:solidFill>
      </dgm:spPr>
      <dgm:t>
        <a:bodyPr/>
        <a:lstStyle/>
        <a:p>
          <a:pPr algn="l"/>
          <a:r>
            <a:rPr lang="vi-VN" sz="2000" dirty="0">
              <a:latin typeface="+mj-lt"/>
            </a:rPr>
            <a:t>Có nhiều câu lệnh khiến người quản trị dễ nhầm lẫn giữa các câu lệnh.</a:t>
          </a:r>
          <a:br>
            <a:rPr lang="vi-VN" sz="2000" dirty="0">
              <a:latin typeface="+mj-lt"/>
            </a:rPr>
          </a:br>
          <a:r>
            <a:rPr lang="vi-VN" sz="2000" dirty="0">
              <a:latin typeface="+mj-lt"/>
            </a:rPr>
            <a:t>Ít thân thiện với người dùng</a:t>
          </a:r>
        </a:p>
      </dgm:t>
    </dgm:pt>
    <dgm:pt modelId="{BD230B45-154D-41CE-9E39-EE3F6EB64D9D}" type="parTrans" cxnId="{446B51FC-DD66-44C5-A23C-F4C9F9FDDE1A}">
      <dgm:prSet/>
      <dgm:spPr/>
      <dgm:t>
        <a:bodyPr/>
        <a:lstStyle/>
        <a:p>
          <a:endParaRPr lang="vi-VN"/>
        </a:p>
      </dgm:t>
    </dgm:pt>
    <dgm:pt modelId="{4D6AE23F-52F2-4E56-836D-521F8E0E8B97}" type="sibTrans" cxnId="{446B51FC-DD66-44C5-A23C-F4C9F9FDDE1A}">
      <dgm:prSet/>
      <dgm:spPr/>
      <dgm:t>
        <a:bodyPr/>
        <a:lstStyle/>
        <a:p>
          <a:endParaRPr lang="vi-VN"/>
        </a:p>
      </dgm:t>
    </dgm:pt>
    <dgm:pt modelId="{98C17053-BB17-41C8-B9AE-46EB483447B0}">
      <dgm:prSet phldrT="[Text]" custT="1"/>
      <dgm:spPr>
        <a:solidFill>
          <a:schemeClr val="accent2">
            <a:lumMod val="75000"/>
          </a:schemeClr>
        </a:solidFill>
      </dgm:spPr>
      <dgm:t>
        <a:bodyPr/>
        <a:lstStyle/>
        <a:p>
          <a:r>
            <a:rPr lang="vi-VN" sz="2400" b="1" i="0" dirty="0">
              <a:latin typeface="+mj-lt"/>
            </a:rPr>
            <a:t>Nhược điểm</a:t>
          </a:r>
        </a:p>
        <a:p>
          <a:endParaRPr lang="vi-VN" sz="2000" dirty="0"/>
        </a:p>
      </dgm:t>
    </dgm:pt>
    <dgm:pt modelId="{E2D9AF22-2272-4E6A-9078-39A181E894EB}" type="sibTrans" cxnId="{452321C6-CA47-49A8-9D4B-F288A09131F2}">
      <dgm:prSet/>
      <dgm:spPr/>
      <dgm:t>
        <a:bodyPr/>
        <a:lstStyle/>
        <a:p>
          <a:endParaRPr lang="vi-VN"/>
        </a:p>
      </dgm:t>
    </dgm:pt>
    <dgm:pt modelId="{D2DC73BB-2DBD-45C9-A9CA-0DCC3EA85D7D}" type="parTrans" cxnId="{452321C6-CA47-49A8-9D4B-F288A09131F2}">
      <dgm:prSet/>
      <dgm:spPr/>
      <dgm:t>
        <a:bodyPr/>
        <a:lstStyle/>
        <a:p>
          <a:endParaRPr lang="vi-VN"/>
        </a:p>
      </dgm:t>
    </dgm:pt>
    <dgm:pt modelId="{822FCDD5-EB28-4E7E-992E-A514C9AD42A7}">
      <dgm:prSet phldrT="[Text]" custT="1"/>
      <dgm:spPr>
        <a:solidFill>
          <a:schemeClr val="accent2">
            <a:lumMod val="75000"/>
          </a:schemeClr>
        </a:solidFill>
      </dgm:spPr>
      <dgm:t>
        <a:bodyPr/>
        <a:lstStyle/>
        <a:p>
          <a:r>
            <a:rPr lang="vi-VN" sz="2000" b="1" i="0" dirty="0"/>
            <a:t>Ưu điểm</a:t>
          </a:r>
        </a:p>
        <a:p>
          <a:endParaRPr lang="vi-VN" sz="2000" dirty="0"/>
        </a:p>
      </dgm:t>
    </dgm:pt>
    <dgm:pt modelId="{5113D983-2324-4C31-8658-9716943ADD20}" type="sibTrans" cxnId="{14ECAE27-75B6-4839-BF72-287DA888D693}">
      <dgm:prSet/>
      <dgm:spPr/>
      <dgm:t>
        <a:bodyPr/>
        <a:lstStyle/>
        <a:p>
          <a:endParaRPr lang="vi-VN"/>
        </a:p>
      </dgm:t>
    </dgm:pt>
    <dgm:pt modelId="{AB14757C-0F21-459C-9F33-6911DA24981A}" type="parTrans" cxnId="{14ECAE27-75B6-4839-BF72-287DA888D693}">
      <dgm:prSet/>
      <dgm:spPr/>
      <dgm:t>
        <a:bodyPr/>
        <a:lstStyle/>
        <a:p>
          <a:endParaRPr lang="vi-VN"/>
        </a:p>
      </dgm:t>
    </dgm:pt>
    <dgm:pt modelId="{16A233FC-A002-4A4A-88D2-363C1F0C07B4}" type="pres">
      <dgm:prSet presAssocID="{5CDD3494-0633-4875-892F-83FF10726AC1}" presName="Name0" presStyleCnt="0">
        <dgm:presLayoutVars>
          <dgm:dir/>
          <dgm:animLvl val="lvl"/>
          <dgm:resizeHandles val="exact"/>
        </dgm:presLayoutVars>
      </dgm:prSet>
      <dgm:spPr/>
    </dgm:pt>
    <dgm:pt modelId="{0402F38A-848C-4F82-BB6F-5227FD5A78F7}" type="pres">
      <dgm:prSet presAssocID="{98C17053-BB17-41C8-B9AE-46EB483447B0}" presName="boxAndChildren" presStyleCnt="0"/>
      <dgm:spPr/>
    </dgm:pt>
    <dgm:pt modelId="{3E499E06-7D26-4621-889E-782FA3FEB877}" type="pres">
      <dgm:prSet presAssocID="{98C17053-BB17-41C8-B9AE-46EB483447B0}" presName="parentTextBox" presStyleLbl="node1" presStyleIdx="0" presStyleCnt="2"/>
      <dgm:spPr/>
    </dgm:pt>
    <dgm:pt modelId="{651CD467-94F3-4238-A0F8-5B222BBD3ACF}" type="pres">
      <dgm:prSet presAssocID="{98C17053-BB17-41C8-B9AE-46EB483447B0}" presName="entireBox" presStyleLbl="node1" presStyleIdx="0" presStyleCnt="2" custLinFactNeighborX="-1966" custLinFactNeighborY="5643"/>
      <dgm:spPr/>
    </dgm:pt>
    <dgm:pt modelId="{BD53B997-AD97-4BCA-9580-AC1505CCA378}" type="pres">
      <dgm:prSet presAssocID="{98C17053-BB17-41C8-B9AE-46EB483447B0}" presName="descendantBox" presStyleCnt="0"/>
      <dgm:spPr/>
    </dgm:pt>
    <dgm:pt modelId="{CCE86427-725B-4A5F-B393-71572E6B8314}" type="pres">
      <dgm:prSet presAssocID="{DA8C9FCB-6C05-47D6-B48D-EDE70D3D2339}" presName="childTextBox" presStyleLbl="fgAccFollowNode1" presStyleIdx="0" presStyleCnt="4" custScaleY="156861">
        <dgm:presLayoutVars>
          <dgm:bulletEnabled val="1"/>
        </dgm:presLayoutVars>
      </dgm:prSet>
      <dgm:spPr/>
    </dgm:pt>
    <dgm:pt modelId="{33681664-7AB8-45C9-8DBF-52F5A5223232}" type="pres">
      <dgm:prSet presAssocID="{D6B4C157-E15B-4BEB-8312-845352982F75}" presName="childTextBox" presStyleLbl="fgAccFollowNode1" presStyleIdx="1" presStyleCnt="4" custScaleY="157109" custLinFactNeighborY="-315">
        <dgm:presLayoutVars>
          <dgm:bulletEnabled val="1"/>
        </dgm:presLayoutVars>
      </dgm:prSet>
      <dgm:spPr/>
    </dgm:pt>
    <dgm:pt modelId="{DA838724-BF20-40E6-9DFB-E610AA2085CB}" type="pres">
      <dgm:prSet presAssocID="{5113D983-2324-4C31-8658-9716943ADD20}" presName="sp" presStyleCnt="0"/>
      <dgm:spPr/>
    </dgm:pt>
    <dgm:pt modelId="{98F33180-C284-41A7-A8D2-0A6986E632DA}" type="pres">
      <dgm:prSet presAssocID="{822FCDD5-EB28-4E7E-992E-A514C9AD42A7}" presName="arrowAndChildren" presStyleCnt="0"/>
      <dgm:spPr/>
    </dgm:pt>
    <dgm:pt modelId="{74C9B0DF-6F2A-455D-8308-7A2EF6BBB1B9}" type="pres">
      <dgm:prSet presAssocID="{822FCDD5-EB28-4E7E-992E-A514C9AD42A7}" presName="parentTextArrow" presStyleLbl="node1" presStyleIdx="0" presStyleCnt="2"/>
      <dgm:spPr/>
    </dgm:pt>
    <dgm:pt modelId="{D65B4B24-AB48-4E03-BEEE-94896D0C3B2B}" type="pres">
      <dgm:prSet presAssocID="{822FCDD5-EB28-4E7E-992E-A514C9AD42A7}" presName="arrow" presStyleLbl="node1" presStyleIdx="1" presStyleCnt="2" custLinFactNeighborY="289"/>
      <dgm:spPr/>
    </dgm:pt>
    <dgm:pt modelId="{88A8185E-5423-4285-B9E2-B7712F3C35BC}" type="pres">
      <dgm:prSet presAssocID="{822FCDD5-EB28-4E7E-992E-A514C9AD42A7}" presName="descendantArrow" presStyleCnt="0"/>
      <dgm:spPr/>
    </dgm:pt>
    <dgm:pt modelId="{E4E781A0-6179-4AFA-AEC3-DADD6A4A88EB}" type="pres">
      <dgm:prSet presAssocID="{7F533CCA-F785-4105-BE87-2328EDB7C2C7}" presName="childTextArrow" presStyleLbl="fgAccFollowNode1" presStyleIdx="2" presStyleCnt="4" custScaleY="151415" custLinFactNeighborY="-25098">
        <dgm:presLayoutVars>
          <dgm:bulletEnabled val="1"/>
        </dgm:presLayoutVars>
      </dgm:prSet>
      <dgm:spPr/>
    </dgm:pt>
    <dgm:pt modelId="{DC73CEED-2711-48B9-8DE6-43699F71ADDE}" type="pres">
      <dgm:prSet presAssocID="{9EF07B9F-C07C-4A67-ACA1-91F5A0BFF3A8}" presName="childTextArrow" presStyleLbl="fgAccFollowNode1" presStyleIdx="3" presStyleCnt="4" custScaleY="152115" custLinFactNeighborY="-25125">
        <dgm:presLayoutVars>
          <dgm:bulletEnabled val="1"/>
        </dgm:presLayoutVars>
      </dgm:prSet>
      <dgm:spPr/>
    </dgm:pt>
  </dgm:ptLst>
  <dgm:cxnLst>
    <dgm:cxn modelId="{EF88B408-4F6E-48B6-8513-2910A4C50912}" type="presOf" srcId="{5CDD3494-0633-4875-892F-83FF10726AC1}" destId="{16A233FC-A002-4A4A-88D2-363C1F0C07B4}" srcOrd="0" destOrd="0" presId="urn:microsoft.com/office/officeart/2005/8/layout/process4"/>
    <dgm:cxn modelId="{90A5160D-7F55-414F-B3E7-5101681EDB6C}" type="presOf" srcId="{DA8C9FCB-6C05-47D6-B48D-EDE70D3D2339}" destId="{CCE86427-725B-4A5F-B393-71572E6B8314}" srcOrd="0" destOrd="0" presId="urn:microsoft.com/office/officeart/2005/8/layout/process4"/>
    <dgm:cxn modelId="{FF5AC013-6417-4CF2-81D4-32A7BAE18E0E}" type="presOf" srcId="{98C17053-BB17-41C8-B9AE-46EB483447B0}" destId="{651CD467-94F3-4238-A0F8-5B222BBD3ACF}" srcOrd="1" destOrd="0" presId="urn:microsoft.com/office/officeart/2005/8/layout/process4"/>
    <dgm:cxn modelId="{F5B6E41A-CE7A-4185-A89B-FBB6D272F94A}" type="presOf" srcId="{7F533CCA-F785-4105-BE87-2328EDB7C2C7}" destId="{E4E781A0-6179-4AFA-AEC3-DADD6A4A88EB}" srcOrd="0" destOrd="0" presId="urn:microsoft.com/office/officeart/2005/8/layout/process4"/>
    <dgm:cxn modelId="{BBF71E20-8486-40BD-B5BB-534B1C69A4AE}" srcId="{98C17053-BB17-41C8-B9AE-46EB483447B0}" destId="{DA8C9FCB-6C05-47D6-B48D-EDE70D3D2339}" srcOrd="0" destOrd="0" parTransId="{6D33E94F-0512-4F76-8FC5-AA1BD8E926EE}" sibTransId="{69C3C11B-03CC-4ECE-B6EE-1EF06C7E35A5}"/>
    <dgm:cxn modelId="{14ECAE27-75B6-4839-BF72-287DA888D693}" srcId="{5CDD3494-0633-4875-892F-83FF10726AC1}" destId="{822FCDD5-EB28-4E7E-992E-A514C9AD42A7}" srcOrd="0" destOrd="0" parTransId="{AB14757C-0F21-459C-9F33-6911DA24981A}" sibTransId="{5113D983-2324-4C31-8658-9716943ADD20}"/>
    <dgm:cxn modelId="{6B90D828-7A3B-4AA6-9497-33EA21048E10}" type="presOf" srcId="{822FCDD5-EB28-4E7E-992E-A514C9AD42A7}" destId="{D65B4B24-AB48-4E03-BEEE-94896D0C3B2B}" srcOrd="1" destOrd="0" presId="urn:microsoft.com/office/officeart/2005/8/layout/process4"/>
    <dgm:cxn modelId="{F85FC54A-15C9-450C-A1C5-B43CB1D1DEDD}" type="presOf" srcId="{9EF07B9F-C07C-4A67-ACA1-91F5A0BFF3A8}" destId="{DC73CEED-2711-48B9-8DE6-43699F71ADDE}" srcOrd="0" destOrd="0" presId="urn:microsoft.com/office/officeart/2005/8/layout/process4"/>
    <dgm:cxn modelId="{40F3DC6B-49FC-4CD0-9733-BA97A5838527}" srcId="{822FCDD5-EB28-4E7E-992E-A514C9AD42A7}" destId="{9EF07B9F-C07C-4A67-ACA1-91F5A0BFF3A8}" srcOrd="1" destOrd="0" parTransId="{FF936163-9C17-49DF-8C5E-FF5D48E013B5}" sibTransId="{1C04A25B-A234-442D-A1D9-79E87F601544}"/>
    <dgm:cxn modelId="{8949356F-F1C2-44AE-98EC-1845DAB86AF4}" srcId="{822FCDD5-EB28-4E7E-992E-A514C9AD42A7}" destId="{7F533CCA-F785-4105-BE87-2328EDB7C2C7}" srcOrd="0" destOrd="0" parTransId="{32E111F0-4BEF-4926-891C-D4484496301B}" sibTransId="{7421E9CC-B7AA-4B9E-B2EC-A7A1DAAA6F21}"/>
    <dgm:cxn modelId="{61DA4397-D7EA-4EA2-B11E-8764078F571D}" type="presOf" srcId="{D6B4C157-E15B-4BEB-8312-845352982F75}" destId="{33681664-7AB8-45C9-8DBF-52F5A5223232}" srcOrd="0" destOrd="0" presId="urn:microsoft.com/office/officeart/2005/8/layout/process4"/>
    <dgm:cxn modelId="{E14FD69B-FFAB-45C0-8ECC-2BB8EE99283A}" type="presOf" srcId="{822FCDD5-EB28-4E7E-992E-A514C9AD42A7}" destId="{74C9B0DF-6F2A-455D-8308-7A2EF6BBB1B9}" srcOrd="0" destOrd="0" presId="urn:microsoft.com/office/officeart/2005/8/layout/process4"/>
    <dgm:cxn modelId="{452321C6-CA47-49A8-9D4B-F288A09131F2}" srcId="{5CDD3494-0633-4875-892F-83FF10726AC1}" destId="{98C17053-BB17-41C8-B9AE-46EB483447B0}" srcOrd="1" destOrd="0" parTransId="{D2DC73BB-2DBD-45C9-A9CA-0DCC3EA85D7D}" sibTransId="{E2D9AF22-2272-4E6A-9078-39A181E894EB}"/>
    <dgm:cxn modelId="{CAF3D0EC-A1EA-4596-9244-E1206E628A04}" type="presOf" srcId="{98C17053-BB17-41C8-B9AE-46EB483447B0}" destId="{3E499E06-7D26-4621-889E-782FA3FEB877}" srcOrd="0" destOrd="0" presId="urn:microsoft.com/office/officeart/2005/8/layout/process4"/>
    <dgm:cxn modelId="{446B51FC-DD66-44C5-A23C-F4C9F9FDDE1A}" srcId="{98C17053-BB17-41C8-B9AE-46EB483447B0}" destId="{D6B4C157-E15B-4BEB-8312-845352982F75}" srcOrd="1" destOrd="0" parTransId="{BD230B45-154D-41CE-9E39-EE3F6EB64D9D}" sibTransId="{4D6AE23F-52F2-4E56-836D-521F8E0E8B97}"/>
    <dgm:cxn modelId="{A81DB22B-D83B-4264-A904-1A2D7E8BC9DF}" type="presParOf" srcId="{16A233FC-A002-4A4A-88D2-363C1F0C07B4}" destId="{0402F38A-848C-4F82-BB6F-5227FD5A78F7}" srcOrd="0" destOrd="0" presId="urn:microsoft.com/office/officeart/2005/8/layout/process4"/>
    <dgm:cxn modelId="{EBB81CDA-8126-480B-A9E1-591C7618B580}" type="presParOf" srcId="{0402F38A-848C-4F82-BB6F-5227FD5A78F7}" destId="{3E499E06-7D26-4621-889E-782FA3FEB877}" srcOrd="0" destOrd="0" presId="urn:microsoft.com/office/officeart/2005/8/layout/process4"/>
    <dgm:cxn modelId="{31CE3570-744C-4484-B153-87380468A143}" type="presParOf" srcId="{0402F38A-848C-4F82-BB6F-5227FD5A78F7}" destId="{651CD467-94F3-4238-A0F8-5B222BBD3ACF}" srcOrd="1" destOrd="0" presId="urn:microsoft.com/office/officeart/2005/8/layout/process4"/>
    <dgm:cxn modelId="{27479D3B-2190-426B-B946-BC64B7D2C891}" type="presParOf" srcId="{0402F38A-848C-4F82-BB6F-5227FD5A78F7}" destId="{BD53B997-AD97-4BCA-9580-AC1505CCA378}" srcOrd="2" destOrd="0" presId="urn:microsoft.com/office/officeart/2005/8/layout/process4"/>
    <dgm:cxn modelId="{A82539D6-4049-4A83-832C-A817B8957355}" type="presParOf" srcId="{BD53B997-AD97-4BCA-9580-AC1505CCA378}" destId="{CCE86427-725B-4A5F-B393-71572E6B8314}" srcOrd="0" destOrd="0" presId="urn:microsoft.com/office/officeart/2005/8/layout/process4"/>
    <dgm:cxn modelId="{B3D6D859-D4F7-423D-BA54-E17E312DA645}" type="presParOf" srcId="{BD53B997-AD97-4BCA-9580-AC1505CCA378}" destId="{33681664-7AB8-45C9-8DBF-52F5A5223232}" srcOrd="1" destOrd="0" presId="urn:microsoft.com/office/officeart/2005/8/layout/process4"/>
    <dgm:cxn modelId="{5F8B58F2-1D95-436F-970D-C2C6C0F87F18}" type="presParOf" srcId="{16A233FC-A002-4A4A-88D2-363C1F0C07B4}" destId="{DA838724-BF20-40E6-9DFB-E610AA2085CB}" srcOrd="1" destOrd="0" presId="urn:microsoft.com/office/officeart/2005/8/layout/process4"/>
    <dgm:cxn modelId="{126944E6-A220-4873-8319-75E2912D66E6}" type="presParOf" srcId="{16A233FC-A002-4A4A-88D2-363C1F0C07B4}" destId="{98F33180-C284-41A7-A8D2-0A6986E632DA}" srcOrd="2" destOrd="0" presId="urn:microsoft.com/office/officeart/2005/8/layout/process4"/>
    <dgm:cxn modelId="{A7E3A5A0-5A67-4156-9EF6-E0AE667CAD54}" type="presParOf" srcId="{98F33180-C284-41A7-A8D2-0A6986E632DA}" destId="{74C9B0DF-6F2A-455D-8308-7A2EF6BBB1B9}" srcOrd="0" destOrd="0" presId="urn:microsoft.com/office/officeart/2005/8/layout/process4"/>
    <dgm:cxn modelId="{05A33FF7-A2CE-48BB-B023-7401DB53B525}" type="presParOf" srcId="{98F33180-C284-41A7-A8D2-0A6986E632DA}" destId="{D65B4B24-AB48-4E03-BEEE-94896D0C3B2B}" srcOrd="1" destOrd="0" presId="urn:microsoft.com/office/officeart/2005/8/layout/process4"/>
    <dgm:cxn modelId="{DEE85C40-374F-42C0-BCD6-AF45DDC4536B}" type="presParOf" srcId="{98F33180-C284-41A7-A8D2-0A6986E632DA}" destId="{88A8185E-5423-4285-B9E2-B7712F3C35BC}" srcOrd="2" destOrd="0" presId="urn:microsoft.com/office/officeart/2005/8/layout/process4"/>
    <dgm:cxn modelId="{6CCAB1C9-7A0D-440E-8085-EE6A693EBE3B}" type="presParOf" srcId="{88A8185E-5423-4285-B9E2-B7712F3C35BC}" destId="{E4E781A0-6179-4AFA-AEC3-DADD6A4A88EB}" srcOrd="0" destOrd="0" presId="urn:microsoft.com/office/officeart/2005/8/layout/process4"/>
    <dgm:cxn modelId="{F1929031-7C38-474D-A5A6-E5C2ED07CE28}" type="presParOf" srcId="{88A8185E-5423-4285-B9E2-B7712F3C35BC}" destId="{DC73CEED-2711-48B9-8DE6-43699F71ADDE}"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18FAB-4565-4D83-A625-133F8231B905}" type="doc">
      <dgm:prSet loTypeId="urn:microsoft.com/office/officeart/2005/8/layout/pList2" loCatId="list" qsTypeId="urn:microsoft.com/office/officeart/2005/8/quickstyle/simple5" qsCatId="simple" csTypeId="urn:microsoft.com/office/officeart/2005/8/colors/accent1_2" csCatId="accent1" phldr="1"/>
      <dgm:spPr/>
    </dgm:pt>
    <dgm:pt modelId="{75F5FC5A-8DCD-48E4-9154-90318F259FD5}">
      <dgm:prSet phldrT="[Text]" custT="1"/>
      <dgm:spPr>
        <a:solidFill>
          <a:schemeClr val="accent2">
            <a:lumMod val="75000"/>
          </a:schemeClr>
        </a:solidFill>
      </dgm:spPr>
      <dgm:t>
        <a:bodyPr/>
        <a:lstStyle/>
        <a:p>
          <a:pPr algn="l"/>
          <a:r>
            <a:rPr lang="vi-VN" sz="1800" dirty="0"/>
            <a:t>Cách chính sách kiểm toán hỗ trợ việc đảm bảo an toàn cho hệ thống, theo dõi các sửa đổi các dữ liệu nhạy cảm hay các tài khoản cần để ý:</a:t>
          </a:r>
          <a:br>
            <a:rPr lang="vi-VN" sz="1800" dirty="0"/>
          </a:br>
          <a:r>
            <a:rPr lang="vi-VN" sz="1800" dirty="0"/>
            <a:t>- Đăng nhập: theo dõi việc xác thực thông tin đăng nhập</a:t>
          </a:r>
        </a:p>
        <a:p>
          <a:pPr algn="l"/>
          <a:r>
            <a:rPr lang="vi-VN" sz="1800" dirty="0"/>
            <a:t>- Quản lý tài khoản: theo dõi các thao tác thay đổi tài khoản như người dùng, máy tính…</a:t>
          </a:r>
          <a:br>
            <a:rPr lang="vi-VN" sz="1800" dirty="0"/>
          </a:br>
          <a:r>
            <a:rPr lang="vi-VN" sz="1800" dirty="0"/>
            <a:t>- Theo dõi chi tiết: theo dõi việc chạy chương trình, các lời gọi hàm từ xa…</a:t>
          </a:r>
          <a:br>
            <a:rPr lang="vi-VN" sz="1800" dirty="0"/>
          </a:br>
          <a:r>
            <a:rPr lang="vi-VN" sz="1800" dirty="0"/>
            <a:t>- Truy nhập thư mục động: theo dõi việc truy nhập hay các chức năng của thư mục động.</a:t>
          </a:r>
          <a:br>
            <a:rPr lang="vi-VN" sz="1800" dirty="0"/>
          </a:br>
          <a:r>
            <a:rPr lang="vi-VN" sz="1800" dirty="0"/>
            <a:t>- Truy nhập đối tượng: theo dõi việc truy nhập các file, thư mục hay ứng dụng</a:t>
          </a:r>
          <a:r>
            <a:rPr lang="vi-VN" sz="1700" dirty="0"/>
            <a:t>.</a:t>
          </a:r>
        </a:p>
      </dgm:t>
    </dgm:pt>
    <dgm:pt modelId="{8A6D801E-B68E-4DA9-AEE0-5EBBBBDCD1E7}" type="parTrans" cxnId="{3712E8C1-6470-4A8F-902F-72C8937D78EC}">
      <dgm:prSet/>
      <dgm:spPr/>
      <dgm:t>
        <a:bodyPr/>
        <a:lstStyle/>
        <a:p>
          <a:endParaRPr lang="vi-VN"/>
        </a:p>
      </dgm:t>
    </dgm:pt>
    <dgm:pt modelId="{96FDED33-CCB0-4354-9F5F-3E25EA1AFFD4}" type="sibTrans" cxnId="{3712E8C1-6470-4A8F-902F-72C8937D78EC}">
      <dgm:prSet/>
      <dgm:spPr/>
      <dgm:t>
        <a:bodyPr/>
        <a:lstStyle/>
        <a:p>
          <a:endParaRPr lang="vi-VN"/>
        </a:p>
      </dgm:t>
    </dgm:pt>
    <dgm:pt modelId="{A268DD4F-34F0-4133-A768-311D2470297C}">
      <dgm:prSet phldrT="[Text]" custT="1"/>
      <dgm:spPr>
        <a:solidFill>
          <a:schemeClr val="accent2">
            <a:lumMod val="75000"/>
          </a:schemeClr>
        </a:solidFill>
      </dgm:spPr>
      <dgm:t>
        <a:bodyPr/>
        <a:lstStyle/>
        <a:p>
          <a:pPr algn="l"/>
          <a:r>
            <a:rPr lang="vi-VN" sz="1800" dirty="0"/>
            <a:t>Việc kiểm toán hệ thống cho phép người quản trị thực hiện các nhiệm vụ tiêu biểu như sau:</a:t>
          </a:r>
          <a:br>
            <a:rPr lang="vi-VN" sz="1800" dirty="0"/>
          </a:br>
          <a:r>
            <a:rPr lang="vi-VN" sz="1800" dirty="0"/>
            <a:t>- Theo dõi truy nhập file và thay đổi</a:t>
          </a:r>
          <a:br>
            <a:rPr lang="vi-VN" sz="1800" dirty="0"/>
          </a:br>
          <a:r>
            <a:rPr lang="vi-VN" sz="1800" dirty="0"/>
            <a:t>- Giám sát các lời gọi và chức năng hệ thống</a:t>
          </a:r>
          <a:br>
            <a:rPr lang="vi-VN" sz="1800" dirty="0"/>
          </a:br>
          <a:r>
            <a:rPr lang="vi-VN" sz="1800" dirty="0"/>
            <a:t>- Phát hiện các bất thường như các tiến trình bị hỏng/ngưng.</a:t>
          </a:r>
        </a:p>
        <a:p>
          <a:pPr algn="l"/>
          <a:r>
            <a:rPr lang="vi-VN" sz="1800" dirty="0"/>
            <a:t>- Các câu lệnh thực hiện bởi người dùng</a:t>
          </a:r>
        </a:p>
        <a:p>
          <a:pPr algn="l"/>
          <a:endParaRPr lang="vi-VN" sz="1700" dirty="0"/>
        </a:p>
      </dgm:t>
    </dgm:pt>
    <dgm:pt modelId="{ED2CEBE2-A9F5-479F-9B54-F6D40F4077E5}" type="parTrans" cxnId="{8AEFE0F9-256D-4722-8D3B-0DA60080BADB}">
      <dgm:prSet/>
      <dgm:spPr/>
      <dgm:t>
        <a:bodyPr/>
        <a:lstStyle/>
        <a:p>
          <a:endParaRPr lang="vi-VN"/>
        </a:p>
      </dgm:t>
    </dgm:pt>
    <dgm:pt modelId="{9437A6DA-8BD0-4655-8480-F253B90BC64F}" type="sibTrans" cxnId="{8AEFE0F9-256D-4722-8D3B-0DA60080BADB}">
      <dgm:prSet/>
      <dgm:spPr/>
      <dgm:t>
        <a:bodyPr/>
        <a:lstStyle/>
        <a:p>
          <a:endParaRPr lang="vi-VN"/>
        </a:p>
      </dgm:t>
    </dgm:pt>
    <dgm:pt modelId="{73F0DB77-721B-4F2C-8EFD-B537920F99ED}" type="pres">
      <dgm:prSet presAssocID="{AB018FAB-4565-4D83-A625-133F8231B905}" presName="Name0" presStyleCnt="0">
        <dgm:presLayoutVars>
          <dgm:dir/>
          <dgm:resizeHandles val="exact"/>
        </dgm:presLayoutVars>
      </dgm:prSet>
      <dgm:spPr/>
    </dgm:pt>
    <dgm:pt modelId="{24862F66-D74E-4389-9CB8-05B736A6C205}" type="pres">
      <dgm:prSet presAssocID="{AB018FAB-4565-4D83-A625-133F8231B905}" presName="bkgdShp" presStyleLbl="alignAccFollowNode1" presStyleIdx="0" presStyleCnt="1" custScaleY="44173" custLinFactNeighborX="29" custLinFactNeighborY="-27424"/>
      <dgm:spPr>
        <a:solidFill>
          <a:schemeClr val="accent2">
            <a:lumMod val="20000"/>
            <a:lumOff val="80000"/>
            <a:alpha val="90000"/>
          </a:schemeClr>
        </a:solidFill>
      </dgm:spPr>
    </dgm:pt>
    <dgm:pt modelId="{B7C82ABA-7205-49E1-A570-D180177CE3FD}" type="pres">
      <dgm:prSet presAssocID="{AB018FAB-4565-4D83-A625-133F8231B905}" presName="linComp" presStyleCnt="0"/>
      <dgm:spPr/>
    </dgm:pt>
    <dgm:pt modelId="{43068DD2-1C54-41EC-8DBF-FDB45DF3B57B}" type="pres">
      <dgm:prSet presAssocID="{75F5FC5A-8DCD-48E4-9154-90318F259FD5}" presName="compNode" presStyleCnt="0"/>
      <dgm:spPr/>
    </dgm:pt>
    <dgm:pt modelId="{99BF40B9-7663-4F98-8D16-F86620886CF4}" type="pres">
      <dgm:prSet presAssocID="{75F5FC5A-8DCD-48E4-9154-90318F259FD5}" presName="node" presStyleLbl="node1" presStyleIdx="0" presStyleCnt="2" custScaleX="107337" custScaleY="139444" custLinFactNeighborX="339" custLinFactNeighborY="-14500">
        <dgm:presLayoutVars>
          <dgm:bulletEnabled val="1"/>
        </dgm:presLayoutVars>
      </dgm:prSet>
      <dgm:spPr/>
    </dgm:pt>
    <dgm:pt modelId="{114F3622-1D0D-44B4-8754-9CF9179E370F}" type="pres">
      <dgm:prSet presAssocID="{75F5FC5A-8DCD-48E4-9154-90318F259FD5}" presName="invisiNode" presStyleLbl="node1" presStyleIdx="0" presStyleCnt="2"/>
      <dgm:spPr/>
    </dgm:pt>
    <dgm:pt modelId="{8A46A3BE-25F9-422F-98E3-8F08EAE1E0A7}" type="pres">
      <dgm:prSet presAssocID="{75F5FC5A-8DCD-48E4-9154-90318F259FD5}" presName="imagNode" presStyleLbl="fgImgPlace1" presStyleIdx="0" presStyleCnt="2" custLinFactNeighborX="1150" custLinFactNeighborY="88152"/>
      <dgm:spPr/>
    </dgm:pt>
    <dgm:pt modelId="{8588D9AE-5D41-44EB-94C9-8988FA36B59B}" type="pres">
      <dgm:prSet presAssocID="{96FDED33-CCB0-4354-9F5F-3E25EA1AFFD4}" presName="sibTrans" presStyleLbl="sibTrans2D1" presStyleIdx="0" presStyleCnt="0"/>
      <dgm:spPr/>
    </dgm:pt>
    <dgm:pt modelId="{78DA6312-E50C-4437-B0D8-3C5A4B4DADA7}" type="pres">
      <dgm:prSet presAssocID="{A268DD4F-34F0-4133-A768-311D2470297C}" presName="compNode" presStyleCnt="0"/>
      <dgm:spPr/>
    </dgm:pt>
    <dgm:pt modelId="{18193AB2-2434-4C6B-BA8F-B4D515C0C14D}" type="pres">
      <dgm:prSet presAssocID="{A268DD4F-34F0-4133-A768-311D2470297C}" presName="node" presStyleLbl="node1" presStyleIdx="1" presStyleCnt="2" custScaleX="108339" custScaleY="138475" custLinFactNeighborX="2139" custLinFactNeighborY="-15782">
        <dgm:presLayoutVars>
          <dgm:bulletEnabled val="1"/>
        </dgm:presLayoutVars>
      </dgm:prSet>
      <dgm:spPr/>
    </dgm:pt>
    <dgm:pt modelId="{874E5074-A6C6-4A0D-B645-24D452616D23}" type="pres">
      <dgm:prSet presAssocID="{A268DD4F-34F0-4133-A768-311D2470297C}" presName="invisiNode" presStyleLbl="node1" presStyleIdx="1" presStyleCnt="2"/>
      <dgm:spPr/>
    </dgm:pt>
    <dgm:pt modelId="{6A38198C-745D-466B-B8F2-40658666426E}" type="pres">
      <dgm:prSet presAssocID="{A268DD4F-34F0-4133-A768-311D2470297C}" presName="imagNode" presStyleLbl="fgImgPlace1" presStyleIdx="1" presStyleCnt="2" custLinFactNeighborX="574" custLinFactNeighborY="93491"/>
      <dgm:spPr/>
    </dgm:pt>
  </dgm:ptLst>
  <dgm:cxnLst>
    <dgm:cxn modelId="{A458CE20-55C5-4294-9861-07C201FC37F9}" type="presOf" srcId="{96FDED33-CCB0-4354-9F5F-3E25EA1AFFD4}" destId="{8588D9AE-5D41-44EB-94C9-8988FA36B59B}" srcOrd="0" destOrd="0" presId="urn:microsoft.com/office/officeart/2005/8/layout/pList2"/>
    <dgm:cxn modelId="{C48018A7-FAF1-4503-94FF-2AE596A4AF6A}" type="presOf" srcId="{A268DD4F-34F0-4133-A768-311D2470297C}" destId="{18193AB2-2434-4C6B-BA8F-B4D515C0C14D}" srcOrd="0" destOrd="0" presId="urn:microsoft.com/office/officeart/2005/8/layout/pList2"/>
    <dgm:cxn modelId="{BCC7E2B3-A098-4C67-AF42-DE94AB9FBD80}" type="presOf" srcId="{AB018FAB-4565-4D83-A625-133F8231B905}" destId="{73F0DB77-721B-4F2C-8EFD-B537920F99ED}" srcOrd="0" destOrd="0" presId="urn:microsoft.com/office/officeart/2005/8/layout/pList2"/>
    <dgm:cxn modelId="{3712E8C1-6470-4A8F-902F-72C8937D78EC}" srcId="{AB018FAB-4565-4D83-A625-133F8231B905}" destId="{75F5FC5A-8DCD-48E4-9154-90318F259FD5}" srcOrd="0" destOrd="0" parTransId="{8A6D801E-B68E-4DA9-AEE0-5EBBBBDCD1E7}" sibTransId="{96FDED33-CCB0-4354-9F5F-3E25EA1AFFD4}"/>
    <dgm:cxn modelId="{EDA55DF8-2FCB-4FB6-B126-DD115BF14923}" type="presOf" srcId="{75F5FC5A-8DCD-48E4-9154-90318F259FD5}" destId="{99BF40B9-7663-4F98-8D16-F86620886CF4}" srcOrd="0" destOrd="0" presId="urn:microsoft.com/office/officeart/2005/8/layout/pList2"/>
    <dgm:cxn modelId="{8AEFE0F9-256D-4722-8D3B-0DA60080BADB}" srcId="{AB018FAB-4565-4D83-A625-133F8231B905}" destId="{A268DD4F-34F0-4133-A768-311D2470297C}" srcOrd="1" destOrd="0" parTransId="{ED2CEBE2-A9F5-479F-9B54-F6D40F4077E5}" sibTransId="{9437A6DA-8BD0-4655-8480-F253B90BC64F}"/>
    <dgm:cxn modelId="{D5C36087-DBF6-4CD8-A800-704424EDC219}" type="presParOf" srcId="{73F0DB77-721B-4F2C-8EFD-B537920F99ED}" destId="{24862F66-D74E-4389-9CB8-05B736A6C205}" srcOrd="0" destOrd="0" presId="urn:microsoft.com/office/officeart/2005/8/layout/pList2"/>
    <dgm:cxn modelId="{9F8650DD-79C2-42D1-97CF-3DBC5EFC98EC}" type="presParOf" srcId="{73F0DB77-721B-4F2C-8EFD-B537920F99ED}" destId="{B7C82ABA-7205-49E1-A570-D180177CE3FD}" srcOrd="1" destOrd="0" presId="urn:microsoft.com/office/officeart/2005/8/layout/pList2"/>
    <dgm:cxn modelId="{A99C5828-DBAE-43AB-9F43-B019B91186A1}" type="presParOf" srcId="{B7C82ABA-7205-49E1-A570-D180177CE3FD}" destId="{43068DD2-1C54-41EC-8DBF-FDB45DF3B57B}" srcOrd="0" destOrd="0" presId="urn:microsoft.com/office/officeart/2005/8/layout/pList2"/>
    <dgm:cxn modelId="{02D0696C-E98E-494B-BB20-5DC1AA3ED48F}" type="presParOf" srcId="{43068DD2-1C54-41EC-8DBF-FDB45DF3B57B}" destId="{99BF40B9-7663-4F98-8D16-F86620886CF4}" srcOrd="0" destOrd="0" presId="urn:microsoft.com/office/officeart/2005/8/layout/pList2"/>
    <dgm:cxn modelId="{A9B76726-72A0-4EEB-8FAA-797A945D1F54}" type="presParOf" srcId="{43068DD2-1C54-41EC-8DBF-FDB45DF3B57B}" destId="{114F3622-1D0D-44B4-8754-9CF9179E370F}" srcOrd="1" destOrd="0" presId="urn:microsoft.com/office/officeart/2005/8/layout/pList2"/>
    <dgm:cxn modelId="{5B566937-544F-4388-8981-CA2AF8C7C083}" type="presParOf" srcId="{43068DD2-1C54-41EC-8DBF-FDB45DF3B57B}" destId="{8A46A3BE-25F9-422F-98E3-8F08EAE1E0A7}" srcOrd="2" destOrd="0" presId="urn:microsoft.com/office/officeart/2005/8/layout/pList2"/>
    <dgm:cxn modelId="{3C2D611D-65AA-4599-8333-97C021B4409E}" type="presParOf" srcId="{B7C82ABA-7205-49E1-A570-D180177CE3FD}" destId="{8588D9AE-5D41-44EB-94C9-8988FA36B59B}" srcOrd="1" destOrd="0" presId="urn:microsoft.com/office/officeart/2005/8/layout/pList2"/>
    <dgm:cxn modelId="{E51D1D19-0670-4242-B8F9-62E0B9F073DC}" type="presParOf" srcId="{B7C82ABA-7205-49E1-A570-D180177CE3FD}" destId="{78DA6312-E50C-4437-B0D8-3C5A4B4DADA7}" srcOrd="2" destOrd="0" presId="urn:microsoft.com/office/officeart/2005/8/layout/pList2"/>
    <dgm:cxn modelId="{A5C41678-361D-4F70-B6E4-29C57136B137}" type="presParOf" srcId="{78DA6312-E50C-4437-B0D8-3C5A4B4DADA7}" destId="{18193AB2-2434-4C6B-BA8F-B4D515C0C14D}" srcOrd="0" destOrd="0" presId="urn:microsoft.com/office/officeart/2005/8/layout/pList2"/>
    <dgm:cxn modelId="{7304200B-BEB9-49AD-A39F-20741D14C9E6}" type="presParOf" srcId="{78DA6312-E50C-4437-B0D8-3C5A4B4DADA7}" destId="{874E5074-A6C6-4A0D-B645-24D452616D23}" srcOrd="1" destOrd="0" presId="urn:microsoft.com/office/officeart/2005/8/layout/pList2"/>
    <dgm:cxn modelId="{5D0523A3-891B-4084-B735-00E73395CCB0}" type="presParOf" srcId="{78DA6312-E50C-4437-B0D8-3C5A4B4DADA7}" destId="{6A38198C-745D-466B-B8F2-40658666426E}"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CD467-94F3-4238-A0F8-5B222BBD3ACF}">
      <dsp:nvSpPr>
        <dsp:cNvPr id="0" name=""/>
        <dsp:cNvSpPr/>
      </dsp:nvSpPr>
      <dsp:spPr>
        <a:xfrm>
          <a:off x="0" y="3248479"/>
          <a:ext cx="8128000" cy="2055812"/>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b="1" i="0" kern="1200" dirty="0">
              <a:latin typeface="+mj-lt"/>
            </a:rPr>
            <a:t>Nhược điểm</a:t>
          </a:r>
        </a:p>
        <a:p>
          <a:pPr marL="0" lvl="0" indent="0" algn="ctr" defTabSz="1066800">
            <a:lnSpc>
              <a:spcPct val="90000"/>
            </a:lnSpc>
            <a:spcBef>
              <a:spcPct val="0"/>
            </a:spcBef>
            <a:spcAft>
              <a:spcPct val="35000"/>
            </a:spcAft>
            <a:buNone/>
          </a:pPr>
          <a:endParaRPr lang="vi-VN" sz="2000" kern="1200" dirty="0"/>
        </a:p>
      </dsp:txBody>
      <dsp:txXfrm>
        <a:off x="0" y="3248479"/>
        <a:ext cx="8128000" cy="1110138"/>
      </dsp:txXfrm>
    </dsp:sp>
    <dsp:sp modelId="{CCE86427-725B-4A5F-B393-71572E6B8314}">
      <dsp:nvSpPr>
        <dsp:cNvPr id="0" name=""/>
        <dsp:cNvSpPr/>
      </dsp:nvSpPr>
      <dsp:spPr>
        <a:xfrm>
          <a:off x="0" y="3932633"/>
          <a:ext cx="4064000" cy="1483393"/>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Quá nhiều chương trình thực hiện chức năng giám sát máy tính cũng dễ khiến người dùng nhầm lẫn giữa các công dụng của các chương trình.</a:t>
          </a:r>
        </a:p>
      </dsp:txBody>
      <dsp:txXfrm>
        <a:off x="0" y="3932633"/>
        <a:ext cx="4064000" cy="1483393"/>
      </dsp:txXfrm>
    </dsp:sp>
    <dsp:sp modelId="{33681664-7AB8-45C9-8DBF-52F5A5223232}">
      <dsp:nvSpPr>
        <dsp:cNvPr id="0" name=""/>
        <dsp:cNvSpPr/>
      </dsp:nvSpPr>
      <dsp:spPr>
        <a:xfrm>
          <a:off x="4064000" y="3928481"/>
          <a:ext cx="4064000" cy="1485738"/>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Có nhiều câu lệnh khiến người quản trị dễ nhầm lẫn giữa các câu lệnh.</a:t>
          </a:r>
          <a:br>
            <a:rPr lang="vi-VN" sz="2000" kern="1200" dirty="0">
              <a:latin typeface="+mj-lt"/>
            </a:rPr>
          </a:br>
          <a:r>
            <a:rPr lang="vi-VN" sz="2000" kern="1200" dirty="0">
              <a:latin typeface="+mj-lt"/>
            </a:rPr>
            <a:t>Ít thân thiện với người dùng</a:t>
          </a:r>
        </a:p>
      </dsp:txBody>
      <dsp:txXfrm>
        <a:off x="4064000" y="3928481"/>
        <a:ext cx="4064000" cy="1485738"/>
      </dsp:txXfrm>
    </dsp:sp>
    <dsp:sp modelId="{D65B4B24-AB48-4E03-BEEE-94896D0C3B2B}">
      <dsp:nvSpPr>
        <dsp:cNvPr id="0" name=""/>
        <dsp:cNvSpPr/>
      </dsp:nvSpPr>
      <dsp:spPr>
        <a:xfrm rot="10800000">
          <a:off x="0" y="10605"/>
          <a:ext cx="8128000" cy="3161839"/>
        </a:xfrm>
        <a:prstGeom prst="upArrowCallou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b="1" i="0" kern="1200" dirty="0"/>
            <a:t>Ưu điểm</a:t>
          </a:r>
        </a:p>
        <a:p>
          <a:pPr marL="0" lvl="0" indent="0" algn="ctr" defTabSz="889000">
            <a:lnSpc>
              <a:spcPct val="90000"/>
            </a:lnSpc>
            <a:spcBef>
              <a:spcPct val="0"/>
            </a:spcBef>
            <a:spcAft>
              <a:spcPct val="35000"/>
            </a:spcAft>
            <a:buNone/>
          </a:pPr>
          <a:endParaRPr lang="vi-VN" sz="2000" kern="1200" dirty="0"/>
        </a:p>
      </dsp:txBody>
      <dsp:txXfrm rot="-10800000">
        <a:off x="0" y="10605"/>
        <a:ext cx="8128000" cy="1109805"/>
      </dsp:txXfrm>
    </dsp:sp>
    <dsp:sp modelId="{E4E781A0-6179-4AFA-AEC3-DADD6A4A88EB}">
      <dsp:nvSpPr>
        <dsp:cNvPr id="0" name=""/>
        <dsp:cNvSpPr/>
      </dsp:nvSpPr>
      <dsp:spPr>
        <a:xfrm>
          <a:off x="0" y="630963"/>
          <a:ext cx="4064000" cy="1431462"/>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l" defTabSz="800100">
            <a:lnSpc>
              <a:spcPct val="90000"/>
            </a:lnSpc>
            <a:spcBef>
              <a:spcPct val="0"/>
            </a:spcBef>
            <a:spcAft>
              <a:spcPct val="35000"/>
            </a:spcAft>
            <a:buNone/>
          </a:pPr>
          <a:r>
            <a:rPr lang="vi-VN" sz="1800" kern="1200" dirty="0">
              <a:latin typeface="+mj-lt"/>
            </a:rPr>
            <a:t>Bằng cách sử dụng các chương trình Performance Monitor, Task Manager, Resource Monitor, Event Viewer người quản trị có thể dễ dàng theo dõi hiệu năng và giám sát, quản lý công việc.</a:t>
          </a:r>
        </a:p>
      </dsp:txBody>
      <dsp:txXfrm>
        <a:off x="0" y="630963"/>
        <a:ext cx="4064000" cy="1431462"/>
      </dsp:txXfrm>
    </dsp:sp>
    <dsp:sp modelId="{DC73CEED-2711-48B9-8DE6-43699F71ADDE}">
      <dsp:nvSpPr>
        <dsp:cNvPr id="0" name=""/>
        <dsp:cNvSpPr/>
      </dsp:nvSpPr>
      <dsp:spPr>
        <a:xfrm>
          <a:off x="4064000" y="627399"/>
          <a:ext cx="4064000" cy="1438080"/>
        </a:xfrm>
        <a:prstGeom prst="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Chỉ với thư mục“var/log/” người quản trị có thể dễ dàng giám sát hoạt động.</a:t>
          </a:r>
        </a:p>
      </dsp:txBody>
      <dsp:txXfrm>
        <a:off x="4064000" y="627399"/>
        <a:ext cx="4064000" cy="1438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62F66-D74E-4389-9CB8-05B736A6C205}">
      <dsp:nvSpPr>
        <dsp:cNvPr id="0" name=""/>
        <dsp:cNvSpPr/>
      </dsp:nvSpPr>
      <dsp:spPr>
        <a:xfrm>
          <a:off x="0" y="11900"/>
          <a:ext cx="11112500" cy="1073958"/>
        </a:xfrm>
        <a:prstGeom prst="roundRect">
          <a:avLst>
            <a:gd name="adj" fmla="val 10000"/>
          </a:avLst>
        </a:prstGeom>
        <a:solidFill>
          <a:schemeClr val="accent2">
            <a:lumMod val="20000"/>
            <a:lumOff val="80000"/>
            <a:alpha val="9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A46A3BE-25F9-422F-98E3-8F08EAE1E0A7}">
      <dsp:nvSpPr>
        <dsp:cNvPr id="0" name=""/>
        <dsp:cNvSpPr/>
      </dsp:nvSpPr>
      <dsp:spPr>
        <a:xfrm>
          <a:off x="564017" y="1602824"/>
          <a:ext cx="4621603" cy="1782921"/>
        </a:xfrm>
        <a:prstGeom prst="roundRect">
          <a:avLst>
            <a:gd name="adj" fmla="val 1000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9BF40B9-7663-4F98-8D16-F86620886CF4}">
      <dsp:nvSpPr>
        <dsp:cNvPr id="0" name=""/>
        <dsp:cNvSpPr/>
      </dsp:nvSpPr>
      <dsp:spPr>
        <a:xfrm rot="10800000">
          <a:off x="356992" y="1121314"/>
          <a:ext cx="4960690" cy="4143627"/>
        </a:xfrm>
        <a:prstGeom prst="round2SameRect">
          <a:avLst>
            <a:gd name="adj1" fmla="val 10500"/>
            <a:gd name="adj2" fmla="val 0"/>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vi-VN" sz="1800" kern="1200" dirty="0"/>
            <a:t>Cách chính sách kiểm toán hỗ trợ việc đảm bảo an toàn cho hệ thống, theo dõi các sửa đổi các dữ liệu nhạy cảm hay các tài khoản cần để ý:</a:t>
          </a:r>
          <a:br>
            <a:rPr lang="vi-VN" sz="1800" kern="1200" dirty="0"/>
          </a:br>
          <a:r>
            <a:rPr lang="vi-VN" sz="1800" kern="1200" dirty="0"/>
            <a:t>- Đăng nhập: theo dõi việc xác thực thông tin đăng nhập</a:t>
          </a:r>
        </a:p>
        <a:p>
          <a:pPr marL="0" lvl="0" indent="0" algn="l" defTabSz="800100">
            <a:lnSpc>
              <a:spcPct val="90000"/>
            </a:lnSpc>
            <a:spcBef>
              <a:spcPct val="0"/>
            </a:spcBef>
            <a:spcAft>
              <a:spcPct val="35000"/>
            </a:spcAft>
            <a:buNone/>
          </a:pPr>
          <a:r>
            <a:rPr lang="vi-VN" sz="1800" kern="1200" dirty="0"/>
            <a:t>- Quản lý tài khoản: theo dõi các thao tác thay đổi tài khoản như người dùng, máy tính…</a:t>
          </a:r>
          <a:br>
            <a:rPr lang="vi-VN" sz="1800" kern="1200" dirty="0"/>
          </a:br>
          <a:r>
            <a:rPr lang="vi-VN" sz="1800" kern="1200" dirty="0"/>
            <a:t>- Theo dõi chi tiết: theo dõi việc chạy chương trình, các lời gọi hàm từ xa…</a:t>
          </a:r>
          <a:br>
            <a:rPr lang="vi-VN" sz="1800" kern="1200" dirty="0"/>
          </a:br>
          <a:r>
            <a:rPr lang="vi-VN" sz="1800" kern="1200" dirty="0"/>
            <a:t>- Truy nhập thư mục động: theo dõi việc truy nhập hay các chức năng của thư mục động.</a:t>
          </a:r>
          <a:br>
            <a:rPr lang="vi-VN" sz="1800" kern="1200" dirty="0"/>
          </a:br>
          <a:r>
            <a:rPr lang="vi-VN" sz="1800" kern="1200" dirty="0"/>
            <a:t>- Truy nhập đối tượng: theo dõi việc truy nhập các file, thư mục hay ứng dụng</a:t>
          </a:r>
          <a:r>
            <a:rPr lang="vi-VN" sz="1700" kern="1200" dirty="0"/>
            <a:t>.</a:t>
          </a:r>
        </a:p>
      </dsp:txBody>
      <dsp:txXfrm rot="10800000">
        <a:off x="484423" y="1121314"/>
        <a:ext cx="4705828" cy="4016196"/>
      </dsp:txXfrm>
    </dsp:sp>
    <dsp:sp modelId="{6A38198C-745D-466B-B8F2-40658666426E}">
      <dsp:nvSpPr>
        <dsp:cNvPr id="0" name=""/>
        <dsp:cNvSpPr/>
      </dsp:nvSpPr>
      <dsp:spPr>
        <a:xfrm>
          <a:off x="5983401" y="1705213"/>
          <a:ext cx="4621603" cy="1782921"/>
        </a:xfrm>
        <a:prstGeom prst="roundRect">
          <a:avLst>
            <a:gd name="adj" fmla="val 10000"/>
          </a:avLst>
        </a:prstGeom>
        <a:solidFill>
          <a:schemeClr val="accent1">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8193AB2-2434-4C6B-BA8F-B4D515C0C14D}">
      <dsp:nvSpPr>
        <dsp:cNvPr id="0" name=""/>
        <dsp:cNvSpPr/>
      </dsp:nvSpPr>
      <dsp:spPr>
        <a:xfrm rot="10800000">
          <a:off x="5863032" y="1104814"/>
          <a:ext cx="5006998" cy="4114833"/>
        </a:xfrm>
        <a:prstGeom prst="round2SameRect">
          <a:avLst>
            <a:gd name="adj1" fmla="val 10500"/>
            <a:gd name="adj2" fmla="val 0"/>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vi-VN" sz="1800" kern="1200" dirty="0"/>
            <a:t>Việc kiểm toán hệ thống cho phép người quản trị thực hiện các nhiệm vụ tiêu biểu như sau:</a:t>
          </a:r>
          <a:br>
            <a:rPr lang="vi-VN" sz="1800" kern="1200" dirty="0"/>
          </a:br>
          <a:r>
            <a:rPr lang="vi-VN" sz="1800" kern="1200" dirty="0"/>
            <a:t>- Theo dõi truy nhập file và thay đổi</a:t>
          </a:r>
          <a:br>
            <a:rPr lang="vi-VN" sz="1800" kern="1200" dirty="0"/>
          </a:br>
          <a:r>
            <a:rPr lang="vi-VN" sz="1800" kern="1200" dirty="0"/>
            <a:t>- Giám sát các lời gọi và chức năng hệ thống</a:t>
          </a:r>
          <a:br>
            <a:rPr lang="vi-VN" sz="1800" kern="1200" dirty="0"/>
          </a:br>
          <a:r>
            <a:rPr lang="vi-VN" sz="1800" kern="1200" dirty="0"/>
            <a:t>- Phát hiện các bất thường như các tiến trình bị hỏng/ngưng.</a:t>
          </a:r>
        </a:p>
        <a:p>
          <a:pPr marL="0" lvl="0" indent="0" algn="l" defTabSz="800100">
            <a:lnSpc>
              <a:spcPct val="90000"/>
            </a:lnSpc>
            <a:spcBef>
              <a:spcPct val="0"/>
            </a:spcBef>
            <a:spcAft>
              <a:spcPct val="35000"/>
            </a:spcAft>
            <a:buNone/>
          </a:pPr>
          <a:r>
            <a:rPr lang="vi-VN" sz="1800" kern="1200" dirty="0"/>
            <a:t>- Các câu lệnh thực hiện bởi người dùng</a:t>
          </a:r>
        </a:p>
        <a:p>
          <a:pPr marL="0" lvl="0" indent="0" algn="l" defTabSz="800100">
            <a:lnSpc>
              <a:spcPct val="90000"/>
            </a:lnSpc>
            <a:spcBef>
              <a:spcPct val="0"/>
            </a:spcBef>
            <a:spcAft>
              <a:spcPct val="35000"/>
            </a:spcAft>
            <a:buNone/>
          </a:pPr>
          <a:endParaRPr lang="vi-VN" sz="1700" kern="1200" dirty="0"/>
        </a:p>
      </dsp:txBody>
      <dsp:txXfrm rot="10800000">
        <a:off x="5989577" y="1104814"/>
        <a:ext cx="4753908" cy="39882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8C89-21E1-404E-AB16-0EF124883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65DEE-F21E-4C6F-972B-5C1D612A3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67DDED-9E54-4FCC-A6AF-4CFD4D742258}"/>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5" name="Footer Placeholder 4">
            <a:extLst>
              <a:ext uri="{FF2B5EF4-FFF2-40B4-BE49-F238E27FC236}">
                <a16:creationId xmlns:a16="http://schemas.microsoft.com/office/drawing/2014/main" id="{C1419011-1BD5-4AF0-815A-7FBECA888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C7731-FFA9-4350-96EF-067037A65274}"/>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81860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86C2-C62F-4727-8810-4DB836101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AF572A-54C0-4733-B2DB-6A2EBBA1E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EF3AC-FED4-4A48-BED6-C9329499A010}"/>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5" name="Footer Placeholder 4">
            <a:extLst>
              <a:ext uri="{FF2B5EF4-FFF2-40B4-BE49-F238E27FC236}">
                <a16:creationId xmlns:a16="http://schemas.microsoft.com/office/drawing/2014/main" id="{4786DB7B-69EA-47E4-8AD5-8409AF55A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E7D37-9240-49CD-8365-7F23929A61C8}"/>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216920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69CCC-ABB4-43FF-825C-071F48BD6A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B54F5-A8CF-4FD8-A1B7-7A1E107D4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32D28-47CA-45C3-9D0B-A2B7386773F9}"/>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5" name="Footer Placeholder 4">
            <a:extLst>
              <a:ext uri="{FF2B5EF4-FFF2-40B4-BE49-F238E27FC236}">
                <a16:creationId xmlns:a16="http://schemas.microsoft.com/office/drawing/2014/main" id="{8B06E9D8-CF77-42EF-A982-4391D9D10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4EDD2-0FD7-4568-B6BD-9E3300316691}"/>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178647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A99E-D247-4984-AEC7-D741D61EC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622AC-9B8C-439C-A650-063CAAF99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32B14-1AF0-4C3B-90E7-4AC500422FFF}"/>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5" name="Footer Placeholder 4">
            <a:extLst>
              <a:ext uri="{FF2B5EF4-FFF2-40B4-BE49-F238E27FC236}">
                <a16:creationId xmlns:a16="http://schemas.microsoft.com/office/drawing/2014/main" id="{26E65BD9-F88E-44FF-AA59-8955CAA2C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CEF97-9A0E-4D8A-A80C-68FB02330F2A}"/>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218795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15F0-9450-4A09-9CD0-68BD03B1F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1DB65-013C-4D83-A320-26D92B630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0073A-4982-41A5-846F-FDCCF4CEB96F}"/>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5" name="Footer Placeholder 4">
            <a:extLst>
              <a:ext uri="{FF2B5EF4-FFF2-40B4-BE49-F238E27FC236}">
                <a16:creationId xmlns:a16="http://schemas.microsoft.com/office/drawing/2014/main" id="{6BFC016F-E1C9-4225-84AD-6D739A6E2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6CA56-532A-4AAF-A19F-ECE356D6BE66}"/>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32214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6360-F827-4F30-8B9A-4FD2F4F80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43294-F39F-46DA-8495-1FB07E317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91774-5D7B-46ED-8F15-D96390571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1FACDC-45C4-4DCF-87F3-FB43778A288D}"/>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6" name="Footer Placeholder 5">
            <a:extLst>
              <a:ext uri="{FF2B5EF4-FFF2-40B4-BE49-F238E27FC236}">
                <a16:creationId xmlns:a16="http://schemas.microsoft.com/office/drawing/2014/main" id="{99D05BC6-D2B0-42A6-BE40-2EA9E90FF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62B68-AD2E-4BD2-9DE7-B6A5652A00E3}"/>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154352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CB9E-13FB-40A3-8322-0BE368A59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A797C-4294-4C87-A88B-B86166491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552AB-BD0A-439E-AFAA-139D54C14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3EBE4A-4CC7-4249-898F-519F40882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10F7ED-25BB-4B04-A261-4D31CFE11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8E0B1-BCB3-4EB7-A216-CD5F786179AB}"/>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8" name="Footer Placeholder 7">
            <a:extLst>
              <a:ext uri="{FF2B5EF4-FFF2-40B4-BE49-F238E27FC236}">
                <a16:creationId xmlns:a16="http://schemas.microsoft.com/office/drawing/2014/main" id="{AA687C62-765B-4466-934B-BBAD5CB3D9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99E5A-B5F8-453B-92FC-7EF9EAF19591}"/>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303087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B04E-697D-416E-9F4F-CAA670E2D4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FEF247-21B7-408E-8172-CEBCDC59825A}"/>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4" name="Footer Placeholder 3">
            <a:extLst>
              <a:ext uri="{FF2B5EF4-FFF2-40B4-BE49-F238E27FC236}">
                <a16:creationId xmlns:a16="http://schemas.microsoft.com/office/drawing/2014/main" id="{FB0AF6B1-29FB-4218-A64F-98A773874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AF0770-28DF-4BC6-8A8F-F413A6E1FBE2}"/>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4241720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045F4-56A8-4749-8720-421AC97A802F}"/>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3" name="Footer Placeholder 2">
            <a:extLst>
              <a:ext uri="{FF2B5EF4-FFF2-40B4-BE49-F238E27FC236}">
                <a16:creationId xmlns:a16="http://schemas.microsoft.com/office/drawing/2014/main" id="{98F1B7C1-EB29-4896-89E7-7D2417C9B0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0F431B-2DA0-45F4-983A-331B99ECCCA9}"/>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130930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9623-BDE0-4B82-A39D-98CAD2198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9283E0-ED47-4486-B6E3-C067CEE37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1E2AF9-C205-40ED-A872-6E9A7D552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C72A8-CE7A-4A68-9F16-A8CE490C9DE4}"/>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6" name="Footer Placeholder 5">
            <a:extLst>
              <a:ext uri="{FF2B5EF4-FFF2-40B4-BE49-F238E27FC236}">
                <a16:creationId xmlns:a16="http://schemas.microsoft.com/office/drawing/2014/main" id="{1D81D9E4-7B4C-4FD5-B73E-92885EFD3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44DE3-FCB1-4C96-8E69-77ED7FCDDD41}"/>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268461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B50A-F4E4-4500-A134-9BFB52302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1CCB3-FEC2-403E-88E2-EE2725587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3D640-E4BD-4484-85B9-42FFDC806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B568B-138D-4C59-B5C6-1ECD58A92BA1}"/>
              </a:ext>
            </a:extLst>
          </p:cNvPr>
          <p:cNvSpPr>
            <a:spLocks noGrp="1"/>
          </p:cNvSpPr>
          <p:nvPr>
            <p:ph type="dt" sz="half" idx="10"/>
          </p:nvPr>
        </p:nvSpPr>
        <p:spPr/>
        <p:txBody>
          <a:bodyPr/>
          <a:lstStyle/>
          <a:p>
            <a:fld id="{A7CC6C41-A891-4C98-B8B7-373C894F2A41}" type="datetimeFigureOut">
              <a:rPr lang="en-US" smtClean="0"/>
              <a:t>11/13/2021</a:t>
            </a:fld>
            <a:endParaRPr lang="en-US"/>
          </a:p>
        </p:txBody>
      </p:sp>
      <p:sp>
        <p:nvSpPr>
          <p:cNvPr id="6" name="Footer Placeholder 5">
            <a:extLst>
              <a:ext uri="{FF2B5EF4-FFF2-40B4-BE49-F238E27FC236}">
                <a16:creationId xmlns:a16="http://schemas.microsoft.com/office/drawing/2014/main" id="{5E962275-BC8A-4947-B8F2-62E072E46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1E71B-81B8-49AA-B484-CFAF817DAC4B}"/>
              </a:ext>
            </a:extLst>
          </p:cNvPr>
          <p:cNvSpPr>
            <a:spLocks noGrp="1"/>
          </p:cNvSpPr>
          <p:nvPr>
            <p:ph type="sldNum" sz="quarter" idx="12"/>
          </p:nvPr>
        </p:nvSpPr>
        <p:spPr/>
        <p:txBody>
          <a:bodyPr/>
          <a:lstStyle/>
          <a:p>
            <a:fld id="{16B9A94E-A3C7-461C-A082-D9EF34E05E3C}" type="slidenum">
              <a:rPr lang="en-US" smtClean="0"/>
              <a:t>‹#›</a:t>
            </a:fld>
            <a:endParaRPr lang="en-US"/>
          </a:p>
        </p:txBody>
      </p:sp>
    </p:spTree>
    <p:extLst>
      <p:ext uri="{BB962C8B-B14F-4D97-AF65-F5344CB8AC3E}">
        <p14:creationId xmlns:p14="http://schemas.microsoft.com/office/powerpoint/2010/main" val="217162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C63AB-DEBE-4FB7-BCD3-7D931D9FF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5ECAC9-69B1-4DB1-A2B0-086A727FF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47761-952C-4164-966F-D83651497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C6C41-A891-4C98-B8B7-373C894F2A41}" type="datetimeFigureOut">
              <a:rPr lang="en-US" smtClean="0"/>
              <a:t>11/13/2021</a:t>
            </a:fld>
            <a:endParaRPr lang="en-US"/>
          </a:p>
        </p:txBody>
      </p:sp>
      <p:sp>
        <p:nvSpPr>
          <p:cNvPr id="5" name="Footer Placeholder 4">
            <a:extLst>
              <a:ext uri="{FF2B5EF4-FFF2-40B4-BE49-F238E27FC236}">
                <a16:creationId xmlns:a16="http://schemas.microsoft.com/office/drawing/2014/main" id="{6358DC05-6660-4BDF-8FFF-3AC4E09BC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F6E679-7C22-4AA8-974C-9D6E0076E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9A94E-A3C7-461C-A082-D9EF34E05E3C}" type="slidenum">
              <a:rPr lang="en-US" smtClean="0"/>
              <a:t>‹#›</a:t>
            </a:fld>
            <a:endParaRPr lang="en-US"/>
          </a:p>
        </p:txBody>
      </p:sp>
    </p:spTree>
    <p:extLst>
      <p:ext uri="{BB962C8B-B14F-4D97-AF65-F5344CB8AC3E}">
        <p14:creationId xmlns:p14="http://schemas.microsoft.com/office/powerpoint/2010/main" val="28588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5F8E6-E7EC-4492-A3C9-C68B6B170AC3}"/>
              </a:ext>
            </a:extLst>
          </p:cNvPr>
          <p:cNvSpPr txBox="1"/>
          <p:nvPr/>
        </p:nvSpPr>
        <p:spPr>
          <a:xfrm>
            <a:off x="66676" y="176539"/>
            <a:ext cx="6664893" cy="738664"/>
          </a:xfrm>
          <a:prstGeom prst="rect">
            <a:avLst/>
          </a:prstGeom>
          <a:noFill/>
        </p:spPr>
        <p:txBody>
          <a:bodyPr wrap="square" rtlCol="0">
            <a:spAutoFit/>
          </a:bodyPr>
          <a:lstStyle/>
          <a:p>
            <a:r>
              <a:rPr lang="vi-VN" sz="2400" b="1" i="0" dirty="0">
                <a:solidFill>
                  <a:srgbClr val="FF0000"/>
                </a:solidFill>
                <a:effectLst/>
                <a:latin typeface="+mj-lt"/>
              </a:rPr>
              <a:t>5. GIÁM SÁT HOẠT ĐỘNG VÀ KIỂM TOÁN</a:t>
            </a:r>
            <a:r>
              <a:rPr lang="vi-VN" sz="2400" dirty="0">
                <a:solidFill>
                  <a:srgbClr val="FF0000"/>
                </a:solidFill>
                <a:latin typeface="+mj-lt"/>
              </a:rPr>
              <a:t> </a:t>
            </a:r>
            <a:br>
              <a:rPr lang="vi-VN" dirty="0"/>
            </a:br>
            <a:endParaRPr lang="vi-VN" dirty="0"/>
          </a:p>
        </p:txBody>
      </p:sp>
      <p:sp>
        <p:nvSpPr>
          <p:cNvPr id="3" name="TextBox 2">
            <a:extLst>
              <a:ext uri="{FF2B5EF4-FFF2-40B4-BE49-F238E27FC236}">
                <a16:creationId xmlns:a16="http://schemas.microsoft.com/office/drawing/2014/main" id="{14C2BC31-340F-44FB-94FD-E91BCF2DEE9C}"/>
              </a:ext>
            </a:extLst>
          </p:cNvPr>
          <p:cNvSpPr txBox="1"/>
          <p:nvPr/>
        </p:nvSpPr>
        <p:spPr>
          <a:xfrm>
            <a:off x="304800" y="924758"/>
            <a:ext cx="11172825" cy="1015663"/>
          </a:xfrm>
          <a:prstGeom prst="rect">
            <a:avLst/>
          </a:prstGeom>
          <a:noFill/>
        </p:spPr>
        <p:txBody>
          <a:bodyPr wrap="square" rtlCol="0">
            <a:spAutoFit/>
          </a:bodyPr>
          <a:lstStyle/>
          <a:p>
            <a:pPr marL="342900" indent="-342900">
              <a:buFont typeface="Arial" panose="020B0604020202020204" pitchFamily="34" charset="0"/>
              <a:buChar char="•"/>
            </a:pPr>
            <a:r>
              <a:rPr lang="vi-VN" sz="2000" b="0" i="0" dirty="0">
                <a:solidFill>
                  <a:srgbClr val="000000"/>
                </a:solidFill>
                <a:effectLst/>
              </a:rPr>
              <a:t>Các công cụ giám sát và kiểm toán không chỉ giúp người quản trị được thông báo kịp thời về tình trạng chung của hệ thống mà còn có thông tin chính xác để khắc phục hay giúp cho các dịch vụ và hệ thống hoạt động được đảm bảo hơn.</a:t>
            </a:r>
            <a:r>
              <a:rPr lang="vi-VN" sz="2000" dirty="0"/>
              <a:t> </a:t>
            </a:r>
            <a:endParaRPr lang="vi-VN" dirty="0"/>
          </a:p>
        </p:txBody>
      </p:sp>
      <p:sp>
        <p:nvSpPr>
          <p:cNvPr id="4" name="TextBox 3">
            <a:extLst>
              <a:ext uri="{FF2B5EF4-FFF2-40B4-BE49-F238E27FC236}">
                <a16:creationId xmlns:a16="http://schemas.microsoft.com/office/drawing/2014/main" id="{21C06DE1-1D0F-4648-9F4B-38ED7FDDC5DA}"/>
              </a:ext>
            </a:extLst>
          </p:cNvPr>
          <p:cNvSpPr txBox="1"/>
          <p:nvPr/>
        </p:nvSpPr>
        <p:spPr>
          <a:xfrm>
            <a:off x="390525" y="2009775"/>
            <a:ext cx="3573799" cy="400110"/>
          </a:xfrm>
          <a:prstGeom prst="rect">
            <a:avLst/>
          </a:prstGeom>
          <a:noFill/>
        </p:spPr>
        <p:txBody>
          <a:bodyPr wrap="none" rtlCol="0">
            <a:spAutoFit/>
          </a:bodyPr>
          <a:lstStyle/>
          <a:p>
            <a:r>
              <a:rPr lang="vi-VN" sz="2000" b="1" i="0" dirty="0">
                <a:solidFill>
                  <a:srgbClr val="000000"/>
                </a:solidFill>
                <a:effectLst/>
                <a:latin typeface="TimesNewRomanPS-BoldMT"/>
              </a:rPr>
              <a:t>5.1 GIÁM SÁT HOẠT ĐỘNG</a:t>
            </a:r>
            <a:r>
              <a:rPr lang="vi-VN" sz="2000" dirty="0"/>
              <a:t> </a:t>
            </a:r>
          </a:p>
        </p:txBody>
      </p:sp>
      <p:graphicFrame>
        <p:nvGraphicFramePr>
          <p:cNvPr id="6" name="Table 6">
            <a:extLst>
              <a:ext uri="{FF2B5EF4-FFF2-40B4-BE49-F238E27FC236}">
                <a16:creationId xmlns:a16="http://schemas.microsoft.com/office/drawing/2014/main" id="{B298DF50-5D0B-4788-B9F1-E3ECA7360043}"/>
              </a:ext>
            </a:extLst>
          </p:cNvPr>
          <p:cNvGraphicFramePr>
            <a:graphicFrameLocks noGrp="1"/>
          </p:cNvGraphicFramePr>
          <p:nvPr/>
        </p:nvGraphicFramePr>
        <p:xfrm>
          <a:off x="257173" y="809624"/>
          <a:ext cx="11544302" cy="5286375"/>
        </p:xfrm>
        <a:graphic>
          <a:graphicData uri="http://schemas.openxmlformats.org/drawingml/2006/table">
            <a:tbl>
              <a:tblPr firstRow="1" bandRow="1">
                <a:tableStyleId>{5C22544A-7EE6-4342-B048-85BDC9FD1C3A}</a:tableStyleId>
              </a:tblPr>
              <a:tblGrid>
                <a:gridCol w="5772151">
                  <a:extLst>
                    <a:ext uri="{9D8B030D-6E8A-4147-A177-3AD203B41FA5}">
                      <a16:colId xmlns:a16="http://schemas.microsoft.com/office/drawing/2014/main" val="1722780169"/>
                    </a:ext>
                  </a:extLst>
                </a:gridCol>
                <a:gridCol w="5772151">
                  <a:extLst>
                    <a:ext uri="{9D8B030D-6E8A-4147-A177-3AD203B41FA5}">
                      <a16:colId xmlns:a16="http://schemas.microsoft.com/office/drawing/2014/main" val="1132277453"/>
                    </a:ext>
                  </a:extLst>
                </a:gridCol>
              </a:tblGrid>
              <a:tr h="476346">
                <a:tc>
                  <a:txBody>
                    <a:bodyPr/>
                    <a:lstStyle/>
                    <a:p>
                      <a:pPr algn="ctr"/>
                      <a:r>
                        <a:rPr lang="vi-VN" sz="2400" dirty="0">
                          <a:solidFill>
                            <a:schemeClr val="tx1"/>
                          </a:solidFill>
                          <a:latin typeface="+mj-lt"/>
                        </a:rPr>
                        <a:t>Windows</a:t>
                      </a:r>
                    </a:p>
                  </a:txBody>
                  <a:tcPr>
                    <a:solidFill>
                      <a:schemeClr val="accent2">
                        <a:lumMod val="20000"/>
                        <a:lumOff val="80000"/>
                      </a:schemeClr>
                    </a:solidFill>
                  </a:tcPr>
                </a:tc>
                <a:tc>
                  <a:txBody>
                    <a:bodyPr/>
                    <a:lstStyle/>
                    <a:p>
                      <a:pPr algn="ctr"/>
                      <a:r>
                        <a:rPr lang="vi-VN" sz="2400" dirty="0">
                          <a:solidFill>
                            <a:schemeClr val="tx1"/>
                          </a:solidFill>
                          <a:latin typeface="+mj-lt"/>
                        </a:rPr>
                        <a:t>Linux</a:t>
                      </a:r>
                    </a:p>
                  </a:txBody>
                  <a:tcPr>
                    <a:solidFill>
                      <a:schemeClr val="accent2">
                        <a:lumMod val="20000"/>
                        <a:lumOff val="80000"/>
                      </a:schemeClr>
                    </a:solidFill>
                  </a:tcPr>
                </a:tc>
                <a:extLst>
                  <a:ext uri="{0D108BD9-81ED-4DB2-BD59-A6C34878D82A}">
                    <a16:rowId xmlns:a16="http://schemas.microsoft.com/office/drawing/2014/main" val="1811930118"/>
                  </a:ext>
                </a:extLst>
              </a:tr>
              <a:tr h="1998533">
                <a:tc>
                  <a:txBody>
                    <a:bodyPr/>
                    <a:lstStyle/>
                    <a:p>
                      <a:r>
                        <a:rPr lang="vi-VN" sz="1600" b="0" i="0" dirty="0">
                          <a:solidFill>
                            <a:srgbClr val="000000"/>
                          </a:solidFill>
                          <a:effectLst/>
                          <a:latin typeface="Arial" panose="020B0604020202020204" pitchFamily="34" charset="0"/>
                          <a:cs typeface="Arial" panose="020B0604020202020204" pitchFamily="34" charset="0"/>
                        </a:rPr>
                        <a:t>Microsoft cung cấp một số công cụ cho người quản trị theo dõi hiệu năng và việc sử dụng tài nguyên hệ thống </a:t>
                      </a:r>
                    </a:p>
                    <a:p>
                      <a:r>
                        <a:rPr lang="vi-VN" sz="1600" b="0" i="0" dirty="0">
                          <a:solidFill>
                            <a:srgbClr val="000000"/>
                          </a:solidFill>
                          <a:effectLst/>
                          <a:latin typeface="Arial" panose="020B0604020202020204" pitchFamily="34" charset="0"/>
                          <a:cs typeface="Arial" panose="020B0604020202020204" pitchFamily="34" charset="0"/>
                        </a:rPr>
                        <a:t>-   Giám sát hiệu năng (Performance Monitor)</a:t>
                      </a:r>
                    </a:p>
                    <a:p>
                      <a:pPr marL="171450" indent="-171450">
                        <a:buFontTx/>
                        <a:buChar char="-"/>
                      </a:pPr>
                      <a:r>
                        <a:rPr lang="vi-VN" sz="1600" b="0" i="0" dirty="0">
                          <a:solidFill>
                            <a:srgbClr val="000000"/>
                          </a:solidFill>
                          <a:effectLst/>
                          <a:latin typeface="Arial" panose="020B0604020202020204" pitchFamily="34" charset="0"/>
                          <a:cs typeface="Arial" panose="020B0604020202020204" pitchFamily="34" charset="0"/>
                        </a:rPr>
                        <a:t>Quản lý công việc (Task Manager)</a:t>
                      </a:r>
                    </a:p>
                    <a:p>
                      <a:pPr marL="171450" indent="-171450">
                        <a:buFontTx/>
                        <a:buChar char="-"/>
                      </a:pPr>
                      <a:r>
                        <a:rPr lang="vi-VN" sz="1600" b="0" i="0" dirty="0">
                          <a:solidFill>
                            <a:srgbClr val="000000"/>
                          </a:solidFill>
                          <a:effectLst/>
                          <a:latin typeface="Arial" panose="020B0604020202020204" pitchFamily="34" charset="0"/>
                          <a:cs typeface="Arial" panose="020B0604020202020204" pitchFamily="34" charset="0"/>
                        </a:rPr>
                        <a:t>Giám sát tài nguyên (Resource Monitor)</a:t>
                      </a:r>
                    </a:p>
                    <a:p>
                      <a:pPr marL="171450" indent="-171450">
                        <a:buFontTx/>
                        <a:buChar char="-"/>
                      </a:pPr>
                      <a:r>
                        <a:rPr lang="vi-VN" sz="1600" b="0" i="0" dirty="0">
                          <a:solidFill>
                            <a:srgbClr val="000000"/>
                          </a:solidFill>
                          <a:effectLst/>
                          <a:latin typeface="Arial" panose="020B0604020202020204" pitchFamily="34" charset="0"/>
                          <a:cs typeface="Arial" panose="020B0604020202020204" pitchFamily="34" charset="0"/>
                        </a:rPr>
                        <a:t>Xem bản ghi sự kiện (Event Viewer)</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Các file nhật ký cung cấp thông tin về tình</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trạng hoạt động chung của các dịch vụ và</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hệ thống máy chủ và được lưu trong thư</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mục “var/log/” như:</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syslog</a:t>
                      </a:r>
                      <a:r>
                        <a:rPr lang="vi-VN" sz="1600" b="0" i="0" dirty="0">
                          <a:solidFill>
                            <a:srgbClr val="000000"/>
                          </a:solidFill>
                          <a:effectLst/>
                          <a:latin typeface="Arial" panose="020B0604020202020204" pitchFamily="34" charset="0"/>
                          <a:cs typeface="Arial" panose="020B0604020202020204" pitchFamily="34" charset="0"/>
                        </a:rPr>
                        <a:t>: nhật ký về hoạt động chung của hệ</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thống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mail</a:t>
                      </a:r>
                      <a:r>
                        <a:rPr lang="vi-VN" sz="1600" b="0" i="0" dirty="0">
                          <a:solidFill>
                            <a:srgbClr val="000000"/>
                          </a:solidFill>
                          <a:effectLst/>
                          <a:latin typeface="Arial" panose="020B0604020202020204" pitchFamily="34" charset="0"/>
                          <a:cs typeface="Arial" panose="020B0604020202020204" pitchFamily="34" charset="0"/>
                        </a:rPr>
                        <a:t>: nhật ký về hệ thống thư điện tử</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3547740946"/>
                  </a:ext>
                </a:extLst>
              </a:tr>
              <a:tr h="2811496">
                <a:tc>
                  <a:txBody>
                    <a:bodyPr/>
                    <a:lstStyle/>
                    <a:p>
                      <a:r>
                        <a:rPr lang="vi-VN" sz="1600" b="0" i="0" dirty="0">
                          <a:solidFill>
                            <a:srgbClr val="000000"/>
                          </a:solidFill>
                          <a:effectLst/>
                          <a:latin typeface="Arial" panose="020B0604020202020204" pitchFamily="34" charset="0"/>
                          <a:cs typeface="Arial" panose="020B0604020202020204" pitchFamily="34" charset="0"/>
                        </a:rPr>
                        <a:t>Người quản trị có thể xác định được tình trạng chung của hệ thống thông qua chương trình quản lý nhiệm vụ theo dõi thông tin. Về chức năng, chương trình cung cấp các thông tin: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Mục ứng dụng, tiến trình, dịch vụ, hiệu năng, kết nối mạng, người dùng.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Có hai kiểu file nhật ký sự kiện là: </a:t>
                      </a:r>
                    </a:p>
                    <a:p>
                      <a:r>
                        <a:rPr lang="vi-VN" sz="1600" b="0" i="0" dirty="0">
                          <a:solidFill>
                            <a:srgbClr val="000000"/>
                          </a:solidFill>
                          <a:effectLst/>
                          <a:latin typeface="Arial" panose="020B0604020202020204" pitchFamily="34" charset="0"/>
                          <a:cs typeface="Arial" panose="020B0604020202020204" pitchFamily="34" charset="0"/>
                        </a:rPr>
                        <a:t>    Nhật ký Windows </a:t>
                      </a:r>
                    </a:p>
                    <a:p>
                      <a:r>
                        <a:rPr lang="vi-VN" sz="1600" b="0" i="0" dirty="0">
                          <a:solidFill>
                            <a:srgbClr val="000000"/>
                          </a:solidFill>
                          <a:effectLst/>
                          <a:latin typeface="Arial" panose="020B0604020202020204" pitchFamily="34" charset="0"/>
                          <a:cs typeface="Arial" panose="020B0604020202020204" pitchFamily="34" charset="0"/>
                        </a:rPr>
                        <a:t>    Nhật ký dịch vụ và ứng dụng: lưu lại việc sử dụng của ứng dụng cụ thể</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Linux/Unix cung cấp một số công cụ cho phép theo dõi tình trạng sử dụng các tài</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nguyên hệ thống của các chương trình và dịch vụ qua các câu lệnh:</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ps</a:t>
                      </a:r>
                      <a:r>
                        <a:rPr lang="vi-VN" sz="1600" b="0" i="0" dirty="0">
                          <a:solidFill>
                            <a:srgbClr val="000000"/>
                          </a:solidFill>
                          <a:effectLst/>
                          <a:latin typeface="Arial" panose="020B0604020202020204" pitchFamily="34" charset="0"/>
                          <a:cs typeface="Arial" panose="020B0604020202020204" pitchFamily="34" charset="0"/>
                        </a:rPr>
                        <a:t>: liệt kê các chương trình đang hoạt động và số lượng tài nguyên hệ thống chúng sử dụng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df: </a:t>
                      </a:r>
                      <a:r>
                        <a:rPr lang="vi-VN" sz="1600" b="0" i="0" dirty="0">
                          <a:solidFill>
                            <a:srgbClr val="000000"/>
                          </a:solidFill>
                          <a:effectLst/>
                          <a:latin typeface="Arial" panose="020B0604020202020204" pitchFamily="34" charset="0"/>
                          <a:cs typeface="Arial" panose="020B0604020202020204" pitchFamily="34" charset="0"/>
                        </a:rPr>
                        <a:t>cho biết dung lượng lưu trữ đã được sử dụng trong hệ thống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netstat</a:t>
                      </a:r>
                      <a:r>
                        <a:rPr lang="vi-VN" sz="1600" b="0" i="0" dirty="0">
                          <a:solidFill>
                            <a:srgbClr val="000000"/>
                          </a:solidFill>
                          <a:effectLst/>
                          <a:latin typeface="Arial" panose="020B0604020202020204" pitchFamily="34" charset="0"/>
                          <a:cs typeface="Arial" panose="020B0604020202020204" pitchFamily="34" charset="0"/>
                        </a:rPr>
                        <a:t>: cho biết thông tin về các cổng và các giao thức mạng đang hoạt động của hệ thống</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3256091463"/>
                  </a:ext>
                </a:extLst>
              </a:tr>
            </a:tbl>
          </a:graphicData>
        </a:graphic>
      </p:graphicFrame>
      <p:graphicFrame>
        <p:nvGraphicFramePr>
          <p:cNvPr id="7" name="Table 6">
            <a:extLst>
              <a:ext uri="{FF2B5EF4-FFF2-40B4-BE49-F238E27FC236}">
                <a16:creationId xmlns:a16="http://schemas.microsoft.com/office/drawing/2014/main" id="{1DF73D44-FB83-4C95-A100-82B9AA7D3E89}"/>
              </a:ext>
            </a:extLst>
          </p:cNvPr>
          <p:cNvGraphicFramePr>
            <a:graphicFrameLocks noGrp="1"/>
          </p:cNvGraphicFramePr>
          <p:nvPr/>
        </p:nvGraphicFramePr>
        <p:xfrm>
          <a:off x="238125" y="1319212"/>
          <a:ext cx="11544302" cy="4729163"/>
        </p:xfrm>
        <a:graphic>
          <a:graphicData uri="http://schemas.openxmlformats.org/drawingml/2006/table">
            <a:tbl>
              <a:tblPr firstRow="1" bandRow="1">
                <a:tableStyleId>{5C22544A-7EE6-4342-B048-85BDC9FD1C3A}</a:tableStyleId>
              </a:tblPr>
              <a:tblGrid>
                <a:gridCol w="5772151">
                  <a:extLst>
                    <a:ext uri="{9D8B030D-6E8A-4147-A177-3AD203B41FA5}">
                      <a16:colId xmlns:a16="http://schemas.microsoft.com/office/drawing/2014/main" val="2789456686"/>
                    </a:ext>
                  </a:extLst>
                </a:gridCol>
                <a:gridCol w="5772151">
                  <a:extLst>
                    <a:ext uri="{9D8B030D-6E8A-4147-A177-3AD203B41FA5}">
                      <a16:colId xmlns:a16="http://schemas.microsoft.com/office/drawing/2014/main" val="770390112"/>
                    </a:ext>
                  </a:extLst>
                </a:gridCol>
              </a:tblGrid>
              <a:tr h="4729163">
                <a:tc>
                  <a:txBody>
                    <a:bodyPr/>
                    <a:lstStyle/>
                    <a:p>
                      <a:r>
                        <a:rPr lang="vi-VN" sz="1600" b="0" i="0" dirty="0">
                          <a:solidFill>
                            <a:srgbClr val="000000"/>
                          </a:solidFill>
                          <a:effectLst/>
                          <a:latin typeface="Arial" panose="020B0604020202020204" pitchFamily="34" charset="0"/>
                          <a:cs typeface="Arial" panose="020B0604020202020204" pitchFamily="34" charset="0"/>
                        </a:rPr>
                        <a:t>Với nhật ký sự kiện, người quản trị sử dụng chương trình “Event Viewer”, mỗi sự kiện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chương trình sẽ đánh dấu tương ứng như sau:</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Thông tin: Thông báo thông thường về thao tác</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được thực hiện thành công.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Cảnh báo: Mô tả sự kiện không nghiêm trọng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nhưng cần chú ý để tránh các vấn đề xa hơn.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Lỗi: Cho biết một lối hay vấn đề không nghiêm</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trọng xảy ra.</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Nghiêm trọng: Cho thấy một lỗi nghiêm trọng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hay vấn đề rất đáng kể xảy ra.</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Kiểm toán thành công: Mô tả sự kiện kiểm toán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an ninh thành công như yêu cầu.</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Kiểm toán thất bại: Mô tả sự kiện kiểm toán an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ninh không thành công như yêu cầu</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Sysstat là công cụ giám sát hiệu năng tốt cho môi trường Linux. Công cụ này cho</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phép ghi lại các thống kê tình trạng hệ thống: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Tải của bộ xử lý</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Thao tác vào/ra và tốc độ truyền theo từng chương trình, ổ đĩa, kết nối mạng, …</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Sử dụng bộ nhớ và bộ nhớ hoán đổi, Bộ nhớ ảo, lỗi trang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Sử dụng mạng, …</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Để cài đặt công cụ này, người quản trị cần sử dụng câu lệnh </a:t>
                      </a:r>
                      <a:r>
                        <a:rPr lang="vi-VN" sz="1600" b="0" i="1" dirty="0">
                          <a:solidFill>
                            <a:srgbClr val="000000"/>
                          </a:solidFill>
                          <a:effectLst/>
                          <a:latin typeface="Arial" panose="020B0604020202020204" pitchFamily="34" charset="0"/>
                          <a:cs typeface="Arial" panose="020B0604020202020204" pitchFamily="34" charset="0"/>
                        </a:rPr>
                        <a:t>sudo apt-get install sysstat</a:t>
                      </a:r>
                      <a:br>
                        <a:rPr lang="vi-VN" sz="1600" b="0" i="1"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và </a:t>
                      </a:r>
                      <a:r>
                        <a:rPr lang="vi-VN" sz="1600" b="0" i="1" dirty="0">
                          <a:solidFill>
                            <a:srgbClr val="000000"/>
                          </a:solidFill>
                          <a:effectLst/>
                          <a:latin typeface="Arial" panose="020B0604020202020204" pitchFamily="34" charset="0"/>
                          <a:cs typeface="Arial" panose="020B0604020202020204" pitchFamily="34" charset="0"/>
                        </a:rPr>
                        <a:t>sudo dpkg-reconfigure sysstat </a:t>
                      </a:r>
                      <a:r>
                        <a:rPr lang="vi-VN" sz="1600" b="0" i="0" dirty="0">
                          <a:solidFill>
                            <a:srgbClr val="000000"/>
                          </a:solidFill>
                          <a:effectLst/>
                          <a:latin typeface="Arial" panose="020B0604020202020204" pitchFamily="34" charset="0"/>
                          <a:cs typeface="Arial" panose="020B0604020202020204" pitchFamily="34" charset="0"/>
                        </a:rPr>
                        <a:t>để cấu hình. </a:t>
                      </a:r>
                    </a:p>
                    <a:p>
                      <a:r>
                        <a:rPr lang="vi-VN" sz="1600" b="0" i="0" dirty="0">
                          <a:solidFill>
                            <a:srgbClr val="000000"/>
                          </a:solidFill>
                          <a:effectLst/>
                          <a:latin typeface="Arial" panose="020B0604020202020204" pitchFamily="34" charset="0"/>
                          <a:cs typeface="Arial" panose="020B0604020202020204" pitchFamily="34" charset="0"/>
                        </a:rPr>
                        <a:t>Để lấy thông tin về các thao tác vào/ra, người quản trị có thể sử dụng câu lệnh </a:t>
                      </a:r>
                      <a:r>
                        <a:rPr lang="vi-VN" sz="1600" b="0" i="1" dirty="0">
                          <a:solidFill>
                            <a:srgbClr val="000000"/>
                          </a:solidFill>
                          <a:effectLst/>
                          <a:latin typeface="Arial" panose="020B0604020202020204" pitchFamily="34" charset="0"/>
                          <a:cs typeface="Arial" panose="020B0604020202020204" pitchFamily="34" charset="0"/>
                        </a:rPr>
                        <a:t>sar –b</a:t>
                      </a:r>
                      <a:r>
                        <a:rPr lang="vi-VN" sz="1600" b="0" i="0" dirty="0">
                          <a:solidFill>
                            <a:srgbClr val="000000"/>
                          </a:solidFill>
                          <a:effectLst/>
                          <a:latin typeface="Arial" panose="020B0604020202020204" pitchFamily="34" charset="0"/>
                          <a:cs typeface="Arial" panose="020B0604020202020204" pitchFamily="34" charset="0"/>
                        </a:rPr>
                        <a:t>.</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495892191"/>
                  </a:ext>
                </a:extLst>
              </a:tr>
            </a:tbl>
          </a:graphicData>
        </a:graphic>
      </p:graphicFrame>
      <p:pic>
        <p:nvPicPr>
          <p:cNvPr id="9" name="Picture 8">
            <a:extLst>
              <a:ext uri="{FF2B5EF4-FFF2-40B4-BE49-F238E27FC236}">
                <a16:creationId xmlns:a16="http://schemas.microsoft.com/office/drawing/2014/main" id="{AD0449ED-6517-4011-9230-449C15399323}"/>
              </a:ext>
            </a:extLst>
          </p:cNvPr>
          <p:cNvPicPr>
            <a:picLocks noChangeAspect="1"/>
          </p:cNvPicPr>
          <p:nvPr/>
        </p:nvPicPr>
        <p:blipFill>
          <a:blip r:embed="rId2"/>
          <a:stretch>
            <a:fillRect/>
          </a:stretch>
        </p:blipFill>
        <p:spPr>
          <a:xfrm>
            <a:off x="304800" y="1439433"/>
            <a:ext cx="5686425" cy="4106199"/>
          </a:xfrm>
          <a:prstGeom prst="rect">
            <a:avLst/>
          </a:prstGeom>
        </p:spPr>
      </p:pic>
      <p:pic>
        <p:nvPicPr>
          <p:cNvPr id="11" name="Picture 10">
            <a:extLst>
              <a:ext uri="{FF2B5EF4-FFF2-40B4-BE49-F238E27FC236}">
                <a16:creationId xmlns:a16="http://schemas.microsoft.com/office/drawing/2014/main" id="{F93F87B7-1762-48F6-B475-024B79AA8DFD}"/>
              </a:ext>
            </a:extLst>
          </p:cNvPr>
          <p:cNvPicPr>
            <a:picLocks noChangeAspect="1"/>
          </p:cNvPicPr>
          <p:nvPr/>
        </p:nvPicPr>
        <p:blipFill>
          <a:blip r:embed="rId3"/>
          <a:stretch>
            <a:fillRect/>
          </a:stretch>
        </p:blipFill>
        <p:spPr>
          <a:xfrm>
            <a:off x="6029324" y="1439433"/>
            <a:ext cx="5686425" cy="4099353"/>
          </a:xfrm>
          <a:prstGeom prst="rect">
            <a:avLst/>
          </a:prstGeom>
        </p:spPr>
      </p:pic>
      <p:graphicFrame>
        <p:nvGraphicFramePr>
          <p:cNvPr id="13" name="Table 12">
            <a:extLst>
              <a:ext uri="{FF2B5EF4-FFF2-40B4-BE49-F238E27FC236}">
                <a16:creationId xmlns:a16="http://schemas.microsoft.com/office/drawing/2014/main" id="{65BEDA39-91CA-48CE-B862-6EFA5C9DD4C0}"/>
              </a:ext>
            </a:extLst>
          </p:cNvPr>
          <p:cNvGraphicFramePr>
            <a:graphicFrameLocks noGrp="1"/>
          </p:cNvGraphicFramePr>
          <p:nvPr/>
        </p:nvGraphicFramePr>
        <p:xfrm>
          <a:off x="1366837" y="5665853"/>
          <a:ext cx="3881438" cy="335280"/>
        </p:xfrm>
        <a:graphic>
          <a:graphicData uri="http://schemas.openxmlformats.org/drawingml/2006/table">
            <a:tbl>
              <a:tblPr/>
              <a:tblGrid>
                <a:gridCol w="3881438">
                  <a:extLst>
                    <a:ext uri="{9D8B030D-6E8A-4147-A177-3AD203B41FA5}">
                      <a16:colId xmlns:a16="http://schemas.microsoft.com/office/drawing/2014/main" val="3136089687"/>
                    </a:ext>
                  </a:extLst>
                </a:gridCol>
              </a:tblGrid>
              <a:tr h="294799">
                <a:tc>
                  <a:txBody>
                    <a:bodyPr/>
                    <a:lstStyle/>
                    <a:p>
                      <a:r>
                        <a:rPr lang="vi-VN" sz="1600" b="0" i="1" dirty="0">
                          <a:solidFill>
                            <a:srgbClr val="FF0000"/>
                          </a:solidFill>
                          <a:effectLst/>
                          <a:latin typeface="Arial" panose="020B0604020202020204" pitchFamily="34" charset="0"/>
                          <a:cs typeface="Arial" panose="020B0604020202020204" pitchFamily="34" charset="0"/>
                        </a:rPr>
                        <a:t>Demo dùng chương trình Task Manager</a:t>
                      </a:r>
                      <a:endParaRPr lang="vi-VN" sz="1600" dirty="0">
                        <a:effectLst/>
                        <a:latin typeface="Arial" panose="020B0604020202020204" pitchFamily="34" charset="0"/>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5701305"/>
                  </a:ext>
                </a:extLst>
              </a:tr>
            </a:tbl>
          </a:graphicData>
        </a:graphic>
      </p:graphicFrame>
      <p:sp>
        <p:nvSpPr>
          <p:cNvPr id="14" name="Rectangle 1">
            <a:extLst>
              <a:ext uri="{FF2B5EF4-FFF2-40B4-BE49-F238E27FC236}">
                <a16:creationId xmlns:a16="http://schemas.microsoft.com/office/drawing/2014/main" id="{C2D8E241-9350-4A78-8E60-9108F4D34C55}"/>
              </a:ext>
            </a:extLst>
          </p:cNvPr>
          <p:cNvSpPr>
            <a:spLocks noChangeArrowheads="1"/>
          </p:cNvSpPr>
          <p:nvPr/>
        </p:nvSpPr>
        <p:spPr bwMode="auto">
          <a:xfrm>
            <a:off x="3505200" y="3810684"/>
            <a:ext cx="2857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54BA005C-2F06-4E63-A459-22D49CFED85E}"/>
              </a:ext>
            </a:extLst>
          </p:cNvPr>
          <p:cNvGraphicFramePr>
            <a:graphicFrameLocks noGrp="1"/>
          </p:cNvGraphicFramePr>
          <p:nvPr/>
        </p:nvGraphicFramePr>
        <p:xfrm>
          <a:off x="7729536" y="5638435"/>
          <a:ext cx="3095627" cy="402875"/>
        </p:xfrm>
        <a:graphic>
          <a:graphicData uri="http://schemas.openxmlformats.org/drawingml/2006/table">
            <a:tbl>
              <a:tblPr/>
              <a:tblGrid>
                <a:gridCol w="3095627">
                  <a:extLst>
                    <a:ext uri="{9D8B030D-6E8A-4147-A177-3AD203B41FA5}">
                      <a16:colId xmlns:a16="http://schemas.microsoft.com/office/drawing/2014/main" val="197903316"/>
                    </a:ext>
                  </a:extLst>
                </a:gridCol>
              </a:tblGrid>
              <a:tr h="402875">
                <a:tc>
                  <a:txBody>
                    <a:bodyPr/>
                    <a:lstStyle/>
                    <a:p>
                      <a:r>
                        <a:rPr lang="vi-VN" sz="1600" b="0" i="1" dirty="0">
                          <a:solidFill>
                            <a:srgbClr val="FF0000"/>
                          </a:solidFill>
                          <a:effectLst/>
                          <a:latin typeface="Arial" panose="020B0604020202020204" pitchFamily="34" charset="0"/>
                          <a:cs typeface="Arial" panose="020B0604020202020204" pitchFamily="34" charset="0"/>
                        </a:rPr>
                        <a:t>Demo sử dụng nhật ký hệ thống</a:t>
                      </a:r>
                      <a:endParaRPr lang="vi-VN" sz="1600" dirty="0">
                        <a:effectLst/>
                        <a:latin typeface="Arial" panose="020B0604020202020204" pitchFamily="34" charset="0"/>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809169"/>
                  </a:ext>
                </a:extLst>
              </a:tr>
            </a:tbl>
          </a:graphicData>
        </a:graphic>
      </p:graphicFrame>
      <p:sp>
        <p:nvSpPr>
          <p:cNvPr id="17" name="Rectangle 2">
            <a:extLst>
              <a:ext uri="{FF2B5EF4-FFF2-40B4-BE49-F238E27FC236}">
                <a16:creationId xmlns:a16="http://schemas.microsoft.com/office/drawing/2014/main" id="{95C5275F-1DAA-4D61-830A-1321F670F770}"/>
              </a:ext>
            </a:extLst>
          </p:cNvPr>
          <p:cNvSpPr>
            <a:spLocks noChangeArrowheads="1"/>
          </p:cNvSpPr>
          <p:nvPr/>
        </p:nvSpPr>
        <p:spPr bwMode="auto">
          <a:xfrm>
            <a:off x="7543799" y="5354051"/>
            <a:ext cx="205740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8645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44A3D41-CC33-4E51-8DC7-4CFB48C6DE54}"/>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A5BC7AEE-35C4-4FF5-A0D5-B58A86AD5CF3}"/>
              </a:ext>
            </a:extLst>
          </p:cNvPr>
          <p:cNvSpPr/>
          <p:nvPr/>
        </p:nvSpPr>
        <p:spPr>
          <a:xfrm>
            <a:off x="3162298" y="262466"/>
            <a:ext cx="2028825"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Windows</a:t>
            </a:r>
          </a:p>
        </p:txBody>
      </p:sp>
      <p:sp>
        <p:nvSpPr>
          <p:cNvPr id="5" name="Rectangle 4">
            <a:extLst>
              <a:ext uri="{FF2B5EF4-FFF2-40B4-BE49-F238E27FC236}">
                <a16:creationId xmlns:a16="http://schemas.microsoft.com/office/drawing/2014/main" id="{F1E4A034-1A6D-49D3-B69E-3BFB959845C9}"/>
              </a:ext>
            </a:extLst>
          </p:cNvPr>
          <p:cNvSpPr/>
          <p:nvPr/>
        </p:nvSpPr>
        <p:spPr>
          <a:xfrm>
            <a:off x="7000878" y="262466"/>
            <a:ext cx="2028825"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Linux</a:t>
            </a:r>
          </a:p>
        </p:txBody>
      </p:sp>
    </p:spTree>
    <p:extLst>
      <p:ext uri="{BB962C8B-B14F-4D97-AF65-F5344CB8AC3E}">
        <p14:creationId xmlns:p14="http://schemas.microsoft.com/office/powerpoint/2010/main" val="40273330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83843-0A62-44B5-8EA1-93CE09166AE1}"/>
              </a:ext>
            </a:extLst>
          </p:cNvPr>
          <p:cNvSpPr txBox="1"/>
          <p:nvPr/>
        </p:nvSpPr>
        <p:spPr>
          <a:xfrm>
            <a:off x="120270" y="110123"/>
            <a:ext cx="3105531" cy="800219"/>
          </a:xfrm>
          <a:prstGeom prst="rect">
            <a:avLst/>
          </a:prstGeom>
          <a:noFill/>
        </p:spPr>
        <p:txBody>
          <a:bodyPr wrap="square" rtlCol="0">
            <a:spAutoFit/>
          </a:bodyPr>
          <a:lstStyle/>
          <a:p>
            <a:r>
              <a:rPr lang="vi-VN" sz="2800" b="1" i="0" dirty="0">
                <a:solidFill>
                  <a:srgbClr val="000000"/>
                </a:solidFill>
                <a:effectLst/>
                <a:latin typeface="+mj-lt"/>
              </a:rPr>
              <a:t>5.2 </a:t>
            </a:r>
            <a:r>
              <a:rPr lang="vi-VN" sz="2800" b="1" dirty="0" err="1">
                <a:solidFill>
                  <a:srgbClr val="000000"/>
                </a:solidFill>
                <a:latin typeface="+mj-lt"/>
              </a:rPr>
              <a:t>K</a:t>
            </a:r>
            <a:r>
              <a:rPr lang="vi-VN" sz="2800" b="1" i="0" dirty="0" err="1">
                <a:solidFill>
                  <a:srgbClr val="000000"/>
                </a:solidFill>
                <a:effectLst/>
                <a:latin typeface="+mj-lt"/>
              </a:rPr>
              <a:t>iểm</a:t>
            </a:r>
            <a:r>
              <a:rPr lang="vi-VN" sz="2800" b="1" i="0" dirty="0">
                <a:solidFill>
                  <a:srgbClr val="000000"/>
                </a:solidFill>
                <a:effectLst/>
                <a:latin typeface="+mj-lt"/>
              </a:rPr>
              <a:t> </a:t>
            </a:r>
            <a:r>
              <a:rPr lang="vi-VN" sz="2800" b="1" i="0" dirty="0" err="1">
                <a:solidFill>
                  <a:srgbClr val="000000"/>
                </a:solidFill>
                <a:effectLst/>
                <a:latin typeface="+mj-lt"/>
              </a:rPr>
              <a:t>toán</a:t>
            </a:r>
            <a:r>
              <a:rPr lang="vi-VN" sz="2800" dirty="0">
                <a:latin typeface="+mj-lt"/>
              </a:rPr>
              <a:t> </a:t>
            </a:r>
            <a:br>
              <a:rPr lang="vi-VN" dirty="0"/>
            </a:br>
            <a:endParaRPr lang="vi-VN" dirty="0"/>
          </a:p>
        </p:txBody>
      </p:sp>
      <p:graphicFrame>
        <p:nvGraphicFramePr>
          <p:cNvPr id="3" name="Diagram 2">
            <a:extLst>
              <a:ext uri="{FF2B5EF4-FFF2-40B4-BE49-F238E27FC236}">
                <a16:creationId xmlns:a16="http://schemas.microsoft.com/office/drawing/2014/main" id="{42429AC1-7185-4978-8C48-3789AA76CB65}"/>
              </a:ext>
            </a:extLst>
          </p:cNvPr>
          <p:cNvGraphicFramePr/>
          <p:nvPr/>
        </p:nvGraphicFramePr>
        <p:xfrm>
          <a:off x="536575" y="761999"/>
          <a:ext cx="11112500" cy="5402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B2DE64AE-F3A4-491A-8E9B-40AF1E75A974}"/>
              </a:ext>
            </a:extLst>
          </p:cNvPr>
          <p:cNvSpPr/>
          <p:nvPr/>
        </p:nvSpPr>
        <p:spPr>
          <a:xfrm>
            <a:off x="1352550" y="1104900"/>
            <a:ext cx="3867150" cy="504825"/>
          </a:xfrm>
          <a:prstGeom prst="round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mj-lt"/>
              </a:rPr>
              <a:t>Windows</a:t>
            </a:r>
          </a:p>
        </p:txBody>
      </p:sp>
      <p:sp>
        <p:nvSpPr>
          <p:cNvPr id="6" name="Rectangle: Rounded Corners 5">
            <a:extLst>
              <a:ext uri="{FF2B5EF4-FFF2-40B4-BE49-F238E27FC236}">
                <a16:creationId xmlns:a16="http://schemas.microsoft.com/office/drawing/2014/main" id="{5858CD88-34B9-4402-A368-B43C2BF28C94}"/>
              </a:ext>
            </a:extLst>
          </p:cNvPr>
          <p:cNvSpPr/>
          <p:nvPr/>
        </p:nvSpPr>
        <p:spPr>
          <a:xfrm>
            <a:off x="6972300" y="1104899"/>
            <a:ext cx="3867150" cy="504825"/>
          </a:xfrm>
          <a:prstGeom prst="round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mj-lt"/>
              </a:rPr>
              <a:t>Linux</a:t>
            </a:r>
          </a:p>
        </p:txBody>
      </p:sp>
      <p:graphicFrame>
        <p:nvGraphicFramePr>
          <p:cNvPr id="8" name="Table 8">
            <a:extLst>
              <a:ext uri="{FF2B5EF4-FFF2-40B4-BE49-F238E27FC236}">
                <a16:creationId xmlns:a16="http://schemas.microsoft.com/office/drawing/2014/main" id="{153753DA-9E35-43A1-B1F7-DAAC2F3C57B8}"/>
              </a:ext>
            </a:extLst>
          </p:cNvPr>
          <p:cNvGraphicFramePr>
            <a:graphicFrameLocks noGrp="1"/>
          </p:cNvGraphicFramePr>
          <p:nvPr/>
        </p:nvGraphicFramePr>
        <p:xfrm>
          <a:off x="835025" y="1865838"/>
          <a:ext cx="10623550" cy="4441617"/>
        </p:xfrm>
        <a:graphic>
          <a:graphicData uri="http://schemas.openxmlformats.org/drawingml/2006/table">
            <a:tbl>
              <a:tblPr firstRow="1" bandRow="1">
                <a:tableStyleId>{5C22544A-7EE6-4342-B048-85BDC9FD1C3A}</a:tableStyleId>
              </a:tblPr>
              <a:tblGrid>
                <a:gridCol w="5311775">
                  <a:extLst>
                    <a:ext uri="{9D8B030D-6E8A-4147-A177-3AD203B41FA5}">
                      <a16:colId xmlns:a16="http://schemas.microsoft.com/office/drawing/2014/main" val="437114417"/>
                    </a:ext>
                  </a:extLst>
                </a:gridCol>
                <a:gridCol w="5311775">
                  <a:extLst>
                    <a:ext uri="{9D8B030D-6E8A-4147-A177-3AD203B41FA5}">
                      <a16:colId xmlns:a16="http://schemas.microsoft.com/office/drawing/2014/main" val="3736011371"/>
                    </a:ext>
                  </a:extLst>
                </a:gridCol>
              </a:tblGrid>
              <a:tr h="831102">
                <a:tc gridSpan="2">
                  <a:txBody>
                    <a:bodyPr/>
                    <a:lstStyle/>
                    <a:p>
                      <a:pPr algn="ctr"/>
                      <a:r>
                        <a:rPr lang="vi-VN" dirty="0"/>
                        <a:t>Ưu điểm</a:t>
                      </a:r>
                    </a:p>
                  </a:txBody>
                  <a:tcPr>
                    <a:solidFill>
                      <a:schemeClr val="accent2">
                        <a:lumMod val="75000"/>
                      </a:schemeClr>
                    </a:solidFill>
                  </a:tcPr>
                </a:tc>
                <a:tc hMerge="1">
                  <a:txBody>
                    <a:bodyPr/>
                    <a:lstStyle/>
                    <a:p>
                      <a:endParaRPr lang="vi-VN" dirty="0"/>
                    </a:p>
                  </a:txBody>
                  <a:tcPr/>
                </a:tc>
                <a:extLst>
                  <a:ext uri="{0D108BD9-81ED-4DB2-BD59-A6C34878D82A}">
                    <a16:rowId xmlns:a16="http://schemas.microsoft.com/office/drawing/2014/main" val="3557950660"/>
                  </a:ext>
                </a:extLst>
              </a:tr>
              <a:tr h="1318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dirty="0">
                          <a:solidFill>
                            <a:schemeClr val="dk1"/>
                          </a:solidFill>
                          <a:effectLst/>
                          <a:latin typeface="+mn-lt"/>
                          <a:ea typeface="+mn-ea"/>
                          <a:cs typeface="+mn-cs"/>
                        </a:rPr>
                        <a:t>Người dùng có thể dễ dàng sử dụng chương trình Group Policy Management Editor để giúp dễ dàng hiểu, triển khai, quản lý, khắc phục sự cố triển khai Group Policy, tự động hóa các hoạt động Group Policy thông qua tập lệnh</a:t>
                      </a:r>
                    </a:p>
                    <a:p>
                      <a:endParaRPr lang="vi-VN" sz="1600" dirty="0">
                        <a:latin typeface="+mn-lt"/>
                      </a:endParaRPr>
                    </a:p>
                  </a:txBody>
                  <a:tcPr>
                    <a:solidFill>
                      <a:schemeClr val="accent2">
                        <a:lumMod val="20000"/>
                        <a:lumOff val="80000"/>
                      </a:schemeClr>
                    </a:solidFill>
                  </a:tcPr>
                </a:tc>
                <a:tc>
                  <a:txBody>
                    <a:bodyPr/>
                    <a:lstStyle/>
                    <a:p>
                      <a:r>
                        <a:rPr lang="vi-VN" sz="1600" b="0" i="0" dirty="0">
                          <a:solidFill>
                            <a:srgbClr val="000000"/>
                          </a:solidFill>
                          <a:effectLst/>
                          <a:latin typeface="+mn-lt"/>
                        </a:rPr>
                        <a:t>Người quản trị có thể thao tác kiểm toán bằng bộ công cụ auditd được cài đặt qua câu lệnh</a:t>
                      </a:r>
                      <a:br>
                        <a:rPr lang="vi-VN" sz="1600" b="0" i="0" dirty="0">
                          <a:solidFill>
                            <a:srgbClr val="000000"/>
                          </a:solidFill>
                          <a:effectLst/>
                          <a:latin typeface="+mn-lt"/>
                        </a:rPr>
                      </a:br>
                      <a:r>
                        <a:rPr lang="vi-VN" sz="1600" b="1" i="1" dirty="0">
                          <a:solidFill>
                            <a:srgbClr val="000000"/>
                          </a:solidFill>
                          <a:effectLst/>
                          <a:latin typeface="+mn-lt"/>
                        </a:rPr>
                        <a:t>sudo apt-get install auditd</a:t>
                      </a:r>
                      <a:endParaRPr lang="vi-VN" sz="1600" b="1" dirty="0">
                        <a:effectLst/>
                        <a:latin typeface="+mn-lt"/>
                      </a:endParaRPr>
                    </a:p>
                  </a:txBody>
                  <a:tcPr anchor="ctr">
                    <a:solidFill>
                      <a:schemeClr val="accent2">
                        <a:lumMod val="20000"/>
                        <a:lumOff val="80000"/>
                      </a:schemeClr>
                    </a:solidFill>
                  </a:tcPr>
                </a:tc>
                <a:extLst>
                  <a:ext uri="{0D108BD9-81ED-4DB2-BD59-A6C34878D82A}">
                    <a16:rowId xmlns:a16="http://schemas.microsoft.com/office/drawing/2014/main" val="1082590732"/>
                  </a:ext>
                </a:extLst>
              </a:tr>
              <a:tr h="737316">
                <a:tc gridSpan="2">
                  <a:txBody>
                    <a:bodyPr/>
                    <a:lstStyle/>
                    <a:p>
                      <a:pPr algn="ctr"/>
                      <a:r>
                        <a:rPr lang="vi-VN" dirty="0"/>
                        <a:t>Nhược điểm</a:t>
                      </a:r>
                    </a:p>
                  </a:txBody>
                  <a:tcPr>
                    <a:solidFill>
                      <a:schemeClr val="accent2">
                        <a:lumMod val="60000"/>
                        <a:lumOff val="40000"/>
                      </a:schemeClr>
                    </a:solidFill>
                  </a:tcPr>
                </a:tc>
                <a:tc hMerge="1">
                  <a:txBody>
                    <a:bodyPr/>
                    <a:lstStyle/>
                    <a:p>
                      <a:endParaRPr lang="vi-VN" dirty="0"/>
                    </a:p>
                  </a:txBody>
                  <a:tcPr/>
                </a:tc>
                <a:extLst>
                  <a:ext uri="{0D108BD9-81ED-4DB2-BD59-A6C34878D82A}">
                    <a16:rowId xmlns:a16="http://schemas.microsoft.com/office/drawing/2014/main" val="3372127406"/>
                  </a:ext>
                </a:extLst>
              </a:tr>
              <a:tr h="1318719">
                <a:tc>
                  <a:txBody>
                    <a:bodyPr/>
                    <a:lstStyle/>
                    <a:p>
                      <a:endParaRPr lang="vi-VN" dirty="0"/>
                    </a:p>
                  </a:txBody>
                  <a:tcP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 Sử dụng giao diện dòng lệnh khiến người quản trị khó nhớ được dòng lệnh.</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Cần phải cài đặt mới có thể sử dụng</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3923230518"/>
                  </a:ext>
                </a:extLst>
              </a:tr>
            </a:tbl>
          </a:graphicData>
        </a:graphic>
      </p:graphicFrame>
      <p:pic>
        <p:nvPicPr>
          <p:cNvPr id="10" name="Picture 9">
            <a:extLst>
              <a:ext uri="{FF2B5EF4-FFF2-40B4-BE49-F238E27FC236}">
                <a16:creationId xmlns:a16="http://schemas.microsoft.com/office/drawing/2014/main" id="{347DA817-5EF1-4AF9-8703-F663B30E407C}"/>
              </a:ext>
            </a:extLst>
          </p:cNvPr>
          <p:cNvPicPr>
            <a:picLocks noChangeAspect="1"/>
          </p:cNvPicPr>
          <p:nvPr/>
        </p:nvPicPr>
        <p:blipFill>
          <a:blip r:embed="rId7"/>
          <a:stretch>
            <a:fillRect/>
          </a:stretch>
        </p:blipFill>
        <p:spPr>
          <a:xfrm>
            <a:off x="165101" y="1865839"/>
            <a:ext cx="5930900" cy="4441616"/>
          </a:xfrm>
          <a:prstGeom prst="rect">
            <a:avLst/>
          </a:prstGeom>
        </p:spPr>
      </p:pic>
      <p:pic>
        <p:nvPicPr>
          <p:cNvPr id="12" name="Picture 11">
            <a:extLst>
              <a:ext uri="{FF2B5EF4-FFF2-40B4-BE49-F238E27FC236}">
                <a16:creationId xmlns:a16="http://schemas.microsoft.com/office/drawing/2014/main" id="{2A872EB0-41D9-4153-889F-808211B146B0}"/>
              </a:ext>
            </a:extLst>
          </p:cNvPr>
          <p:cNvPicPr>
            <a:picLocks noChangeAspect="1"/>
          </p:cNvPicPr>
          <p:nvPr/>
        </p:nvPicPr>
        <p:blipFill>
          <a:blip r:embed="rId8"/>
          <a:stretch>
            <a:fillRect/>
          </a:stretch>
        </p:blipFill>
        <p:spPr>
          <a:xfrm>
            <a:off x="6092825" y="1865836"/>
            <a:ext cx="5854700" cy="4441617"/>
          </a:xfrm>
          <a:prstGeom prst="rect">
            <a:avLst/>
          </a:prstGeom>
        </p:spPr>
      </p:pic>
      <p:graphicFrame>
        <p:nvGraphicFramePr>
          <p:cNvPr id="15" name="Table 14">
            <a:extLst>
              <a:ext uri="{FF2B5EF4-FFF2-40B4-BE49-F238E27FC236}">
                <a16:creationId xmlns:a16="http://schemas.microsoft.com/office/drawing/2014/main" id="{5DAD9345-0D81-4B08-A18A-4F349B4433CF}"/>
              </a:ext>
            </a:extLst>
          </p:cNvPr>
          <p:cNvGraphicFramePr>
            <a:graphicFrameLocks noGrp="1"/>
          </p:cNvGraphicFramePr>
          <p:nvPr/>
        </p:nvGraphicFramePr>
        <p:xfrm>
          <a:off x="260351" y="6237805"/>
          <a:ext cx="5930900" cy="620195"/>
        </p:xfrm>
        <a:graphic>
          <a:graphicData uri="http://schemas.openxmlformats.org/drawingml/2006/table">
            <a:tbl>
              <a:tblPr/>
              <a:tblGrid>
                <a:gridCol w="5930900">
                  <a:extLst>
                    <a:ext uri="{9D8B030D-6E8A-4147-A177-3AD203B41FA5}">
                      <a16:colId xmlns:a16="http://schemas.microsoft.com/office/drawing/2014/main" val="259235352"/>
                    </a:ext>
                  </a:extLst>
                </a:gridCol>
              </a:tblGrid>
              <a:tr h="620195">
                <a:tc>
                  <a:txBody>
                    <a:bodyPr/>
                    <a:lstStyle/>
                    <a:p>
                      <a:r>
                        <a:rPr lang="en-US" sz="2000" b="0" i="1" dirty="0">
                          <a:solidFill>
                            <a:srgbClr val="FF0000"/>
                          </a:solidFill>
                          <a:effectLst/>
                          <a:latin typeface="Times New Roman" panose="02020603050405020304" pitchFamily="18" charset="0"/>
                          <a:cs typeface="Times New Roman" panose="02020603050405020304" pitchFamily="18" charset="0"/>
                        </a:rPr>
                        <a:t>Demo </a:t>
                      </a:r>
                      <a:r>
                        <a:rPr lang="en-US" sz="2000" b="0" i="1" dirty="0" err="1">
                          <a:solidFill>
                            <a:srgbClr val="FF0000"/>
                          </a:solidFill>
                          <a:effectLst/>
                          <a:latin typeface="Times New Roman" panose="02020603050405020304" pitchFamily="18" charset="0"/>
                          <a:cs typeface="Times New Roman" panose="02020603050405020304" pitchFamily="18" charset="0"/>
                        </a:rPr>
                        <a:t>sử</a:t>
                      </a:r>
                      <a:r>
                        <a:rPr lang="en-US" sz="2000" b="0" i="1" dirty="0">
                          <a:solidFill>
                            <a:srgbClr val="FF0000"/>
                          </a:solidFill>
                          <a:effectLst/>
                          <a:latin typeface="Times New Roman" panose="02020603050405020304" pitchFamily="18" charset="0"/>
                          <a:cs typeface="Times New Roman" panose="02020603050405020304" pitchFamily="18" charset="0"/>
                        </a:rPr>
                        <a:t> </a:t>
                      </a:r>
                      <a:r>
                        <a:rPr lang="en-US" sz="2000" b="0" i="1" dirty="0" err="1">
                          <a:solidFill>
                            <a:srgbClr val="FF0000"/>
                          </a:solidFill>
                          <a:effectLst/>
                          <a:latin typeface="Times New Roman" panose="02020603050405020304" pitchFamily="18" charset="0"/>
                          <a:cs typeface="Times New Roman" panose="02020603050405020304" pitchFamily="18" charset="0"/>
                        </a:rPr>
                        <a:t>dụng</a:t>
                      </a:r>
                      <a:r>
                        <a:rPr lang="en-US" sz="2000" b="0" i="1" dirty="0">
                          <a:solidFill>
                            <a:srgbClr val="FF0000"/>
                          </a:solidFill>
                          <a:effectLst/>
                          <a:latin typeface="Times New Roman" panose="02020603050405020304" pitchFamily="18" charset="0"/>
                          <a:cs typeface="Times New Roman" panose="02020603050405020304" pitchFamily="18" charset="0"/>
                        </a:rPr>
                        <a:t> Group Policy Management Editor</a:t>
                      </a:r>
                      <a:endParaRPr lang="en-US" sz="20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526073"/>
                  </a:ext>
                </a:extLst>
              </a:tr>
            </a:tbl>
          </a:graphicData>
        </a:graphic>
      </p:graphicFrame>
      <p:sp>
        <p:nvSpPr>
          <p:cNvPr id="16" name="Rectangle 1">
            <a:extLst>
              <a:ext uri="{FF2B5EF4-FFF2-40B4-BE49-F238E27FC236}">
                <a16:creationId xmlns:a16="http://schemas.microsoft.com/office/drawing/2014/main" id="{DBB44179-2F6E-4954-9E35-8D6F66D1B8D4}"/>
              </a:ext>
            </a:extLst>
          </p:cNvPr>
          <p:cNvSpPr>
            <a:spLocks noChangeArrowheads="1"/>
          </p:cNvSpPr>
          <p:nvPr/>
        </p:nvSpPr>
        <p:spPr bwMode="auto">
          <a:xfrm>
            <a:off x="5334000" y="3595418"/>
            <a:ext cx="1531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4F9E14F5-867F-451D-B48E-54EA5CFE7003}"/>
              </a:ext>
            </a:extLst>
          </p:cNvPr>
          <p:cNvSpPr txBox="1"/>
          <p:nvPr/>
        </p:nvSpPr>
        <p:spPr>
          <a:xfrm>
            <a:off x="7867650" y="6657975"/>
            <a:ext cx="2790825" cy="369332"/>
          </a:xfrm>
          <a:prstGeom prst="rect">
            <a:avLst/>
          </a:prstGeom>
          <a:noFill/>
        </p:spPr>
        <p:txBody>
          <a:bodyPr wrap="square" rtlCol="0">
            <a:spAutoFit/>
          </a:bodyPr>
          <a:lstStyle/>
          <a:p>
            <a:endParaRPr lang="vi-VN" dirty="0"/>
          </a:p>
        </p:txBody>
      </p:sp>
      <p:graphicFrame>
        <p:nvGraphicFramePr>
          <p:cNvPr id="21" name="Table 20">
            <a:extLst>
              <a:ext uri="{FF2B5EF4-FFF2-40B4-BE49-F238E27FC236}">
                <a16:creationId xmlns:a16="http://schemas.microsoft.com/office/drawing/2014/main" id="{A6596B34-6D46-4D04-850A-2943B58D93CC}"/>
              </a:ext>
            </a:extLst>
          </p:cNvPr>
          <p:cNvGraphicFramePr>
            <a:graphicFrameLocks noGrp="1"/>
          </p:cNvGraphicFramePr>
          <p:nvPr/>
        </p:nvGraphicFramePr>
        <p:xfrm>
          <a:off x="6972300" y="6222446"/>
          <a:ext cx="4537868" cy="620195"/>
        </p:xfrm>
        <a:graphic>
          <a:graphicData uri="http://schemas.openxmlformats.org/drawingml/2006/table">
            <a:tbl>
              <a:tblPr/>
              <a:tblGrid>
                <a:gridCol w="4537868">
                  <a:extLst>
                    <a:ext uri="{9D8B030D-6E8A-4147-A177-3AD203B41FA5}">
                      <a16:colId xmlns:a16="http://schemas.microsoft.com/office/drawing/2014/main" val="3488264754"/>
                    </a:ext>
                  </a:extLst>
                </a:gridCol>
              </a:tblGrid>
              <a:tr h="620195">
                <a:tc>
                  <a:txBody>
                    <a:bodyPr/>
                    <a:lstStyle/>
                    <a:p>
                      <a:r>
                        <a:rPr lang="vi-VN" sz="2000" b="0" i="1" dirty="0">
                          <a:solidFill>
                            <a:srgbClr val="FF0000"/>
                          </a:solidFill>
                          <a:effectLst/>
                          <a:latin typeface="+mj-lt"/>
                          <a:cs typeface="Arial" panose="020B0604020202020204" pitchFamily="34" charset="0"/>
                        </a:rPr>
                        <a:t>Demo sử dụng công cụ auditd</a:t>
                      </a:r>
                      <a:endParaRPr lang="vi-VN" sz="2000" dirty="0">
                        <a:effectLst/>
                        <a:latin typeface="+mj-lt"/>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779613"/>
                  </a:ext>
                </a:extLst>
              </a:tr>
            </a:tbl>
          </a:graphicData>
        </a:graphic>
      </p:graphicFrame>
      <p:sp>
        <p:nvSpPr>
          <p:cNvPr id="22" name="Rectangle 3">
            <a:extLst>
              <a:ext uri="{FF2B5EF4-FFF2-40B4-BE49-F238E27FC236}">
                <a16:creationId xmlns:a16="http://schemas.microsoft.com/office/drawing/2014/main" id="{D2F95189-B1CF-456C-BD6C-DB6200668F4C}"/>
              </a:ext>
            </a:extLst>
          </p:cNvPr>
          <p:cNvSpPr>
            <a:spLocks noChangeArrowheads="1"/>
          </p:cNvSpPr>
          <p:nvPr/>
        </p:nvSpPr>
        <p:spPr bwMode="auto">
          <a:xfrm>
            <a:off x="5334000" y="3595418"/>
            <a:ext cx="16916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2402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5CB5E-A6AC-44E2-B876-FCB00EC41F52}"/>
              </a:ext>
            </a:extLst>
          </p:cNvPr>
          <p:cNvSpPr txBox="1"/>
          <p:nvPr/>
        </p:nvSpPr>
        <p:spPr>
          <a:xfrm>
            <a:off x="0" y="-13990"/>
            <a:ext cx="8658225" cy="800219"/>
          </a:xfrm>
          <a:prstGeom prst="rect">
            <a:avLst/>
          </a:prstGeom>
          <a:noFill/>
        </p:spPr>
        <p:txBody>
          <a:bodyPr wrap="square" rtlCol="0">
            <a:spAutoFit/>
          </a:bodyPr>
          <a:lstStyle/>
          <a:p>
            <a:r>
              <a:rPr lang="vi-VN" sz="2800" b="1" i="0" dirty="0">
                <a:solidFill>
                  <a:srgbClr val="000000"/>
                </a:solidFill>
                <a:effectLst/>
                <a:latin typeface="+mj-lt"/>
                <a:cs typeface="Arial" panose="020B0604020202020204" pitchFamily="34" charset="0"/>
              </a:rPr>
              <a:t>5.3 Xây </a:t>
            </a:r>
            <a:r>
              <a:rPr lang="vi-VN" sz="2800" b="1" i="0" dirty="0" err="1">
                <a:solidFill>
                  <a:srgbClr val="000000"/>
                </a:solidFill>
                <a:effectLst/>
                <a:latin typeface="+mj-lt"/>
                <a:cs typeface="Arial" panose="020B0604020202020204" pitchFamily="34" charset="0"/>
              </a:rPr>
              <a:t>dựng</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kịch</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bản</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phát</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hiện</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tấn</a:t>
            </a:r>
            <a:r>
              <a:rPr lang="vi-VN" sz="2800" b="1" i="0" dirty="0">
                <a:solidFill>
                  <a:srgbClr val="000000"/>
                </a:solidFill>
                <a:effectLst/>
                <a:latin typeface="+mj-lt"/>
                <a:cs typeface="Arial" panose="020B0604020202020204" pitchFamily="34" charset="0"/>
              </a:rPr>
              <a:t> công </a:t>
            </a:r>
            <a:r>
              <a:rPr lang="vi-VN" sz="2800" b="1" i="0" dirty="0" err="1">
                <a:solidFill>
                  <a:srgbClr val="000000"/>
                </a:solidFill>
                <a:effectLst/>
                <a:latin typeface="+mj-lt"/>
                <a:cs typeface="Arial" panose="020B0604020202020204" pitchFamily="34" charset="0"/>
              </a:rPr>
              <a:t>vào</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máy</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chủ</a:t>
            </a:r>
            <a:r>
              <a:rPr lang="vi-VN" sz="2800" dirty="0">
                <a:latin typeface="+mj-lt"/>
                <a:cs typeface="Arial" panose="020B0604020202020204" pitchFamily="34" charset="0"/>
              </a:rPr>
              <a:t> </a:t>
            </a:r>
            <a:br>
              <a:rPr lang="vi-VN" dirty="0"/>
            </a:br>
            <a:endParaRPr lang="vi-VN" dirty="0"/>
          </a:p>
        </p:txBody>
      </p:sp>
      <p:pic>
        <p:nvPicPr>
          <p:cNvPr id="3" name="Picture 2">
            <a:extLst>
              <a:ext uri="{FF2B5EF4-FFF2-40B4-BE49-F238E27FC236}">
                <a16:creationId xmlns:a16="http://schemas.microsoft.com/office/drawing/2014/main" id="{5FB4EC85-5280-4D25-939F-B8D38C74795A}"/>
              </a:ext>
            </a:extLst>
          </p:cNvPr>
          <p:cNvPicPr>
            <a:picLocks noChangeAspect="1"/>
          </p:cNvPicPr>
          <p:nvPr/>
        </p:nvPicPr>
        <p:blipFill>
          <a:blip r:embed="rId2"/>
          <a:stretch>
            <a:fillRect/>
          </a:stretch>
        </p:blipFill>
        <p:spPr>
          <a:xfrm>
            <a:off x="201612" y="1695451"/>
            <a:ext cx="5899935" cy="3939004"/>
          </a:xfrm>
          <a:prstGeom prst="rect">
            <a:avLst/>
          </a:prstGeom>
        </p:spPr>
      </p:pic>
      <p:sp>
        <p:nvSpPr>
          <p:cNvPr id="5" name="TextBox 4">
            <a:extLst>
              <a:ext uri="{FF2B5EF4-FFF2-40B4-BE49-F238E27FC236}">
                <a16:creationId xmlns:a16="http://schemas.microsoft.com/office/drawing/2014/main" id="{CA460E83-8604-4CD7-8088-DB53CE6CEFD5}"/>
              </a:ext>
            </a:extLst>
          </p:cNvPr>
          <p:cNvSpPr txBox="1"/>
          <p:nvPr/>
        </p:nvSpPr>
        <p:spPr>
          <a:xfrm>
            <a:off x="201612" y="753188"/>
            <a:ext cx="7761288" cy="800219"/>
          </a:xfrm>
          <a:prstGeom prst="rect">
            <a:avLst/>
          </a:prstGeom>
          <a:noFill/>
        </p:spPr>
        <p:txBody>
          <a:bodyPr wrap="square" rtlCol="0">
            <a:spAutoFit/>
          </a:bodyPr>
          <a:lstStyle/>
          <a:p>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Kịch</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bản</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tấn</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a:t>
            </a: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công</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“Ping of Death” </a:t>
            </a: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bằng</a:t>
            </a: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ahoma" panose="020B0604030504040204" pitchFamily="34" charset="0"/>
                <a:cs typeface="Times New Roman" panose="02020603050405020304" pitchFamily="18" charset="0"/>
              </a:rPr>
              <a:t> Snort IDS</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85216911-46F7-420F-BE87-314B9AF72A6E}"/>
              </a:ext>
            </a:extLst>
          </p:cNvPr>
          <p:cNvPicPr>
            <a:picLocks noChangeAspect="1"/>
          </p:cNvPicPr>
          <p:nvPr/>
        </p:nvPicPr>
        <p:blipFill>
          <a:blip r:embed="rId3"/>
          <a:stretch>
            <a:fillRect/>
          </a:stretch>
        </p:blipFill>
        <p:spPr>
          <a:xfrm>
            <a:off x="6095999" y="1695451"/>
            <a:ext cx="5974307" cy="3939004"/>
          </a:xfrm>
          <a:prstGeom prst="rect">
            <a:avLst/>
          </a:prstGeom>
        </p:spPr>
      </p:pic>
    </p:spTree>
    <p:extLst>
      <p:ext uri="{BB962C8B-B14F-4D97-AF65-F5344CB8AC3E}">
        <p14:creationId xmlns:p14="http://schemas.microsoft.com/office/powerpoint/2010/main" val="113496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1163</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Tahoma</vt:lpstr>
      <vt:lpstr>Times New Roman</vt:lpstr>
      <vt:lpstr>TimesNewRomanPS-BoldMT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Phương</dc:creator>
  <cp:lastModifiedBy>Nguyễn Phương</cp:lastModifiedBy>
  <cp:revision>1</cp:revision>
  <dcterms:created xsi:type="dcterms:W3CDTF">2021-11-12T19:49:40Z</dcterms:created>
  <dcterms:modified xsi:type="dcterms:W3CDTF">2021-11-12T19:57:48Z</dcterms:modified>
</cp:coreProperties>
</file>