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embeddedFontLst>
    <p:embeddedFont>
      <p:font typeface="Play"/>
      <p:regular r:id="rId30"/>
      <p:bold r:id="rId31"/>
    </p:embeddedFont>
    <p:embeddedFont>
      <p:font typeface="Tahoma"/>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gZ2LiwQCL+2EquD157WvuhMm+P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45EBE4E-9591-4FA6-8F77-4029B8C5AFC4}">
  <a:tblStyle styleId="{845EBE4E-9591-4FA6-8F77-4029B8C5AFC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E100E42E-2B64-418C-BDCF-6318C3CF5472}"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bold.fntdata"/><Relationship Id="rId30" Type="http://schemas.openxmlformats.org/officeDocument/2006/relationships/font" Target="fonts/Play-regular.fntdata"/><Relationship Id="rId11" Type="http://schemas.openxmlformats.org/officeDocument/2006/relationships/slide" Target="slides/slide6.xml"/><Relationship Id="rId33" Type="http://schemas.openxmlformats.org/officeDocument/2006/relationships/font" Target="fonts/Tahoma-bold.fntdata"/><Relationship Id="rId10" Type="http://schemas.openxmlformats.org/officeDocument/2006/relationships/slide" Target="slides/slide5.xml"/><Relationship Id="rId32" Type="http://schemas.openxmlformats.org/officeDocument/2006/relationships/font" Target="fonts/Tahoma-regular.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66" name="Google Shape;16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fa8f22c5d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gfa8f22c5d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fa8f22c5d0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gfa8f22c5d0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cf89c86447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cf89c86447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53" name="Google Shape;15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60" name="Google Shape;16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1" name="Shape 31"/>
        <p:cNvGrpSpPr/>
        <p:nvPr/>
      </p:nvGrpSpPr>
      <p:grpSpPr>
        <a:xfrm>
          <a:off x="0" y="0"/>
          <a:ext cx="0" cy="0"/>
          <a:chOff x="0" y="0"/>
          <a:chExt cx="0" cy="0"/>
        </a:xfrm>
      </p:grpSpPr>
      <p:sp>
        <p:nvSpPr>
          <p:cNvPr id="32" name="Google Shape;32;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4" name="Google Shape;34;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6" name="Google Shape;36;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2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1"/>
          <p:cNvSpPr/>
          <p:nvPr>
            <p:ph idx="2" type="pic"/>
          </p:nvPr>
        </p:nvSpPr>
        <p:spPr>
          <a:xfrm>
            <a:off x="5183188" y="987425"/>
            <a:ext cx="6172200" cy="4873625"/>
          </a:xfrm>
          <a:prstGeom prst="rect">
            <a:avLst/>
          </a:prstGeom>
          <a:noFill/>
          <a:ln>
            <a:noFill/>
          </a:ln>
        </p:spPr>
      </p:sp>
      <p:sp>
        <p:nvSpPr>
          <p:cNvPr id="68" name="Google Shape;68;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18.png"/><Relationship Id="rId9" Type="http://schemas.openxmlformats.org/officeDocument/2006/relationships/image" Target="../media/image31.png"/><Relationship Id="rId5" Type="http://schemas.openxmlformats.org/officeDocument/2006/relationships/image" Target="../media/image21.png"/><Relationship Id="rId6" Type="http://schemas.openxmlformats.org/officeDocument/2006/relationships/image" Target="../media/image23.png"/><Relationship Id="rId7" Type="http://schemas.openxmlformats.org/officeDocument/2006/relationships/image" Target="../media/image28.png"/><Relationship Id="rId8"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3.png"/><Relationship Id="rId4" Type="http://schemas.openxmlformats.org/officeDocument/2006/relationships/image" Target="../media/image30.png"/><Relationship Id="rId5" Type="http://schemas.openxmlformats.org/officeDocument/2006/relationships/image" Target="../media/image32.png"/><Relationship Id="rId6"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7.png"/><Relationship Id="rId5" Type="http://schemas.openxmlformats.org/officeDocument/2006/relationships/image" Target="../media/image8.png"/><Relationship Id="rId6" Type="http://schemas.openxmlformats.org/officeDocument/2006/relationships/image" Target="../media/image15.png"/><Relationship Id="rId7"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9" name="Google Shape;89;p1"/>
          <p:cNvSpPr txBox="1"/>
          <p:nvPr>
            <p:ph idx="1" type="body"/>
          </p:nvPr>
        </p:nvSpPr>
        <p:spPr>
          <a:xfrm>
            <a:off x="7107180" y="4772627"/>
            <a:ext cx="4064100" cy="1490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lang="en-US" sz="4000">
                <a:latin typeface="Times New Roman"/>
                <a:ea typeface="Times New Roman"/>
                <a:cs typeface="Times New Roman"/>
                <a:sym typeface="Times New Roman"/>
              </a:rPr>
              <a:t>Nhóm G1906810</a:t>
            </a:r>
            <a:endParaRPr/>
          </a:p>
        </p:txBody>
      </p:sp>
      <p:sp>
        <p:nvSpPr>
          <p:cNvPr id="90" name="Google Shape;90;p1"/>
          <p:cNvSpPr txBox="1"/>
          <p:nvPr/>
        </p:nvSpPr>
        <p:spPr>
          <a:xfrm>
            <a:off x="2188941" y="1442881"/>
            <a:ext cx="7814100" cy="25860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5400" u="none" cap="none" strike="noStrike">
                <a:solidFill>
                  <a:srgbClr val="2E75B5"/>
                </a:solidFill>
                <a:latin typeface="Times New Roman"/>
                <a:ea typeface="Times New Roman"/>
                <a:cs typeface="Times New Roman"/>
                <a:sym typeface="Times New Roman"/>
              </a:rPr>
              <a:t>Hệ điều hành </a:t>
            </a:r>
            <a:endParaRPr b="1" i="0" sz="5400" u="none" cap="none" strike="noStrike">
              <a:solidFill>
                <a:srgbClr val="2E75B5"/>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US" sz="5400" u="none" cap="none" strike="noStrike">
                <a:solidFill>
                  <a:srgbClr val="2E75B5"/>
                </a:solidFill>
                <a:latin typeface="Times New Roman"/>
                <a:ea typeface="Times New Roman"/>
                <a:cs typeface="Times New Roman"/>
                <a:sym typeface="Times New Roman"/>
              </a:rPr>
              <a:t>Windows </a:t>
            </a:r>
            <a:endParaRPr/>
          </a:p>
          <a:p>
            <a:pPr indent="0" lvl="0" marL="0" marR="0" rtl="0" algn="ctr">
              <a:spcBef>
                <a:spcPts val="0"/>
              </a:spcBef>
              <a:spcAft>
                <a:spcPts val="0"/>
              </a:spcAft>
              <a:buNone/>
            </a:pPr>
            <a:r>
              <a:rPr b="1" i="0" lang="en-US" sz="5400" u="none" cap="none" strike="noStrike">
                <a:solidFill>
                  <a:srgbClr val="2E75B5"/>
                </a:solidFill>
                <a:latin typeface="Times New Roman"/>
                <a:ea typeface="Times New Roman"/>
                <a:cs typeface="Times New Roman"/>
                <a:sym typeface="Times New Roman"/>
              </a:rPr>
              <a:t>Linux/unix</a:t>
            </a:r>
            <a:endParaRPr b="1" i="0" sz="5400" u="none" cap="none" strike="noStrike">
              <a:solidFill>
                <a:srgbClr val="2E75B5"/>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0"/>
          <p:cNvSpPr txBox="1"/>
          <p:nvPr>
            <p:ph type="title"/>
          </p:nvPr>
        </p:nvSpPr>
        <p:spPr>
          <a:xfrm>
            <a:off x="838200" y="365125"/>
            <a:ext cx="10515600" cy="77279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Sự khác nhau giữa Window và Linux</a:t>
            </a:r>
            <a:endParaRPr/>
          </a:p>
        </p:txBody>
      </p:sp>
      <p:sp>
        <p:nvSpPr>
          <p:cNvPr id="169" name="Google Shape;169;p10"/>
          <p:cNvSpPr/>
          <p:nvPr/>
        </p:nvSpPr>
        <p:spPr>
          <a:xfrm>
            <a:off x="0" y="1405875"/>
            <a:ext cx="6220918" cy="481286"/>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p:txBody>
      </p:sp>
      <p:sp>
        <p:nvSpPr>
          <p:cNvPr id="170" name="Google Shape;170;p10"/>
          <p:cNvSpPr txBox="1"/>
          <p:nvPr>
            <p:ph idx="1" type="body"/>
          </p:nvPr>
        </p:nvSpPr>
        <p:spPr>
          <a:xfrm>
            <a:off x="354965" y="1887220"/>
            <a:ext cx="5731510" cy="4249420"/>
          </a:xfrm>
          <a:prstGeom prst="rect">
            <a:avLst/>
          </a:prstGeom>
          <a:noFill/>
          <a:ln>
            <a:noFill/>
          </a:ln>
        </p:spPr>
        <p:txBody>
          <a:bodyPr anchorCtr="0" anchor="t" bIns="45700" lIns="91425" spcFirstLastPara="1" rIns="91425" wrap="square" tIns="45700">
            <a:normAutofit fontScale="92500"/>
          </a:bodyPr>
          <a:lstStyle/>
          <a:p>
            <a:pPr indent="-228600" lvl="0" marL="228600" marR="0" rtl="0" algn="l">
              <a:lnSpc>
                <a:spcPct val="90000"/>
              </a:lnSpc>
              <a:spcBef>
                <a:spcPts val="0"/>
              </a:spcBef>
              <a:spcAft>
                <a:spcPts val="0"/>
              </a:spcAft>
              <a:buClr>
                <a:schemeClr val="dk1"/>
              </a:buClr>
              <a:buSzPct val="108108"/>
              <a:buFont typeface="Arial"/>
              <a:buChar char="•"/>
            </a:pPr>
            <a:r>
              <a:rPr lang="en-US" sz="2400">
                <a:solidFill>
                  <a:schemeClr val="dk1"/>
                </a:solidFill>
                <a:latin typeface="Times New Roman"/>
                <a:ea typeface="Times New Roman"/>
                <a:cs typeface="Times New Roman"/>
                <a:sym typeface="Times New Roman"/>
              </a:rPr>
              <a:t>Được phát triển để hướng tới đại đa số người dùng</a:t>
            </a:r>
            <a:endParaRPr sz="2400">
              <a:solidFill>
                <a:schemeClr val="dk1"/>
              </a:solidFill>
              <a:latin typeface="Times New Roman"/>
              <a:ea typeface="Times New Roman"/>
              <a:cs typeface="Times New Roman"/>
              <a:sym typeface="Times New Roman"/>
            </a:endParaRPr>
          </a:p>
          <a:p>
            <a:pPr indent="-228600" lvl="0" marL="228600" marR="0" rtl="0" algn="l">
              <a:lnSpc>
                <a:spcPct val="90000"/>
              </a:lnSpc>
              <a:spcBef>
                <a:spcPts val="1000"/>
              </a:spcBef>
              <a:spcAft>
                <a:spcPts val="0"/>
              </a:spcAft>
              <a:buClr>
                <a:schemeClr val="dk1"/>
              </a:buClr>
              <a:buSzPct val="108108"/>
              <a:buFont typeface="Arial"/>
              <a:buChar char="•"/>
            </a:pPr>
            <a:r>
              <a:rPr lang="en-US" sz="2400">
                <a:solidFill>
                  <a:schemeClr val="dk1"/>
                </a:solidFill>
                <a:latin typeface="Times New Roman"/>
                <a:ea typeface="Times New Roman"/>
                <a:cs typeface="Times New Roman"/>
                <a:sym typeface="Times New Roman"/>
              </a:rPr>
              <a:t>Người dùng phải có quyền và tài khoản phù hợp (cùng 1 domain hoặc group)</a:t>
            </a:r>
            <a:endParaRPr sz="2400">
              <a:solidFill>
                <a:schemeClr val="dk1"/>
              </a:solidFill>
              <a:latin typeface="Times New Roman"/>
              <a:ea typeface="Times New Roman"/>
              <a:cs typeface="Times New Roman"/>
              <a:sym typeface="Times New Roman"/>
            </a:endParaRPr>
          </a:p>
          <a:p>
            <a:pPr indent="-228600" lvl="0" marL="228600" marR="0" rtl="0" algn="l">
              <a:lnSpc>
                <a:spcPct val="90000"/>
              </a:lnSpc>
              <a:spcBef>
                <a:spcPts val="1000"/>
              </a:spcBef>
              <a:spcAft>
                <a:spcPts val="0"/>
              </a:spcAft>
              <a:buClr>
                <a:schemeClr val="dk1"/>
              </a:buClr>
              <a:buSzPct val="108108"/>
              <a:buFont typeface="Arial"/>
              <a:buChar char="•"/>
            </a:pPr>
            <a:r>
              <a:rPr lang="en-US" sz="2400">
                <a:solidFill>
                  <a:schemeClr val="dk1"/>
                </a:solidFill>
                <a:latin typeface="Times New Roman"/>
                <a:ea typeface="Times New Roman"/>
                <a:cs typeface="Times New Roman"/>
                <a:sym typeface="Times New Roman"/>
              </a:rPr>
              <a:t>Sử dụng giao thức SMP</a:t>
            </a:r>
            <a:endParaRPr sz="2400">
              <a:solidFill>
                <a:schemeClr val="dk1"/>
              </a:solidFill>
              <a:latin typeface="Times New Roman"/>
              <a:ea typeface="Times New Roman"/>
              <a:cs typeface="Times New Roman"/>
              <a:sym typeface="Times New Roman"/>
            </a:endParaRPr>
          </a:p>
          <a:p>
            <a:pPr indent="-228600" lvl="0" marL="228600" marR="0" rtl="0" algn="l">
              <a:lnSpc>
                <a:spcPct val="90000"/>
              </a:lnSpc>
              <a:spcBef>
                <a:spcPts val="1000"/>
              </a:spcBef>
              <a:spcAft>
                <a:spcPts val="0"/>
              </a:spcAft>
              <a:buClr>
                <a:schemeClr val="dk1"/>
              </a:buClr>
              <a:buSzPct val="108108"/>
              <a:buFont typeface="Arial"/>
              <a:buChar char="•"/>
            </a:pPr>
            <a:r>
              <a:rPr lang="en-US" sz="2400">
                <a:solidFill>
                  <a:schemeClr val="dk1"/>
                </a:solidFill>
                <a:latin typeface="Times New Roman"/>
                <a:ea typeface="Times New Roman"/>
                <a:cs typeface="Times New Roman"/>
                <a:sym typeface="Times New Roman"/>
              </a:rPr>
              <a:t>Hỗ trợ 2 hình thức đảm bảo an ninh: quyền với thư mục chia sẻ, đặc quyền file/thư mục</a:t>
            </a:r>
            <a:endParaRPr sz="2400">
              <a:solidFill>
                <a:schemeClr val="dk1"/>
              </a:solidFill>
              <a:latin typeface="Times New Roman"/>
              <a:ea typeface="Times New Roman"/>
              <a:cs typeface="Times New Roman"/>
              <a:sym typeface="Times New Roman"/>
            </a:endParaRPr>
          </a:p>
          <a:p>
            <a:pPr indent="-228600" lvl="0" marL="228600" marR="0" rtl="0" algn="l">
              <a:lnSpc>
                <a:spcPct val="90000"/>
              </a:lnSpc>
              <a:spcBef>
                <a:spcPts val="1000"/>
              </a:spcBef>
              <a:spcAft>
                <a:spcPts val="0"/>
              </a:spcAft>
              <a:buClr>
                <a:schemeClr val="dk1"/>
              </a:buClr>
              <a:buSzPct val="108108"/>
              <a:buFont typeface="Noto Sans Symbols"/>
              <a:buChar char="⮚"/>
            </a:pPr>
            <a:r>
              <a:rPr lang="en-US" sz="2400">
                <a:solidFill>
                  <a:schemeClr val="dk1"/>
                </a:solidFill>
                <a:latin typeface="Times New Roman"/>
                <a:ea typeface="Times New Roman"/>
                <a:cs typeface="Times New Roman"/>
                <a:sym typeface="Times New Roman"/>
              </a:rPr>
              <a:t> Giám sát tốt và các quyền chi tiết hơn</a:t>
            </a:r>
            <a:r>
              <a:rPr lang="en-US" sz="2400" u="sng">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a:p>
            <a:pPr indent="-228600" lvl="0" marL="228600" marR="0" rtl="0" algn="l">
              <a:lnSpc>
                <a:spcPct val="90000"/>
              </a:lnSpc>
              <a:spcBef>
                <a:spcPts val="1000"/>
              </a:spcBef>
              <a:spcAft>
                <a:spcPts val="0"/>
              </a:spcAft>
              <a:buClr>
                <a:schemeClr val="dk1"/>
              </a:buClr>
              <a:buSzPct val="108108"/>
              <a:buFont typeface="Arial"/>
              <a:buChar char="•"/>
            </a:pPr>
            <a:r>
              <a:rPr lang="en-US" sz="2400">
                <a:solidFill>
                  <a:schemeClr val="dk1"/>
                </a:solidFill>
                <a:latin typeface="Times New Roman"/>
                <a:ea typeface="Times New Roman"/>
                <a:cs typeface="Times New Roman"/>
                <a:sym typeface="Times New Roman"/>
              </a:rPr>
              <a:t>Không gian lưu trữ nằm trên máy khách và bị kiểm soát của người quản trị </a:t>
            </a:r>
            <a:r>
              <a:rPr lang="en-US" sz="2400" u="sng">
                <a:solidFill>
                  <a:schemeClr val="dk1"/>
                </a:solidFill>
                <a:latin typeface="Times New Roman"/>
                <a:ea typeface="Times New Roman"/>
                <a:cs typeface="Times New Roman"/>
                <a:sym typeface="Times New Roman"/>
              </a:rPr>
              <a:t> </a:t>
            </a:r>
            <a:endParaRPr sz="2400" u="sng">
              <a:solidFill>
                <a:schemeClr val="dk1"/>
              </a:solidFill>
              <a:latin typeface="Times New Roman"/>
              <a:ea typeface="Times New Roman"/>
              <a:cs typeface="Times New Roman"/>
              <a:sym typeface="Times New Roman"/>
            </a:endParaRPr>
          </a:p>
          <a:p>
            <a:pPr indent="-228600" lvl="0" marL="228600" marR="0" rtl="0" algn="l">
              <a:lnSpc>
                <a:spcPct val="90000"/>
              </a:lnSpc>
              <a:spcBef>
                <a:spcPts val="1000"/>
              </a:spcBef>
              <a:spcAft>
                <a:spcPts val="0"/>
              </a:spcAft>
              <a:buClr>
                <a:schemeClr val="dk1"/>
              </a:buClr>
              <a:buSzPct val="108108"/>
              <a:buFont typeface="Noto Sans Symbols"/>
              <a:buChar char="⮚"/>
            </a:pPr>
            <a:r>
              <a:rPr lang="en-US" sz="2400">
                <a:solidFill>
                  <a:schemeClr val="dk1"/>
                </a:solidFill>
                <a:latin typeface="Times New Roman"/>
                <a:ea typeface="Times New Roman"/>
                <a:cs typeface="Times New Roman"/>
                <a:sym typeface="Times New Roman"/>
              </a:rPr>
              <a:t> Việc lấy dữ liệu dễ dàng</a:t>
            </a:r>
            <a:endParaRPr sz="2400">
              <a:solidFill>
                <a:schemeClr val="dk1"/>
              </a:solidFill>
              <a:latin typeface="Times New Roman"/>
              <a:ea typeface="Times New Roman"/>
              <a:cs typeface="Times New Roman"/>
              <a:sym typeface="Times New Roman"/>
            </a:endParaRPr>
          </a:p>
        </p:txBody>
      </p:sp>
      <p:sp>
        <p:nvSpPr>
          <p:cNvPr id="171" name="Google Shape;171;p10"/>
          <p:cNvSpPr/>
          <p:nvPr/>
        </p:nvSpPr>
        <p:spPr>
          <a:xfrm>
            <a:off x="6087745" y="1886585"/>
            <a:ext cx="5648325" cy="4250055"/>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7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Dành cho số ít người có trình độ CNTT cao.</a:t>
            </a:r>
            <a:endParaRPr b="0" i="0" sz="2400" u="none" cap="none" strike="noStrike">
              <a:solidFill>
                <a:schemeClr val="dk1"/>
              </a:solidFill>
              <a:latin typeface="Times New Roman"/>
              <a:ea typeface="Times New Roman"/>
              <a:cs typeface="Times New Roman"/>
              <a:sym typeface="Times New Roman"/>
            </a:endParaRPr>
          </a:p>
          <a:p>
            <a:pPr indent="-228600" lvl="0" marL="228600" marR="0" rtl="0" algn="l">
              <a:lnSpc>
                <a:spcPct val="70000"/>
              </a:lnSpc>
              <a:spcBef>
                <a:spcPts val="100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Hoạt động theo mô hình chủ khách</a:t>
            </a:r>
            <a:endParaRPr b="0" i="0" sz="2400" u="none" cap="none" strike="noStrike">
              <a:solidFill>
                <a:schemeClr val="dk1"/>
              </a:solidFill>
              <a:latin typeface="Times New Roman"/>
              <a:ea typeface="Times New Roman"/>
              <a:cs typeface="Times New Roman"/>
              <a:sym typeface="Times New Roman"/>
            </a:endParaRPr>
          </a:p>
          <a:p>
            <a:pPr indent="-228600" lvl="0" marL="228600" marR="0" rtl="0" algn="l">
              <a:lnSpc>
                <a:spcPct val="70000"/>
              </a:lnSpc>
              <a:spcBef>
                <a:spcPts val="100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Cài đặt các dịch vụ chia sẻ file trên máy khách / chủ.</a:t>
            </a:r>
            <a:endParaRPr b="0" i="0" sz="2400" u="none" cap="none" strike="noStrike">
              <a:solidFill>
                <a:schemeClr val="dk1"/>
              </a:solidFill>
              <a:latin typeface="Times New Roman"/>
              <a:ea typeface="Times New Roman"/>
              <a:cs typeface="Times New Roman"/>
              <a:sym typeface="Times New Roman"/>
            </a:endParaRPr>
          </a:p>
          <a:p>
            <a:pPr indent="-228600" lvl="0" marL="228600" marR="0" rtl="0" algn="l">
              <a:lnSpc>
                <a:spcPct val="70000"/>
              </a:lnSpc>
              <a:spcBef>
                <a:spcPts val="100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Cung cấp 2 chế độ hoạt động : nặc danh và xác thực</a:t>
            </a:r>
            <a:endParaRPr b="0" i="0" sz="2400" u="none" cap="none" strike="noStrike">
              <a:solidFill>
                <a:schemeClr val="dk1"/>
              </a:solidFill>
              <a:latin typeface="Times New Roman"/>
              <a:ea typeface="Times New Roman"/>
              <a:cs typeface="Times New Roman"/>
              <a:sym typeface="Times New Roman"/>
            </a:endParaRPr>
          </a:p>
          <a:p>
            <a:pPr indent="-228600" lvl="0" marL="228600" marR="0" rtl="0" algn="l">
              <a:lnSpc>
                <a:spcPct val="70000"/>
              </a:lnSpc>
              <a:spcBef>
                <a:spcPts val="100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Giao thức FTP, Samba, NFS (phổ biến)</a:t>
            </a:r>
            <a:endParaRPr b="0" i="0" sz="2400" u="none" cap="none" strike="noStrike">
              <a:solidFill>
                <a:schemeClr val="dk1"/>
              </a:solidFill>
              <a:latin typeface="Times New Roman"/>
              <a:ea typeface="Times New Roman"/>
              <a:cs typeface="Times New Roman"/>
              <a:sym typeface="Times New Roman"/>
            </a:endParaRPr>
          </a:p>
          <a:p>
            <a:pPr indent="-228600" lvl="0" marL="228600" marR="0" rtl="0" algn="l">
              <a:lnSpc>
                <a:spcPct val="70000"/>
              </a:lnSpc>
              <a:spcBef>
                <a:spcPts val="100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Dữ liệu dùng chung đặt trên máy chủ giúp tiết kiệm không gian lưu trữ </a:t>
            </a:r>
            <a:endParaRPr b="0" i="0" sz="2400" u="none" cap="none" strike="noStrike">
              <a:solidFill>
                <a:schemeClr val="dk1"/>
              </a:solidFill>
              <a:latin typeface="Times New Roman"/>
              <a:ea typeface="Times New Roman"/>
              <a:cs typeface="Times New Roman"/>
              <a:sym typeface="Times New Roman"/>
            </a:endParaRPr>
          </a:p>
          <a:p>
            <a:pPr indent="-228600" lvl="0" marL="228600" marR="0" rtl="0" algn="l">
              <a:lnSpc>
                <a:spcPct val="70000"/>
              </a:lnSpc>
              <a:spcBef>
                <a:spcPts val="10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 Việc cài đặt chia sẻ file và lấy dữ liệu trên máy chủ phải thực hiện nhiều câu lệnh </a:t>
            </a:r>
            <a:endParaRPr b="0" i="0" sz="2400" u="none" cap="none" strike="noStrike">
              <a:solidFill>
                <a:schemeClr val="dk1"/>
              </a:solidFill>
              <a:latin typeface="Times New Roman"/>
              <a:ea typeface="Times New Roman"/>
              <a:cs typeface="Times New Roman"/>
              <a:sym typeface="Times New Roman"/>
            </a:endParaRPr>
          </a:p>
        </p:txBody>
      </p:sp>
      <p:sp>
        <p:nvSpPr>
          <p:cNvPr id="172" name="Google Shape;172;p10"/>
          <p:cNvSpPr txBox="1"/>
          <p:nvPr/>
        </p:nvSpPr>
        <p:spPr>
          <a:xfrm>
            <a:off x="177165" y="1278218"/>
            <a:ext cx="5732145" cy="40006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HĐH Windows</a:t>
            </a:r>
            <a:endParaRPr b="0" i="0" sz="2000" u="none" cap="none" strike="noStrike">
              <a:solidFill>
                <a:schemeClr val="dk1"/>
              </a:solidFill>
              <a:latin typeface="Calibri"/>
              <a:ea typeface="Calibri"/>
              <a:cs typeface="Calibri"/>
              <a:sym typeface="Calibri"/>
            </a:endParaRPr>
          </a:p>
        </p:txBody>
      </p:sp>
      <p:sp>
        <p:nvSpPr>
          <p:cNvPr id="173" name="Google Shape;173;p10"/>
          <p:cNvSpPr txBox="1"/>
          <p:nvPr/>
        </p:nvSpPr>
        <p:spPr>
          <a:xfrm>
            <a:off x="6086475" y="1327785"/>
            <a:ext cx="5647690" cy="40006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HĐH Linux/Unix</a:t>
            </a:r>
            <a:endParaRPr b="0" i="0" sz="20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animEffect filter="fade" transition="in">
                                      <p:cBhvr>
                                        <p:cTn dur="1000"/>
                                        <p:tgtEl>
                                          <p:spTgt spid="1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animEffect filter="fade" transition="in">
                                      <p:cBhvr>
                                        <p:cTn dur="1000"/>
                                        <p:tgtEl>
                                          <p:spTgt spid="1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animEffect filter="fade" transition="in">
                                      <p:cBhvr>
                                        <p:cTn dur="1000"/>
                                        <p:tgtEl>
                                          <p:spTgt spid="1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animEffect filter="fade" transition="in">
                                      <p:cBhvr>
                                        <p:cTn dur="1000"/>
                                        <p:tgtEl>
                                          <p:spTgt spid="1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4" st="4"/>
                                            </p:txEl>
                                          </p:spTgt>
                                        </p:tgtEl>
                                        <p:attrNameLst>
                                          <p:attrName>style.visibility</p:attrName>
                                        </p:attrNameLst>
                                      </p:cBhvr>
                                      <p:to>
                                        <p:strVal val="visible"/>
                                      </p:to>
                                    </p:set>
                                    <p:animEffect filter="fade" transition="in">
                                      <p:cBhvr>
                                        <p:cTn dur="1000"/>
                                        <p:tgtEl>
                                          <p:spTgt spid="1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5" st="5"/>
                                            </p:txEl>
                                          </p:spTgt>
                                        </p:tgtEl>
                                        <p:attrNameLst>
                                          <p:attrName>style.visibility</p:attrName>
                                        </p:attrNameLst>
                                      </p:cBhvr>
                                      <p:to>
                                        <p:strVal val="visible"/>
                                      </p:to>
                                    </p:set>
                                    <p:animEffect filter="fade" transition="in">
                                      <p:cBhvr>
                                        <p:cTn dur="1000"/>
                                        <p:tgtEl>
                                          <p:spTgt spid="17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6" st="6"/>
                                            </p:txEl>
                                          </p:spTgt>
                                        </p:tgtEl>
                                        <p:attrNameLst>
                                          <p:attrName>style.visibility</p:attrName>
                                        </p:attrNameLst>
                                      </p:cBhvr>
                                      <p:to>
                                        <p:strVal val="visible"/>
                                      </p:to>
                                    </p:set>
                                    <p:animEffect filter="fade" transition="in">
                                      <p:cBhvr>
                                        <p:cTn dur="1000"/>
                                        <p:tgtEl>
                                          <p:spTgt spid="17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1000"/>
                                        <p:tgtEl>
                                          <p:spTgt spid="1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Effect filter="fade" transition="in">
                                      <p:cBhvr>
                                        <p:cTn dur="1000"/>
                                        <p:tgtEl>
                                          <p:spTgt spid="1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animEffect filter="fade" transition="in">
                                      <p:cBhvr>
                                        <p:cTn dur="1000"/>
                                        <p:tgtEl>
                                          <p:spTgt spid="1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animEffect filter="fade" transition="in">
                                      <p:cBhvr>
                                        <p:cTn dur="1000"/>
                                        <p:tgtEl>
                                          <p:spTgt spid="1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4" st="4"/>
                                            </p:txEl>
                                          </p:spTgt>
                                        </p:tgtEl>
                                        <p:attrNameLst>
                                          <p:attrName>style.visibility</p:attrName>
                                        </p:attrNameLst>
                                      </p:cBhvr>
                                      <p:to>
                                        <p:strVal val="visible"/>
                                      </p:to>
                                    </p:set>
                                    <p:animEffect filter="fade" transition="in">
                                      <p:cBhvr>
                                        <p:cTn dur="1000"/>
                                        <p:tgtEl>
                                          <p:spTgt spid="17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5" st="5"/>
                                            </p:txEl>
                                          </p:spTgt>
                                        </p:tgtEl>
                                        <p:attrNameLst>
                                          <p:attrName>style.visibility</p:attrName>
                                        </p:attrNameLst>
                                      </p:cBhvr>
                                      <p:to>
                                        <p:strVal val="visible"/>
                                      </p:to>
                                    </p:set>
                                    <p:animEffect filter="fade" transition="in">
                                      <p:cBhvr>
                                        <p:cTn dur="1000"/>
                                        <p:tgtEl>
                                          <p:spTgt spid="17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6" st="6"/>
                                            </p:txEl>
                                          </p:spTgt>
                                        </p:tgtEl>
                                        <p:attrNameLst>
                                          <p:attrName>style.visibility</p:attrName>
                                        </p:attrNameLst>
                                      </p:cBhvr>
                                      <p:to>
                                        <p:strVal val="visible"/>
                                      </p:to>
                                    </p:set>
                                    <p:animEffect filter="fade" transition="in">
                                      <p:cBhvr>
                                        <p:cTn dur="1000"/>
                                        <p:tgtEl>
                                          <p:spTgt spid="17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1"/>
          <p:cNvSpPr txBox="1"/>
          <p:nvPr>
            <p:ph idx="4294967295" type="ctrTitle"/>
          </p:nvPr>
        </p:nvSpPr>
        <p:spPr>
          <a:xfrm>
            <a:off x="127322" y="823785"/>
            <a:ext cx="12192000" cy="2684346"/>
          </a:xfrm>
          <a:prstGeom prst="rect">
            <a:avLst/>
          </a:prstGeom>
          <a:noFill/>
          <a:ln>
            <a:noFill/>
          </a:ln>
        </p:spPr>
        <p:txBody>
          <a:bodyPr anchorCtr="0" anchor="ctr" bIns="121900" lIns="121900" spcFirstLastPara="1" rIns="158450" wrap="square" tIns="121900">
            <a:noAutofit/>
          </a:bodyPr>
          <a:lstStyle/>
          <a:p>
            <a:pPr indent="0" lvl="0" marL="0" marR="0" rtl="0" algn="ctr">
              <a:lnSpc>
                <a:spcPct val="90000"/>
              </a:lnSpc>
              <a:spcBef>
                <a:spcPts val="0"/>
              </a:spcBef>
              <a:spcAft>
                <a:spcPts val="0"/>
              </a:spcAft>
              <a:buClr>
                <a:schemeClr val="dk1"/>
              </a:buClr>
              <a:buSzPts val="4800"/>
              <a:buFont typeface="Times New Roman"/>
              <a:buNone/>
            </a:pPr>
            <a:r>
              <a:rPr b="0" i="0" lang="en-US" sz="4800" u="none" cap="none" strike="noStrike">
                <a:solidFill>
                  <a:schemeClr val="dk1"/>
                </a:solidFill>
                <a:latin typeface="Times New Roman"/>
                <a:ea typeface="Times New Roman"/>
                <a:cs typeface="Times New Roman"/>
                <a:sym typeface="Times New Roman"/>
              </a:rPr>
              <a:t>Quản lý người dùng và máy tính</a:t>
            </a:r>
            <a:endParaRPr b="0" i="0" sz="4800" u="none" cap="none" strike="noStrike">
              <a:solidFill>
                <a:schemeClr val="dk1"/>
              </a:solidFill>
              <a:latin typeface="Times New Roman"/>
              <a:ea typeface="Times New Roman"/>
              <a:cs typeface="Times New Roman"/>
              <a:sym typeface="Times New Roman"/>
            </a:endParaRPr>
          </a:p>
        </p:txBody>
      </p:sp>
      <p:sp>
        <p:nvSpPr>
          <p:cNvPr id="179" name="Google Shape;179;p11"/>
          <p:cNvSpPr txBox="1"/>
          <p:nvPr>
            <p:ph idx="4294967295" type="title"/>
          </p:nvPr>
        </p:nvSpPr>
        <p:spPr>
          <a:xfrm>
            <a:off x="4433104" y="391307"/>
            <a:ext cx="2827867" cy="1945216"/>
          </a:xfrm>
          <a:prstGeom prst="rect">
            <a:avLst/>
          </a:prstGeom>
          <a:noFill/>
          <a:ln>
            <a:noFill/>
          </a:ln>
        </p:spPr>
        <p:txBody>
          <a:bodyPr anchorCtr="0" anchor="ctr" bIns="121900" lIns="121900" spcFirstLastPara="1" rIns="121900" wrap="square" tIns="121900">
            <a:noAutofit/>
          </a:bodyPr>
          <a:lstStyle/>
          <a:p>
            <a:pPr indent="0" lvl="0" marL="0" rtl="0" algn="ctr">
              <a:lnSpc>
                <a:spcPct val="90000"/>
              </a:lnSpc>
              <a:spcBef>
                <a:spcPts val="0"/>
              </a:spcBef>
              <a:spcAft>
                <a:spcPts val="0"/>
              </a:spcAft>
              <a:buClr>
                <a:schemeClr val="dk1"/>
              </a:buClr>
              <a:buSzPts val="4000"/>
              <a:buFont typeface="Times New Roman"/>
              <a:buNone/>
            </a:pPr>
            <a:r>
              <a:rPr lang="en-US" sz="4000">
                <a:solidFill>
                  <a:schemeClr val="dk1"/>
                </a:solidFill>
                <a:latin typeface="Times New Roman"/>
                <a:ea typeface="Times New Roman"/>
                <a:cs typeface="Times New Roman"/>
                <a:sym typeface="Times New Roman"/>
              </a:rPr>
              <a:t>Phần 3</a:t>
            </a:r>
            <a:endParaRPr sz="4000">
              <a:solidFill>
                <a:schemeClr val="dk1"/>
              </a:solidFill>
              <a:latin typeface="Times New Roman"/>
              <a:ea typeface="Times New Roman"/>
              <a:cs typeface="Times New Roman"/>
              <a:sym typeface="Times New Roman"/>
            </a:endParaRPr>
          </a:p>
        </p:txBody>
      </p:sp>
      <p:cxnSp>
        <p:nvCxnSpPr>
          <p:cNvPr id="180" name="Google Shape;180;p11"/>
          <p:cNvCxnSpPr/>
          <p:nvPr/>
        </p:nvCxnSpPr>
        <p:spPr>
          <a:xfrm>
            <a:off x="2872000" y="2800309"/>
            <a:ext cx="6448000" cy="0"/>
          </a:xfrm>
          <a:prstGeom prst="straightConnector1">
            <a:avLst/>
          </a:prstGeom>
          <a:noFill/>
          <a:ln cap="flat" cmpd="sng" w="19050">
            <a:solidFill>
              <a:schemeClr val="accent2"/>
            </a:solidFill>
            <a:prstDash val="solid"/>
            <a:round/>
            <a:headEnd len="sm" w="sm" type="none"/>
            <a:tailEnd len="sm" w="sm" type="none"/>
          </a:ln>
        </p:spPr>
      </p:cxnSp>
      <p:pic>
        <p:nvPicPr>
          <p:cNvPr descr="Laptop - Windows menu" id="181" name="Google Shape;181;p11"/>
          <p:cNvPicPr preferRelativeResize="0"/>
          <p:nvPr/>
        </p:nvPicPr>
        <p:blipFill rotWithShape="1">
          <a:blip r:embed="rId3">
            <a:alphaModFix/>
          </a:blip>
          <a:srcRect b="0" l="0" r="0" t="0"/>
          <a:stretch/>
        </p:blipFill>
        <p:spPr>
          <a:xfrm>
            <a:off x="4093748" y="2697808"/>
            <a:ext cx="4675830" cy="364733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2"/>
          <p:cNvSpPr txBox="1"/>
          <p:nvPr>
            <p:ph idx="4294967295" type="title"/>
          </p:nvPr>
        </p:nvSpPr>
        <p:spPr>
          <a:xfrm>
            <a:off x="349623" y="224227"/>
            <a:ext cx="12192000" cy="763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Giới thiệu </a:t>
            </a:r>
            <a:endParaRPr/>
          </a:p>
        </p:txBody>
      </p:sp>
      <p:sp>
        <p:nvSpPr>
          <p:cNvPr id="187" name="Google Shape;187;p12"/>
          <p:cNvSpPr txBox="1"/>
          <p:nvPr/>
        </p:nvSpPr>
        <p:spPr>
          <a:xfrm>
            <a:off x="0" y="4240305"/>
            <a:ext cx="12192000" cy="1588299"/>
          </a:xfrm>
          <a:prstGeom prst="rect">
            <a:avLst/>
          </a:prstGeom>
          <a:noFill/>
          <a:ln>
            <a:noFill/>
          </a:ln>
        </p:spPr>
        <p:txBody>
          <a:bodyPr anchorCtr="0" anchor="ctr" bIns="121900" lIns="121900" spcFirstLastPara="1" rIns="121900" wrap="square" tIns="121900">
            <a:noAutofit/>
          </a:bodyPr>
          <a:lstStyle/>
          <a:p>
            <a:pPr indent="-380990" lvl="0" marL="380990" marR="0" rtl="0" algn="l">
              <a:lnSpc>
                <a:spcPct val="100000"/>
              </a:lnSpc>
              <a:spcBef>
                <a:spcPts val="0"/>
              </a:spcBef>
              <a:spcAft>
                <a:spcPts val="0"/>
              </a:spcAft>
              <a:buClr>
                <a:schemeClr val="dk1"/>
              </a:buClr>
              <a:buSzPts val="3400"/>
              <a:buFont typeface="Arial"/>
              <a:buChar char="•"/>
            </a:pPr>
            <a:r>
              <a:rPr b="0" i="0" lang="en-US" sz="3000" u="none" cap="none" strike="noStrike">
                <a:solidFill>
                  <a:schemeClr val="dk1"/>
                </a:solidFill>
                <a:latin typeface="Times New Roman"/>
                <a:ea typeface="Times New Roman"/>
                <a:cs typeface="Times New Roman"/>
                <a:sym typeface="Times New Roman"/>
              </a:rPr>
              <a:t>Quản lý máy tính là quá trình quản lý, giám sát và tối ưu hóa hệ thống máy tính cho hiệu suất, tính sẵn sàng, an ninh và hoặc bất kỳ yêu cầu hoạt động cơ sở.</a:t>
            </a:r>
            <a:endParaRPr/>
          </a:p>
        </p:txBody>
      </p:sp>
      <p:sp>
        <p:nvSpPr>
          <p:cNvPr id="188" name="Google Shape;188;p12"/>
          <p:cNvSpPr/>
          <p:nvPr/>
        </p:nvSpPr>
        <p:spPr>
          <a:xfrm>
            <a:off x="80683" y="1481060"/>
            <a:ext cx="12192000" cy="1477328"/>
          </a:xfrm>
          <a:prstGeom prst="rect">
            <a:avLst/>
          </a:prstGeom>
          <a:noFill/>
          <a:ln>
            <a:noFill/>
          </a:ln>
        </p:spPr>
        <p:txBody>
          <a:bodyPr anchorCtr="0" anchor="t" bIns="45700" lIns="91425" spcFirstLastPara="1" rIns="91425" wrap="square" tIns="45700">
            <a:spAutoFit/>
          </a:bodyPr>
          <a:lstStyle/>
          <a:p>
            <a:pPr indent="-380990" lvl="0" marL="380990" marR="0" rtl="0" algn="l">
              <a:spcBef>
                <a:spcPts val="0"/>
              </a:spcBef>
              <a:spcAft>
                <a:spcPts val="0"/>
              </a:spcAft>
              <a:buClr>
                <a:schemeClr val="dk1"/>
              </a:buClr>
              <a:buSzPts val="3400"/>
              <a:buFont typeface="Arial"/>
              <a:buChar char="•"/>
            </a:pPr>
            <a:r>
              <a:rPr lang="en-US" sz="3000">
                <a:solidFill>
                  <a:schemeClr val="dk1"/>
                </a:solidFill>
                <a:latin typeface="Times New Roman"/>
                <a:ea typeface="Times New Roman"/>
                <a:cs typeface="Times New Roman"/>
                <a:sym typeface="Times New Roman"/>
              </a:rPr>
              <a:t>Mọi truy cập vào hệ thống máy tính đều thông qua một tài khoản người dùng (User Account). Mọi người dùng trên mạng đều phải có một tài khoản riêng.</a:t>
            </a:r>
            <a:endParaRPr sz="3000">
              <a:solidFill>
                <a:schemeClr val="dk1"/>
              </a:solidFill>
              <a:latin typeface="Times New Roman"/>
              <a:ea typeface="Times New Roman"/>
              <a:cs typeface="Times New Roman"/>
              <a:sym typeface="Times New Roman"/>
            </a:endParaRPr>
          </a:p>
        </p:txBody>
      </p:sp>
      <p:sp>
        <p:nvSpPr>
          <p:cNvPr id="189" name="Google Shape;189;p12"/>
          <p:cNvSpPr txBox="1"/>
          <p:nvPr/>
        </p:nvSpPr>
        <p:spPr>
          <a:xfrm>
            <a:off x="80683" y="3110788"/>
            <a:ext cx="12192000" cy="1292662"/>
          </a:xfrm>
          <a:prstGeom prst="rect">
            <a:avLst/>
          </a:prstGeom>
          <a:noFill/>
          <a:ln>
            <a:noFill/>
          </a:ln>
        </p:spPr>
        <p:txBody>
          <a:bodyPr anchorCtr="0" anchor="t" bIns="45700" lIns="91425" spcFirstLastPara="1" rIns="91425" wrap="square" tIns="45700">
            <a:spAutoFit/>
          </a:bodyPr>
          <a:lstStyle/>
          <a:p>
            <a:pPr indent="-380990" lvl="0" marL="380990" marR="0" rtl="0" algn="l">
              <a:spcBef>
                <a:spcPts val="0"/>
              </a:spcBef>
              <a:spcAft>
                <a:spcPts val="0"/>
              </a:spcAft>
              <a:buClr>
                <a:schemeClr val="dk1"/>
              </a:buClr>
              <a:buSzPts val="3400"/>
              <a:buFont typeface="Arial"/>
              <a:buChar char="•"/>
            </a:pPr>
            <a:r>
              <a:rPr lang="en-US" sz="3000">
                <a:solidFill>
                  <a:schemeClr val="dk1"/>
                </a:solidFill>
                <a:latin typeface="Times New Roman"/>
                <a:ea typeface="Times New Roman"/>
                <a:cs typeface="Times New Roman"/>
                <a:sym typeface="Times New Roman"/>
              </a:rPr>
              <a:t>Quản lý người dùng cho phép chủ sở hữu và quản trị viên tài khoản quản lý người dùng của mình dùng thông qua tài khoản này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animEffect filter="fade" transition="in">
                                      <p:cBhvr>
                                        <p:cTn dur="1000"/>
                                        <p:tgtEl>
                                          <p:spTgt spid="1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graphicFrame>
        <p:nvGraphicFramePr>
          <p:cNvPr id="194" name="Google Shape;194;p13"/>
          <p:cNvGraphicFramePr/>
          <p:nvPr/>
        </p:nvGraphicFramePr>
        <p:xfrm>
          <a:off x="0" y="0"/>
          <a:ext cx="3000000" cy="3000000"/>
        </p:xfrm>
        <a:graphic>
          <a:graphicData uri="http://schemas.openxmlformats.org/drawingml/2006/table">
            <a:tbl>
              <a:tblPr>
                <a:noFill/>
                <a:tableStyleId>{E100E42E-2B64-418C-BDCF-6318C3CF5472}</a:tableStyleId>
              </a:tblPr>
              <a:tblGrid>
                <a:gridCol w="1560050"/>
                <a:gridCol w="4443875"/>
                <a:gridCol w="6188075"/>
              </a:tblGrid>
              <a:tr h="975350">
                <a:tc>
                  <a:txBody>
                    <a:bodyPr/>
                    <a:lstStyle/>
                    <a:p>
                      <a:pPr indent="0" lvl="0" marL="0" marR="0" rtl="0" algn="ctr">
                        <a:spcBef>
                          <a:spcPts val="0"/>
                        </a:spcBef>
                        <a:spcAft>
                          <a:spcPts val="0"/>
                        </a:spcAft>
                        <a:buNone/>
                      </a:pPr>
                      <a:r>
                        <a:rPr b="1" lang="en-US" sz="1900" u="sng" cap="none" strike="noStrike">
                          <a:latin typeface="Times New Roman"/>
                          <a:ea typeface="Times New Roman"/>
                          <a:cs typeface="Times New Roman"/>
                          <a:sym typeface="Times New Roman"/>
                        </a:rPr>
                        <a:t>Quản lý người dùng</a:t>
                      </a:r>
                      <a:endParaRPr b="1" sz="1900" u="sng" cap="none" strike="noStrike">
                        <a:latin typeface="Times New Roman"/>
                        <a:ea typeface="Times New Roman"/>
                        <a:cs typeface="Times New Roman"/>
                        <a:sym typeface="Times New Roman"/>
                      </a:endParaRPr>
                    </a:p>
                  </a:txBody>
                  <a:tcPr marT="60950" marB="60950" marR="121925" marL="121925"/>
                </a:tc>
                <a:tc>
                  <a:txBody>
                    <a:bodyPr/>
                    <a:lstStyle/>
                    <a:p>
                      <a:pPr indent="0" lvl="0" marL="0" marR="0" rtl="0" algn="ctr">
                        <a:lnSpc>
                          <a:spcPct val="150000"/>
                        </a:lnSpc>
                        <a:spcBef>
                          <a:spcPts val="0"/>
                        </a:spcBef>
                        <a:spcAft>
                          <a:spcPts val="0"/>
                        </a:spcAft>
                        <a:buNone/>
                      </a:pPr>
                      <a:r>
                        <a:rPr b="1" lang="en-US" sz="2400" u="none" cap="none" strike="noStrike">
                          <a:latin typeface="Times New Roman"/>
                          <a:ea typeface="Times New Roman"/>
                          <a:cs typeface="Times New Roman"/>
                          <a:sym typeface="Times New Roman"/>
                        </a:rPr>
                        <a:t>WINDOWS</a:t>
                      </a:r>
                      <a:endParaRPr/>
                    </a:p>
                  </a:txBody>
                  <a:tcPr marT="60950" marB="60950" marR="121925" marL="121925"/>
                </a:tc>
                <a:tc>
                  <a:txBody>
                    <a:bodyPr/>
                    <a:lstStyle/>
                    <a:p>
                      <a:pPr indent="0" lvl="0" marL="0" marR="0" rtl="0" algn="ctr">
                        <a:lnSpc>
                          <a:spcPct val="150000"/>
                        </a:lnSpc>
                        <a:spcBef>
                          <a:spcPts val="0"/>
                        </a:spcBef>
                        <a:spcAft>
                          <a:spcPts val="0"/>
                        </a:spcAft>
                        <a:buNone/>
                      </a:pPr>
                      <a:r>
                        <a:rPr b="1" lang="en-US" sz="2400" u="none" cap="none" strike="noStrike">
                          <a:latin typeface="Times New Roman"/>
                          <a:ea typeface="Times New Roman"/>
                          <a:cs typeface="Times New Roman"/>
                          <a:sym typeface="Times New Roman"/>
                        </a:rPr>
                        <a:t>LINUX</a:t>
                      </a:r>
                      <a:endParaRPr/>
                    </a:p>
                  </a:txBody>
                  <a:tcPr marT="60950" marB="60950" marR="121925" marL="121925"/>
                </a:tc>
              </a:tr>
              <a:tr h="2791150">
                <a:tc>
                  <a:txBody>
                    <a:bodyPr/>
                    <a:lstStyle/>
                    <a:p>
                      <a:pPr indent="0" lvl="0" marL="0" marR="0" rtl="0" algn="ctr">
                        <a:spcBef>
                          <a:spcPts val="0"/>
                        </a:spcBef>
                        <a:spcAft>
                          <a:spcPts val="0"/>
                        </a:spcAft>
                        <a:buNone/>
                      </a:pPr>
                      <a:r>
                        <a:t/>
                      </a:r>
                      <a:endParaRPr sz="2100" u="none" cap="none" strike="noStrike">
                        <a:latin typeface="Times New Roman"/>
                        <a:ea typeface="Times New Roman"/>
                        <a:cs typeface="Times New Roman"/>
                        <a:sym typeface="Times New Roman"/>
                      </a:endParaRPr>
                    </a:p>
                  </a:txBody>
                  <a:tcPr marT="60950" marB="60950" marR="121925" marL="121925"/>
                </a:tc>
                <a:tc>
                  <a:txBody>
                    <a:bodyPr/>
                    <a:lstStyle/>
                    <a:p>
                      <a:pPr indent="0" lvl="0" marL="0" marR="0" rtl="0" algn="l">
                        <a:spcBef>
                          <a:spcPts val="0"/>
                        </a:spcBef>
                        <a:spcAft>
                          <a:spcPts val="0"/>
                        </a:spcAft>
                        <a:buNone/>
                      </a:pPr>
                      <a:r>
                        <a:t/>
                      </a:r>
                      <a:endParaRPr sz="2100" u="none" cap="none" strike="noStrike">
                        <a:latin typeface="Play"/>
                        <a:ea typeface="Play"/>
                        <a:cs typeface="Play"/>
                        <a:sym typeface="Play"/>
                      </a:endParaRPr>
                    </a:p>
                  </a:txBody>
                  <a:tcPr marT="60950" marB="60950" marR="121925" marL="121925"/>
                </a:tc>
                <a:tc>
                  <a:txBody>
                    <a:bodyPr/>
                    <a:lstStyle/>
                    <a:p>
                      <a:pPr indent="0" lvl="0" marL="0" marR="0" rtl="0" algn="l">
                        <a:spcBef>
                          <a:spcPts val="0"/>
                        </a:spcBef>
                        <a:spcAft>
                          <a:spcPts val="0"/>
                        </a:spcAft>
                        <a:buNone/>
                      </a:pPr>
                      <a:r>
                        <a:t/>
                      </a:r>
                      <a:endParaRPr b="0" i="0" sz="2100" u="none" cap="none" strike="noStrike">
                        <a:solidFill>
                          <a:srgbClr val="000000"/>
                        </a:solidFill>
                        <a:latin typeface="Play"/>
                        <a:ea typeface="Play"/>
                        <a:cs typeface="Play"/>
                        <a:sym typeface="Play"/>
                      </a:endParaRPr>
                    </a:p>
                  </a:txBody>
                  <a:tcPr marT="60950" marB="60950" marR="121925" marL="121925"/>
                </a:tc>
              </a:tr>
              <a:tr h="3082050">
                <a:tc>
                  <a:txBody>
                    <a:bodyPr/>
                    <a:lstStyle/>
                    <a:p>
                      <a:pPr indent="0" lvl="0" marL="0" marR="0" rtl="0" algn="ctr">
                        <a:spcBef>
                          <a:spcPts val="0"/>
                        </a:spcBef>
                        <a:spcAft>
                          <a:spcPts val="0"/>
                        </a:spcAft>
                        <a:buNone/>
                      </a:pPr>
                      <a:r>
                        <a:t/>
                      </a:r>
                      <a:endParaRPr sz="2100">
                        <a:latin typeface="Times New Roman"/>
                        <a:ea typeface="Times New Roman"/>
                        <a:cs typeface="Times New Roman"/>
                        <a:sym typeface="Times New Roman"/>
                      </a:endParaRPr>
                    </a:p>
                  </a:txBody>
                  <a:tcPr marT="60950" marB="60950" marR="121925" marL="121925"/>
                </a:tc>
                <a:tc>
                  <a:txBody>
                    <a:bodyPr/>
                    <a:lstStyle/>
                    <a:p>
                      <a:pPr indent="0" lvl="0" marL="0" marR="0" rtl="0" algn="l">
                        <a:spcBef>
                          <a:spcPts val="0"/>
                        </a:spcBef>
                        <a:spcAft>
                          <a:spcPts val="0"/>
                        </a:spcAft>
                        <a:buNone/>
                      </a:pPr>
                      <a:r>
                        <a:t/>
                      </a:r>
                      <a:endParaRPr b="1" i="0" sz="2100" u="none" cap="none" strike="noStrike">
                        <a:solidFill>
                          <a:srgbClr val="000000"/>
                        </a:solidFill>
                        <a:latin typeface="Play"/>
                        <a:ea typeface="Play"/>
                        <a:cs typeface="Play"/>
                        <a:sym typeface="Play"/>
                      </a:endParaRPr>
                    </a:p>
                  </a:txBody>
                  <a:tcPr marT="60950" marB="60950" marR="121925" marL="121925"/>
                </a:tc>
                <a:tc>
                  <a:txBody>
                    <a:bodyPr/>
                    <a:lstStyle/>
                    <a:p>
                      <a:pPr indent="0" lvl="0" marL="0" marR="0" rtl="0" algn="l">
                        <a:lnSpc>
                          <a:spcPct val="106000"/>
                        </a:lnSpc>
                        <a:spcBef>
                          <a:spcPts val="0"/>
                        </a:spcBef>
                        <a:spcAft>
                          <a:spcPts val="0"/>
                        </a:spcAft>
                        <a:buClr>
                          <a:schemeClr val="dk1"/>
                        </a:buClr>
                        <a:buSzPts val="1600"/>
                        <a:buFont typeface="Calibri"/>
                        <a:buNone/>
                      </a:pPr>
                      <a:r>
                        <a:t/>
                      </a:r>
                      <a:endParaRPr sz="1600">
                        <a:latin typeface="Play"/>
                        <a:ea typeface="Play"/>
                        <a:cs typeface="Play"/>
                        <a:sym typeface="Play"/>
                      </a:endParaRPr>
                    </a:p>
                  </a:txBody>
                  <a:tcPr marT="0" marB="0" marR="91450" marL="91450"/>
                </a:tc>
              </a:tr>
            </a:tbl>
          </a:graphicData>
        </a:graphic>
      </p:graphicFrame>
      <p:sp>
        <p:nvSpPr>
          <p:cNvPr id="195" name="Google Shape;195;p13"/>
          <p:cNvSpPr/>
          <p:nvPr/>
        </p:nvSpPr>
        <p:spPr>
          <a:xfrm>
            <a:off x="6005494" y="1031515"/>
            <a:ext cx="6096000" cy="23899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33">
                <a:solidFill>
                  <a:schemeClr val="dk1"/>
                </a:solidFill>
                <a:latin typeface="Times New Roman"/>
                <a:ea typeface="Times New Roman"/>
                <a:cs typeface="Times New Roman"/>
                <a:sym typeface="Times New Roman"/>
              </a:rPr>
              <a:t>- Có hai loại user: Super User(root) và Regular User.</a:t>
            </a:r>
            <a:endParaRPr/>
          </a:p>
          <a:p>
            <a:pPr indent="0" lvl="0" marL="0" marR="0" rtl="0" algn="l">
              <a:spcBef>
                <a:spcPts val="0"/>
              </a:spcBef>
              <a:spcAft>
                <a:spcPts val="0"/>
              </a:spcAft>
              <a:buNone/>
            </a:pPr>
            <a:r>
              <a:rPr lang="en-US" sz="2133">
                <a:solidFill>
                  <a:schemeClr val="dk1"/>
                </a:solidFill>
                <a:latin typeface="Times New Roman"/>
                <a:ea typeface="Times New Roman"/>
                <a:cs typeface="Times New Roman"/>
                <a:sym typeface="Times New Roman"/>
              </a:rPr>
              <a:t>Regular: Là tài khoản user thông thường </a:t>
            </a:r>
            <a:endParaRPr/>
          </a:p>
          <a:p>
            <a:pPr indent="0" lvl="0" marL="0" marR="0" rtl="0" algn="l">
              <a:spcBef>
                <a:spcPts val="0"/>
              </a:spcBef>
              <a:spcAft>
                <a:spcPts val="0"/>
              </a:spcAft>
              <a:buNone/>
            </a:pPr>
            <a:r>
              <a:rPr lang="en-US" sz="2133">
                <a:solidFill>
                  <a:schemeClr val="dk1"/>
                </a:solidFill>
                <a:latin typeface="Times New Roman"/>
                <a:ea typeface="Times New Roman"/>
                <a:cs typeface="Times New Roman"/>
                <a:sym typeface="Times New Roman"/>
              </a:rPr>
              <a:t>Root: Root là một superuser, được sử dụng tất cả quyền của regular use và có đặc quyền riêng</a:t>
            </a:r>
            <a:endParaRPr sz="2133">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133">
                <a:solidFill>
                  <a:schemeClr val="dk1"/>
                </a:solidFill>
                <a:latin typeface="Times New Roman"/>
                <a:ea typeface="Times New Roman"/>
                <a:cs typeface="Times New Roman"/>
                <a:sym typeface="Times New Roman"/>
              </a:rPr>
              <a:t>=&gt; User có quyền hạn lớn nhất là root</a:t>
            </a:r>
            <a:endParaRPr/>
          </a:p>
          <a:p>
            <a:pPr indent="0" lvl="0" marL="0" marR="0" rtl="0" algn="l">
              <a:spcBef>
                <a:spcPts val="0"/>
              </a:spcBef>
              <a:spcAft>
                <a:spcPts val="0"/>
              </a:spcAft>
              <a:buNone/>
            </a:pPr>
            <a:r>
              <a:rPr lang="en-US" sz="2133">
                <a:solidFill>
                  <a:schemeClr val="dk1"/>
                </a:solidFill>
                <a:latin typeface="Times New Roman"/>
                <a:ea typeface="Times New Roman"/>
                <a:cs typeface="Times New Roman"/>
                <a:sym typeface="Times New Roman"/>
              </a:rPr>
              <a:t>- Nhóm người dùng: Tập hợp nhiều user lại với nhau thành một nhóm.</a:t>
            </a:r>
            <a:endParaRPr sz="2400">
              <a:solidFill>
                <a:schemeClr val="dk1"/>
              </a:solidFill>
              <a:latin typeface="Times New Roman"/>
              <a:ea typeface="Times New Roman"/>
              <a:cs typeface="Times New Roman"/>
              <a:sym typeface="Times New Roman"/>
            </a:endParaRPr>
          </a:p>
        </p:txBody>
      </p:sp>
      <p:sp>
        <p:nvSpPr>
          <p:cNvPr id="196" name="Google Shape;196;p13"/>
          <p:cNvSpPr/>
          <p:nvPr/>
        </p:nvSpPr>
        <p:spPr>
          <a:xfrm>
            <a:off x="1605791" y="3845380"/>
            <a:ext cx="3939603"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Windows có thể quản trị người dùng cục bộ trong 1 máy đồng thời có thể quản trị người dùng cùng join vào 1 domain riêng </a:t>
            </a:r>
            <a:r>
              <a:rPr b="1" lang="en-US" sz="2400">
                <a:solidFill>
                  <a:schemeClr val="dk1"/>
                </a:solidFill>
                <a:latin typeface="Times New Roman"/>
                <a:ea typeface="Times New Roman"/>
                <a:cs typeface="Times New Roman"/>
                <a:sym typeface="Times New Roman"/>
              </a:rPr>
              <a:t>bằng máy chủ miền</a:t>
            </a:r>
            <a:endParaRPr b="1"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Play"/>
              <a:ea typeface="Play"/>
              <a:cs typeface="Play"/>
              <a:sym typeface="Play"/>
            </a:endParaRPr>
          </a:p>
        </p:txBody>
      </p:sp>
      <p:sp>
        <p:nvSpPr>
          <p:cNvPr id="197" name="Google Shape;197;p13"/>
          <p:cNvSpPr/>
          <p:nvPr/>
        </p:nvSpPr>
        <p:spPr>
          <a:xfrm>
            <a:off x="1605791" y="1044171"/>
            <a:ext cx="4284871" cy="27592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33">
                <a:solidFill>
                  <a:schemeClr val="dk1"/>
                </a:solidFill>
                <a:latin typeface="Times New Roman"/>
                <a:ea typeface="Times New Roman"/>
                <a:cs typeface="Times New Roman"/>
                <a:sym typeface="Times New Roman"/>
              </a:rPr>
              <a:t>Người dùng truy nhập vào máy tính cụ thể bằng  tài khoản cục bộ (local account) – có giá trị với 1 máy tính duy nhất </a:t>
            </a:r>
            <a:endParaRPr/>
          </a:p>
          <a:p>
            <a:pPr indent="0" lvl="0" marL="0" marR="0" rtl="0" algn="l">
              <a:spcBef>
                <a:spcPts val="0"/>
              </a:spcBef>
              <a:spcAft>
                <a:spcPts val="0"/>
              </a:spcAft>
              <a:buNone/>
            </a:pPr>
            <a:r>
              <a:rPr lang="en-US" sz="2133">
                <a:solidFill>
                  <a:schemeClr val="dk1"/>
                </a:solidFill>
                <a:latin typeface="Times New Roman"/>
                <a:ea typeface="Times New Roman"/>
                <a:cs typeface="Times New Roman"/>
                <a:sym typeface="Times New Roman"/>
              </a:rPr>
              <a:t>Người dùng muốn sử dụng tài nguyên trong mạng của một miền thì cần  tài khoản miền</a:t>
            </a:r>
            <a:endParaRPr sz="2133">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Play"/>
              <a:ea typeface="Play"/>
              <a:cs typeface="Play"/>
              <a:sym typeface="Play"/>
            </a:endParaRPr>
          </a:p>
        </p:txBody>
      </p:sp>
      <p:sp>
        <p:nvSpPr>
          <p:cNvPr id="198" name="Google Shape;198;p13"/>
          <p:cNvSpPr/>
          <p:nvPr/>
        </p:nvSpPr>
        <p:spPr>
          <a:xfrm>
            <a:off x="6016667" y="3845380"/>
            <a:ext cx="6084827" cy="2027735"/>
          </a:xfrm>
          <a:prstGeom prst="rect">
            <a:avLst/>
          </a:prstGeom>
          <a:noFill/>
          <a:ln>
            <a:noFill/>
          </a:ln>
        </p:spPr>
        <p:txBody>
          <a:bodyPr anchorCtr="0" anchor="t" bIns="45700" lIns="91425" spcFirstLastPara="1" rIns="91425" wrap="square" tIns="45700">
            <a:spAutoFit/>
          </a:bodyPr>
          <a:lstStyle/>
          <a:p>
            <a:pPr indent="0" lvl="0" marL="0" marR="0" rtl="0" algn="l">
              <a:lnSpc>
                <a:spcPct val="106000"/>
              </a:lnSpc>
              <a:spcBef>
                <a:spcPts val="0"/>
              </a:spcBef>
              <a:spcAft>
                <a:spcPts val="0"/>
              </a:spcAft>
              <a:buNone/>
            </a:pPr>
            <a:r>
              <a:rPr b="1" lang="en-US" sz="2400">
                <a:solidFill>
                  <a:schemeClr val="dk1"/>
                </a:solidFill>
                <a:latin typeface="Times New Roman"/>
                <a:ea typeface="Times New Roman"/>
                <a:cs typeface="Times New Roman"/>
                <a:sym typeface="Times New Roman"/>
              </a:rPr>
              <a:t>Người quản trị hệ thống </a:t>
            </a:r>
            <a:r>
              <a:rPr lang="en-US" sz="2400">
                <a:solidFill>
                  <a:schemeClr val="dk1"/>
                </a:solidFill>
                <a:latin typeface="Times New Roman"/>
                <a:ea typeface="Times New Roman"/>
                <a:cs typeface="Times New Roman"/>
                <a:sym typeface="Times New Roman"/>
              </a:rPr>
              <a:t>tạo ra các tài khoản cho tất cả người dùng trên hệ thống và quản lý các tài khoản này thông qua mật khẩu, nhóm login và các tham số khác khi cần thiết.</a:t>
            </a:r>
            <a:endParaRPr/>
          </a:p>
          <a:p>
            <a:pPr indent="0" lvl="0" marL="0" marR="0" rtl="0" algn="l">
              <a:spcBef>
                <a:spcPts val="0"/>
              </a:spcBef>
              <a:spcAft>
                <a:spcPts val="0"/>
              </a:spcAft>
              <a:buNone/>
            </a:pPr>
            <a:r>
              <a:t/>
            </a:r>
            <a:endParaRPr sz="2400">
              <a:solidFill>
                <a:schemeClr val="dk1"/>
              </a:solidFill>
              <a:latin typeface="Play"/>
              <a:ea typeface="Play"/>
              <a:cs typeface="Play"/>
              <a:sym typeface="Play"/>
            </a:endParaRPr>
          </a:p>
        </p:txBody>
      </p:sp>
      <p:sp>
        <p:nvSpPr>
          <p:cNvPr id="199" name="Google Shape;199;p13"/>
          <p:cNvSpPr txBox="1"/>
          <p:nvPr/>
        </p:nvSpPr>
        <p:spPr>
          <a:xfrm>
            <a:off x="125478" y="1281953"/>
            <a:ext cx="147862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Giới thiệu</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00" name="Google Shape;200;p13"/>
          <p:cNvSpPr txBox="1"/>
          <p:nvPr/>
        </p:nvSpPr>
        <p:spPr>
          <a:xfrm>
            <a:off x="152400" y="4019662"/>
            <a:ext cx="130099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So sánh</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7"/>
                                        </p:tgtEl>
                                        <p:attrNameLst>
                                          <p:attrName>style.visibility</p:attrName>
                                        </p:attrNameLst>
                                      </p:cBhvr>
                                      <p:to>
                                        <p:strVal val="visible"/>
                                      </p:to>
                                    </p:set>
                                    <p:anim calcmode="lin" valueType="num">
                                      <p:cBhvr additive="base">
                                        <p:cTn dur="500"/>
                                        <p:tgtEl>
                                          <p:spTgt spid="19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5"/>
                                        </p:tgtEl>
                                        <p:attrNameLst>
                                          <p:attrName>style.visibility</p:attrName>
                                        </p:attrNameLst>
                                      </p:cBhvr>
                                      <p:to>
                                        <p:strVal val="visible"/>
                                      </p:to>
                                    </p:set>
                                    <p:anim calcmode="lin" valueType="num">
                                      <p:cBhvr additive="base">
                                        <p:cTn dur="500"/>
                                        <p:tgtEl>
                                          <p:spTgt spid="19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500"/>
                                        <p:tgtEl>
                                          <p:spTgt spid="19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6"/>
                                        </p:tgtEl>
                                        <p:attrNameLst>
                                          <p:attrName>style.visibility</p:attrName>
                                        </p:attrNameLst>
                                      </p:cBhvr>
                                      <p:to>
                                        <p:strVal val="visible"/>
                                      </p:to>
                                    </p:set>
                                    <p:anim calcmode="lin" valueType="num">
                                      <p:cBhvr additive="base">
                                        <p:cTn dur="500"/>
                                        <p:tgtEl>
                                          <p:spTgt spid="19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8"/>
                                        </p:tgtEl>
                                        <p:attrNameLst>
                                          <p:attrName>style.visibility</p:attrName>
                                        </p:attrNameLst>
                                      </p:cBhvr>
                                      <p:to>
                                        <p:strVal val="visible"/>
                                      </p:to>
                                    </p:set>
                                    <p:anim calcmode="lin" valueType="num">
                                      <p:cBhvr additive="base">
                                        <p:cTn dur="500"/>
                                        <p:tgtEl>
                                          <p:spTgt spid="19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00"/>
                                        </p:tgtEl>
                                        <p:attrNameLst>
                                          <p:attrName>style.visibility</p:attrName>
                                        </p:attrNameLst>
                                      </p:cBhvr>
                                      <p:to>
                                        <p:strVal val="visible"/>
                                      </p:to>
                                    </p:set>
                                    <p:anim calcmode="lin" valueType="num">
                                      <p:cBhvr additive="base">
                                        <p:cTn dur="500"/>
                                        <p:tgtEl>
                                          <p:spTgt spid="20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graphicFrame>
        <p:nvGraphicFramePr>
          <p:cNvPr id="205" name="Google Shape;205;p14"/>
          <p:cNvGraphicFramePr/>
          <p:nvPr/>
        </p:nvGraphicFramePr>
        <p:xfrm>
          <a:off x="0" y="20320"/>
          <a:ext cx="3000000" cy="3000000"/>
        </p:xfrm>
        <a:graphic>
          <a:graphicData uri="http://schemas.openxmlformats.org/drawingml/2006/table">
            <a:tbl>
              <a:tblPr>
                <a:noFill/>
                <a:tableStyleId>{E100E42E-2B64-418C-BDCF-6318C3CF5472}</a:tableStyleId>
              </a:tblPr>
              <a:tblGrid>
                <a:gridCol w="1570150"/>
                <a:gridCol w="4472700"/>
                <a:gridCol w="6149150"/>
              </a:tblGrid>
              <a:tr h="1379975">
                <a:tc>
                  <a:txBody>
                    <a:bodyPr/>
                    <a:lstStyle/>
                    <a:p>
                      <a:pPr indent="0" lvl="0" marL="0" marR="0" rtl="0" algn="ctr">
                        <a:lnSpc>
                          <a:spcPct val="150000"/>
                        </a:lnSpc>
                        <a:spcBef>
                          <a:spcPts val="0"/>
                        </a:spcBef>
                        <a:spcAft>
                          <a:spcPts val="0"/>
                        </a:spcAft>
                        <a:buNone/>
                      </a:pPr>
                      <a:r>
                        <a:rPr b="1" lang="en-US" sz="1900" u="sng">
                          <a:solidFill>
                            <a:schemeClr val="dk1"/>
                          </a:solidFill>
                          <a:latin typeface="Times New Roman"/>
                          <a:ea typeface="Times New Roman"/>
                          <a:cs typeface="Times New Roman"/>
                          <a:sym typeface="Times New Roman"/>
                        </a:rPr>
                        <a:t>Phân</a:t>
                      </a:r>
                      <a:r>
                        <a:rPr b="1" lang="en-US" sz="1900" u="sng">
                          <a:solidFill>
                            <a:schemeClr val="dk1"/>
                          </a:solidFill>
                          <a:latin typeface="Times New Roman"/>
                          <a:ea typeface="Times New Roman"/>
                          <a:cs typeface="Times New Roman"/>
                          <a:sym typeface="Times New Roman"/>
                        </a:rPr>
                        <a:t> quyền Người dùng</a:t>
                      </a:r>
                      <a:endParaRPr b="1" sz="1900" u="sng">
                        <a:solidFill>
                          <a:schemeClr val="dk1"/>
                        </a:solidFill>
                        <a:latin typeface="Times New Roman"/>
                        <a:ea typeface="Times New Roman"/>
                        <a:cs typeface="Times New Roman"/>
                        <a:sym typeface="Times New Roman"/>
                      </a:endParaRPr>
                    </a:p>
                  </a:txBody>
                  <a:tcPr marT="60950" marB="60950" marR="121925" marL="121925"/>
                </a:tc>
                <a:tc>
                  <a:txBody>
                    <a:bodyPr/>
                    <a:lstStyle/>
                    <a:p>
                      <a:pPr indent="0" lvl="0" marL="0" marR="0" rtl="0" algn="ctr">
                        <a:lnSpc>
                          <a:spcPct val="200000"/>
                        </a:lnSpc>
                        <a:spcBef>
                          <a:spcPts val="0"/>
                        </a:spcBef>
                        <a:spcAft>
                          <a:spcPts val="0"/>
                        </a:spcAft>
                        <a:buNone/>
                      </a:pPr>
                      <a:r>
                        <a:rPr b="1" lang="en-US" sz="2400">
                          <a:latin typeface="Times New Roman"/>
                          <a:ea typeface="Times New Roman"/>
                          <a:cs typeface="Times New Roman"/>
                          <a:sym typeface="Times New Roman"/>
                        </a:rPr>
                        <a:t>WINDOWS</a:t>
                      </a:r>
                      <a:endParaRPr/>
                    </a:p>
                  </a:txBody>
                  <a:tcPr marT="60950" marB="60950" marR="121925" marL="121925"/>
                </a:tc>
                <a:tc>
                  <a:txBody>
                    <a:bodyPr/>
                    <a:lstStyle/>
                    <a:p>
                      <a:pPr indent="0" lvl="0" marL="0" marR="0" rtl="0" algn="ctr">
                        <a:lnSpc>
                          <a:spcPct val="200000"/>
                        </a:lnSpc>
                        <a:spcBef>
                          <a:spcPts val="0"/>
                        </a:spcBef>
                        <a:spcAft>
                          <a:spcPts val="0"/>
                        </a:spcAft>
                        <a:buNone/>
                      </a:pPr>
                      <a:r>
                        <a:rPr b="1" lang="en-US" sz="2400">
                          <a:latin typeface="Times New Roman"/>
                          <a:ea typeface="Times New Roman"/>
                          <a:cs typeface="Times New Roman"/>
                          <a:sym typeface="Times New Roman"/>
                        </a:rPr>
                        <a:t>LINUX</a:t>
                      </a:r>
                      <a:endParaRPr/>
                    </a:p>
                  </a:txBody>
                  <a:tcPr marT="60950" marB="60950" marR="121925" marL="121925"/>
                </a:tc>
              </a:tr>
              <a:tr h="2722575">
                <a:tc>
                  <a:txBody>
                    <a:bodyPr/>
                    <a:lstStyle/>
                    <a:p>
                      <a:pPr indent="0" lvl="0" marL="0" marR="0" rtl="0" algn="ctr">
                        <a:spcBef>
                          <a:spcPts val="0"/>
                        </a:spcBef>
                        <a:spcAft>
                          <a:spcPts val="0"/>
                        </a:spcAft>
                        <a:buNone/>
                      </a:pPr>
                      <a:r>
                        <a:t/>
                      </a:r>
                      <a:endParaRPr sz="2100">
                        <a:latin typeface="Times New Roman"/>
                        <a:ea typeface="Times New Roman"/>
                        <a:cs typeface="Times New Roman"/>
                        <a:sym typeface="Times New Roman"/>
                      </a:endParaRPr>
                    </a:p>
                  </a:txBody>
                  <a:tcPr marT="60950" marB="60950" marR="121925" marL="121925"/>
                </a:tc>
                <a:tc>
                  <a:txBody>
                    <a:bodyPr/>
                    <a:lstStyle/>
                    <a:p>
                      <a:pPr indent="0" lvl="0" marL="0" marR="0" rtl="0" algn="l">
                        <a:spcBef>
                          <a:spcPts val="0"/>
                        </a:spcBef>
                        <a:spcAft>
                          <a:spcPts val="0"/>
                        </a:spcAft>
                        <a:buNone/>
                      </a:pPr>
                      <a:r>
                        <a:t/>
                      </a:r>
                      <a:endParaRPr sz="2100">
                        <a:latin typeface="Play"/>
                        <a:ea typeface="Play"/>
                        <a:cs typeface="Play"/>
                        <a:sym typeface="Play"/>
                      </a:endParaRPr>
                    </a:p>
                  </a:txBody>
                  <a:tcPr marT="60950" marB="60950" marR="121925" marL="121925"/>
                </a:tc>
                <a:tc>
                  <a:txBody>
                    <a:bodyPr/>
                    <a:lstStyle/>
                    <a:p>
                      <a:pPr indent="0" lvl="0" marL="0" marR="0" rtl="0" algn="l">
                        <a:spcBef>
                          <a:spcPts val="0"/>
                        </a:spcBef>
                        <a:spcAft>
                          <a:spcPts val="0"/>
                        </a:spcAft>
                        <a:buNone/>
                      </a:pPr>
                      <a:r>
                        <a:t/>
                      </a:r>
                      <a:endParaRPr b="0" i="0" sz="2100" u="none" cap="none" strike="noStrike">
                        <a:solidFill>
                          <a:srgbClr val="000000"/>
                        </a:solidFill>
                        <a:latin typeface="Play"/>
                        <a:ea typeface="Play"/>
                        <a:cs typeface="Play"/>
                        <a:sym typeface="Play"/>
                      </a:endParaRPr>
                    </a:p>
                  </a:txBody>
                  <a:tcPr marT="60950" marB="60950" marR="121925" marL="121925"/>
                </a:tc>
              </a:tr>
              <a:tr h="2744850">
                <a:tc>
                  <a:txBody>
                    <a:bodyPr/>
                    <a:lstStyle/>
                    <a:p>
                      <a:pPr indent="0" lvl="0" marL="0" marR="0" rtl="0" algn="ctr">
                        <a:spcBef>
                          <a:spcPts val="0"/>
                        </a:spcBef>
                        <a:spcAft>
                          <a:spcPts val="0"/>
                        </a:spcAft>
                        <a:buNone/>
                      </a:pPr>
                      <a:r>
                        <a:t/>
                      </a:r>
                      <a:endParaRPr sz="2100">
                        <a:latin typeface="Times New Roman"/>
                        <a:ea typeface="Times New Roman"/>
                        <a:cs typeface="Times New Roman"/>
                        <a:sym typeface="Times New Roman"/>
                      </a:endParaRPr>
                    </a:p>
                  </a:txBody>
                  <a:tcPr marT="60950" marB="60950" marR="121925" marL="121925"/>
                </a:tc>
                <a:tc>
                  <a:txBody>
                    <a:bodyPr/>
                    <a:lstStyle/>
                    <a:p>
                      <a:pPr indent="0" lvl="0" marL="0" marR="0" rtl="0" algn="l">
                        <a:spcBef>
                          <a:spcPts val="0"/>
                        </a:spcBef>
                        <a:spcAft>
                          <a:spcPts val="0"/>
                        </a:spcAft>
                        <a:buNone/>
                      </a:pPr>
                      <a:r>
                        <a:t/>
                      </a:r>
                      <a:endParaRPr sz="2100">
                        <a:latin typeface="Play"/>
                        <a:ea typeface="Play"/>
                        <a:cs typeface="Play"/>
                        <a:sym typeface="Play"/>
                      </a:endParaRPr>
                    </a:p>
                  </a:txBody>
                  <a:tcPr marT="60950" marB="60950" marR="121925" marL="121925"/>
                </a:tc>
                <a:tc>
                  <a:txBody>
                    <a:bodyPr/>
                    <a:lstStyle/>
                    <a:p>
                      <a:pPr indent="0" lvl="0" marL="0" marR="0" rtl="0" algn="ctr">
                        <a:lnSpc>
                          <a:spcPct val="115000"/>
                        </a:lnSpc>
                        <a:spcBef>
                          <a:spcPts val="0"/>
                        </a:spcBef>
                        <a:spcAft>
                          <a:spcPts val="0"/>
                        </a:spcAft>
                        <a:buNone/>
                      </a:pPr>
                      <a:r>
                        <a:t/>
                      </a:r>
                      <a:endParaRPr sz="1600">
                        <a:latin typeface="Play"/>
                        <a:ea typeface="Play"/>
                        <a:cs typeface="Play"/>
                        <a:sym typeface="Play"/>
                      </a:endParaRPr>
                    </a:p>
                  </a:txBody>
                  <a:tcPr marT="0" marB="0" marR="91450" marL="91450"/>
                </a:tc>
              </a:tr>
            </a:tbl>
          </a:graphicData>
        </a:graphic>
      </p:graphicFrame>
      <p:sp>
        <p:nvSpPr>
          <p:cNvPr id="206" name="Google Shape;206;p14"/>
          <p:cNvSpPr/>
          <p:nvPr/>
        </p:nvSpPr>
        <p:spPr>
          <a:xfrm>
            <a:off x="6096000" y="1375207"/>
            <a:ext cx="4755268" cy="27181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33">
                <a:solidFill>
                  <a:schemeClr val="dk1"/>
                </a:solidFill>
                <a:latin typeface="Times New Roman"/>
                <a:ea typeface="Times New Roman"/>
                <a:cs typeface="Times New Roman"/>
                <a:sym typeface="Times New Roman"/>
              </a:rPr>
              <a:t>Trong Linux có 3 dạng đối tượng:</a:t>
            </a:r>
            <a:endParaRPr/>
          </a:p>
          <a:p>
            <a:pPr indent="-342900" lvl="0" marL="342900" marR="0" rtl="0" algn="l">
              <a:spcBef>
                <a:spcPts val="0"/>
              </a:spcBef>
              <a:spcAft>
                <a:spcPts val="0"/>
              </a:spcAft>
              <a:buClr>
                <a:schemeClr val="dk1"/>
              </a:buClr>
              <a:buSzPts val="2133"/>
              <a:buFont typeface="Arial"/>
              <a:buChar char="•"/>
            </a:pPr>
            <a:r>
              <a:rPr lang="en-US" sz="2133">
                <a:solidFill>
                  <a:schemeClr val="dk1"/>
                </a:solidFill>
                <a:latin typeface="Times New Roman"/>
                <a:ea typeface="Times New Roman"/>
                <a:cs typeface="Times New Roman"/>
                <a:sym typeface="Times New Roman"/>
              </a:rPr>
              <a:t>Owner (người sở hữu).</a:t>
            </a:r>
            <a:endParaRPr/>
          </a:p>
          <a:p>
            <a:pPr indent="-342900" lvl="0" marL="342900" marR="0" rtl="0" algn="l">
              <a:spcBef>
                <a:spcPts val="0"/>
              </a:spcBef>
              <a:spcAft>
                <a:spcPts val="0"/>
              </a:spcAft>
              <a:buClr>
                <a:schemeClr val="dk1"/>
              </a:buClr>
              <a:buSzPts val="2133"/>
              <a:buFont typeface="Arial"/>
              <a:buChar char="•"/>
            </a:pPr>
            <a:r>
              <a:rPr lang="en-US" sz="2133">
                <a:solidFill>
                  <a:schemeClr val="dk1"/>
                </a:solidFill>
                <a:latin typeface="Times New Roman"/>
                <a:ea typeface="Times New Roman"/>
                <a:cs typeface="Times New Roman"/>
                <a:sym typeface="Times New Roman"/>
              </a:rPr>
              <a:t>Group owner (nhóm sở hữu).</a:t>
            </a:r>
            <a:endParaRPr/>
          </a:p>
          <a:p>
            <a:pPr indent="-342900" lvl="0" marL="342900" marR="0" rtl="0" algn="l">
              <a:spcBef>
                <a:spcPts val="0"/>
              </a:spcBef>
              <a:spcAft>
                <a:spcPts val="0"/>
              </a:spcAft>
              <a:buClr>
                <a:schemeClr val="dk1"/>
              </a:buClr>
              <a:buSzPts val="2133"/>
              <a:buFont typeface="Arial"/>
              <a:buChar char="•"/>
            </a:pPr>
            <a:r>
              <a:rPr lang="en-US" sz="2133">
                <a:solidFill>
                  <a:schemeClr val="dk1"/>
                </a:solidFill>
                <a:latin typeface="Times New Roman"/>
                <a:ea typeface="Times New Roman"/>
                <a:cs typeface="Times New Roman"/>
                <a:sym typeface="Times New Roman"/>
              </a:rPr>
              <a:t>Other users (những người khác)</a:t>
            </a:r>
            <a:endParaRPr/>
          </a:p>
          <a:p>
            <a:pPr indent="0" lvl="0" marL="0" marR="0" rtl="0" algn="l">
              <a:spcBef>
                <a:spcPts val="0"/>
              </a:spcBef>
              <a:spcAft>
                <a:spcPts val="0"/>
              </a:spcAft>
              <a:buNone/>
            </a:pPr>
            <a:r>
              <a:rPr lang="en-US" sz="2133">
                <a:solidFill>
                  <a:schemeClr val="dk1"/>
                </a:solidFill>
                <a:latin typeface="Times New Roman"/>
                <a:ea typeface="Times New Roman"/>
                <a:cs typeface="Times New Roman"/>
                <a:sym typeface="Times New Roman"/>
              </a:rPr>
              <a:t>Các quyền hạn cơ bản :</a:t>
            </a:r>
            <a:endParaRPr/>
          </a:p>
          <a:p>
            <a:pPr indent="-342900" lvl="0" marL="342900" marR="0" rtl="0" algn="l">
              <a:spcBef>
                <a:spcPts val="0"/>
              </a:spcBef>
              <a:spcAft>
                <a:spcPts val="0"/>
              </a:spcAft>
              <a:buClr>
                <a:schemeClr val="dk1"/>
              </a:buClr>
              <a:buSzPts val="2133"/>
              <a:buFont typeface="Arial"/>
              <a:buChar char="•"/>
            </a:pPr>
            <a:r>
              <a:rPr lang="en-US" sz="2133">
                <a:solidFill>
                  <a:schemeClr val="dk1"/>
                </a:solidFill>
                <a:latin typeface="Times New Roman"/>
                <a:ea typeface="Times New Roman"/>
                <a:cs typeface="Times New Roman"/>
                <a:sym typeface="Times New Roman"/>
              </a:rPr>
              <a:t>Read – r – 4 </a:t>
            </a:r>
            <a:endParaRPr/>
          </a:p>
          <a:p>
            <a:pPr indent="-342900" lvl="0" marL="342900" marR="0" rtl="0" algn="l">
              <a:spcBef>
                <a:spcPts val="0"/>
              </a:spcBef>
              <a:spcAft>
                <a:spcPts val="0"/>
              </a:spcAft>
              <a:buClr>
                <a:schemeClr val="dk1"/>
              </a:buClr>
              <a:buSzPts val="2133"/>
              <a:buFont typeface="Arial"/>
              <a:buChar char="•"/>
            </a:pPr>
            <a:r>
              <a:rPr lang="en-US" sz="2133">
                <a:solidFill>
                  <a:schemeClr val="dk1"/>
                </a:solidFill>
                <a:latin typeface="Times New Roman"/>
                <a:ea typeface="Times New Roman"/>
                <a:cs typeface="Times New Roman"/>
                <a:sym typeface="Times New Roman"/>
              </a:rPr>
              <a:t>Write – w – 2 </a:t>
            </a:r>
            <a:endParaRPr/>
          </a:p>
          <a:p>
            <a:pPr indent="-342900" lvl="0" marL="342900" marR="0" rtl="0" algn="l">
              <a:spcBef>
                <a:spcPts val="0"/>
              </a:spcBef>
              <a:spcAft>
                <a:spcPts val="0"/>
              </a:spcAft>
              <a:buClr>
                <a:schemeClr val="dk1"/>
              </a:buClr>
              <a:buSzPts val="2133"/>
              <a:buFont typeface="Arial"/>
              <a:buChar char="•"/>
            </a:pPr>
            <a:r>
              <a:rPr lang="en-US" sz="2133">
                <a:solidFill>
                  <a:schemeClr val="dk1"/>
                </a:solidFill>
                <a:latin typeface="Times New Roman"/>
                <a:ea typeface="Times New Roman"/>
                <a:cs typeface="Times New Roman"/>
                <a:sym typeface="Times New Roman"/>
              </a:rPr>
              <a:t>Execute – x – 1</a:t>
            </a:r>
            <a:endParaRPr sz="2400">
              <a:solidFill>
                <a:schemeClr val="dk1"/>
              </a:solidFill>
              <a:latin typeface="Times New Roman"/>
              <a:ea typeface="Times New Roman"/>
              <a:cs typeface="Times New Roman"/>
              <a:sym typeface="Times New Roman"/>
            </a:endParaRPr>
          </a:p>
        </p:txBody>
      </p:sp>
      <p:sp>
        <p:nvSpPr>
          <p:cNvPr id="207" name="Google Shape;207;p14"/>
          <p:cNvSpPr/>
          <p:nvPr/>
        </p:nvSpPr>
        <p:spPr>
          <a:xfrm>
            <a:off x="6015706" y="4123703"/>
            <a:ext cx="6176294" cy="2179892"/>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None/>
            </a:pPr>
            <a:r>
              <a:rPr lang="en-US" sz="1900">
                <a:solidFill>
                  <a:schemeClr val="dk1"/>
                </a:solidFill>
                <a:latin typeface="Calibri"/>
                <a:ea typeface="Calibri"/>
                <a:cs typeface="Calibri"/>
                <a:sym typeface="Calibri"/>
              </a:rPr>
              <a:t>Linux đảm bảo an ninh và ngăn phần mềm đọc hại bởi các ứng dụng khi chạy bằng tài khoản regular user vì những hạn chế của loại tài khoản này so với root</a:t>
            </a:r>
            <a:endParaRPr/>
          </a:p>
          <a:p>
            <a:pPr indent="0" lvl="0" marL="0" marR="0" rtl="0" algn="ctr">
              <a:lnSpc>
                <a:spcPct val="115000"/>
              </a:lnSpc>
              <a:spcBef>
                <a:spcPts val="667"/>
              </a:spcBef>
              <a:spcAft>
                <a:spcPts val="0"/>
              </a:spcAft>
              <a:buNone/>
            </a:pPr>
            <a:r>
              <a:rPr lang="en-US" sz="1900">
                <a:solidFill>
                  <a:schemeClr val="dk1"/>
                </a:solidFill>
                <a:latin typeface="Times New Roman"/>
                <a:ea typeface="Times New Roman"/>
                <a:cs typeface="Times New Roman"/>
                <a:sym typeface="Times New Roman"/>
              </a:rPr>
              <a:t>=&gt; Đăng nhập với quyền root, người dùng cũng phải cẩn thận hơn với quyền hạn của mình, phân quyền sao cho hợp lý với từng nhóm đối tượng và mục đích sử dụng file</a:t>
            </a:r>
            <a:endParaRPr sz="1900">
              <a:solidFill>
                <a:schemeClr val="dk1"/>
              </a:solidFill>
              <a:latin typeface="Times New Roman"/>
              <a:ea typeface="Times New Roman"/>
              <a:cs typeface="Times New Roman"/>
              <a:sym typeface="Times New Roman"/>
            </a:endParaRPr>
          </a:p>
        </p:txBody>
      </p:sp>
      <p:sp>
        <p:nvSpPr>
          <p:cNvPr id="208" name="Google Shape;208;p14"/>
          <p:cNvSpPr/>
          <p:nvPr/>
        </p:nvSpPr>
        <p:spPr>
          <a:xfrm>
            <a:off x="1738965" y="4338221"/>
            <a:ext cx="4049416" cy="20617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33">
                <a:solidFill>
                  <a:schemeClr val="dk1"/>
                </a:solidFill>
                <a:latin typeface="Times New Roman"/>
                <a:ea typeface="Times New Roman"/>
                <a:cs typeface="Times New Roman"/>
                <a:sym typeface="Times New Roman"/>
              </a:rPr>
              <a:t>Windows có quản trị chính sách nhóm kiểm soát môi trường làm việc với tài khoản người dùng và máy tính cấp đặc quyền cho người dùng và nhóm nhưng vẫn gặp nhiều rủi ro</a:t>
            </a:r>
            <a:endParaRPr sz="2133">
              <a:solidFill>
                <a:schemeClr val="dk1"/>
              </a:solidFill>
              <a:latin typeface="Times New Roman"/>
              <a:ea typeface="Times New Roman"/>
              <a:cs typeface="Times New Roman"/>
              <a:sym typeface="Times New Roman"/>
            </a:endParaRPr>
          </a:p>
        </p:txBody>
      </p:sp>
      <p:sp>
        <p:nvSpPr>
          <p:cNvPr id="209" name="Google Shape;209;p14"/>
          <p:cNvSpPr/>
          <p:nvPr/>
        </p:nvSpPr>
        <p:spPr>
          <a:xfrm>
            <a:off x="1738965" y="1405523"/>
            <a:ext cx="4357035" cy="23899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33">
                <a:solidFill>
                  <a:schemeClr val="dk1"/>
                </a:solidFill>
                <a:latin typeface="Times New Roman"/>
                <a:ea typeface="Times New Roman"/>
                <a:cs typeface="Times New Roman"/>
                <a:sym typeface="Times New Roman"/>
              </a:rPr>
              <a:t>Với mỗi tài nguyên có kiểm soát truy nhập người dùng có thể thực hiện hay cấp các quyền tiêu biểu sau: </a:t>
            </a:r>
            <a:endParaRPr/>
          </a:p>
          <a:p>
            <a:pPr indent="-342900" lvl="0" marL="342900" marR="0" rtl="0" algn="l">
              <a:spcBef>
                <a:spcPts val="0"/>
              </a:spcBef>
              <a:spcAft>
                <a:spcPts val="0"/>
              </a:spcAft>
              <a:buClr>
                <a:schemeClr val="dk1"/>
              </a:buClr>
              <a:buSzPts val="2133"/>
              <a:buFont typeface="Arial"/>
              <a:buChar char="•"/>
            </a:pPr>
            <a:r>
              <a:rPr lang="en-US" sz="2133">
                <a:solidFill>
                  <a:schemeClr val="dk1"/>
                </a:solidFill>
                <a:latin typeface="Times New Roman"/>
                <a:ea typeface="Times New Roman"/>
                <a:cs typeface="Times New Roman"/>
                <a:sym typeface="Times New Roman"/>
              </a:rPr>
              <a:t>Toàn quyền kiểm soát </a:t>
            </a:r>
            <a:endParaRPr/>
          </a:p>
          <a:p>
            <a:pPr indent="-342900" lvl="0" marL="342900" marR="0" rtl="0" algn="l">
              <a:spcBef>
                <a:spcPts val="0"/>
              </a:spcBef>
              <a:spcAft>
                <a:spcPts val="0"/>
              </a:spcAft>
              <a:buClr>
                <a:schemeClr val="dk1"/>
              </a:buClr>
              <a:buSzPts val="2133"/>
              <a:buFont typeface="Arial"/>
              <a:buChar char="•"/>
            </a:pPr>
            <a:r>
              <a:rPr lang="en-US" sz="2133">
                <a:solidFill>
                  <a:schemeClr val="dk1"/>
                </a:solidFill>
                <a:latin typeface="Times New Roman"/>
                <a:ea typeface="Times New Roman"/>
                <a:cs typeface="Times New Roman"/>
                <a:sym typeface="Times New Roman"/>
              </a:rPr>
              <a:t>Sửa (Modify)</a:t>
            </a:r>
            <a:endParaRPr/>
          </a:p>
          <a:p>
            <a:pPr indent="-342900" lvl="0" marL="342900" marR="0" rtl="0" algn="l">
              <a:spcBef>
                <a:spcPts val="0"/>
              </a:spcBef>
              <a:spcAft>
                <a:spcPts val="0"/>
              </a:spcAft>
              <a:buClr>
                <a:schemeClr val="dk1"/>
              </a:buClr>
              <a:buSzPts val="2133"/>
              <a:buFont typeface="Arial"/>
              <a:buChar char="•"/>
            </a:pPr>
            <a:r>
              <a:rPr lang="en-US" sz="2133">
                <a:solidFill>
                  <a:schemeClr val="dk1"/>
                </a:solidFill>
                <a:latin typeface="Times New Roman"/>
                <a:ea typeface="Times New Roman"/>
                <a:cs typeface="Times New Roman"/>
                <a:sym typeface="Times New Roman"/>
              </a:rPr>
              <a:t>Đọc (Read</a:t>
            </a:r>
            <a:endParaRPr/>
          </a:p>
          <a:p>
            <a:pPr indent="-342900" lvl="0" marL="342900" marR="0" rtl="0" algn="l">
              <a:spcBef>
                <a:spcPts val="0"/>
              </a:spcBef>
              <a:spcAft>
                <a:spcPts val="0"/>
              </a:spcAft>
              <a:buClr>
                <a:schemeClr val="dk1"/>
              </a:buClr>
              <a:buSzPts val="2133"/>
              <a:buFont typeface="Arial"/>
              <a:buChar char="•"/>
            </a:pPr>
            <a:r>
              <a:rPr lang="en-US" sz="2133">
                <a:solidFill>
                  <a:schemeClr val="dk1"/>
                </a:solidFill>
                <a:latin typeface="Times New Roman"/>
                <a:ea typeface="Times New Roman"/>
                <a:cs typeface="Times New Roman"/>
                <a:sym typeface="Times New Roman"/>
              </a:rPr>
              <a:t>Ghi (Write)</a:t>
            </a:r>
            <a:endParaRPr sz="2400">
              <a:solidFill>
                <a:schemeClr val="dk1"/>
              </a:solidFill>
              <a:latin typeface="Times New Roman"/>
              <a:ea typeface="Times New Roman"/>
              <a:cs typeface="Times New Roman"/>
              <a:sym typeface="Times New Roman"/>
            </a:endParaRPr>
          </a:p>
        </p:txBody>
      </p:sp>
      <p:sp>
        <p:nvSpPr>
          <p:cNvPr id="210" name="Google Shape;210;p14"/>
          <p:cNvSpPr txBox="1"/>
          <p:nvPr/>
        </p:nvSpPr>
        <p:spPr>
          <a:xfrm>
            <a:off x="97828" y="1671178"/>
            <a:ext cx="152590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Giới thiệu</a:t>
            </a:r>
            <a:endParaRPr sz="2400">
              <a:solidFill>
                <a:schemeClr val="dk1"/>
              </a:solidFill>
              <a:latin typeface="Times New Roman"/>
              <a:ea typeface="Times New Roman"/>
              <a:cs typeface="Times New Roman"/>
              <a:sym typeface="Times New Roman"/>
            </a:endParaRPr>
          </a:p>
        </p:txBody>
      </p:sp>
      <p:sp>
        <p:nvSpPr>
          <p:cNvPr id="211" name="Google Shape;211;p14"/>
          <p:cNvSpPr txBox="1"/>
          <p:nvPr/>
        </p:nvSpPr>
        <p:spPr>
          <a:xfrm>
            <a:off x="97828" y="4292054"/>
            <a:ext cx="118073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So sánh</a:t>
            </a:r>
            <a:endParaRPr sz="2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9"/>
                                        </p:tgtEl>
                                        <p:attrNameLst>
                                          <p:attrName>style.visibility</p:attrName>
                                        </p:attrNameLst>
                                      </p:cBhvr>
                                      <p:to>
                                        <p:strVal val="visible"/>
                                      </p:to>
                                    </p:set>
                                    <p:anim calcmode="lin" valueType="num">
                                      <p:cBhvr additive="base">
                                        <p:cTn dur="500"/>
                                        <p:tgtEl>
                                          <p:spTgt spid="20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500"/>
                                        <p:tgtEl>
                                          <p:spTgt spid="20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10"/>
                                        </p:tgtEl>
                                        <p:attrNameLst>
                                          <p:attrName>style.visibility</p:attrName>
                                        </p:attrNameLst>
                                      </p:cBhvr>
                                      <p:to>
                                        <p:strVal val="visible"/>
                                      </p:to>
                                    </p:set>
                                    <p:anim calcmode="lin" valueType="num">
                                      <p:cBhvr additive="base">
                                        <p:cTn dur="500"/>
                                        <p:tgtEl>
                                          <p:spTgt spid="21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8"/>
                                        </p:tgtEl>
                                        <p:attrNameLst>
                                          <p:attrName>style.visibility</p:attrName>
                                        </p:attrNameLst>
                                      </p:cBhvr>
                                      <p:to>
                                        <p:strVal val="visible"/>
                                      </p:to>
                                    </p:set>
                                    <p:anim calcmode="lin" valueType="num">
                                      <p:cBhvr additive="base">
                                        <p:cTn dur="500"/>
                                        <p:tgtEl>
                                          <p:spTgt spid="20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500"/>
                                        <p:tgtEl>
                                          <p:spTgt spid="20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11"/>
                                        </p:tgtEl>
                                        <p:attrNameLst>
                                          <p:attrName>style.visibility</p:attrName>
                                        </p:attrNameLst>
                                      </p:cBhvr>
                                      <p:to>
                                        <p:strVal val="visible"/>
                                      </p:to>
                                    </p:set>
                                    <p:anim calcmode="lin" valueType="num">
                                      <p:cBhvr additive="base">
                                        <p:cTn dur="500"/>
                                        <p:tgtEl>
                                          <p:spTgt spid="21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fa8f22c5d0_0_0"/>
          <p:cNvSpPr/>
          <p:nvPr/>
        </p:nvSpPr>
        <p:spPr>
          <a:xfrm>
            <a:off x="0" y="32512"/>
            <a:ext cx="12169200" cy="666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733">
                <a:solidFill>
                  <a:schemeClr val="dk2"/>
                </a:solidFill>
                <a:latin typeface="Times New Roman"/>
                <a:ea typeface="Times New Roman"/>
                <a:cs typeface="Times New Roman"/>
                <a:sym typeface="Times New Roman"/>
              </a:rPr>
              <a:t>Phân quyền người dùng và nhóm người dùng</a:t>
            </a:r>
            <a:endParaRPr b="1" sz="3733">
              <a:solidFill>
                <a:schemeClr val="dk2"/>
              </a:solidFill>
              <a:latin typeface="Times New Roman"/>
              <a:ea typeface="Times New Roman"/>
              <a:cs typeface="Times New Roman"/>
              <a:sym typeface="Times New Roman"/>
            </a:endParaRPr>
          </a:p>
        </p:txBody>
      </p:sp>
      <p:pic>
        <p:nvPicPr>
          <p:cNvPr id="217" name="Google Shape;217;gfa8f22c5d0_0_0"/>
          <p:cNvPicPr preferRelativeResize="0"/>
          <p:nvPr/>
        </p:nvPicPr>
        <p:blipFill rotWithShape="1">
          <a:blip r:embed="rId3">
            <a:alphaModFix/>
          </a:blip>
          <a:srcRect b="8925" l="39170" r="6599" t="0"/>
          <a:stretch/>
        </p:blipFill>
        <p:spPr>
          <a:xfrm>
            <a:off x="5896303" y="1923938"/>
            <a:ext cx="5364174" cy="454591"/>
          </a:xfrm>
          <a:prstGeom prst="rect">
            <a:avLst/>
          </a:prstGeom>
          <a:noFill/>
          <a:ln>
            <a:noFill/>
          </a:ln>
        </p:spPr>
      </p:pic>
      <p:sp>
        <p:nvSpPr>
          <p:cNvPr id="218" name="Google Shape;218;gfa8f22c5d0_0_0"/>
          <p:cNvSpPr txBox="1"/>
          <p:nvPr/>
        </p:nvSpPr>
        <p:spPr>
          <a:xfrm>
            <a:off x="293767" y="6188873"/>
            <a:ext cx="4824900" cy="763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chemeClr val="lt1"/>
              </a:buClr>
              <a:buSzPts val="3400"/>
              <a:buFont typeface="Play"/>
              <a:buNone/>
            </a:pPr>
            <a:r>
              <a:rPr b="1" i="0" lang="en-US" sz="2667" u="none" cap="none" strike="noStrike">
                <a:solidFill>
                  <a:schemeClr val="dk2"/>
                </a:solidFill>
                <a:latin typeface="Times New Roman"/>
                <a:ea typeface="Times New Roman"/>
                <a:cs typeface="Times New Roman"/>
                <a:sym typeface="Times New Roman"/>
              </a:rPr>
              <a:t>Windows</a:t>
            </a:r>
            <a:endParaRPr/>
          </a:p>
        </p:txBody>
      </p:sp>
      <p:sp>
        <p:nvSpPr>
          <p:cNvPr id="219" name="Google Shape;219;gfa8f22c5d0_0_0"/>
          <p:cNvSpPr/>
          <p:nvPr/>
        </p:nvSpPr>
        <p:spPr>
          <a:xfrm>
            <a:off x="8098186" y="6292184"/>
            <a:ext cx="1285800" cy="502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667">
                <a:solidFill>
                  <a:schemeClr val="dk2"/>
                </a:solidFill>
                <a:latin typeface="Times New Roman"/>
                <a:ea typeface="Times New Roman"/>
                <a:cs typeface="Times New Roman"/>
                <a:sym typeface="Times New Roman"/>
              </a:rPr>
              <a:t>LINUX</a:t>
            </a:r>
            <a:endParaRPr/>
          </a:p>
        </p:txBody>
      </p:sp>
      <p:pic>
        <p:nvPicPr>
          <p:cNvPr id="220" name="Google Shape;220;gfa8f22c5d0_0_0"/>
          <p:cNvPicPr preferRelativeResize="0"/>
          <p:nvPr/>
        </p:nvPicPr>
        <p:blipFill rotWithShape="1">
          <a:blip r:embed="rId4">
            <a:alphaModFix/>
          </a:blip>
          <a:srcRect b="0" l="0" r="0" t="0"/>
          <a:stretch/>
        </p:blipFill>
        <p:spPr>
          <a:xfrm>
            <a:off x="814222" y="750916"/>
            <a:ext cx="4304317" cy="1404297"/>
          </a:xfrm>
          <a:prstGeom prst="rect">
            <a:avLst/>
          </a:prstGeom>
          <a:noFill/>
          <a:ln>
            <a:noFill/>
          </a:ln>
        </p:spPr>
      </p:pic>
      <p:pic>
        <p:nvPicPr>
          <p:cNvPr id="221" name="Google Shape;221;gfa8f22c5d0_0_0"/>
          <p:cNvPicPr preferRelativeResize="0"/>
          <p:nvPr/>
        </p:nvPicPr>
        <p:blipFill rotWithShape="1">
          <a:blip r:embed="rId5">
            <a:alphaModFix/>
          </a:blip>
          <a:srcRect b="0" l="0" r="0" t="0"/>
          <a:stretch/>
        </p:blipFill>
        <p:spPr>
          <a:xfrm>
            <a:off x="969317" y="2265068"/>
            <a:ext cx="3515134" cy="1828958"/>
          </a:xfrm>
          <a:prstGeom prst="rect">
            <a:avLst/>
          </a:prstGeom>
          <a:noFill/>
          <a:ln>
            <a:noFill/>
          </a:ln>
        </p:spPr>
      </p:pic>
      <p:pic>
        <p:nvPicPr>
          <p:cNvPr id="222" name="Google Shape;222;gfa8f22c5d0_0_0"/>
          <p:cNvPicPr preferRelativeResize="0"/>
          <p:nvPr/>
        </p:nvPicPr>
        <p:blipFill rotWithShape="1">
          <a:blip r:embed="rId6">
            <a:alphaModFix/>
          </a:blip>
          <a:srcRect b="0" l="0" r="0" t="0"/>
          <a:stretch/>
        </p:blipFill>
        <p:spPr>
          <a:xfrm>
            <a:off x="5732319" y="692801"/>
            <a:ext cx="5692140" cy="1173480"/>
          </a:xfrm>
          <a:prstGeom prst="rect">
            <a:avLst/>
          </a:prstGeom>
          <a:noFill/>
          <a:ln>
            <a:noFill/>
          </a:ln>
        </p:spPr>
      </p:pic>
      <p:pic>
        <p:nvPicPr>
          <p:cNvPr id="223" name="Google Shape;223;gfa8f22c5d0_0_0"/>
          <p:cNvPicPr preferRelativeResize="0"/>
          <p:nvPr/>
        </p:nvPicPr>
        <p:blipFill rotWithShape="1">
          <a:blip r:embed="rId7">
            <a:alphaModFix/>
          </a:blip>
          <a:srcRect b="0" l="0" r="0" t="0"/>
          <a:stretch/>
        </p:blipFill>
        <p:spPr>
          <a:xfrm>
            <a:off x="5732319" y="2512125"/>
            <a:ext cx="5593080" cy="1135380"/>
          </a:xfrm>
          <a:prstGeom prst="rect">
            <a:avLst/>
          </a:prstGeom>
          <a:noFill/>
          <a:ln>
            <a:noFill/>
          </a:ln>
        </p:spPr>
      </p:pic>
      <p:pic>
        <p:nvPicPr>
          <p:cNvPr id="224" name="Google Shape;224;gfa8f22c5d0_0_0"/>
          <p:cNvPicPr preferRelativeResize="0"/>
          <p:nvPr/>
        </p:nvPicPr>
        <p:blipFill rotWithShape="1">
          <a:blip r:embed="rId8">
            <a:alphaModFix/>
          </a:blip>
          <a:srcRect b="0" l="0" r="0" t="0"/>
          <a:stretch/>
        </p:blipFill>
        <p:spPr>
          <a:xfrm>
            <a:off x="6215396" y="3770074"/>
            <a:ext cx="4492274" cy="2506268"/>
          </a:xfrm>
          <a:prstGeom prst="rect">
            <a:avLst/>
          </a:prstGeom>
          <a:noFill/>
          <a:ln>
            <a:noFill/>
          </a:ln>
        </p:spPr>
      </p:pic>
      <p:pic>
        <p:nvPicPr>
          <p:cNvPr id="225" name="Google Shape;225;gfa8f22c5d0_0_0"/>
          <p:cNvPicPr preferRelativeResize="0"/>
          <p:nvPr/>
        </p:nvPicPr>
        <p:blipFill rotWithShape="1">
          <a:blip r:embed="rId9">
            <a:alphaModFix/>
          </a:blip>
          <a:srcRect b="0" l="0" r="0" t="0"/>
          <a:stretch/>
        </p:blipFill>
        <p:spPr>
          <a:xfrm>
            <a:off x="922544" y="4163290"/>
            <a:ext cx="3924570" cy="21288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graphicFrame>
        <p:nvGraphicFramePr>
          <p:cNvPr id="230" name="Google Shape;230;gfa8f22c5d0_0_13"/>
          <p:cNvGraphicFramePr/>
          <p:nvPr/>
        </p:nvGraphicFramePr>
        <p:xfrm>
          <a:off x="0" y="0"/>
          <a:ext cx="3000000" cy="3000000"/>
        </p:xfrm>
        <a:graphic>
          <a:graphicData uri="http://schemas.openxmlformats.org/drawingml/2006/table">
            <a:tbl>
              <a:tblPr>
                <a:noFill/>
                <a:tableStyleId>{E100E42E-2B64-418C-BDCF-6318C3CF5472}</a:tableStyleId>
              </a:tblPr>
              <a:tblGrid>
                <a:gridCol w="2376825"/>
                <a:gridCol w="4761175"/>
                <a:gridCol w="5054000"/>
              </a:tblGrid>
              <a:tr h="1295750">
                <a:tc>
                  <a:txBody>
                    <a:bodyPr/>
                    <a:lstStyle/>
                    <a:p>
                      <a:pPr indent="0" lvl="0" marL="0" marR="0" rtl="0" algn="l">
                        <a:lnSpc>
                          <a:spcPct val="100000"/>
                        </a:lnSpc>
                        <a:spcBef>
                          <a:spcPts val="0"/>
                        </a:spcBef>
                        <a:spcAft>
                          <a:spcPts val="0"/>
                        </a:spcAft>
                        <a:buClr>
                          <a:srgbClr val="000000"/>
                        </a:buClr>
                        <a:buSzPts val="2400"/>
                        <a:buFont typeface="Arial"/>
                        <a:buNone/>
                      </a:pPr>
                      <a:r>
                        <a:rPr b="1" lang="en-US" sz="2400">
                          <a:latin typeface="Times New Roman"/>
                          <a:ea typeface="Times New Roman"/>
                          <a:cs typeface="Times New Roman"/>
                          <a:sym typeface="Times New Roman"/>
                        </a:rPr>
                        <a:t>Quản trị máy tính</a:t>
                      </a:r>
                      <a:endParaRPr b="1" sz="2400">
                        <a:latin typeface="Times New Roman"/>
                        <a:ea typeface="Times New Roman"/>
                        <a:cs typeface="Times New Roman"/>
                        <a:sym typeface="Times New Roman"/>
                      </a:endParaRPr>
                    </a:p>
                    <a:p>
                      <a:pPr indent="0" lvl="0" marL="0" marR="0" rtl="0" algn="l">
                        <a:spcBef>
                          <a:spcPts val="0"/>
                        </a:spcBef>
                        <a:spcAft>
                          <a:spcPts val="0"/>
                        </a:spcAft>
                        <a:buNone/>
                      </a:pPr>
                      <a:r>
                        <a:t/>
                      </a:r>
                      <a:endParaRPr sz="2400"/>
                    </a:p>
                  </a:txBody>
                  <a:tcPr marT="60950" marB="60950" marR="121925" marL="121925"/>
                </a:tc>
                <a:tc>
                  <a:txBody>
                    <a:bodyPr/>
                    <a:lstStyle/>
                    <a:p>
                      <a:pPr indent="0" lvl="0" marL="0" marR="0" rtl="0" algn="ctr">
                        <a:lnSpc>
                          <a:spcPct val="200000"/>
                        </a:lnSpc>
                        <a:spcBef>
                          <a:spcPts val="0"/>
                        </a:spcBef>
                        <a:spcAft>
                          <a:spcPts val="0"/>
                        </a:spcAft>
                        <a:buNone/>
                      </a:pPr>
                      <a:r>
                        <a:rPr lang="en-US" sz="2400">
                          <a:latin typeface="Times New Roman"/>
                          <a:ea typeface="Times New Roman"/>
                          <a:cs typeface="Times New Roman"/>
                          <a:sym typeface="Times New Roman"/>
                        </a:rPr>
                        <a:t>WINDOWS</a:t>
                      </a:r>
                      <a:endParaRPr/>
                    </a:p>
                  </a:txBody>
                  <a:tcPr marT="60950" marB="60950" marR="121925" marL="121925"/>
                </a:tc>
                <a:tc>
                  <a:txBody>
                    <a:bodyPr/>
                    <a:lstStyle/>
                    <a:p>
                      <a:pPr indent="0" lvl="0" marL="0" marR="0" rtl="0" algn="ctr">
                        <a:lnSpc>
                          <a:spcPct val="200000"/>
                        </a:lnSpc>
                        <a:spcBef>
                          <a:spcPts val="0"/>
                        </a:spcBef>
                        <a:spcAft>
                          <a:spcPts val="0"/>
                        </a:spcAft>
                        <a:buNone/>
                      </a:pPr>
                      <a:r>
                        <a:rPr lang="en-US" sz="2400">
                          <a:latin typeface="Times New Roman"/>
                          <a:ea typeface="Times New Roman"/>
                          <a:cs typeface="Times New Roman"/>
                          <a:sym typeface="Times New Roman"/>
                        </a:rPr>
                        <a:t>LINUX</a:t>
                      </a:r>
                      <a:endParaRPr/>
                    </a:p>
                  </a:txBody>
                  <a:tcPr marT="60950" marB="60950" marR="121925" marL="121925"/>
                </a:tc>
              </a:tr>
              <a:tr h="4178800">
                <a:tc>
                  <a:txBody>
                    <a:bodyPr/>
                    <a:lstStyle/>
                    <a:p>
                      <a:pPr indent="0" lvl="0" marL="0" marR="0" rtl="0" algn="l">
                        <a:spcBef>
                          <a:spcPts val="0"/>
                        </a:spcBef>
                        <a:spcAft>
                          <a:spcPts val="0"/>
                        </a:spcAft>
                        <a:buNone/>
                      </a:pPr>
                      <a:r>
                        <a:t/>
                      </a:r>
                      <a:endParaRPr sz="2400"/>
                    </a:p>
                  </a:txBody>
                  <a:tcPr marT="60950" marB="60950" marR="121925" marL="121925"/>
                </a:tc>
                <a:tc>
                  <a:txBody>
                    <a:bodyPr/>
                    <a:lstStyle/>
                    <a:p>
                      <a:pPr indent="0" lvl="0" marL="0" marR="0" rtl="0" algn="l">
                        <a:spcBef>
                          <a:spcPts val="0"/>
                        </a:spcBef>
                        <a:spcAft>
                          <a:spcPts val="0"/>
                        </a:spcAft>
                        <a:buNone/>
                      </a:pPr>
                      <a:r>
                        <a:t/>
                      </a:r>
                      <a:endParaRPr sz="2400"/>
                    </a:p>
                  </a:txBody>
                  <a:tcPr marT="60950" marB="60950" marR="121925" marL="121925"/>
                </a:tc>
                <a:tc>
                  <a:txBody>
                    <a:bodyPr/>
                    <a:lstStyle/>
                    <a:p>
                      <a:pPr indent="0" lvl="0" marL="0" marR="0" rtl="0" algn="l">
                        <a:spcBef>
                          <a:spcPts val="0"/>
                        </a:spcBef>
                        <a:spcAft>
                          <a:spcPts val="0"/>
                        </a:spcAft>
                        <a:buNone/>
                      </a:pPr>
                      <a:r>
                        <a:t/>
                      </a:r>
                      <a:endParaRPr sz="2400"/>
                    </a:p>
                  </a:txBody>
                  <a:tcPr marT="60950" marB="60950" marR="121925" marL="121925"/>
                </a:tc>
              </a:tr>
              <a:tr h="1383450">
                <a:tc>
                  <a:txBody>
                    <a:bodyPr/>
                    <a:lstStyle/>
                    <a:p>
                      <a:pPr indent="0" lvl="0" marL="0" marR="0" rtl="0" algn="ctr">
                        <a:spcBef>
                          <a:spcPts val="0"/>
                        </a:spcBef>
                        <a:spcAft>
                          <a:spcPts val="0"/>
                        </a:spcAft>
                        <a:buNone/>
                      </a:pPr>
                      <a:r>
                        <a:rPr lang="en-US" sz="2400">
                          <a:latin typeface="Times New Roman"/>
                          <a:ea typeface="Times New Roman"/>
                          <a:cs typeface="Times New Roman"/>
                          <a:sym typeface="Times New Roman"/>
                        </a:rPr>
                        <a:t>So sánh </a:t>
                      </a:r>
                      <a:endParaRPr/>
                    </a:p>
                  </a:txBody>
                  <a:tcPr marT="60950" marB="60950" marR="121925" marL="121925"/>
                </a:tc>
                <a:tc>
                  <a:txBody>
                    <a:bodyPr/>
                    <a:lstStyle/>
                    <a:p>
                      <a:pPr indent="0" lvl="0" marL="0" marR="0" rtl="0" algn="l">
                        <a:lnSpc>
                          <a:spcPct val="100000"/>
                        </a:lnSpc>
                        <a:spcBef>
                          <a:spcPts val="0"/>
                        </a:spcBef>
                        <a:spcAft>
                          <a:spcPts val="0"/>
                        </a:spcAft>
                        <a:buClr>
                          <a:srgbClr val="000000"/>
                        </a:buClr>
                        <a:buSzPts val="2400"/>
                        <a:buFont typeface="Arial"/>
                        <a:buNone/>
                      </a:pPr>
                      <a:r>
                        <a:t/>
                      </a:r>
                      <a:endParaRPr sz="2400">
                        <a:latin typeface="Play"/>
                        <a:ea typeface="Play"/>
                        <a:cs typeface="Play"/>
                        <a:sym typeface="Play"/>
                      </a:endParaRPr>
                    </a:p>
                  </a:txBody>
                  <a:tcPr marT="60950" marB="60950" marR="121925" marL="121925"/>
                </a:tc>
                <a:tc>
                  <a:txBody>
                    <a:bodyPr/>
                    <a:lstStyle/>
                    <a:p>
                      <a:pPr indent="0" lvl="0" marL="0" marR="0" rtl="0" algn="l">
                        <a:spcBef>
                          <a:spcPts val="0"/>
                        </a:spcBef>
                        <a:spcAft>
                          <a:spcPts val="0"/>
                        </a:spcAft>
                        <a:buNone/>
                      </a:pPr>
                      <a:r>
                        <a:t/>
                      </a:r>
                      <a:endParaRPr sz="2400">
                        <a:latin typeface="Play"/>
                        <a:ea typeface="Play"/>
                        <a:cs typeface="Play"/>
                        <a:sym typeface="Play"/>
                      </a:endParaRPr>
                    </a:p>
                  </a:txBody>
                  <a:tcPr marT="60950" marB="60950" marR="121925" marL="121925"/>
                </a:tc>
              </a:tr>
            </a:tbl>
          </a:graphicData>
        </a:graphic>
      </p:graphicFrame>
      <p:pic>
        <p:nvPicPr>
          <p:cNvPr id="231" name="Google Shape;231;gfa8f22c5d0_0_13"/>
          <p:cNvPicPr preferRelativeResize="0"/>
          <p:nvPr/>
        </p:nvPicPr>
        <p:blipFill rotWithShape="1">
          <a:blip r:embed="rId3">
            <a:alphaModFix/>
          </a:blip>
          <a:srcRect b="-8327" l="0" r="46305" t="-1105"/>
          <a:stretch/>
        </p:blipFill>
        <p:spPr>
          <a:xfrm>
            <a:off x="2449866" y="1301703"/>
            <a:ext cx="4463664" cy="3499352"/>
          </a:xfrm>
          <a:prstGeom prst="rect">
            <a:avLst/>
          </a:prstGeom>
          <a:noFill/>
          <a:ln>
            <a:noFill/>
          </a:ln>
        </p:spPr>
      </p:pic>
      <p:sp>
        <p:nvSpPr>
          <p:cNvPr id="232" name="Google Shape;232;gfa8f22c5d0_0_13"/>
          <p:cNvSpPr/>
          <p:nvPr/>
        </p:nvSpPr>
        <p:spPr>
          <a:xfrm>
            <a:off x="7151980" y="5448635"/>
            <a:ext cx="4977900" cy="120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Sử dụng các câu lệnh và  để quản trị người trong Linux sẽ tốn thời gian cho người mới.</a:t>
            </a:r>
            <a:endParaRPr/>
          </a:p>
        </p:txBody>
      </p:sp>
      <p:sp>
        <p:nvSpPr>
          <p:cNvPr id="233" name="Google Shape;233;gfa8f22c5d0_0_13"/>
          <p:cNvSpPr/>
          <p:nvPr/>
        </p:nvSpPr>
        <p:spPr>
          <a:xfrm>
            <a:off x="2357782" y="5492435"/>
            <a:ext cx="4647900" cy="120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a:t>
            </a:r>
            <a:r>
              <a:rPr lang="en-US" sz="2400">
                <a:solidFill>
                  <a:schemeClr val="dk1"/>
                </a:solidFill>
                <a:latin typeface="Times New Roman"/>
                <a:ea typeface="Times New Roman"/>
                <a:cs typeface="Times New Roman"/>
                <a:sym typeface="Times New Roman"/>
              </a:rPr>
              <a:t>ấu hình tập trung các cài đặt người dùng giúp việc quản trị đơn giản hơn.</a:t>
            </a:r>
            <a:endParaRPr/>
          </a:p>
        </p:txBody>
      </p:sp>
      <p:pic>
        <p:nvPicPr>
          <p:cNvPr id="234" name="Google Shape;234;gfa8f22c5d0_0_13"/>
          <p:cNvPicPr preferRelativeResize="0"/>
          <p:nvPr/>
        </p:nvPicPr>
        <p:blipFill rotWithShape="1">
          <a:blip r:embed="rId4">
            <a:alphaModFix/>
          </a:blip>
          <a:srcRect b="0" l="0" r="0" t="0"/>
          <a:stretch/>
        </p:blipFill>
        <p:spPr>
          <a:xfrm>
            <a:off x="7214375" y="1373597"/>
            <a:ext cx="4980478" cy="1430563"/>
          </a:xfrm>
          <a:prstGeom prst="rect">
            <a:avLst/>
          </a:prstGeom>
          <a:noFill/>
          <a:ln>
            <a:noFill/>
          </a:ln>
        </p:spPr>
      </p:pic>
      <p:pic>
        <p:nvPicPr>
          <p:cNvPr id="235" name="Google Shape;235;gfa8f22c5d0_0_13"/>
          <p:cNvPicPr preferRelativeResize="0"/>
          <p:nvPr/>
        </p:nvPicPr>
        <p:blipFill rotWithShape="1">
          <a:blip r:embed="rId5">
            <a:alphaModFix/>
          </a:blip>
          <a:srcRect b="0" l="0" r="0" t="0"/>
          <a:stretch/>
        </p:blipFill>
        <p:spPr>
          <a:xfrm>
            <a:off x="7149426" y="3032725"/>
            <a:ext cx="4977924" cy="792549"/>
          </a:xfrm>
          <a:prstGeom prst="rect">
            <a:avLst/>
          </a:prstGeom>
          <a:noFill/>
          <a:ln>
            <a:noFill/>
          </a:ln>
        </p:spPr>
      </p:pic>
      <p:pic>
        <p:nvPicPr>
          <p:cNvPr id="236" name="Google Shape;236;gfa8f22c5d0_0_13"/>
          <p:cNvPicPr preferRelativeResize="0"/>
          <p:nvPr/>
        </p:nvPicPr>
        <p:blipFill rotWithShape="1">
          <a:blip r:embed="rId6">
            <a:alphaModFix/>
          </a:blip>
          <a:srcRect b="0" l="0" r="0" t="0"/>
          <a:stretch/>
        </p:blipFill>
        <p:spPr>
          <a:xfrm>
            <a:off x="7149426" y="4053839"/>
            <a:ext cx="4977924" cy="10576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3"/>
                                        </p:tgtEl>
                                        <p:attrNameLst>
                                          <p:attrName>style.visibility</p:attrName>
                                        </p:attrNameLst>
                                      </p:cBhvr>
                                      <p:to>
                                        <p:strVal val="visible"/>
                                      </p:to>
                                    </p:set>
                                    <p:anim calcmode="lin" valueType="num">
                                      <p:cBhvr additive="base">
                                        <p:cTn dur="500"/>
                                        <p:tgtEl>
                                          <p:spTgt spid="23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32"/>
                                        </p:tgtEl>
                                        <p:attrNameLst>
                                          <p:attrName>style.visibility</p:attrName>
                                        </p:attrNameLst>
                                      </p:cBhvr>
                                      <p:to>
                                        <p:strVal val="visible"/>
                                      </p:to>
                                    </p:set>
                                    <p:anim calcmode="lin" valueType="num">
                                      <p:cBhvr additive="base">
                                        <p:cTn dur="500"/>
                                        <p:tgtEl>
                                          <p:spTgt spid="23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5"/>
          <p:cNvSpPr txBox="1"/>
          <p:nvPr>
            <p:ph type="ctrTitle"/>
          </p:nvPr>
        </p:nvSpPr>
        <p:spPr>
          <a:xfrm>
            <a:off x="1524000" y="885898"/>
            <a:ext cx="9144000" cy="14224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Phần 4</a:t>
            </a:r>
            <a:endParaRPr sz="4000">
              <a:latin typeface="Times New Roman"/>
              <a:ea typeface="Times New Roman"/>
              <a:cs typeface="Times New Roman"/>
              <a:sym typeface="Times New Roman"/>
            </a:endParaRPr>
          </a:p>
        </p:txBody>
      </p:sp>
      <p:sp>
        <p:nvSpPr>
          <p:cNvPr id="242" name="Google Shape;242;p15"/>
          <p:cNvSpPr txBox="1"/>
          <p:nvPr>
            <p:ph idx="1" type="subTitle"/>
          </p:nvPr>
        </p:nvSpPr>
        <p:spPr>
          <a:xfrm>
            <a:off x="1524000" y="2308298"/>
            <a:ext cx="9144000" cy="87494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None/>
            </a:pPr>
            <a:r>
              <a:rPr lang="en-US" sz="4800">
                <a:latin typeface="Times New Roman"/>
                <a:ea typeface="Times New Roman"/>
                <a:cs typeface="Times New Roman"/>
                <a:sym typeface="Times New Roman"/>
              </a:rPr>
              <a:t>Sao lưu và khôi phục</a:t>
            </a:r>
            <a:endParaRPr sz="4800">
              <a:latin typeface="Times New Roman"/>
              <a:ea typeface="Times New Roman"/>
              <a:cs typeface="Times New Roman"/>
              <a:sym typeface="Times New Roman"/>
            </a:endParaRPr>
          </a:p>
        </p:txBody>
      </p:sp>
      <p:cxnSp>
        <p:nvCxnSpPr>
          <p:cNvPr id="243" name="Google Shape;243;p15"/>
          <p:cNvCxnSpPr/>
          <p:nvPr/>
        </p:nvCxnSpPr>
        <p:spPr>
          <a:xfrm>
            <a:off x="2996287" y="3403990"/>
            <a:ext cx="6448000" cy="0"/>
          </a:xfrm>
          <a:prstGeom prst="straightConnector1">
            <a:avLst/>
          </a:prstGeom>
          <a:noFill/>
          <a:ln cap="flat" cmpd="sng" w="19050">
            <a:solidFill>
              <a:schemeClr val="accent2"/>
            </a:solidFill>
            <a:prstDash val="solid"/>
            <a:round/>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6"/>
          <p:cNvSpPr txBox="1"/>
          <p:nvPr>
            <p:ph type="title"/>
          </p:nvPr>
        </p:nvSpPr>
        <p:spPr>
          <a:xfrm>
            <a:off x="881743" y="379639"/>
            <a:ext cx="10515600" cy="596754"/>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00"/>
              <a:buFont typeface="Times New Roman"/>
              <a:buNone/>
            </a:pPr>
            <a:r>
              <a:rPr lang="en-US" sz="3000">
                <a:latin typeface="Times New Roman"/>
                <a:ea typeface="Times New Roman"/>
                <a:cs typeface="Times New Roman"/>
                <a:sym typeface="Times New Roman"/>
              </a:rPr>
              <a:t>Window và Linux đều có điểm chung:</a:t>
            </a:r>
            <a:endParaRPr sz="3000">
              <a:latin typeface="Times New Roman"/>
              <a:ea typeface="Times New Roman"/>
              <a:cs typeface="Times New Roman"/>
              <a:sym typeface="Times New Roman"/>
            </a:endParaRPr>
          </a:p>
        </p:txBody>
      </p:sp>
      <p:sp>
        <p:nvSpPr>
          <p:cNvPr id="249" name="Google Shape;249;p16"/>
          <p:cNvSpPr txBox="1"/>
          <p:nvPr>
            <p:ph idx="1" type="body"/>
          </p:nvPr>
        </p:nvSpPr>
        <p:spPr>
          <a:xfrm>
            <a:off x="881743" y="1364343"/>
            <a:ext cx="10515600" cy="482713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Cần phải xác định cách sao lưu và khôi phục phù hợp với máy tính của mình.</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Người quản trị cần phải quan tâm đến khối lượng dữ liệu được sao lưu sao cho phù hợp, phần cứng và phương tiện sao lưu, tốc độ và khả năng khôi phục dữ liệu.</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Các dữ liệu sao lưu có thể được lưu trữ trên nhiều phương tiện khác nhau như ổ đĩa cứng, ổ đĩa quang hay bang từ.</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Người quản trị có thể phân biệt các loại file cần được sao lưu như chương trình và dữ liệu. Trên cơ sở đó áp dụng các chính sách sao lưu và chọn phương tiện sao lưu.</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0" st="0"/>
                                            </p:txEl>
                                          </p:spTgt>
                                        </p:tgtEl>
                                        <p:attrNameLst>
                                          <p:attrName>style.visibility</p:attrName>
                                        </p:attrNameLst>
                                      </p:cBhvr>
                                      <p:to>
                                        <p:strVal val="visible"/>
                                      </p:to>
                                    </p:set>
                                    <p:animEffect filter="fade" transition="in">
                                      <p:cBhvr>
                                        <p:cTn dur="1000"/>
                                        <p:tgtEl>
                                          <p:spTgt spid="2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1" st="1"/>
                                            </p:txEl>
                                          </p:spTgt>
                                        </p:tgtEl>
                                        <p:attrNameLst>
                                          <p:attrName>style.visibility</p:attrName>
                                        </p:attrNameLst>
                                      </p:cBhvr>
                                      <p:to>
                                        <p:strVal val="visible"/>
                                      </p:to>
                                    </p:set>
                                    <p:animEffect filter="fade" transition="in">
                                      <p:cBhvr>
                                        <p:cTn dur="1000"/>
                                        <p:tgtEl>
                                          <p:spTgt spid="2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2" st="2"/>
                                            </p:txEl>
                                          </p:spTgt>
                                        </p:tgtEl>
                                        <p:attrNameLst>
                                          <p:attrName>style.visibility</p:attrName>
                                        </p:attrNameLst>
                                      </p:cBhvr>
                                      <p:to>
                                        <p:strVal val="visible"/>
                                      </p:to>
                                    </p:set>
                                    <p:animEffect filter="fade" transition="in">
                                      <p:cBhvr>
                                        <p:cTn dur="1000"/>
                                        <p:tgtEl>
                                          <p:spTgt spid="2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3" st="3"/>
                                            </p:txEl>
                                          </p:spTgt>
                                        </p:tgtEl>
                                        <p:attrNameLst>
                                          <p:attrName>style.visibility</p:attrName>
                                        </p:attrNameLst>
                                      </p:cBhvr>
                                      <p:to>
                                        <p:strVal val="visible"/>
                                      </p:to>
                                    </p:set>
                                    <p:animEffect filter="fade" transition="in">
                                      <p:cBhvr>
                                        <p:cTn dur="1000"/>
                                        <p:tgtEl>
                                          <p:spTgt spid="24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7"/>
          <p:cNvSpPr txBox="1"/>
          <p:nvPr>
            <p:ph type="title"/>
          </p:nvPr>
        </p:nvSpPr>
        <p:spPr>
          <a:xfrm>
            <a:off x="0" y="185980"/>
            <a:ext cx="11355388" cy="89890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000"/>
              <a:buFont typeface="Times New Roman"/>
              <a:buNone/>
            </a:pPr>
            <a:r>
              <a:rPr lang="en-US" sz="3000">
                <a:latin typeface="Times New Roman"/>
                <a:ea typeface="Times New Roman"/>
                <a:cs typeface="Times New Roman"/>
                <a:sym typeface="Times New Roman"/>
              </a:rPr>
              <a:t>Sự khác nhau giữa Window và Linux </a:t>
            </a:r>
            <a:endParaRPr sz="3000">
              <a:latin typeface="Times New Roman"/>
              <a:ea typeface="Times New Roman"/>
              <a:cs typeface="Times New Roman"/>
              <a:sym typeface="Times New Roman"/>
            </a:endParaRPr>
          </a:p>
        </p:txBody>
      </p:sp>
      <p:sp>
        <p:nvSpPr>
          <p:cNvPr id="255" name="Google Shape;255;p17"/>
          <p:cNvSpPr txBox="1"/>
          <p:nvPr>
            <p:ph idx="1" type="body"/>
          </p:nvPr>
        </p:nvSpPr>
        <p:spPr>
          <a:xfrm>
            <a:off x="0" y="1405875"/>
            <a:ext cx="6220918" cy="48128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HĐH Windows</a:t>
            </a:r>
            <a:endParaRPr>
              <a:latin typeface="Times New Roman"/>
              <a:ea typeface="Times New Roman"/>
              <a:cs typeface="Times New Roman"/>
              <a:sym typeface="Times New Roman"/>
            </a:endParaRPr>
          </a:p>
        </p:txBody>
      </p:sp>
      <p:sp>
        <p:nvSpPr>
          <p:cNvPr id="256" name="Google Shape;256;p17"/>
          <p:cNvSpPr txBox="1"/>
          <p:nvPr>
            <p:ph idx="2" type="body"/>
          </p:nvPr>
        </p:nvSpPr>
        <p:spPr>
          <a:xfrm>
            <a:off x="356460" y="1887160"/>
            <a:ext cx="5741128" cy="4249594"/>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Hướng tới đa số người dung và các doanh nghiệp .</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Windows server backup giới hạn phạm vi công nghệ có thể sử dụng. Do đó cài đặt sao lưu và khôi phục phần mềm cần phải làm việc trong giới hạn này hoặc yêu cầu mua thêm phần mềm sao lưu.</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Theo mặc định thì mã hóa Windows Server Backup không được bật.</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Windows Server Backup quản lý cá bản sao lưu trên cơ sở mỗi máy chủ. Phụ thuộc nhiều vào hệ điều hành.</a:t>
            </a:r>
            <a:endParaRPr sz="2400">
              <a:latin typeface="Times New Roman"/>
              <a:ea typeface="Times New Roman"/>
              <a:cs typeface="Times New Roman"/>
              <a:sym typeface="Times New Roman"/>
            </a:endParaRPr>
          </a:p>
        </p:txBody>
      </p:sp>
      <p:sp>
        <p:nvSpPr>
          <p:cNvPr id="257" name="Google Shape;257;p17"/>
          <p:cNvSpPr txBox="1"/>
          <p:nvPr>
            <p:ph idx="3" type="body"/>
          </p:nvPr>
        </p:nvSpPr>
        <p:spPr>
          <a:xfrm>
            <a:off x="6097588" y="1405875"/>
            <a:ext cx="6094412" cy="48128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HĐH Linux/Unix</a:t>
            </a:r>
            <a:endParaRPr/>
          </a:p>
        </p:txBody>
      </p:sp>
      <p:sp>
        <p:nvSpPr>
          <p:cNvPr id="258" name="Google Shape;258;p17"/>
          <p:cNvSpPr txBox="1"/>
          <p:nvPr>
            <p:ph idx="4" type="body"/>
          </p:nvPr>
        </p:nvSpPr>
        <p:spPr>
          <a:xfrm>
            <a:off x="6220918" y="1940069"/>
            <a:ext cx="5971082" cy="458065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Dành cho số ít người có trình độ CNTT cao.</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Dễ sao lưu hơn Windows. Linux đơn giản hơn nhiều, coi mọi thứ như một file-cấu hình, cơ sở dữ liệu. Sử dụng các tiện ích hệ thống tích hợp sẵn.</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Các bản sao lưu được lưu trên một file định dạng .gpg</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Linux có mã nguồn mở, người dung có thể sửa đổi nhanh chóng.</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Ít phụ thuộc vào hệ điều hành hơn, công việc của nó là đóng gói và nén các tệp tin.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0" st="0"/>
                                            </p:txEl>
                                          </p:spTgt>
                                        </p:tgtEl>
                                        <p:attrNameLst>
                                          <p:attrName>style.visibility</p:attrName>
                                        </p:attrNameLst>
                                      </p:cBhvr>
                                      <p:to>
                                        <p:strVal val="visible"/>
                                      </p:to>
                                    </p:set>
                                    <p:animEffect filter="fade" transition="in">
                                      <p:cBhvr>
                                        <p:cTn dur="1000"/>
                                        <p:tgtEl>
                                          <p:spTgt spid="2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1" st="1"/>
                                            </p:txEl>
                                          </p:spTgt>
                                        </p:tgtEl>
                                        <p:attrNameLst>
                                          <p:attrName>style.visibility</p:attrName>
                                        </p:attrNameLst>
                                      </p:cBhvr>
                                      <p:to>
                                        <p:strVal val="visible"/>
                                      </p:to>
                                    </p:set>
                                    <p:animEffect filter="fade" transition="in">
                                      <p:cBhvr>
                                        <p:cTn dur="1000"/>
                                        <p:tgtEl>
                                          <p:spTgt spid="2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2" st="2"/>
                                            </p:txEl>
                                          </p:spTgt>
                                        </p:tgtEl>
                                        <p:attrNameLst>
                                          <p:attrName>style.visibility</p:attrName>
                                        </p:attrNameLst>
                                      </p:cBhvr>
                                      <p:to>
                                        <p:strVal val="visible"/>
                                      </p:to>
                                    </p:set>
                                    <p:animEffect filter="fade" transition="in">
                                      <p:cBhvr>
                                        <p:cTn dur="1000"/>
                                        <p:tgtEl>
                                          <p:spTgt spid="2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3" st="3"/>
                                            </p:txEl>
                                          </p:spTgt>
                                        </p:tgtEl>
                                        <p:attrNameLst>
                                          <p:attrName>style.visibility</p:attrName>
                                        </p:attrNameLst>
                                      </p:cBhvr>
                                      <p:to>
                                        <p:strVal val="visible"/>
                                      </p:to>
                                    </p:set>
                                    <p:animEffect filter="fade" transition="in">
                                      <p:cBhvr>
                                        <p:cTn dur="1000"/>
                                        <p:tgtEl>
                                          <p:spTgt spid="2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Effect filter="fade" transition="in">
                                      <p:cBhvr>
                                        <p:cTn dur="1000"/>
                                        <p:tgtEl>
                                          <p:spTgt spid="2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animEffect filter="fade" transition="in">
                                      <p:cBhvr>
                                        <p:cTn dur="1000"/>
                                        <p:tgtEl>
                                          <p:spTgt spid="2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animEffect filter="fade" transition="in">
                                      <p:cBhvr>
                                        <p:cTn dur="1000"/>
                                        <p:tgtEl>
                                          <p:spTgt spid="2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animEffect filter="fade" transition="in">
                                      <p:cBhvr>
                                        <p:cTn dur="1000"/>
                                        <p:tgtEl>
                                          <p:spTgt spid="2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4" st="4"/>
                                            </p:txEl>
                                          </p:spTgt>
                                        </p:tgtEl>
                                        <p:attrNameLst>
                                          <p:attrName>style.visibility</p:attrName>
                                        </p:attrNameLst>
                                      </p:cBhvr>
                                      <p:to>
                                        <p:strVal val="visible"/>
                                      </p:to>
                                    </p:set>
                                    <p:animEffect filter="fade" transition="in">
                                      <p:cBhvr>
                                        <p:cTn dur="1000"/>
                                        <p:tgtEl>
                                          <p:spTgt spid="25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6" name="Google Shape;96;p2"/>
          <p:cNvSpPr txBox="1"/>
          <p:nvPr>
            <p:ph type="title"/>
          </p:nvPr>
        </p:nvSpPr>
        <p:spPr>
          <a:xfrm>
            <a:off x="1396648" y="130814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Danh sách thành viên trong nhóm</a:t>
            </a:r>
            <a:endParaRPr>
              <a:latin typeface="Times New Roman"/>
              <a:ea typeface="Times New Roman"/>
              <a:cs typeface="Times New Roman"/>
              <a:sym typeface="Times New Roman"/>
            </a:endParaRPr>
          </a:p>
        </p:txBody>
      </p:sp>
      <p:sp>
        <p:nvSpPr>
          <p:cNvPr id="97" name="Google Shape;97;p2"/>
          <p:cNvSpPr txBox="1"/>
          <p:nvPr>
            <p:ph idx="1" type="body"/>
          </p:nvPr>
        </p:nvSpPr>
        <p:spPr>
          <a:xfrm>
            <a:off x="1567877" y="2728984"/>
            <a:ext cx="10515600" cy="3493800"/>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Times New Roman"/>
              <a:buAutoNum type="arabicPeriod"/>
            </a:pPr>
            <a:r>
              <a:rPr lang="en-US">
                <a:latin typeface="Times New Roman"/>
                <a:ea typeface="Times New Roman"/>
                <a:cs typeface="Times New Roman"/>
                <a:sym typeface="Times New Roman"/>
              </a:rPr>
              <a:t>Nguyễn Minh Phương (Nhóm trưởng)</a:t>
            </a:r>
            <a:endParaRPr>
              <a:latin typeface="Times New Roman"/>
              <a:ea typeface="Times New Roman"/>
              <a:cs typeface="Times New Roman"/>
              <a:sym typeface="Times New Roman"/>
            </a:endParaRPr>
          </a:p>
          <a:p>
            <a:pPr indent="-514350" lvl="0" marL="514350" rtl="0" algn="l">
              <a:lnSpc>
                <a:spcPct val="90000"/>
              </a:lnSpc>
              <a:spcBef>
                <a:spcPts val="1000"/>
              </a:spcBef>
              <a:spcAft>
                <a:spcPts val="0"/>
              </a:spcAft>
              <a:buClr>
                <a:schemeClr val="dk1"/>
              </a:buClr>
              <a:buSzPts val="2800"/>
              <a:buFont typeface="Times New Roman"/>
              <a:buAutoNum type="arabicPeriod"/>
            </a:pPr>
            <a:r>
              <a:rPr lang="en-US">
                <a:latin typeface="Times New Roman"/>
                <a:ea typeface="Times New Roman"/>
                <a:cs typeface="Times New Roman"/>
                <a:sym typeface="Times New Roman"/>
              </a:rPr>
              <a:t>Nguyễn Minh Hằng</a:t>
            </a:r>
            <a:endParaRPr>
              <a:latin typeface="Times New Roman"/>
              <a:ea typeface="Times New Roman"/>
              <a:cs typeface="Times New Roman"/>
              <a:sym typeface="Times New Roman"/>
            </a:endParaRPr>
          </a:p>
          <a:p>
            <a:pPr indent="-514350" lvl="0" marL="514350" rtl="0" algn="l">
              <a:lnSpc>
                <a:spcPct val="90000"/>
              </a:lnSpc>
              <a:spcBef>
                <a:spcPts val="1000"/>
              </a:spcBef>
              <a:spcAft>
                <a:spcPts val="0"/>
              </a:spcAft>
              <a:buClr>
                <a:schemeClr val="dk1"/>
              </a:buClr>
              <a:buSzPts val="2800"/>
              <a:buFont typeface="Times New Roman"/>
              <a:buAutoNum type="arabicPeriod"/>
            </a:pPr>
            <a:r>
              <a:rPr lang="en-US">
                <a:latin typeface="Times New Roman"/>
                <a:ea typeface="Times New Roman"/>
                <a:cs typeface="Times New Roman"/>
                <a:sym typeface="Times New Roman"/>
              </a:rPr>
              <a:t>Nguyễn Minh Nhật</a:t>
            </a:r>
            <a:endParaRPr>
              <a:latin typeface="Times New Roman"/>
              <a:ea typeface="Times New Roman"/>
              <a:cs typeface="Times New Roman"/>
              <a:sym typeface="Times New Roman"/>
            </a:endParaRPr>
          </a:p>
          <a:p>
            <a:pPr indent="-514350" lvl="0" marL="514350" rtl="0" algn="l">
              <a:lnSpc>
                <a:spcPct val="90000"/>
              </a:lnSpc>
              <a:spcBef>
                <a:spcPts val="1000"/>
              </a:spcBef>
              <a:spcAft>
                <a:spcPts val="0"/>
              </a:spcAft>
              <a:buClr>
                <a:schemeClr val="dk1"/>
              </a:buClr>
              <a:buSzPts val="2800"/>
              <a:buFont typeface="Times New Roman"/>
              <a:buAutoNum type="arabicPeriod"/>
            </a:pPr>
            <a:r>
              <a:rPr lang="en-US">
                <a:latin typeface="Times New Roman"/>
                <a:ea typeface="Times New Roman"/>
                <a:cs typeface="Times New Roman"/>
                <a:sym typeface="Times New Roman"/>
              </a:rPr>
              <a:t>Nguyễn Mậu Cường</a:t>
            </a:r>
            <a:endParaRPr>
              <a:latin typeface="Times New Roman"/>
              <a:ea typeface="Times New Roman"/>
              <a:cs typeface="Times New Roman"/>
              <a:sym typeface="Times New Roman"/>
            </a:endParaRPr>
          </a:p>
          <a:p>
            <a:pPr indent="-514350" lvl="0" marL="514350" rtl="0" algn="l">
              <a:lnSpc>
                <a:spcPct val="90000"/>
              </a:lnSpc>
              <a:spcBef>
                <a:spcPts val="1000"/>
              </a:spcBef>
              <a:spcAft>
                <a:spcPts val="0"/>
              </a:spcAft>
              <a:buClr>
                <a:schemeClr val="dk1"/>
              </a:buClr>
              <a:buSzPts val="2800"/>
              <a:buFont typeface="Times New Roman"/>
              <a:buAutoNum type="arabicPeriod"/>
            </a:pPr>
            <a:r>
              <a:rPr lang="en-US">
                <a:latin typeface="Times New Roman"/>
                <a:ea typeface="Times New Roman"/>
                <a:cs typeface="Times New Roman"/>
                <a:sym typeface="Times New Roman"/>
              </a:rPr>
              <a:t>Phạm Quốc Việt</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cf89c86447_0_3"/>
          <p:cNvSpPr txBox="1"/>
          <p:nvPr>
            <p:ph type="ctrTitle"/>
          </p:nvPr>
        </p:nvSpPr>
        <p:spPr>
          <a:xfrm>
            <a:off x="1524000" y="885898"/>
            <a:ext cx="9144000" cy="14223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Phần 5</a:t>
            </a:r>
            <a:endParaRPr sz="4000">
              <a:latin typeface="Times New Roman"/>
              <a:ea typeface="Times New Roman"/>
              <a:cs typeface="Times New Roman"/>
              <a:sym typeface="Times New Roman"/>
            </a:endParaRPr>
          </a:p>
        </p:txBody>
      </p:sp>
      <p:sp>
        <p:nvSpPr>
          <p:cNvPr id="264" name="Google Shape;264;gcf89c86447_0_3"/>
          <p:cNvSpPr txBox="1"/>
          <p:nvPr>
            <p:ph idx="1" type="subTitle"/>
          </p:nvPr>
        </p:nvSpPr>
        <p:spPr>
          <a:xfrm>
            <a:off x="1524000" y="2308298"/>
            <a:ext cx="9144000" cy="8748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None/>
            </a:pPr>
            <a:r>
              <a:rPr lang="en-US" sz="4800">
                <a:latin typeface="Times New Roman"/>
                <a:ea typeface="Times New Roman"/>
                <a:cs typeface="Times New Roman"/>
                <a:sym typeface="Times New Roman"/>
              </a:rPr>
              <a:t>Giám sát Hoạt động và Kiểm toán</a:t>
            </a:r>
            <a:endParaRPr sz="4800">
              <a:latin typeface="Times New Roman"/>
              <a:ea typeface="Times New Roman"/>
              <a:cs typeface="Times New Roman"/>
              <a:sym typeface="Times New Roman"/>
            </a:endParaRPr>
          </a:p>
        </p:txBody>
      </p:sp>
      <p:cxnSp>
        <p:nvCxnSpPr>
          <p:cNvPr id="265" name="Google Shape;265;gcf89c86447_0_3"/>
          <p:cNvCxnSpPr/>
          <p:nvPr/>
        </p:nvCxnSpPr>
        <p:spPr>
          <a:xfrm>
            <a:off x="2996287" y="3403990"/>
            <a:ext cx="6447900" cy="0"/>
          </a:xfrm>
          <a:prstGeom prst="straightConnector1">
            <a:avLst/>
          </a:prstGeom>
          <a:noFill/>
          <a:ln cap="flat" cmpd="sng" w="19050">
            <a:solidFill>
              <a:schemeClr val="accent2"/>
            </a:solidFill>
            <a:prstDash val="solid"/>
            <a:round/>
            <a:headEnd len="sm" w="sm" type="non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8"/>
          <p:cNvSpPr txBox="1"/>
          <p:nvPr/>
        </p:nvSpPr>
        <p:spPr>
          <a:xfrm>
            <a:off x="304800" y="924758"/>
            <a:ext cx="11172825" cy="101566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0000"/>
              </a:buClr>
              <a:buSzPts val="2000"/>
              <a:buFont typeface="Arial"/>
              <a:buChar char="•"/>
            </a:pPr>
            <a:r>
              <a:rPr b="0" i="0" lang="en-US" sz="2000">
                <a:solidFill>
                  <a:srgbClr val="000000"/>
                </a:solidFill>
                <a:latin typeface="Calibri"/>
                <a:ea typeface="Calibri"/>
                <a:cs typeface="Calibri"/>
                <a:sym typeface="Calibri"/>
              </a:rPr>
              <a:t>Các công cụ giám sát và kiểm toán không chỉ giúp người quản trị được thông báo kịp thời về tình trạng chung của hệ thống mà còn có thông tin chính xác để khắc phục hay giúp cho các dịch vụ và hệ thống hoạt động được đảm bảo hơn.</a:t>
            </a:r>
            <a:r>
              <a:rPr lang="en-US" sz="20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71" name="Google Shape;271;p18"/>
          <p:cNvSpPr txBox="1"/>
          <p:nvPr/>
        </p:nvSpPr>
        <p:spPr>
          <a:xfrm>
            <a:off x="390525" y="2009775"/>
            <a:ext cx="357379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a:solidFill>
                  <a:srgbClr val="000000"/>
                </a:solidFill>
                <a:latin typeface="Times New Roman"/>
                <a:ea typeface="Times New Roman"/>
                <a:cs typeface="Times New Roman"/>
                <a:sym typeface="Times New Roman"/>
              </a:rPr>
              <a:t>5.1 GIÁM SÁT HOẠT ĐỘNG</a:t>
            </a:r>
            <a:r>
              <a:rPr lang="en-US" sz="2000">
                <a:solidFill>
                  <a:schemeClr val="dk1"/>
                </a:solidFill>
                <a:latin typeface="Calibri"/>
                <a:ea typeface="Calibri"/>
                <a:cs typeface="Calibri"/>
                <a:sym typeface="Calibri"/>
              </a:rPr>
              <a:t> </a:t>
            </a:r>
            <a:endParaRPr/>
          </a:p>
        </p:txBody>
      </p:sp>
      <p:graphicFrame>
        <p:nvGraphicFramePr>
          <p:cNvPr id="272" name="Google Shape;272;p18"/>
          <p:cNvGraphicFramePr/>
          <p:nvPr/>
        </p:nvGraphicFramePr>
        <p:xfrm>
          <a:off x="257173" y="809624"/>
          <a:ext cx="3000000" cy="3000000"/>
        </p:xfrm>
        <a:graphic>
          <a:graphicData uri="http://schemas.openxmlformats.org/drawingml/2006/table">
            <a:tbl>
              <a:tblPr bandRow="1" firstRow="1">
                <a:noFill/>
                <a:tableStyleId>{845EBE4E-9591-4FA6-8F77-4029B8C5AFC4}</a:tableStyleId>
              </a:tblPr>
              <a:tblGrid>
                <a:gridCol w="5772150"/>
                <a:gridCol w="5772150"/>
              </a:tblGrid>
              <a:tr h="476350">
                <a:tc>
                  <a:txBody>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Windows</a:t>
                      </a:r>
                      <a:endParaRPr/>
                    </a:p>
                  </a:txBody>
                  <a:tcPr marT="45725" marB="45725" marR="91450" marL="91450">
                    <a:solidFill>
                      <a:srgbClr val="FBE4D4"/>
                    </a:solidFill>
                  </a:tcPr>
                </a:tc>
                <a:tc>
                  <a:txBody>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Linux</a:t>
                      </a:r>
                      <a:endParaRPr/>
                    </a:p>
                  </a:txBody>
                  <a:tcPr marT="45725" marB="45725" marR="91450" marL="91450">
                    <a:solidFill>
                      <a:srgbClr val="FBE4D4"/>
                    </a:solidFill>
                  </a:tcPr>
                </a:tc>
              </a:tr>
              <a:tr h="1998525">
                <a:tc>
                  <a:txBody>
                    <a:bodyPr/>
                    <a:lstStyle/>
                    <a:p>
                      <a:pPr indent="0" lvl="0" marL="0" marR="0" rtl="0" algn="l">
                        <a:spcBef>
                          <a:spcPts val="0"/>
                        </a:spcBef>
                        <a:spcAft>
                          <a:spcPts val="0"/>
                        </a:spcAft>
                        <a:buNone/>
                      </a:pPr>
                      <a:r>
                        <a:rPr b="0" i="0" lang="en-US" sz="1600">
                          <a:solidFill>
                            <a:srgbClr val="000000"/>
                          </a:solidFill>
                          <a:latin typeface="Arial"/>
                          <a:ea typeface="Arial"/>
                          <a:cs typeface="Arial"/>
                          <a:sym typeface="Arial"/>
                        </a:rPr>
                        <a:t>Microsoft cung cấp một số công cụ cho người quản trị theo dõi hiệu năng và việc sử dụng tài nguyên hệ thống </a:t>
                      </a:r>
                      <a:endParaRPr/>
                    </a:p>
                    <a:p>
                      <a:pPr indent="0" lvl="0" marL="0" marR="0" rtl="0" algn="l">
                        <a:spcBef>
                          <a:spcPts val="0"/>
                        </a:spcBef>
                        <a:spcAft>
                          <a:spcPts val="0"/>
                        </a:spcAft>
                        <a:buNone/>
                      </a:pPr>
                      <a:r>
                        <a:rPr b="0" i="0" lang="en-US" sz="1600">
                          <a:solidFill>
                            <a:srgbClr val="000000"/>
                          </a:solidFill>
                          <a:latin typeface="Arial"/>
                          <a:ea typeface="Arial"/>
                          <a:cs typeface="Arial"/>
                          <a:sym typeface="Arial"/>
                        </a:rPr>
                        <a:t>-   Giám sát hiệu năng (Performance Monitor)</a:t>
                      </a:r>
                      <a:endParaRPr/>
                    </a:p>
                    <a:p>
                      <a:pPr indent="-171450" lvl="0" marL="171450" marR="0" rtl="0" algn="l">
                        <a:spcBef>
                          <a:spcPts val="0"/>
                        </a:spcBef>
                        <a:spcAft>
                          <a:spcPts val="0"/>
                        </a:spcAft>
                        <a:buClr>
                          <a:srgbClr val="000000"/>
                        </a:buClr>
                        <a:buSzPts val="1600"/>
                        <a:buFont typeface="Arial"/>
                        <a:buChar char="-"/>
                      </a:pPr>
                      <a:r>
                        <a:rPr b="0" i="0" lang="en-US" sz="1600">
                          <a:solidFill>
                            <a:srgbClr val="000000"/>
                          </a:solidFill>
                          <a:latin typeface="Arial"/>
                          <a:ea typeface="Arial"/>
                          <a:cs typeface="Arial"/>
                          <a:sym typeface="Arial"/>
                        </a:rPr>
                        <a:t>Quản lý công việc (Task Manager)</a:t>
                      </a:r>
                      <a:endParaRPr/>
                    </a:p>
                    <a:p>
                      <a:pPr indent="-171450" lvl="0" marL="171450" marR="0" rtl="0" algn="l">
                        <a:spcBef>
                          <a:spcPts val="0"/>
                        </a:spcBef>
                        <a:spcAft>
                          <a:spcPts val="0"/>
                        </a:spcAft>
                        <a:buClr>
                          <a:srgbClr val="000000"/>
                        </a:buClr>
                        <a:buSzPts val="1600"/>
                        <a:buFont typeface="Arial"/>
                        <a:buChar char="-"/>
                      </a:pPr>
                      <a:r>
                        <a:rPr b="0" i="0" lang="en-US" sz="1600">
                          <a:solidFill>
                            <a:srgbClr val="000000"/>
                          </a:solidFill>
                          <a:latin typeface="Arial"/>
                          <a:ea typeface="Arial"/>
                          <a:cs typeface="Arial"/>
                          <a:sym typeface="Arial"/>
                        </a:rPr>
                        <a:t>Giám sát tài nguyên (Resource Monitor)</a:t>
                      </a:r>
                      <a:endParaRPr/>
                    </a:p>
                    <a:p>
                      <a:pPr indent="-171450" lvl="0" marL="171450" marR="0" rtl="0" algn="l">
                        <a:spcBef>
                          <a:spcPts val="0"/>
                        </a:spcBef>
                        <a:spcAft>
                          <a:spcPts val="0"/>
                        </a:spcAft>
                        <a:buClr>
                          <a:srgbClr val="000000"/>
                        </a:buClr>
                        <a:buSzPts val="1600"/>
                        <a:buFont typeface="Arial"/>
                        <a:buChar char="-"/>
                      </a:pPr>
                      <a:r>
                        <a:rPr b="0" i="0" lang="en-US" sz="1600">
                          <a:solidFill>
                            <a:srgbClr val="000000"/>
                          </a:solidFill>
                          <a:latin typeface="Arial"/>
                          <a:ea typeface="Arial"/>
                          <a:cs typeface="Arial"/>
                          <a:sym typeface="Arial"/>
                        </a:rPr>
                        <a:t>Xem bản ghi sự kiện (Event Viewer)</a:t>
                      </a:r>
                      <a:endParaRPr sz="1600">
                        <a:latin typeface="Arial"/>
                        <a:ea typeface="Arial"/>
                        <a:cs typeface="Arial"/>
                        <a:sym typeface="Arial"/>
                      </a:endParaRPr>
                    </a:p>
                  </a:txBody>
                  <a:tcPr marT="45725" marB="45725" marR="91450" marL="91450" anchor="ctr">
                    <a:solidFill>
                      <a:srgbClr val="FBE4D4"/>
                    </a:solidFill>
                  </a:tcPr>
                </a:tc>
                <a:tc>
                  <a:txBody>
                    <a:bodyPr/>
                    <a:lstStyle/>
                    <a:p>
                      <a:pPr indent="0" lvl="0" marL="0" marR="0" rtl="0" algn="l">
                        <a:spcBef>
                          <a:spcPts val="0"/>
                        </a:spcBef>
                        <a:spcAft>
                          <a:spcPts val="0"/>
                        </a:spcAft>
                        <a:buNone/>
                      </a:pPr>
                      <a:r>
                        <a:rPr b="0" i="0" lang="en-US" sz="1600">
                          <a:solidFill>
                            <a:srgbClr val="000000"/>
                          </a:solidFill>
                          <a:latin typeface="Arial"/>
                          <a:ea typeface="Arial"/>
                          <a:cs typeface="Arial"/>
                          <a:sym typeface="Arial"/>
                        </a:rPr>
                        <a:t>Các file nhật ký cung cấp thông tin về tình</a:t>
                      </a:r>
                      <a:br>
                        <a:rPr b="0" i="0" lang="en-US" sz="1600">
                          <a:solidFill>
                            <a:srgbClr val="000000"/>
                          </a:solidFill>
                          <a:latin typeface="Arial"/>
                          <a:ea typeface="Arial"/>
                          <a:cs typeface="Arial"/>
                          <a:sym typeface="Arial"/>
                        </a:rPr>
                      </a:br>
                      <a:r>
                        <a:rPr b="0" i="0" lang="en-US" sz="1600">
                          <a:solidFill>
                            <a:srgbClr val="000000"/>
                          </a:solidFill>
                          <a:latin typeface="Arial"/>
                          <a:ea typeface="Arial"/>
                          <a:cs typeface="Arial"/>
                          <a:sym typeface="Arial"/>
                        </a:rPr>
                        <a:t>trạng hoạt động chung của các dịch vụ và</a:t>
                      </a:r>
                      <a:br>
                        <a:rPr b="0" i="0" lang="en-US" sz="1600">
                          <a:solidFill>
                            <a:srgbClr val="000000"/>
                          </a:solidFill>
                          <a:latin typeface="Arial"/>
                          <a:ea typeface="Arial"/>
                          <a:cs typeface="Arial"/>
                          <a:sym typeface="Arial"/>
                        </a:rPr>
                      </a:br>
                      <a:r>
                        <a:rPr b="0" i="0" lang="en-US" sz="1600">
                          <a:solidFill>
                            <a:srgbClr val="000000"/>
                          </a:solidFill>
                          <a:latin typeface="Arial"/>
                          <a:ea typeface="Arial"/>
                          <a:cs typeface="Arial"/>
                          <a:sym typeface="Arial"/>
                        </a:rPr>
                        <a:t>hệ thống máy chủ và được lưu trong thư</a:t>
                      </a:r>
                      <a:br>
                        <a:rPr b="0" i="0" lang="en-US" sz="1600">
                          <a:solidFill>
                            <a:srgbClr val="000000"/>
                          </a:solidFill>
                          <a:latin typeface="Arial"/>
                          <a:ea typeface="Arial"/>
                          <a:cs typeface="Arial"/>
                          <a:sym typeface="Arial"/>
                        </a:rPr>
                      </a:br>
                      <a:r>
                        <a:rPr b="0" i="0" lang="en-US" sz="1600">
                          <a:solidFill>
                            <a:srgbClr val="000000"/>
                          </a:solidFill>
                          <a:latin typeface="Arial"/>
                          <a:ea typeface="Arial"/>
                          <a:cs typeface="Arial"/>
                          <a:sym typeface="Arial"/>
                        </a:rPr>
                        <a:t>mục “var/log/” như:</a:t>
                      </a:r>
                      <a:br>
                        <a:rPr b="0" i="0" lang="en-US" sz="1600">
                          <a:solidFill>
                            <a:srgbClr val="000000"/>
                          </a:solidFill>
                          <a:latin typeface="Arial"/>
                          <a:ea typeface="Arial"/>
                          <a:cs typeface="Arial"/>
                          <a:sym typeface="Arial"/>
                        </a:rPr>
                      </a:br>
                      <a:r>
                        <a:rPr b="0" i="0" lang="en-US" sz="1600">
                          <a:solidFill>
                            <a:srgbClr val="000000"/>
                          </a:solidFill>
                          <a:latin typeface="Arial"/>
                          <a:ea typeface="Arial"/>
                          <a:cs typeface="Arial"/>
                          <a:sym typeface="Arial"/>
                        </a:rPr>
                        <a:t>- </a:t>
                      </a:r>
                      <a:r>
                        <a:rPr b="1" i="0" lang="en-US" sz="1600">
                          <a:solidFill>
                            <a:srgbClr val="000000"/>
                          </a:solidFill>
                          <a:latin typeface="Arial"/>
                          <a:ea typeface="Arial"/>
                          <a:cs typeface="Arial"/>
                          <a:sym typeface="Arial"/>
                        </a:rPr>
                        <a:t>syslog</a:t>
                      </a:r>
                      <a:r>
                        <a:rPr b="0" i="0" lang="en-US" sz="1600">
                          <a:solidFill>
                            <a:srgbClr val="000000"/>
                          </a:solidFill>
                          <a:latin typeface="Arial"/>
                          <a:ea typeface="Arial"/>
                          <a:cs typeface="Arial"/>
                          <a:sym typeface="Arial"/>
                        </a:rPr>
                        <a:t>: nhật ký về hoạt động chung của hệ</a:t>
                      </a:r>
                      <a:br>
                        <a:rPr b="0" i="0" lang="en-US" sz="1600">
                          <a:solidFill>
                            <a:srgbClr val="000000"/>
                          </a:solidFill>
                          <a:latin typeface="Arial"/>
                          <a:ea typeface="Arial"/>
                          <a:cs typeface="Arial"/>
                          <a:sym typeface="Arial"/>
                        </a:rPr>
                      </a:br>
                      <a:r>
                        <a:rPr b="0" i="0" lang="en-US" sz="1600">
                          <a:solidFill>
                            <a:srgbClr val="000000"/>
                          </a:solidFill>
                          <a:latin typeface="Arial"/>
                          <a:ea typeface="Arial"/>
                          <a:cs typeface="Arial"/>
                          <a:sym typeface="Arial"/>
                        </a:rPr>
                        <a:t>thống</a:t>
                      </a:r>
                      <a:br>
                        <a:rPr b="0" i="0" lang="en-US" sz="1600">
                          <a:solidFill>
                            <a:srgbClr val="000000"/>
                          </a:solidFill>
                          <a:latin typeface="Arial"/>
                          <a:ea typeface="Arial"/>
                          <a:cs typeface="Arial"/>
                          <a:sym typeface="Arial"/>
                        </a:rPr>
                      </a:br>
                      <a:r>
                        <a:rPr b="0" i="0" lang="en-US" sz="1600">
                          <a:solidFill>
                            <a:srgbClr val="000000"/>
                          </a:solidFill>
                          <a:latin typeface="Arial"/>
                          <a:ea typeface="Arial"/>
                          <a:cs typeface="Arial"/>
                          <a:sym typeface="Arial"/>
                        </a:rPr>
                        <a:t>- </a:t>
                      </a:r>
                      <a:r>
                        <a:rPr b="1" i="0" lang="en-US" sz="1600">
                          <a:solidFill>
                            <a:srgbClr val="000000"/>
                          </a:solidFill>
                          <a:latin typeface="Arial"/>
                          <a:ea typeface="Arial"/>
                          <a:cs typeface="Arial"/>
                          <a:sym typeface="Arial"/>
                        </a:rPr>
                        <a:t>mail</a:t>
                      </a:r>
                      <a:r>
                        <a:rPr b="0" i="0" lang="en-US" sz="1600">
                          <a:solidFill>
                            <a:srgbClr val="000000"/>
                          </a:solidFill>
                          <a:latin typeface="Arial"/>
                          <a:ea typeface="Arial"/>
                          <a:cs typeface="Arial"/>
                          <a:sym typeface="Arial"/>
                        </a:rPr>
                        <a:t>: nhật ký về hệ thống thư điện tử</a:t>
                      </a:r>
                      <a:endParaRPr sz="1600">
                        <a:latin typeface="Arial"/>
                        <a:ea typeface="Arial"/>
                        <a:cs typeface="Arial"/>
                        <a:sym typeface="Arial"/>
                      </a:endParaRPr>
                    </a:p>
                  </a:txBody>
                  <a:tcPr marT="45725" marB="45725" marR="91450" marL="91450" anchor="ctr">
                    <a:solidFill>
                      <a:srgbClr val="FBE4D4"/>
                    </a:solidFill>
                  </a:tcPr>
                </a:tc>
              </a:tr>
              <a:tr h="2811500">
                <a:tc>
                  <a:txBody>
                    <a:bodyPr/>
                    <a:lstStyle/>
                    <a:p>
                      <a:pPr indent="0" lvl="0" marL="0" marR="0" rtl="0" algn="l">
                        <a:spcBef>
                          <a:spcPts val="0"/>
                        </a:spcBef>
                        <a:spcAft>
                          <a:spcPts val="0"/>
                        </a:spcAft>
                        <a:buNone/>
                      </a:pPr>
                      <a:r>
                        <a:rPr b="0" i="0" lang="en-US" sz="1600">
                          <a:solidFill>
                            <a:srgbClr val="000000"/>
                          </a:solidFill>
                          <a:latin typeface="Arial"/>
                          <a:ea typeface="Arial"/>
                          <a:cs typeface="Arial"/>
                          <a:sym typeface="Arial"/>
                        </a:rPr>
                        <a:t>Người quản trị có thể xác định được tình trạng chung của hệ thống thông qua chương trình quản lý nhiệm vụ theo dõi thông tin. Về chức năng, chương trình cung cấp các thông tin:</a:t>
                      </a:r>
                      <a:br>
                        <a:rPr b="0" i="0" lang="en-US" sz="1600">
                          <a:solidFill>
                            <a:srgbClr val="000000"/>
                          </a:solidFill>
                          <a:latin typeface="Arial"/>
                          <a:ea typeface="Arial"/>
                          <a:cs typeface="Arial"/>
                          <a:sym typeface="Arial"/>
                        </a:rPr>
                      </a:br>
                      <a:r>
                        <a:rPr b="0" i="0" lang="en-US" sz="1600">
                          <a:solidFill>
                            <a:srgbClr val="000000"/>
                          </a:solidFill>
                          <a:latin typeface="Arial"/>
                          <a:ea typeface="Arial"/>
                          <a:cs typeface="Arial"/>
                          <a:sym typeface="Arial"/>
                        </a:rPr>
                        <a:t>- Mục ứng dụng, tiến trình, dịch vụ, hiệu năng, kết nối mạng, người dùng.</a:t>
                      </a:r>
                      <a:br>
                        <a:rPr b="0" i="0" lang="en-US" sz="1600">
                          <a:solidFill>
                            <a:srgbClr val="000000"/>
                          </a:solidFill>
                          <a:latin typeface="Arial"/>
                          <a:ea typeface="Arial"/>
                          <a:cs typeface="Arial"/>
                          <a:sym typeface="Arial"/>
                        </a:rPr>
                      </a:br>
                      <a:r>
                        <a:rPr b="0" i="0" lang="en-US" sz="1600">
                          <a:solidFill>
                            <a:srgbClr val="000000"/>
                          </a:solidFill>
                          <a:latin typeface="Arial"/>
                          <a:ea typeface="Arial"/>
                          <a:cs typeface="Arial"/>
                          <a:sym typeface="Arial"/>
                        </a:rPr>
                        <a:t>- Có hai kiểu file nhật ký sự kiện là: </a:t>
                      </a:r>
                      <a:endParaRPr/>
                    </a:p>
                    <a:p>
                      <a:pPr indent="0" lvl="0" marL="0" marR="0" rtl="0" algn="l">
                        <a:spcBef>
                          <a:spcPts val="0"/>
                        </a:spcBef>
                        <a:spcAft>
                          <a:spcPts val="0"/>
                        </a:spcAft>
                        <a:buNone/>
                      </a:pPr>
                      <a:r>
                        <a:rPr b="0" i="0" lang="en-US" sz="1600">
                          <a:solidFill>
                            <a:srgbClr val="000000"/>
                          </a:solidFill>
                          <a:latin typeface="Arial"/>
                          <a:ea typeface="Arial"/>
                          <a:cs typeface="Arial"/>
                          <a:sym typeface="Arial"/>
                        </a:rPr>
                        <a:t>    Nhật ký Windows </a:t>
                      </a:r>
                      <a:endParaRPr/>
                    </a:p>
                    <a:p>
                      <a:pPr indent="0" lvl="0" marL="0" marR="0" rtl="0" algn="l">
                        <a:spcBef>
                          <a:spcPts val="0"/>
                        </a:spcBef>
                        <a:spcAft>
                          <a:spcPts val="0"/>
                        </a:spcAft>
                        <a:buNone/>
                      </a:pPr>
                      <a:r>
                        <a:rPr b="0" i="0" lang="en-US" sz="1600">
                          <a:solidFill>
                            <a:srgbClr val="000000"/>
                          </a:solidFill>
                          <a:latin typeface="Arial"/>
                          <a:ea typeface="Arial"/>
                          <a:cs typeface="Arial"/>
                          <a:sym typeface="Arial"/>
                        </a:rPr>
                        <a:t>    Nhật ký dịch vụ và ứng dụng: lưu lại việc sử dụng của ứng dụng cụ thể</a:t>
                      </a:r>
                      <a:endParaRPr sz="1600">
                        <a:latin typeface="Arial"/>
                        <a:ea typeface="Arial"/>
                        <a:cs typeface="Arial"/>
                        <a:sym typeface="Arial"/>
                      </a:endParaRPr>
                    </a:p>
                  </a:txBody>
                  <a:tcPr marT="45725" marB="45725" marR="91450" marL="91450" anchor="ctr">
                    <a:solidFill>
                      <a:srgbClr val="FBE4D4"/>
                    </a:solidFill>
                  </a:tcPr>
                </a:tc>
                <a:tc>
                  <a:txBody>
                    <a:bodyPr/>
                    <a:lstStyle/>
                    <a:p>
                      <a:pPr indent="0" lvl="0" marL="0" marR="0" rtl="0" algn="l">
                        <a:spcBef>
                          <a:spcPts val="0"/>
                        </a:spcBef>
                        <a:spcAft>
                          <a:spcPts val="0"/>
                        </a:spcAft>
                        <a:buNone/>
                      </a:pPr>
                      <a:r>
                        <a:rPr b="0" i="0" lang="en-US" sz="1600">
                          <a:solidFill>
                            <a:srgbClr val="000000"/>
                          </a:solidFill>
                          <a:latin typeface="Arial"/>
                          <a:ea typeface="Arial"/>
                          <a:cs typeface="Arial"/>
                          <a:sym typeface="Arial"/>
                        </a:rPr>
                        <a:t>Linux/Unix cung cấp một số công cụ cho phép theo dõi tình trạng sử dụng các tài</a:t>
                      </a:r>
                      <a:br>
                        <a:rPr b="0" i="0" lang="en-US" sz="1600">
                          <a:solidFill>
                            <a:srgbClr val="000000"/>
                          </a:solidFill>
                          <a:latin typeface="Arial"/>
                          <a:ea typeface="Arial"/>
                          <a:cs typeface="Arial"/>
                          <a:sym typeface="Arial"/>
                        </a:rPr>
                      </a:br>
                      <a:r>
                        <a:rPr b="0" i="0" lang="en-US" sz="1600">
                          <a:solidFill>
                            <a:srgbClr val="000000"/>
                          </a:solidFill>
                          <a:latin typeface="Arial"/>
                          <a:ea typeface="Arial"/>
                          <a:cs typeface="Arial"/>
                          <a:sym typeface="Arial"/>
                        </a:rPr>
                        <a:t>nguyên hệ thống của các chương trình và dịch vụ qua các câu lệnh:</a:t>
                      </a:r>
                      <a:br>
                        <a:rPr b="0" i="0" lang="en-US" sz="1600">
                          <a:solidFill>
                            <a:srgbClr val="000000"/>
                          </a:solidFill>
                          <a:latin typeface="Arial"/>
                          <a:ea typeface="Arial"/>
                          <a:cs typeface="Arial"/>
                          <a:sym typeface="Arial"/>
                        </a:rPr>
                      </a:br>
                      <a:r>
                        <a:rPr b="0" i="0" lang="en-US" sz="1600">
                          <a:solidFill>
                            <a:srgbClr val="000000"/>
                          </a:solidFill>
                          <a:latin typeface="Arial"/>
                          <a:ea typeface="Arial"/>
                          <a:cs typeface="Arial"/>
                          <a:sym typeface="Arial"/>
                        </a:rPr>
                        <a:t>- </a:t>
                      </a:r>
                      <a:r>
                        <a:rPr b="1" i="0" lang="en-US" sz="1600">
                          <a:solidFill>
                            <a:srgbClr val="000000"/>
                          </a:solidFill>
                          <a:latin typeface="Arial"/>
                          <a:ea typeface="Arial"/>
                          <a:cs typeface="Arial"/>
                          <a:sym typeface="Arial"/>
                        </a:rPr>
                        <a:t>ps</a:t>
                      </a:r>
                      <a:r>
                        <a:rPr b="0" i="0" lang="en-US" sz="1600">
                          <a:solidFill>
                            <a:srgbClr val="000000"/>
                          </a:solidFill>
                          <a:latin typeface="Arial"/>
                          <a:ea typeface="Arial"/>
                          <a:cs typeface="Arial"/>
                          <a:sym typeface="Arial"/>
                        </a:rPr>
                        <a:t>: liệt kê các chương trình đang hoạt động và số lượng tài nguyên hệ thống chúng sử dụng</a:t>
                      </a:r>
                      <a:br>
                        <a:rPr b="0" i="0" lang="en-US" sz="1600">
                          <a:solidFill>
                            <a:srgbClr val="000000"/>
                          </a:solidFill>
                          <a:latin typeface="Arial"/>
                          <a:ea typeface="Arial"/>
                          <a:cs typeface="Arial"/>
                          <a:sym typeface="Arial"/>
                        </a:rPr>
                      </a:br>
                      <a:r>
                        <a:rPr b="0" i="0" lang="en-US" sz="1600">
                          <a:solidFill>
                            <a:srgbClr val="000000"/>
                          </a:solidFill>
                          <a:latin typeface="Arial"/>
                          <a:ea typeface="Arial"/>
                          <a:cs typeface="Arial"/>
                          <a:sym typeface="Arial"/>
                        </a:rPr>
                        <a:t>- </a:t>
                      </a:r>
                      <a:r>
                        <a:rPr b="1" i="0" lang="en-US" sz="1600">
                          <a:solidFill>
                            <a:srgbClr val="000000"/>
                          </a:solidFill>
                          <a:latin typeface="Arial"/>
                          <a:ea typeface="Arial"/>
                          <a:cs typeface="Arial"/>
                          <a:sym typeface="Arial"/>
                        </a:rPr>
                        <a:t>df: </a:t>
                      </a:r>
                      <a:r>
                        <a:rPr b="0" i="0" lang="en-US" sz="1600">
                          <a:solidFill>
                            <a:srgbClr val="000000"/>
                          </a:solidFill>
                          <a:latin typeface="Arial"/>
                          <a:ea typeface="Arial"/>
                          <a:cs typeface="Arial"/>
                          <a:sym typeface="Arial"/>
                        </a:rPr>
                        <a:t>cho biết dung lượng lưu trữ đã được sử dụng trong hệ thống</a:t>
                      </a:r>
                      <a:br>
                        <a:rPr b="0" i="0" lang="en-US" sz="1600">
                          <a:solidFill>
                            <a:srgbClr val="000000"/>
                          </a:solidFill>
                          <a:latin typeface="Arial"/>
                          <a:ea typeface="Arial"/>
                          <a:cs typeface="Arial"/>
                          <a:sym typeface="Arial"/>
                        </a:rPr>
                      </a:br>
                      <a:r>
                        <a:rPr b="0" i="0" lang="en-US" sz="1600">
                          <a:solidFill>
                            <a:srgbClr val="000000"/>
                          </a:solidFill>
                          <a:latin typeface="Arial"/>
                          <a:ea typeface="Arial"/>
                          <a:cs typeface="Arial"/>
                          <a:sym typeface="Arial"/>
                        </a:rPr>
                        <a:t>- </a:t>
                      </a:r>
                      <a:r>
                        <a:rPr b="1" i="0" lang="en-US" sz="1600">
                          <a:solidFill>
                            <a:srgbClr val="000000"/>
                          </a:solidFill>
                          <a:latin typeface="Arial"/>
                          <a:ea typeface="Arial"/>
                          <a:cs typeface="Arial"/>
                          <a:sym typeface="Arial"/>
                        </a:rPr>
                        <a:t>netstat</a:t>
                      </a:r>
                      <a:r>
                        <a:rPr b="0" i="0" lang="en-US" sz="1600">
                          <a:solidFill>
                            <a:srgbClr val="000000"/>
                          </a:solidFill>
                          <a:latin typeface="Arial"/>
                          <a:ea typeface="Arial"/>
                          <a:cs typeface="Arial"/>
                          <a:sym typeface="Arial"/>
                        </a:rPr>
                        <a:t>: cho biết thông tin về các cổng và các giao thức mạng đang hoạt động của hệ thống</a:t>
                      </a:r>
                      <a:endParaRPr sz="1600">
                        <a:latin typeface="Arial"/>
                        <a:ea typeface="Arial"/>
                        <a:cs typeface="Arial"/>
                        <a:sym typeface="Arial"/>
                      </a:endParaRPr>
                    </a:p>
                  </a:txBody>
                  <a:tcPr marT="45725" marB="45725" marR="91450" marL="91450" anchor="ctr">
                    <a:solidFill>
                      <a:srgbClr val="FBE4D4"/>
                    </a:solidFill>
                  </a:tcPr>
                </a:tc>
              </a:tr>
            </a:tbl>
          </a:graphicData>
        </a:graphic>
      </p:graphicFrame>
      <p:graphicFrame>
        <p:nvGraphicFramePr>
          <p:cNvPr id="273" name="Google Shape;273;p18"/>
          <p:cNvGraphicFramePr/>
          <p:nvPr/>
        </p:nvGraphicFramePr>
        <p:xfrm>
          <a:off x="238125" y="1319212"/>
          <a:ext cx="3000000" cy="3000000"/>
        </p:xfrm>
        <a:graphic>
          <a:graphicData uri="http://schemas.openxmlformats.org/drawingml/2006/table">
            <a:tbl>
              <a:tblPr bandRow="1" firstRow="1">
                <a:noFill/>
                <a:tableStyleId>{845EBE4E-9591-4FA6-8F77-4029B8C5AFC4}</a:tableStyleId>
              </a:tblPr>
              <a:tblGrid>
                <a:gridCol w="5772150"/>
                <a:gridCol w="5772150"/>
              </a:tblGrid>
              <a:tr h="4729175">
                <a:tc>
                  <a:txBody>
                    <a:bodyPr/>
                    <a:lstStyle/>
                    <a:p>
                      <a:pPr indent="0" lvl="0" marL="0" marR="0" rtl="0" algn="l">
                        <a:spcBef>
                          <a:spcPts val="0"/>
                        </a:spcBef>
                        <a:spcAft>
                          <a:spcPts val="0"/>
                        </a:spcAft>
                        <a:buNone/>
                      </a:pPr>
                      <a:r>
                        <a:rPr b="0" i="0" lang="en-US" sz="1600">
                          <a:solidFill>
                            <a:srgbClr val="000000"/>
                          </a:solidFill>
                          <a:latin typeface="Arial"/>
                          <a:ea typeface="Arial"/>
                          <a:cs typeface="Arial"/>
                          <a:sym typeface="Arial"/>
                        </a:rPr>
                        <a:t>Với nhật ký sự kiện, người quản trị sử dụng chương trình “Event Viewer”, mỗi sự kiện</a:t>
                      </a:r>
                      <a:br>
                        <a:rPr b="0" i="0" lang="en-US" sz="1600">
                          <a:solidFill>
                            <a:srgbClr val="000000"/>
                          </a:solidFill>
                          <a:latin typeface="Arial"/>
                          <a:ea typeface="Arial"/>
                          <a:cs typeface="Arial"/>
                          <a:sym typeface="Arial"/>
                        </a:rPr>
                      </a:br>
                      <a:r>
                        <a:rPr b="0" i="0" lang="en-US" sz="1600">
                          <a:solidFill>
                            <a:srgbClr val="000000"/>
                          </a:solidFill>
                          <a:latin typeface="Arial"/>
                          <a:ea typeface="Arial"/>
                          <a:cs typeface="Arial"/>
                          <a:sym typeface="Arial"/>
                        </a:rPr>
                        <a:t>chương trình sẽ đánh dấu tương ứng như sau:</a:t>
                      </a:r>
                      <a:br>
                        <a:rPr b="0" i="0" lang="en-US" sz="1600">
                          <a:solidFill>
                            <a:srgbClr val="000000"/>
                          </a:solidFill>
                          <a:latin typeface="Arial"/>
                          <a:ea typeface="Arial"/>
                          <a:cs typeface="Arial"/>
                          <a:sym typeface="Arial"/>
                        </a:rPr>
                      </a:br>
                      <a:r>
                        <a:rPr b="0" i="0" lang="en-US" sz="1600">
                          <a:solidFill>
                            <a:srgbClr val="000000"/>
                          </a:solidFill>
                          <a:latin typeface="Arial"/>
                          <a:ea typeface="Arial"/>
                          <a:cs typeface="Arial"/>
                          <a:sym typeface="Arial"/>
                        </a:rPr>
                        <a:t>- Thông tin: Thông báo thông thường về thao tác</a:t>
                      </a:r>
                      <a:br>
                        <a:rPr b="0" i="0" lang="en-US" sz="1600">
                          <a:solidFill>
                            <a:srgbClr val="000000"/>
                          </a:solidFill>
                          <a:latin typeface="Arial"/>
                          <a:ea typeface="Arial"/>
                          <a:cs typeface="Arial"/>
                          <a:sym typeface="Arial"/>
                        </a:rPr>
                      </a:br>
                      <a:r>
                        <a:rPr b="0" i="0" lang="en-US" sz="1600">
                          <a:solidFill>
                            <a:srgbClr val="000000"/>
                          </a:solidFill>
                          <a:latin typeface="Arial"/>
                          <a:ea typeface="Arial"/>
                          <a:cs typeface="Arial"/>
                          <a:sym typeface="Arial"/>
                        </a:rPr>
                        <a:t>được thực hiện thành công.</a:t>
                      </a:r>
                      <a:br>
                        <a:rPr b="0" i="0" lang="en-US" sz="1600">
                          <a:solidFill>
                            <a:srgbClr val="000000"/>
                          </a:solidFill>
                          <a:latin typeface="Arial"/>
                          <a:ea typeface="Arial"/>
                          <a:cs typeface="Arial"/>
                          <a:sym typeface="Arial"/>
                        </a:rPr>
                      </a:br>
                      <a:r>
                        <a:rPr b="0" i="0" lang="en-US" sz="1600">
                          <a:solidFill>
                            <a:srgbClr val="000000"/>
                          </a:solidFill>
                          <a:latin typeface="Arial"/>
                          <a:ea typeface="Arial"/>
                          <a:cs typeface="Arial"/>
                          <a:sym typeface="Arial"/>
                        </a:rPr>
                        <a:t>- Cảnh báo: Mô tả sự kiện không nghiêm trọng</a:t>
                      </a:r>
                      <a:br>
                        <a:rPr b="0" i="0" lang="en-US" sz="1600">
                          <a:solidFill>
                            <a:srgbClr val="000000"/>
                          </a:solidFill>
                          <a:latin typeface="Arial"/>
                          <a:ea typeface="Arial"/>
                          <a:cs typeface="Arial"/>
                          <a:sym typeface="Arial"/>
                        </a:rPr>
                      </a:br>
                      <a:r>
                        <a:rPr b="0" i="0" lang="en-US" sz="1600">
                          <a:solidFill>
                            <a:srgbClr val="000000"/>
                          </a:solidFill>
                          <a:latin typeface="Arial"/>
                          <a:ea typeface="Arial"/>
                          <a:cs typeface="Arial"/>
                          <a:sym typeface="Arial"/>
                        </a:rPr>
                        <a:t>nhưng cần chú ý để tránh các vấn đề xa hơn.</a:t>
                      </a:r>
                      <a:br>
                        <a:rPr b="0" i="0" lang="en-US" sz="1600">
                          <a:solidFill>
                            <a:srgbClr val="000000"/>
                          </a:solidFill>
                          <a:latin typeface="Arial"/>
                          <a:ea typeface="Arial"/>
                          <a:cs typeface="Arial"/>
                          <a:sym typeface="Arial"/>
                        </a:rPr>
                      </a:br>
                      <a:r>
                        <a:rPr b="0" i="0" lang="en-US" sz="1600">
                          <a:solidFill>
                            <a:srgbClr val="000000"/>
                          </a:solidFill>
                          <a:latin typeface="Arial"/>
                          <a:ea typeface="Arial"/>
                          <a:cs typeface="Arial"/>
                          <a:sym typeface="Arial"/>
                        </a:rPr>
                        <a:t>- Lỗi: Cho biết một lối hay vấn đề không nghiêm</a:t>
                      </a:r>
                      <a:br>
                        <a:rPr b="0" i="0" lang="en-US" sz="1600">
                          <a:solidFill>
                            <a:srgbClr val="000000"/>
                          </a:solidFill>
                          <a:latin typeface="Arial"/>
                          <a:ea typeface="Arial"/>
                          <a:cs typeface="Arial"/>
                          <a:sym typeface="Arial"/>
                        </a:rPr>
                      </a:br>
                      <a:r>
                        <a:rPr b="0" i="0" lang="en-US" sz="1600">
                          <a:solidFill>
                            <a:srgbClr val="000000"/>
                          </a:solidFill>
                          <a:latin typeface="Arial"/>
                          <a:ea typeface="Arial"/>
                          <a:cs typeface="Arial"/>
                          <a:sym typeface="Arial"/>
                        </a:rPr>
                        <a:t>trọng xảy ra.</a:t>
                      </a:r>
                      <a:br>
                        <a:rPr b="0" i="0" lang="en-US" sz="1600">
                          <a:solidFill>
                            <a:srgbClr val="000000"/>
                          </a:solidFill>
                          <a:latin typeface="Arial"/>
                          <a:ea typeface="Arial"/>
                          <a:cs typeface="Arial"/>
                          <a:sym typeface="Arial"/>
                        </a:rPr>
                      </a:br>
                      <a:r>
                        <a:rPr b="0" i="0" lang="en-US" sz="1600">
                          <a:solidFill>
                            <a:srgbClr val="000000"/>
                          </a:solidFill>
                          <a:latin typeface="Arial"/>
                          <a:ea typeface="Arial"/>
                          <a:cs typeface="Arial"/>
                          <a:sym typeface="Arial"/>
                        </a:rPr>
                        <a:t>- Nghiêm trọng: Cho thấy một lỗi nghiêm trọng</a:t>
                      </a:r>
                      <a:br>
                        <a:rPr b="0" i="0" lang="en-US" sz="1600">
                          <a:solidFill>
                            <a:srgbClr val="000000"/>
                          </a:solidFill>
                          <a:latin typeface="Arial"/>
                          <a:ea typeface="Arial"/>
                          <a:cs typeface="Arial"/>
                          <a:sym typeface="Arial"/>
                        </a:rPr>
                      </a:br>
                      <a:r>
                        <a:rPr b="0" i="0" lang="en-US" sz="1600">
                          <a:solidFill>
                            <a:srgbClr val="000000"/>
                          </a:solidFill>
                          <a:latin typeface="Arial"/>
                          <a:ea typeface="Arial"/>
                          <a:cs typeface="Arial"/>
                          <a:sym typeface="Arial"/>
                        </a:rPr>
                        <a:t>hay vấn đề rất đáng kể xảy ra.</a:t>
                      </a:r>
                      <a:br>
                        <a:rPr b="0" i="0" lang="en-US" sz="1600">
                          <a:solidFill>
                            <a:srgbClr val="000000"/>
                          </a:solidFill>
                          <a:latin typeface="Arial"/>
                          <a:ea typeface="Arial"/>
                          <a:cs typeface="Arial"/>
                          <a:sym typeface="Arial"/>
                        </a:rPr>
                      </a:br>
                      <a:r>
                        <a:rPr b="0" i="0" lang="en-US" sz="1600">
                          <a:solidFill>
                            <a:srgbClr val="000000"/>
                          </a:solidFill>
                          <a:latin typeface="Arial"/>
                          <a:ea typeface="Arial"/>
                          <a:cs typeface="Arial"/>
                          <a:sym typeface="Arial"/>
                        </a:rPr>
                        <a:t>- Kiểm toán thành công: Mô tả sự kiện kiểm toán</a:t>
                      </a:r>
                      <a:br>
                        <a:rPr b="0" i="0" lang="en-US" sz="1600">
                          <a:solidFill>
                            <a:srgbClr val="000000"/>
                          </a:solidFill>
                          <a:latin typeface="Arial"/>
                          <a:ea typeface="Arial"/>
                          <a:cs typeface="Arial"/>
                          <a:sym typeface="Arial"/>
                        </a:rPr>
                      </a:br>
                      <a:r>
                        <a:rPr b="0" i="0" lang="en-US" sz="1600">
                          <a:solidFill>
                            <a:srgbClr val="000000"/>
                          </a:solidFill>
                          <a:latin typeface="Arial"/>
                          <a:ea typeface="Arial"/>
                          <a:cs typeface="Arial"/>
                          <a:sym typeface="Arial"/>
                        </a:rPr>
                        <a:t>an ninh thành công như yêu cầu.</a:t>
                      </a:r>
                      <a:br>
                        <a:rPr b="0" i="0" lang="en-US" sz="1600">
                          <a:solidFill>
                            <a:srgbClr val="000000"/>
                          </a:solidFill>
                          <a:latin typeface="Arial"/>
                          <a:ea typeface="Arial"/>
                          <a:cs typeface="Arial"/>
                          <a:sym typeface="Arial"/>
                        </a:rPr>
                      </a:br>
                      <a:r>
                        <a:rPr b="0" i="0" lang="en-US" sz="1600">
                          <a:solidFill>
                            <a:srgbClr val="000000"/>
                          </a:solidFill>
                          <a:latin typeface="Arial"/>
                          <a:ea typeface="Arial"/>
                          <a:cs typeface="Arial"/>
                          <a:sym typeface="Arial"/>
                        </a:rPr>
                        <a:t>- Kiểm toán thất bại: Mô tả sự kiện kiểm toán an</a:t>
                      </a:r>
                      <a:br>
                        <a:rPr b="0" i="0" lang="en-US" sz="1600">
                          <a:solidFill>
                            <a:srgbClr val="000000"/>
                          </a:solidFill>
                          <a:latin typeface="Arial"/>
                          <a:ea typeface="Arial"/>
                          <a:cs typeface="Arial"/>
                          <a:sym typeface="Arial"/>
                        </a:rPr>
                      </a:br>
                      <a:r>
                        <a:rPr b="0" i="0" lang="en-US" sz="1600">
                          <a:solidFill>
                            <a:srgbClr val="000000"/>
                          </a:solidFill>
                          <a:latin typeface="Arial"/>
                          <a:ea typeface="Arial"/>
                          <a:cs typeface="Arial"/>
                          <a:sym typeface="Arial"/>
                        </a:rPr>
                        <a:t>ninh không thành công như yêu cầu</a:t>
                      </a:r>
                      <a:endParaRPr sz="1600">
                        <a:latin typeface="Arial"/>
                        <a:ea typeface="Arial"/>
                        <a:cs typeface="Arial"/>
                        <a:sym typeface="Arial"/>
                      </a:endParaRPr>
                    </a:p>
                  </a:txBody>
                  <a:tcPr marT="45725" marB="45725" marR="91450" marL="91450" anchor="ctr">
                    <a:solidFill>
                      <a:srgbClr val="FBE4D4"/>
                    </a:solidFill>
                  </a:tcPr>
                </a:tc>
                <a:tc>
                  <a:txBody>
                    <a:bodyPr/>
                    <a:lstStyle/>
                    <a:p>
                      <a:pPr indent="0" lvl="0" marL="0" marR="0" rtl="0" algn="l">
                        <a:spcBef>
                          <a:spcPts val="0"/>
                        </a:spcBef>
                        <a:spcAft>
                          <a:spcPts val="0"/>
                        </a:spcAft>
                        <a:buNone/>
                      </a:pPr>
                      <a:r>
                        <a:rPr b="0" i="0" lang="en-US" sz="1600">
                          <a:solidFill>
                            <a:srgbClr val="000000"/>
                          </a:solidFill>
                          <a:latin typeface="Arial"/>
                          <a:ea typeface="Arial"/>
                          <a:cs typeface="Arial"/>
                          <a:sym typeface="Arial"/>
                        </a:rPr>
                        <a:t>Sysstat là công cụ giám sát hiệu năng tốt cho môi trường Linux. Công cụ này cho</a:t>
                      </a:r>
                      <a:br>
                        <a:rPr b="0" i="0" lang="en-US" sz="1600">
                          <a:solidFill>
                            <a:srgbClr val="000000"/>
                          </a:solidFill>
                          <a:latin typeface="Arial"/>
                          <a:ea typeface="Arial"/>
                          <a:cs typeface="Arial"/>
                          <a:sym typeface="Arial"/>
                        </a:rPr>
                      </a:br>
                      <a:r>
                        <a:rPr b="0" i="0" lang="en-US" sz="1600">
                          <a:solidFill>
                            <a:srgbClr val="000000"/>
                          </a:solidFill>
                          <a:latin typeface="Arial"/>
                          <a:ea typeface="Arial"/>
                          <a:cs typeface="Arial"/>
                          <a:sym typeface="Arial"/>
                        </a:rPr>
                        <a:t>phép ghi lại các thống kê tình trạng hệ thống:</a:t>
                      </a:r>
                      <a:br>
                        <a:rPr b="0" i="0" lang="en-US" sz="1600">
                          <a:solidFill>
                            <a:srgbClr val="000000"/>
                          </a:solidFill>
                          <a:latin typeface="Arial"/>
                          <a:ea typeface="Arial"/>
                          <a:cs typeface="Arial"/>
                          <a:sym typeface="Arial"/>
                        </a:rPr>
                      </a:br>
                      <a:r>
                        <a:rPr b="0" i="0" lang="en-US" sz="1600">
                          <a:solidFill>
                            <a:srgbClr val="000000"/>
                          </a:solidFill>
                          <a:latin typeface="Arial"/>
                          <a:ea typeface="Arial"/>
                          <a:cs typeface="Arial"/>
                          <a:sym typeface="Arial"/>
                        </a:rPr>
                        <a:t>- Tải của bộ xử lý</a:t>
                      </a:r>
                      <a:br>
                        <a:rPr b="0" i="0" lang="en-US" sz="1600">
                          <a:solidFill>
                            <a:srgbClr val="000000"/>
                          </a:solidFill>
                          <a:latin typeface="Arial"/>
                          <a:ea typeface="Arial"/>
                          <a:cs typeface="Arial"/>
                          <a:sym typeface="Arial"/>
                        </a:rPr>
                      </a:br>
                      <a:r>
                        <a:rPr b="0" i="0" lang="en-US" sz="1600">
                          <a:solidFill>
                            <a:srgbClr val="000000"/>
                          </a:solidFill>
                          <a:latin typeface="Arial"/>
                          <a:ea typeface="Arial"/>
                          <a:cs typeface="Arial"/>
                          <a:sym typeface="Arial"/>
                        </a:rPr>
                        <a:t>- Thao tác vào/ra và tốc độ truyền theo từng chương trình, ổ đĩa, kết nối mạng, …</a:t>
                      </a:r>
                      <a:br>
                        <a:rPr b="0" i="0" lang="en-US" sz="1600">
                          <a:solidFill>
                            <a:srgbClr val="000000"/>
                          </a:solidFill>
                          <a:latin typeface="Arial"/>
                          <a:ea typeface="Arial"/>
                          <a:cs typeface="Arial"/>
                          <a:sym typeface="Arial"/>
                        </a:rPr>
                      </a:br>
                      <a:r>
                        <a:rPr b="0" i="0" lang="en-US" sz="1600">
                          <a:solidFill>
                            <a:srgbClr val="000000"/>
                          </a:solidFill>
                          <a:latin typeface="Arial"/>
                          <a:ea typeface="Arial"/>
                          <a:cs typeface="Arial"/>
                          <a:sym typeface="Arial"/>
                        </a:rPr>
                        <a:t>- Sử dụng bộ nhớ và bộ nhớ hoán đổi, Bộ nhớ ảo, lỗi trang</a:t>
                      </a:r>
                      <a:br>
                        <a:rPr b="0" i="0" lang="en-US" sz="1600">
                          <a:solidFill>
                            <a:srgbClr val="000000"/>
                          </a:solidFill>
                          <a:latin typeface="Arial"/>
                          <a:ea typeface="Arial"/>
                          <a:cs typeface="Arial"/>
                          <a:sym typeface="Arial"/>
                        </a:rPr>
                      </a:br>
                      <a:r>
                        <a:rPr b="0" i="0" lang="en-US" sz="1600">
                          <a:solidFill>
                            <a:srgbClr val="000000"/>
                          </a:solidFill>
                          <a:latin typeface="Arial"/>
                          <a:ea typeface="Arial"/>
                          <a:cs typeface="Arial"/>
                          <a:sym typeface="Arial"/>
                        </a:rPr>
                        <a:t>- Sử dụng mạng, …</a:t>
                      </a:r>
                      <a:br>
                        <a:rPr b="0" i="0" lang="en-US" sz="1600">
                          <a:solidFill>
                            <a:srgbClr val="000000"/>
                          </a:solidFill>
                          <a:latin typeface="Arial"/>
                          <a:ea typeface="Arial"/>
                          <a:cs typeface="Arial"/>
                          <a:sym typeface="Arial"/>
                        </a:rPr>
                      </a:br>
                      <a:r>
                        <a:rPr b="0" i="0" lang="en-US" sz="1600">
                          <a:solidFill>
                            <a:srgbClr val="000000"/>
                          </a:solidFill>
                          <a:latin typeface="Arial"/>
                          <a:ea typeface="Arial"/>
                          <a:cs typeface="Arial"/>
                          <a:sym typeface="Arial"/>
                        </a:rPr>
                        <a:t>Để cài đặt công cụ này, người quản trị cần sử dụng câu lệnh </a:t>
                      </a:r>
                      <a:r>
                        <a:rPr b="0" i="1" lang="en-US" sz="1600">
                          <a:solidFill>
                            <a:srgbClr val="000000"/>
                          </a:solidFill>
                          <a:latin typeface="Arial"/>
                          <a:ea typeface="Arial"/>
                          <a:cs typeface="Arial"/>
                          <a:sym typeface="Arial"/>
                        </a:rPr>
                        <a:t>sudo apt-get install sysstat</a:t>
                      </a:r>
                      <a:br>
                        <a:rPr b="0" i="1" lang="en-US" sz="1600">
                          <a:solidFill>
                            <a:srgbClr val="000000"/>
                          </a:solidFill>
                          <a:latin typeface="Arial"/>
                          <a:ea typeface="Arial"/>
                          <a:cs typeface="Arial"/>
                          <a:sym typeface="Arial"/>
                        </a:rPr>
                      </a:br>
                      <a:r>
                        <a:rPr b="0" i="0" lang="en-US" sz="1600">
                          <a:solidFill>
                            <a:srgbClr val="000000"/>
                          </a:solidFill>
                          <a:latin typeface="Arial"/>
                          <a:ea typeface="Arial"/>
                          <a:cs typeface="Arial"/>
                          <a:sym typeface="Arial"/>
                        </a:rPr>
                        <a:t>và </a:t>
                      </a:r>
                      <a:r>
                        <a:rPr b="0" i="1" lang="en-US" sz="1600">
                          <a:solidFill>
                            <a:srgbClr val="000000"/>
                          </a:solidFill>
                          <a:latin typeface="Arial"/>
                          <a:ea typeface="Arial"/>
                          <a:cs typeface="Arial"/>
                          <a:sym typeface="Arial"/>
                        </a:rPr>
                        <a:t>sudo dpkg-reconfigure sysstat </a:t>
                      </a:r>
                      <a:r>
                        <a:rPr b="0" i="0" lang="en-US" sz="1600">
                          <a:solidFill>
                            <a:srgbClr val="000000"/>
                          </a:solidFill>
                          <a:latin typeface="Arial"/>
                          <a:ea typeface="Arial"/>
                          <a:cs typeface="Arial"/>
                          <a:sym typeface="Arial"/>
                        </a:rPr>
                        <a:t>để cấu hình. </a:t>
                      </a:r>
                      <a:endParaRPr/>
                    </a:p>
                    <a:p>
                      <a:pPr indent="0" lvl="0" marL="0" marR="0" rtl="0" algn="l">
                        <a:spcBef>
                          <a:spcPts val="0"/>
                        </a:spcBef>
                        <a:spcAft>
                          <a:spcPts val="0"/>
                        </a:spcAft>
                        <a:buNone/>
                      </a:pPr>
                      <a:r>
                        <a:rPr b="0" i="0" lang="en-US" sz="1600">
                          <a:solidFill>
                            <a:srgbClr val="000000"/>
                          </a:solidFill>
                          <a:latin typeface="Arial"/>
                          <a:ea typeface="Arial"/>
                          <a:cs typeface="Arial"/>
                          <a:sym typeface="Arial"/>
                        </a:rPr>
                        <a:t>Để lấy thông tin về các thao tác vào/ra, người quản trị có thể sử dụng câu lệnh </a:t>
                      </a:r>
                      <a:r>
                        <a:rPr b="0" i="1" lang="en-US" sz="1600">
                          <a:solidFill>
                            <a:srgbClr val="000000"/>
                          </a:solidFill>
                          <a:latin typeface="Arial"/>
                          <a:ea typeface="Arial"/>
                          <a:cs typeface="Arial"/>
                          <a:sym typeface="Arial"/>
                        </a:rPr>
                        <a:t>sar –b</a:t>
                      </a:r>
                      <a:r>
                        <a:rPr b="0" i="0" lang="en-US" sz="1600">
                          <a:solidFill>
                            <a:srgbClr val="000000"/>
                          </a:solidFill>
                          <a:latin typeface="Arial"/>
                          <a:ea typeface="Arial"/>
                          <a:cs typeface="Arial"/>
                          <a:sym typeface="Arial"/>
                        </a:rPr>
                        <a:t>.</a:t>
                      </a:r>
                      <a:endParaRPr sz="1600">
                        <a:latin typeface="Arial"/>
                        <a:ea typeface="Arial"/>
                        <a:cs typeface="Arial"/>
                        <a:sym typeface="Arial"/>
                      </a:endParaRPr>
                    </a:p>
                  </a:txBody>
                  <a:tcPr marT="45725" marB="45725" marR="91450" marL="91450" anchor="ctr">
                    <a:solidFill>
                      <a:srgbClr val="FBE4D4"/>
                    </a:solidFill>
                  </a:tcPr>
                </a:tc>
              </a:tr>
            </a:tbl>
          </a:graphicData>
        </a:graphic>
      </p:graphicFrame>
      <p:pic>
        <p:nvPicPr>
          <p:cNvPr id="274" name="Google Shape;274;p18"/>
          <p:cNvPicPr preferRelativeResize="0"/>
          <p:nvPr/>
        </p:nvPicPr>
        <p:blipFill rotWithShape="1">
          <a:blip r:embed="rId3">
            <a:alphaModFix/>
          </a:blip>
          <a:srcRect b="0" l="0" r="0" t="0"/>
          <a:stretch/>
        </p:blipFill>
        <p:spPr>
          <a:xfrm>
            <a:off x="304800" y="1439433"/>
            <a:ext cx="5686425" cy="4106199"/>
          </a:xfrm>
          <a:prstGeom prst="rect">
            <a:avLst/>
          </a:prstGeom>
          <a:noFill/>
          <a:ln>
            <a:noFill/>
          </a:ln>
        </p:spPr>
      </p:pic>
      <p:pic>
        <p:nvPicPr>
          <p:cNvPr id="275" name="Google Shape;275;p18"/>
          <p:cNvPicPr preferRelativeResize="0"/>
          <p:nvPr/>
        </p:nvPicPr>
        <p:blipFill rotWithShape="1">
          <a:blip r:embed="rId4">
            <a:alphaModFix/>
          </a:blip>
          <a:srcRect b="0" l="0" r="0" t="0"/>
          <a:stretch/>
        </p:blipFill>
        <p:spPr>
          <a:xfrm>
            <a:off x="6029324" y="1439433"/>
            <a:ext cx="5686425" cy="4099353"/>
          </a:xfrm>
          <a:prstGeom prst="rect">
            <a:avLst/>
          </a:prstGeom>
          <a:noFill/>
          <a:ln>
            <a:noFill/>
          </a:ln>
        </p:spPr>
      </p:pic>
      <p:graphicFrame>
        <p:nvGraphicFramePr>
          <p:cNvPr id="276" name="Google Shape;276;p18"/>
          <p:cNvGraphicFramePr/>
          <p:nvPr/>
        </p:nvGraphicFramePr>
        <p:xfrm>
          <a:off x="1366837" y="5665853"/>
          <a:ext cx="3000000" cy="3000000"/>
        </p:xfrm>
        <a:graphic>
          <a:graphicData uri="http://schemas.openxmlformats.org/drawingml/2006/table">
            <a:tbl>
              <a:tblPr>
                <a:noFill/>
                <a:tableStyleId>{E100E42E-2B64-418C-BDCF-6318C3CF5472}</a:tableStyleId>
              </a:tblPr>
              <a:tblGrid>
                <a:gridCol w="3881450"/>
              </a:tblGrid>
              <a:tr h="294800">
                <a:tc>
                  <a:txBody>
                    <a:bodyPr/>
                    <a:lstStyle/>
                    <a:p>
                      <a:pPr indent="0" lvl="0" marL="0" marR="0" rtl="0" algn="ctr">
                        <a:spcBef>
                          <a:spcPts val="0"/>
                        </a:spcBef>
                        <a:spcAft>
                          <a:spcPts val="0"/>
                        </a:spcAft>
                        <a:buNone/>
                      </a:pPr>
                      <a:r>
                        <a:rPr i="1" lang="en-US" sz="1600">
                          <a:solidFill>
                            <a:schemeClr val="dk1"/>
                          </a:solidFill>
                          <a:latin typeface="Times New Roman"/>
                          <a:ea typeface="Times New Roman"/>
                          <a:cs typeface="Times New Roman"/>
                          <a:sym typeface="Times New Roman"/>
                        </a:rPr>
                        <a:t>Demo dùng chương trình Task Manager</a:t>
                      </a:r>
                      <a:endParaRPr sz="1600">
                        <a:solidFill>
                          <a:schemeClr val="dk1"/>
                        </a:solidFill>
                        <a:latin typeface="Times New Roman"/>
                        <a:ea typeface="Times New Roman"/>
                        <a:cs typeface="Times New Roman"/>
                        <a:sym typeface="Times New Roman"/>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77" name="Google Shape;277;p18"/>
          <p:cNvSpPr/>
          <p:nvPr/>
        </p:nvSpPr>
        <p:spPr>
          <a:xfrm>
            <a:off x="3505200" y="3810684"/>
            <a:ext cx="2857500" cy="646331"/>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graphicFrame>
        <p:nvGraphicFramePr>
          <p:cNvPr id="278" name="Google Shape;278;p18"/>
          <p:cNvGraphicFramePr/>
          <p:nvPr/>
        </p:nvGraphicFramePr>
        <p:xfrm>
          <a:off x="7729536" y="5638435"/>
          <a:ext cx="3000000" cy="3000000"/>
        </p:xfrm>
        <a:graphic>
          <a:graphicData uri="http://schemas.openxmlformats.org/drawingml/2006/table">
            <a:tbl>
              <a:tblPr>
                <a:noFill/>
                <a:tableStyleId>{E100E42E-2B64-418C-BDCF-6318C3CF5472}</a:tableStyleId>
              </a:tblPr>
              <a:tblGrid>
                <a:gridCol w="3095625"/>
              </a:tblGrid>
              <a:tr h="402875">
                <a:tc>
                  <a:txBody>
                    <a:bodyPr/>
                    <a:lstStyle/>
                    <a:p>
                      <a:pPr indent="0" lvl="0" marL="0" marR="0" rtl="0" algn="ctr">
                        <a:spcBef>
                          <a:spcPts val="0"/>
                        </a:spcBef>
                        <a:spcAft>
                          <a:spcPts val="0"/>
                        </a:spcAft>
                        <a:buNone/>
                      </a:pPr>
                      <a:r>
                        <a:rPr i="1" lang="en-US" sz="1600">
                          <a:solidFill>
                            <a:schemeClr val="dk1"/>
                          </a:solidFill>
                          <a:latin typeface="Times New Roman"/>
                          <a:ea typeface="Times New Roman"/>
                          <a:cs typeface="Times New Roman"/>
                          <a:sym typeface="Times New Roman"/>
                        </a:rPr>
                        <a:t>Demo sử dụng nhật ký hệ thống</a:t>
                      </a:r>
                      <a:endParaRPr sz="1600">
                        <a:solidFill>
                          <a:schemeClr val="dk1"/>
                        </a:solidFill>
                        <a:latin typeface="Times New Roman"/>
                        <a:ea typeface="Times New Roman"/>
                        <a:cs typeface="Times New Roman"/>
                        <a:sym typeface="Times New Roman"/>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mc:AlternateContent>
    <mc:Choice Requires="p14">
      <p:transition spd="slow" p14:dur="1300">
        <p14:pan dir="u"/>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7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7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5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3"/>
                                        </p:tgtEl>
                                        <p:attrNameLst>
                                          <p:attrName>style.visibility</p:attrName>
                                        </p:attrNameLst>
                                      </p:cBhvr>
                                      <p:to>
                                        <p:strVal val="visible"/>
                                      </p:to>
                                    </p:set>
                                    <p:anim calcmode="lin" valueType="num">
                                      <p:cBhvr additive="base">
                                        <p:cTn dur="500"/>
                                        <p:tgtEl>
                                          <p:spTgt spid="27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20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grpSp>
        <p:nvGrpSpPr>
          <p:cNvPr id="283" name="Google Shape;283;p19"/>
          <p:cNvGrpSpPr/>
          <p:nvPr/>
        </p:nvGrpSpPr>
        <p:grpSpPr>
          <a:xfrm>
            <a:off x="2032000" y="730271"/>
            <a:ext cx="8128001" cy="5405421"/>
            <a:chOff x="0" y="10605"/>
            <a:chExt cx="8128001" cy="5405421"/>
          </a:xfrm>
        </p:grpSpPr>
        <p:sp>
          <p:nvSpPr>
            <p:cNvPr id="284" name="Google Shape;284;p19"/>
            <p:cNvSpPr/>
            <p:nvPr/>
          </p:nvSpPr>
          <p:spPr>
            <a:xfrm>
              <a:off x="0" y="3248479"/>
              <a:ext cx="8128000" cy="2055812"/>
            </a:xfrm>
            <a:prstGeom prst="rect">
              <a:avLst/>
            </a:prstGeom>
            <a:solidFill>
              <a:srgbClr val="C55A1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9"/>
            <p:cNvSpPr txBox="1"/>
            <p:nvPr/>
          </p:nvSpPr>
          <p:spPr>
            <a:xfrm>
              <a:off x="0" y="3248479"/>
              <a:ext cx="8128000" cy="1110138"/>
            </a:xfrm>
            <a:prstGeom prst="rect">
              <a:avLst/>
            </a:prstGeom>
            <a:noFill/>
            <a:ln>
              <a:noFill/>
            </a:ln>
          </p:spPr>
          <p:txBody>
            <a:bodyPr anchorCtr="0" anchor="ctr" bIns="170675" lIns="170675" spcFirstLastPara="1" rIns="170675" wrap="square" tIns="170675">
              <a:noAutofit/>
            </a:bodyPr>
            <a:lstStyle/>
            <a:p>
              <a:pPr indent="0" lvl="0" marL="0" marR="0" rtl="0" algn="ctr">
                <a:lnSpc>
                  <a:spcPct val="90000"/>
                </a:lnSpc>
                <a:spcBef>
                  <a:spcPts val="0"/>
                </a:spcBef>
                <a:spcAft>
                  <a:spcPts val="0"/>
                </a:spcAft>
                <a:buNone/>
              </a:pPr>
              <a:r>
                <a:rPr b="1" i="0" lang="en-US" sz="2400">
                  <a:solidFill>
                    <a:schemeClr val="lt1"/>
                  </a:solidFill>
                  <a:latin typeface="Calibri"/>
                  <a:ea typeface="Calibri"/>
                  <a:cs typeface="Calibri"/>
                  <a:sym typeface="Calibri"/>
                </a:rPr>
                <a:t>Nhược điểm</a:t>
              </a:r>
              <a:endParaRPr/>
            </a:p>
            <a:p>
              <a:pPr indent="0" lvl="0" marL="0" marR="0" rtl="0" algn="ctr">
                <a:lnSpc>
                  <a:spcPct val="90000"/>
                </a:lnSpc>
                <a:spcBef>
                  <a:spcPts val="840"/>
                </a:spcBef>
                <a:spcAft>
                  <a:spcPts val="0"/>
                </a:spcAft>
                <a:buNone/>
              </a:pPr>
              <a:r>
                <a:t/>
              </a:r>
              <a:endParaRPr sz="2000">
                <a:solidFill>
                  <a:schemeClr val="lt1"/>
                </a:solidFill>
                <a:latin typeface="Calibri"/>
                <a:ea typeface="Calibri"/>
                <a:cs typeface="Calibri"/>
                <a:sym typeface="Calibri"/>
              </a:endParaRPr>
            </a:p>
          </p:txBody>
        </p:sp>
        <p:sp>
          <p:nvSpPr>
            <p:cNvPr id="286" name="Google Shape;286;p19"/>
            <p:cNvSpPr/>
            <p:nvPr/>
          </p:nvSpPr>
          <p:spPr>
            <a:xfrm>
              <a:off x="0" y="3932633"/>
              <a:ext cx="4064000" cy="1483393"/>
            </a:xfrm>
            <a:prstGeom prst="rect">
              <a:avLst/>
            </a:prstGeom>
            <a:solidFill>
              <a:srgbClr val="FBE4D4">
                <a:alpha val="89803"/>
              </a:srgbClr>
            </a:solidFill>
            <a:ln cap="flat" cmpd="sng" w="12700">
              <a:solidFill>
                <a:srgbClr val="CFDEE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txBox="1"/>
            <p:nvPr/>
          </p:nvSpPr>
          <p:spPr>
            <a:xfrm>
              <a:off x="0" y="3932633"/>
              <a:ext cx="4064000" cy="1483393"/>
            </a:xfrm>
            <a:prstGeom prst="rect">
              <a:avLst/>
            </a:prstGeom>
            <a:noFill/>
            <a:ln>
              <a:noFill/>
            </a:ln>
          </p:spPr>
          <p:txBody>
            <a:bodyPr anchorCtr="0" anchor="ctr" bIns="25400" lIns="142225" spcFirstLastPara="1" rIns="142225" wrap="square" tIns="25400">
              <a:noAutofit/>
            </a:bodyPr>
            <a:lstStyle/>
            <a:p>
              <a:pPr indent="0" lvl="0" marL="0" marR="0" rtl="0" algn="l">
                <a:lnSpc>
                  <a:spcPct val="90000"/>
                </a:lnSpc>
                <a:spcBef>
                  <a:spcPts val="0"/>
                </a:spcBef>
                <a:spcAft>
                  <a:spcPts val="0"/>
                </a:spcAft>
                <a:buNone/>
              </a:pPr>
              <a:r>
                <a:rPr lang="en-US" sz="2000">
                  <a:solidFill>
                    <a:schemeClr val="dk1"/>
                  </a:solidFill>
                  <a:latin typeface="Times New Roman"/>
                  <a:ea typeface="Times New Roman"/>
                  <a:cs typeface="Times New Roman"/>
                  <a:sym typeface="Times New Roman"/>
                </a:rPr>
                <a:t>Quá nhiều chương trình thực hiện chức năng giám sát máy tính cũng dễ khiến người dùng nhầm lẫn giữa các công dụng của các chương trình.</a:t>
              </a:r>
              <a:endParaRPr>
                <a:latin typeface="Times New Roman"/>
                <a:ea typeface="Times New Roman"/>
                <a:cs typeface="Times New Roman"/>
                <a:sym typeface="Times New Roman"/>
              </a:endParaRPr>
            </a:p>
          </p:txBody>
        </p:sp>
        <p:sp>
          <p:nvSpPr>
            <p:cNvPr id="288" name="Google Shape;288;p19"/>
            <p:cNvSpPr/>
            <p:nvPr/>
          </p:nvSpPr>
          <p:spPr>
            <a:xfrm>
              <a:off x="4064000" y="3928481"/>
              <a:ext cx="4064000" cy="1485738"/>
            </a:xfrm>
            <a:prstGeom prst="rect">
              <a:avLst/>
            </a:prstGeom>
            <a:solidFill>
              <a:srgbClr val="FBE4D4">
                <a:alpha val="89803"/>
              </a:srgbClr>
            </a:solidFill>
            <a:ln cap="flat" cmpd="sng" w="12700">
              <a:solidFill>
                <a:srgbClr val="CFDEE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txBox="1"/>
            <p:nvPr/>
          </p:nvSpPr>
          <p:spPr>
            <a:xfrm>
              <a:off x="4064000" y="3928481"/>
              <a:ext cx="4064000" cy="1485738"/>
            </a:xfrm>
            <a:prstGeom prst="rect">
              <a:avLst/>
            </a:prstGeom>
            <a:noFill/>
            <a:ln>
              <a:noFill/>
            </a:ln>
          </p:spPr>
          <p:txBody>
            <a:bodyPr anchorCtr="0" anchor="ctr" bIns="25400" lIns="142225" spcFirstLastPara="1" rIns="142225" wrap="square" tIns="25400">
              <a:noAutofit/>
            </a:bodyPr>
            <a:lstStyle/>
            <a:p>
              <a:pPr indent="0" lvl="0" marL="0" marR="0" rtl="0" algn="l">
                <a:lnSpc>
                  <a:spcPct val="90000"/>
                </a:lnSpc>
                <a:spcBef>
                  <a:spcPts val="0"/>
                </a:spcBef>
                <a:spcAft>
                  <a:spcPts val="0"/>
                </a:spcAft>
                <a:buNone/>
              </a:pPr>
              <a:r>
                <a:rPr lang="en-US" sz="2000">
                  <a:solidFill>
                    <a:schemeClr val="dk1"/>
                  </a:solidFill>
                  <a:latin typeface="Times New Roman"/>
                  <a:ea typeface="Times New Roman"/>
                  <a:cs typeface="Times New Roman"/>
                  <a:sym typeface="Times New Roman"/>
                </a:rPr>
                <a:t>Có nhiều câu lệnh khiến người quản trị dễ nhầm lẫn giữa các câu lệnh.</a:t>
              </a: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Ít thân thiện với người dùng</a:t>
              </a:r>
              <a:endParaRPr>
                <a:latin typeface="Times New Roman"/>
                <a:ea typeface="Times New Roman"/>
                <a:cs typeface="Times New Roman"/>
                <a:sym typeface="Times New Roman"/>
              </a:endParaRPr>
            </a:p>
          </p:txBody>
        </p:sp>
        <p:sp>
          <p:nvSpPr>
            <p:cNvPr id="290" name="Google Shape;290;p19"/>
            <p:cNvSpPr/>
            <p:nvPr/>
          </p:nvSpPr>
          <p:spPr>
            <a:xfrm rot="10800000">
              <a:off x="0" y="10605"/>
              <a:ext cx="8128000" cy="3161839"/>
            </a:xfrm>
            <a:prstGeom prst="upArrowCallout">
              <a:avLst>
                <a:gd fmla="val 25000" name="adj1"/>
                <a:gd fmla="val 25000" name="adj2"/>
                <a:gd fmla="val 25000" name="adj3"/>
                <a:gd fmla="val 64977" name="adj4"/>
              </a:avLst>
            </a:prstGeom>
            <a:solidFill>
              <a:srgbClr val="C55A1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txBox="1"/>
            <p:nvPr/>
          </p:nvSpPr>
          <p:spPr>
            <a:xfrm>
              <a:off x="0" y="10605"/>
              <a:ext cx="8128000" cy="1109805"/>
            </a:xfrm>
            <a:prstGeom prst="rect">
              <a:avLst/>
            </a:prstGeom>
            <a:noFill/>
            <a:ln>
              <a:noFill/>
            </a:ln>
          </p:spPr>
          <p:txBody>
            <a:bodyPr anchorCtr="0" anchor="ctr" bIns="142225" lIns="142225" spcFirstLastPara="1" rIns="142225" wrap="square" tIns="142225">
              <a:noAutofit/>
            </a:bodyPr>
            <a:lstStyle/>
            <a:p>
              <a:pPr indent="0" lvl="0" marL="0" marR="0" rtl="0" algn="ctr">
                <a:lnSpc>
                  <a:spcPct val="90000"/>
                </a:lnSpc>
                <a:spcBef>
                  <a:spcPts val="0"/>
                </a:spcBef>
                <a:spcAft>
                  <a:spcPts val="0"/>
                </a:spcAft>
                <a:buNone/>
              </a:pPr>
              <a:r>
                <a:rPr b="1" i="0" lang="en-US" sz="2000">
                  <a:solidFill>
                    <a:schemeClr val="lt1"/>
                  </a:solidFill>
                  <a:latin typeface="Calibri"/>
                  <a:ea typeface="Calibri"/>
                  <a:cs typeface="Calibri"/>
                  <a:sym typeface="Calibri"/>
                </a:rPr>
                <a:t>Ưu điểm</a:t>
              </a:r>
              <a:endParaRPr/>
            </a:p>
            <a:p>
              <a:pPr indent="0" lvl="0" marL="0" marR="0" rtl="0" algn="ctr">
                <a:lnSpc>
                  <a:spcPct val="90000"/>
                </a:lnSpc>
                <a:spcBef>
                  <a:spcPts val="700"/>
                </a:spcBef>
                <a:spcAft>
                  <a:spcPts val="0"/>
                </a:spcAft>
                <a:buNone/>
              </a:pPr>
              <a:r>
                <a:t/>
              </a:r>
              <a:endParaRPr sz="2000">
                <a:solidFill>
                  <a:schemeClr val="lt1"/>
                </a:solidFill>
                <a:latin typeface="Calibri"/>
                <a:ea typeface="Calibri"/>
                <a:cs typeface="Calibri"/>
                <a:sym typeface="Calibri"/>
              </a:endParaRPr>
            </a:p>
          </p:txBody>
        </p:sp>
        <p:sp>
          <p:nvSpPr>
            <p:cNvPr id="292" name="Google Shape;292;p19"/>
            <p:cNvSpPr/>
            <p:nvPr/>
          </p:nvSpPr>
          <p:spPr>
            <a:xfrm>
              <a:off x="0" y="630963"/>
              <a:ext cx="4064000" cy="1431462"/>
            </a:xfrm>
            <a:prstGeom prst="rect">
              <a:avLst/>
            </a:prstGeom>
            <a:solidFill>
              <a:srgbClr val="FBE4D4">
                <a:alpha val="89803"/>
              </a:srgbClr>
            </a:solidFill>
            <a:ln cap="flat" cmpd="sng" w="12700">
              <a:solidFill>
                <a:srgbClr val="CFDEE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9"/>
            <p:cNvSpPr txBox="1"/>
            <p:nvPr/>
          </p:nvSpPr>
          <p:spPr>
            <a:xfrm>
              <a:off x="0" y="630963"/>
              <a:ext cx="4064000" cy="1431462"/>
            </a:xfrm>
            <a:prstGeom prst="rect">
              <a:avLst/>
            </a:prstGeom>
            <a:noFill/>
            <a:ln>
              <a:noFill/>
            </a:ln>
          </p:spPr>
          <p:txBody>
            <a:bodyPr anchorCtr="0" anchor="ctr" bIns="22850" lIns="128000" spcFirstLastPara="1" rIns="128000" wrap="square" tIns="22850">
              <a:noAutofit/>
            </a:bodyPr>
            <a:lstStyle/>
            <a:p>
              <a:pPr indent="0" lvl="0" marL="0" marR="0" rtl="0" algn="l">
                <a:lnSpc>
                  <a:spcPct val="90000"/>
                </a:lnSpc>
                <a:spcBef>
                  <a:spcPts val="0"/>
                </a:spcBef>
                <a:spcAft>
                  <a:spcPts val="0"/>
                </a:spcAft>
                <a:buNone/>
              </a:pPr>
              <a:r>
                <a:rPr lang="en-US" sz="1800">
                  <a:solidFill>
                    <a:schemeClr val="dk1"/>
                  </a:solidFill>
                  <a:latin typeface="Times New Roman"/>
                  <a:ea typeface="Times New Roman"/>
                  <a:cs typeface="Times New Roman"/>
                  <a:sym typeface="Times New Roman"/>
                </a:rPr>
                <a:t>Bằng cách sử dụng các chương trình Performance Monitor, Task Manager, Resource Monitor, Event Viewer người quản trị có thể dễ dàng theo dõi hiệu năng và giám sát, quản lý công việc.</a:t>
              </a:r>
              <a:endParaRPr>
                <a:latin typeface="Times New Roman"/>
                <a:ea typeface="Times New Roman"/>
                <a:cs typeface="Times New Roman"/>
                <a:sym typeface="Times New Roman"/>
              </a:endParaRPr>
            </a:p>
          </p:txBody>
        </p:sp>
        <p:sp>
          <p:nvSpPr>
            <p:cNvPr id="294" name="Google Shape;294;p19"/>
            <p:cNvSpPr/>
            <p:nvPr/>
          </p:nvSpPr>
          <p:spPr>
            <a:xfrm>
              <a:off x="4064000" y="627399"/>
              <a:ext cx="4064000" cy="1438080"/>
            </a:xfrm>
            <a:prstGeom prst="rect">
              <a:avLst/>
            </a:prstGeom>
            <a:solidFill>
              <a:srgbClr val="FBE4D4">
                <a:alpha val="89803"/>
              </a:srgbClr>
            </a:solidFill>
            <a:ln cap="flat" cmpd="sng" w="12700">
              <a:solidFill>
                <a:srgbClr val="CFDEE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txBox="1"/>
            <p:nvPr/>
          </p:nvSpPr>
          <p:spPr>
            <a:xfrm>
              <a:off x="4064000" y="627399"/>
              <a:ext cx="4064000" cy="1438080"/>
            </a:xfrm>
            <a:prstGeom prst="rect">
              <a:avLst/>
            </a:prstGeom>
            <a:noFill/>
            <a:ln>
              <a:noFill/>
            </a:ln>
          </p:spPr>
          <p:txBody>
            <a:bodyPr anchorCtr="0" anchor="ctr" bIns="25400" lIns="142225" spcFirstLastPara="1" rIns="142225" wrap="square" tIns="25400">
              <a:noAutofit/>
            </a:bodyPr>
            <a:lstStyle/>
            <a:p>
              <a:pPr indent="0" lvl="0" marL="0" marR="0" rtl="0" algn="l">
                <a:lnSpc>
                  <a:spcPct val="90000"/>
                </a:lnSpc>
                <a:spcBef>
                  <a:spcPts val="0"/>
                </a:spcBef>
                <a:spcAft>
                  <a:spcPts val="0"/>
                </a:spcAft>
                <a:buNone/>
              </a:pPr>
              <a:r>
                <a:rPr lang="en-US" sz="2000">
                  <a:solidFill>
                    <a:schemeClr val="dk1"/>
                  </a:solidFill>
                  <a:latin typeface="Times New Roman"/>
                  <a:ea typeface="Times New Roman"/>
                  <a:cs typeface="Times New Roman"/>
                  <a:sym typeface="Times New Roman"/>
                </a:rPr>
                <a:t>Chỉ với thư mục“var/log/” người quản trị có thể dễ dàng giám sát hoạt động.</a:t>
              </a:r>
              <a:endParaRPr>
                <a:latin typeface="Times New Roman"/>
                <a:ea typeface="Times New Roman"/>
                <a:cs typeface="Times New Roman"/>
                <a:sym typeface="Times New Roman"/>
              </a:endParaRPr>
            </a:p>
          </p:txBody>
        </p:sp>
      </p:grpSp>
      <p:sp>
        <p:nvSpPr>
          <p:cNvPr id="296" name="Google Shape;296;p19"/>
          <p:cNvSpPr/>
          <p:nvPr/>
        </p:nvSpPr>
        <p:spPr>
          <a:xfrm>
            <a:off x="3162298" y="262466"/>
            <a:ext cx="2028825" cy="4572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Windows</a:t>
            </a:r>
            <a:endParaRPr/>
          </a:p>
        </p:txBody>
      </p:sp>
      <p:sp>
        <p:nvSpPr>
          <p:cNvPr id="297" name="Google Shape;297;p19"/>
          <p:cNvSpPr/>
          <p:nvPr/>
        </p:nvSpPr>
        <p:spPr>
          <a:xfrm>
            <a:off x="7000878" y="262466"/>
            <a:ext cx="2028825" cy="4572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Linux</a:t>
            </a:r>
            <a:endParaRPr/>
          </a:p>
        </p:txBody>
      </p:sp>
    </p:spTree>
  </p:cSld>
  <p:clrMapOvr>
    <a:masterClrMapping/>
  </p:clrMapOvr>
  <mc:AlternateContent>
    <mc:Choice Requires="p14">
      <p:transition spd="slow" p14:dur="1250">
        <p14:reveal dir="l"/>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0"/>
          <p:cNvSpPr txBox="1"/>
          <p:nvPr/>
        </p:nvSpPr>
        <p:spPr>
          <a:xfrm>
            <a:off x="120270" y="110123"/>
            <a:ext cx="3105531" cy="8002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a:solidFill>
                  <a:srgbClr val="000000"/>
                </a:solidFill>
                <a:latin typeface="Calibri"/>
                <a:ea typeface="Calibri"/>
                <a:cs typeface="Calibri"/>
                <a:sym typeface="Calibri"/>
              </a:rPr>
              <a:t>5.2 </a:t>
            </a:r>
            <a:r>
              <a:rPr b="1" lang="en-US" sz="2800">
                <a:solidFill>
                  <a:srgbClr val="000000"/>
                </a:solidFill>
                <a:latin typeface="Calibri"/>
                <a:ea typeface="Calibri"/>
                <a:cs typeface="Calibri"/>
                <a:sym typeface="Calibri"/>
              </a:rPr>
              <a:t>K</a:t>
            </a:r>
            <a:r>
              <a:rPr b="1" i="0" lang="en-US" sz="2800">
                <a:solidFill>
                  <a:srgbClr val="000000"/>
                </a:solidFill>
                <a:latin typeface="Calibri"/>
                <a:ea typeface="Calibri"/>
                <a:cs typeface="Calibri"/>
                <a:sym typeface="Calibri"/>
              </a:rPr>
              <a:t>iểm toán</a:t>
            </a:r>
            <a:r>
              <a:rPr lang="en-US" sz="2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grpSp>
        <p:nvGrpSpPr>
          <p:cNvPr id="303" name="Google Shape;303;p20"/>
          <p:cNvGrpSpPr/>
          <p:nvPr/>
        </p:nvGrpSpPr>
        <p:grpSpPr>
          <a:xfrm>
            <a:off x="536575" y="773899"/>
            <a:ext cx="11112500" cy="5253041"/>
            <a:chOff x="0" y="11900"/>
            <a:chExt cx="11112500" cy="5253041"/>
          </a:xfrm>
        </p:grpSpPr>
        <p:sp>
          <p:nvSpPr>
            <p:cNvPr id="304" name="Google Shape;304;p20"/>
            <p:cNvSpPr/>
            <p:nvPr/>
          </p:nvSpPr>
          <p:spPr>
            <a:xfrm>
              <a:off x="0" y="11900"/>
              <a:ext cx="11112500" cy="1073958"/>
            </a:xfrm>
            <a:prstGeom prst="roundRect">
              <a:avLst>
                <a:gd fmla="val 10000" name="adj"/>
              </a:avLst>
            </a:prstGeom>
            <a:solidFill>
              <a:srgbClr val="FBE4D4">
                <a:alpha val="89803"/>
              </a:srgbClr>
            </a:solidFill>
            <a:ln cap="flat" cmpd="sng" w="9525">
              <a:solidFill>
                <a:srgbClr val="CFDEE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0"/>
            <p:cNvSpPr/>
            <p:nvPr/>
          </p:nvSpPr>
          <p:spPr>
            <a:xfrm>
              <a:off x="564017" y="1602824"/>
              <a:ext cx="4621603" cy="1782921"/>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0"/>
            <p:cNvSpPr/>
            <p:nvPr/>
          </p:nvSpPr>
          <p:spPr>
            <a:xfrm rot="10800000">
              <a:off x="356992" y="1121314"/>
              <a:ext cx="4960690" cy="4143627"/>
            </a:xfrm>
            <a:prstGeom prst="round2SameRect">
              <a:avLst>
                <a:gd fmla="val 10500" name="adj1"/>
                <a:gd fmla="val 0" name="adj2"/>
              </a:avLst>
            </a:prstGeom>
            <a:solidFill>
              <a:srgbClr val="C55A11"/>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txBox="1"/>
            <p:nvPr/>
          </p:nvSpPr>
          <p:spPr>
            <a:xfrm>
              <a:off x="484423" y="1121314"/>
              <a:ext cx="4705828" cy="4016196"/>
            </a:xfrm>
            <a:prstGeom prst="rect">
              <a:avLst/>
            </a:prstGeom>
            <a:noFill/>
            <a:ln>
              <a:noFill/>
            </a:ln>
          </p:spPr>
          <p:txBody>
            <a:bodyPr anchorCtr="0" anchor="t" bIns="128000" lIns="128000" spcFirstLastPara="1" rIns="128000" wrap="square" tIns="128000">
              <a:noAutofit/>
            </a:bodyPr>
            <a:lstStyle/>
            <a:p>
              <a:pPr indent="0" lvl="0" marL="0" marR="0" rtl="0" algn="l">
                <a:lnSpc>
                  <a:spcPct val="90000"/>
                </a:lnSpc>
                <a:spcBef>
                  <a:spcPts val="0"/>
                </a:spcBef>
                <a:spcAft>
                  <a:spcPts val="0"/>
                </a:spcAft>
                <a:buNone/>
              </a:pPr>
              <a:r>
                <a:rPr lang="en-US" sz="1800">
                  <a:solidFill>
                    <a:schemeClr val="lt1"/>
                  </a:solidFill>
                  <a:latin typeface="Calibri"/>
                  <a:ea typeface="Calibri"/>
                  <a:cs typeface="Calibri"/>
                  <a:sym typeface="Calibri"/>
                </a:rPr>
                <a:t>Cách chính sách kiểm toán hỗ trợ việc đảm bảo an toàn cho hệ thống, theo dõi các sửa đổi các dữ liệu nhạy cảm hay các tài khoản cần để ý:</a:t>
              </a:r>
              <a:br>
                <a:rPr lang="en-US" sz="1800">
                  <a:solidFill>
                    <a:schemeClr val="lt1"/>
                  </a:solidFill>
                  <a:latin typeface="Calibri"/>
                  <a:ea typeface="Calibri"/>
                  <a:cs typeface="Calibri"/>
                  <a:sym typeface="Calibri"/>
                </a:rPr>
              </a:br>
              <a:r>
                <a:rPr lang="en-US" sz="1800">
                  <a:solidFill>
                    <a:schemeClr val="lt1"/>
                  </a:solidFill>
                  <a:latin typeface="Calibri"/>
                  <a:ea typeface="Calibri"/>
                  <a:cs typeface="Calibri"/>
                  <a:sym typeface="Calibri"/>
                </a:rPr>
                <a:t>- Đăng nhập: theo dõi việc xác thực thông tin đăng nhập</a:t>
              </a:r>
              <a:endParaRPr/>
            </a:p>
            <a:p>
              <a:pPr indent="0" lvl="0" marL="0" marR="0" rtl="0" algn="l">
                <a:lnSpc>
                  <a:spcPct val="90000"/>
                </a:lnSpc>
                <a:spcBef>
                  <a:spcPts val="630"/>
                </a:spcBef>
                <a:spcAft>
                  <a:spcPts val="0"/>
                </a:spcAft>
                <a:buNone/>
              </a:pPr>
              <a:r>
                <a:rPr lang="en-US" sz="1800">
                  <a:solidFill>
                    <a:schemeClr val="lt1"/>
                  </a:solidFill>
                  <a:latin typeface="Calibri"/>
                  <a:ea typeface="Calibri"/>
                  <a:cs typeface="Calibri"/>
                  <a:sym typeface="Calibri"/>
                </a:rPr>
                <a:t>- Quản lý tài khoản: theo dõi các thao tác thay đổi tài khoản như người dùng, máy tính…</a:t>
              </a:r>
              <a:br>
                <a:rPr lang="en-US" sz="1800">
                  <a:solidFill>
                    <a:schemeClr val="lt1"/>
                  </a:solidFill>
                  <a:latin typeface="Calibri"/>
                  <a:ea typeface="Calibri"/>
                  <a:cs typeface="Calibri"/>
                  <a:sym typeface="Calibri"/>
                </a:rPr>
              </a:br>
              <a:r>
                <a:rPr lang="en-US" sz="1800">
                  <a:solidFill>
                    <a:schemeClr val="lt1"/>
                  </a:solidFill>
                  <a:latin typeface="Calibri"/>
                  <a:ea typeface="Calibri"/>
                  <a:cs typeface="Calibri"/>
                  <a:sym typeface="Calibri"/>
                </a:rPr>
                <a:t>- Theo dõi chi tiết: theo dõi việc chạy chương trình, các lời gọi hàm từ xa…</a:t>
              </a:r>
              <a:br>
                <a:rPr lang="en-US" sz="1800">
                  <a:solidFill>
                    <a:schemeClr val="lt1"/>
                  </a:solidFill>
                  <a:latin typeface="Calibri"/>
                  <a:ea typeface="Calibri"/>
                  <a:cs typeface="Calibri"/>
                  <a:sym typeface="Calibri"/>
                </a:rPr>
              </a:br>
              <a:r>
                <a:rPr lang="en-US" sz="1800">
                  <a:solidFill>
                    <a:schemeClr val="lt1"/>
                  </a:solidFill>
                  <a:latin typeface="Calibri"/>
                  <a:ea typeface="Calibri"/>
                  <a:cs typeface="Calibri"/>
                  <a:sym typeface="Calibri"/>
                </a:rPr>
                <a:t>- Truy nhập thư mục động: theo dõi việc truy nhập hay các chức năng của thư mục động.</a:t>
              </a:r>
              <a:br>
                <a:rPr lang="en-US" sz="1800">
                  <a:solidFill>
                    <a:schemeClr val="lt1"/>
                  </a:solidFill>
                  <a:latin typeface="Calibri"/>
                  <a:ea typeface="Calibri"/>
                  <a:cs typeface="Calibri"/>
                  <a:sym typeface="Calibri"/>
                </a:rPr>
              </a:br>
              <a:r>
                <a:rPr lang="en-US" sz="1800">
                  <a:solidFill>
                    <a:schemeClr val="lt1"/>
                  </a:solidFill>
                  <a:latin typeface="Calibri"/>
                  <a:ea typeface="Calibri"/>
                  <a:cs typeface="Calibri"/>
                  <a:sym typeface="Calibri"/>
                </a:rPr>
                <a:t>- Truy nhập đối tượng: theo dõi việc truy nhập các file, thư mục hay ứng dụng</a:t>
              </a:r>
              <a:r>
                <a:rPr lang="en-US" sz="1700">
                  <a:solidFill>
                    <a:schemeClr val="lt1"/>
                  </a:solidFill>
                  <a:latin typeface="Calibri"/>
                  <a:ea typeface="Calibri"/>
                  <a:cs typeface="Calibri"/>
                  <a:sym typeface="Calibri"/>
                </a:rPr>
                <a:t>.</a:t>
              </a:r>
              <a:endParaRPr/>
            </a:p>
          </p:txBody>
        </p:sp>
        <p:sp>
          <p:nvSpPr>
            <p:cNvPr id="308" name="Google Shape;308;p20"/>
            <p:cNvSpPr/>
            <p:nvPr/>
          </p:nvSpPr>
          <p:spPr>
            <a:xfrm>
              <a:off x="5983401" y="1705213"/>
              <a:ext cx="4621603" cy="1782921"/>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p:nvPr/>
          </p:nvSpPr>
          <p:spPr>
            <a:xfrm rot="10800000">
              <a:off x="5863032" y="1104814"/>
              <a:ext cx="5006998" cy="4114833"/>
            </a:xfrm>
            <a:prstGeom prst="round2SameRect">
              <a:avLst>
                <a:gd fmla="val 10500" name="adj1"/>
                <a:gd fmla="val 0" name="adj2"/>
              </a:avLst>
            </a:prstGeom>
            <a:solidFill>
              <a:srgbClr val="C55A11"/>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txBox="1"/>
            <p:nvPr/>
          </p:nvSpPr>
          <p:spPr>
            <a:xfrm>
              <a:off x="5989577" y="1104814"/>
              <a:ext cx="4753908" cy="3988288"/>
            </a:xfrm>
            <a:prstGeom prst="rect">
              <a:avLst/>
            </a:prstGeom>
            <a:noFill/>
            <a:ln>
              <a:noFill/>
            </a:ln>
          </p:spPr>
          <p:txBody>
            <a:bodyPr anchorCtr="0" anchor="t" bIns="128000" lIns="128000" spcFirstLastPara="1" rIns="128000" wrap="square" tIns="128000">
              <a:noAutofit/>
            </a:bodyPr>
            <a:lstStyle/>
            <a:p>
              <a:pPr indent="0" lvl="0" marL="0" marR="0" rtl="0" algn="l">
                <a:lnSpc>
                  <a:spcPct val="90000"/>
                </a:lnSpc>
                <a:spcBef>
                  <a:spcPts val="0"/>
                </a:spcBef>
                <a:spcAft>
                  <a:spcPts val="0"/>
                </a:spcAft>
                <a:buNone/>
              </a:pPr>
              <a:r>
                <a:rPr lang="en-US" sz="1800">
                  <a:solidFill>
                    <a:schemeClr val="lt1"/>
                  </a:solidFill>
                  <a:latin typeface="Calibri"/>
                  <a:ea typeface="Calibri"/>
                  <a:cs typeface="Calibri"/>
                  <a:sym typeface="Calibri"/>
                </a:rPr>
                <a:t>Việc kiểm toán hệ thống cho phép người quản trị thực hiện các nhiệm vụ tiêu biểu như sau:</a:t>
              </a:r>
              <a:br>
                <a:rPr lang="en-US" sz="1800">
                  <a:solidFill>
                    <a:schemeClr val="lt1"/>
                  </a:solidFill>
                  <a:latin typeface="Calibri"/>
                  <a:ea typeface="Calibri"/>
                  <a:cs typeface="Calibri"/>
                  <a:sym typeface="Calibri"/>
                </a:rPr>
              </a:br>
              <a:r>
                <a:rPr lang="en-US" sz="1800">
                  <a:solidFill>
                    <a:schemeClr val="lt1"/>
                  </a:solidFill>
                  <a:latin typeface="Calibri"/>
                  <a:ea typeface="Calibri"/>
                  <a:cs typeface="Calibri"/>
                  <a:sym typeface="Calibri"/>
                </a:rPr>
                <a:t>- Theo dõi truy nhập file và thay đổi</a:t>
              </a:r>
              <a:br>
                <a:rPr lang="en-US" sz="1800">
                  <a:solidFill>
                    <a:schemeClr val="lt1"/>
                  </a:solidFill>
                  <a:latin typeface="Calibri"/>
                  <a:ea typeface="Calibri"/>
                  <a:cs typeface="Calibri"/>
                  <a:sym typeface="Calibri"/>
                </a:rPr>
              </a:br>
              <a:r>
                <a:rPr lang="en-US" sz="1800">
                  <a:solidFill>
                    <a:schemeClr val="lt1"/>
                  </a:solidFill>
                  <a:latin typeface="Calibri"/>
                  <a:ea typeface="Calibri"/>
                  <a:cs typeface="Calibri"/>
                  <a:sym typeface="Calibri"/>
                </a:rPr>
                <a:t>- Giám sát các lời gọi và chức năng hệ thống</a:t>
              </a:r>
              <a:br>
                <a:rPr lang="en-US" sz="1800">
                  <a:solidFill>
                    <a:schemeClr val="lt1"/>
                  </a:solidFill>
                  <a:latin typeface="Calibri"/>
                  <a:ea typeface="Calibri"/>
                  <a:cs typeface="Calibri"/>
                  <a:sym typeface="Calibri"/>
                </a:rPr>
              </a:br>
              <a:r>
                <a:rPr lang="en-US" sz="1800">
                  <a:solidFill>
                    <a:schemeClr val="lt1"/>
                  </a:solidFill>
                  <a:latin typeface="Calibri"/>
                  <a:ea typeface="Calibri"/>
                  <a:cs typeface="Calibri"/>
                  <a:sym typeface="Calibri"/>
                </a:rPr>
                <a:t>- Phát hiện các bất thường như các tiến trình bị hỏng/ngưng.</a:t>
              </a:r>
              <a:endParaRPr/>
            </a:p>
            <a:p>
              <a:pPr indent="0" lvl="0" marL="0" marR="0" rtl="0" algn="l">
                <a:lnSpc>
                  <a:spcPct val="90000"/>
                </a:lnSpc>
                <a:spcBef>
                  <a:spcPts val="630"/>
                </a:spcBef>
                <a:spcAft>
                  <a:spcPts val="0"/>
                </a:spcAft>
                <a:buNone/>
              </a:pPr>
              <a:r>
                <a:rPr lang="en-US" sz="1800">
                  <a:solidFill>
                    <a:schemeClr val="lt1"/>
                  </a:solidFill>
                  <a:latin typeface="Calibri"/>
                  <a:ea typeface="Calibri"/>
                  <a:cs typeface="Calibri"/>
                  <a:sym typeface="Calibri"/>
                </a:rPr>
                <a:t>- Các câu lệnh thực hiện bởi người dùng</a:t>
              </a:r>
              <a:endParaRPr/>
            </a:p>
            <a:p>
              <a:pPr indent="0" lvl="0" marL="0" marR="0" rtl="0" algn="l">
                <a:lnSpc>
                  <a:spcPct val="90000"/>
                </a:lnSpc>
                <a:spcBef>
                  <a:spcPts val="630"/>
                </a:spcBef>
                <a:spcAft>
                  <a:spcPts val="0"/>
                </a:spcAft>
                <a:buNone/>
              </a:pPr>
              <a:r>
                <a:t/>
              </a:r>
              <a:endParaRPr sz="1700">
                <a:solidFill>
                  <a:schemeClr val="lt1"/>
                </a:solidFill>
                <a:latin typeface="Calibri"/>
                <a:ea typeface="Calibri"/>
                <a:cs typeface="Calibri"/>
                <a:sym typeface="Calibri"/>
              </a:endParaRPr>
            </a:p>
          </p:txBody>
        </p:sp>
      </p:grpSp>
      <p:sp>
        <p:nvSpPr>
          <p:cNvPr id="311" name="Google Shape;311;p20"/>
          <p:cNvSpPr/>
          <p:nvPr/>
        </p:nvSpPr>
        <p:spPr>
          <a:xfrm>
            <a:off x="1352550" y="1104900"/>
            <a:ext cx="3867150" cy="504825"/>
          </a:xfrm>
          <a:prstGeom prst="roundRect">
            <a:avLst>
              <a:gd fmla="val 16667" name="adj"/>
            </a:avLst>
          </a:prstGeom>
          <a:solidFill>
            <a:srgbClr val="C55A11"/>
          </a:solidFill>
          <a:ln cap="flat" cmpd="sng" w="12700">
            <a:solidFill>
              <a:srgbClr val="F4B08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Calibri"/>
                <a:ea typeface="Calibri"/>
                <a:cs typeface="Calibri"/>
                <a:sym typeface="Calibri"/>
              </a:rPr>
              <a:t>Windows</a:t>
            </a:r>
            <a:endParaRPr/>
          </a:p>
        </p:txBody>
      </p:sp>
      <p:sp>
        <p:nvSpPr>
          <p:cNvPr id="312" name="Google Shape;312;p20"/>
          <p:cNvSpPr/>
          <p:nvPr/>
        </p:nvSpPr>
        <p:spPr>
          <a:xfrm>
            <a:off x="6972300" y="1104899"/>
            <a:ext cx="3867150" cy="504825"/>
          </a:xfrm>
          <a:prstGeom prst="roundRect">
            <a:avLst>
              <a:gd fmla="val 16667" name="adj"/>
            </a:avLst>
          </a:prstGeom>
          <a:solidFill>
            <a:srgbClr val="C55A11"/>
          </a:solidFill>
          <a:ln cap="flat" cmpd="sng" w="12700">
            <a:solidFill>
              <a:srgbClr val="F4B08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Calibri"/>
                <a:ea typeface="Calibri"/>
                <a:cs typeface="Calibri"/>
                <a:sym typeface="Calibri"/>
              </a:rPr>
              <a:t>Linux</a:t>
            </a:r>
            <a:endParaRPr/>
          </a:p>
        </p:txBody>
      </p:sp>
      <p:graphicFrame>
        <p:nvGraphicFramePr>
          <p:cNvPr id="313" name="Google Shape;313;p20"/>
          <p:cNvGraphicFramePr/>
          <p:nvPr/>
        </p:nvGraphicFramePr>
        <p:xfrm>
          <a:off x="835025" y="1865838"/>
          <a:ext cx="3000000" cy="3000000"/>
        </p:xfrm>
        <a:graphic>
          <a:graphicData uri="http://schemas.openxmlformats.org/drawingml/2006/table">
            <a:tbl>
              <a:tblPr bandRow="1" firstRow="1">
                <a:noFill/>
                <a:tableStyleId>{845EBE4E-9591-4FA6-8F77-4029B8C5AFC4}</a:tableStyleId>
              </a:tblPr>
              <a:tblGrid>
                <a:gridCol w="5311775"/>
                <a:gridCol w="5311775"/>
              </a:tblGrid>
              <a:tr h="831100">
                <a:tc gridSpan="2">
                  <a:txBody>
                    <a:bodyPr/>
                    <a:lstStyle/>
                    <a:p>
                      <a:pPr indent="0" lvl="0" marL="0" marR="0" rtl="0" algn="ctr">
                        <a:spcBef>
                          <a:spcPts val="0"/>
                        </a:spcBef>
                        <a:spcAft>
                          <a:spcPts val="0"/>
                        </a:spcAft>
                        <a:buNone/>
                      </a:pPr>
                      <a:r>
                        <a:rPr lang="en-US" sz="1800"/>
                        <a:t>Ưu điểm</a:t>
                      </a:r>
                      <a:endParaRPr/>
                    </a:p>
                  </a:txBody>
                  <a:tcPr marT="45725" marB="45725" marR="91450" marL="91450">
                    <a:solidFill>
                      <a:srgbClr val="C55A11"/>
                    </a:solidFill>
                  </a:tcPr>
                </a:tc>
                <a:tc hMerge="1"/>
              </a:tr>
              <a:tr h="1318725">
                <a:tc>
                  <a:txBody>
                    <a:bodyPr/>
                    <a:lstStyle/>
                    <a:p>
                      <a:pPr indent="0" lvl="0" marL="0" marR="0" rtl="0" algn="l">
                        <a:lnSpc>
                          <a:spcPct val="100000"/>
                        </a:lnSpc>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Người dùng có thể dễ dàng sử dụng chương trình Group Policy Management Editor để giúp dễ dàng hiểu, triển khai, quản lý, khắc phục sự cố triển khai Group Policy, tự động hóa các hoạt động Group Policy thông qua tập lệnh</a:t>
                      </a:r>
                      <a:endParaRPr/>
                    </a:p>
                    <a:p>
                      <a:pPr indent="0" lvl="0" marL="0" marR="0" rtl="0" algn="l">
                        <a:spcBef>
                          <a:spcPts val="0"/>
                        </a:spcBef>
                        <a:spcAft>
                          <a:spcPts val="0"/>
                        </a:spcAft>
                        <a:buNone/>
                      </a:pPr>
                      <a:r>
                        <a:t/>
                      </a:r>
                      <a:endParaRPr sz="1600">
                        <a:latin typeface="Calibri"/>
                        <a:ea typeface="Calibri"/>
                        <a:cs typeface="Calibri"/>
                        <a:sym typeface="Calibri"/>
                      </a:endParaRPr>
                    </a:p>
                  </a:txBody>
                  <a:tcPr marT="45725" marB="45725" marR="91450" marL="91450">
                    <a:solidFill>
                      <a:srgbClr val="FBE4D4"/>
                    </a:solidFill>
                  </a:tcPr>
                </a:tc>
                <a:tc>
                  <a:txBody>
                    <a:bodyPr/>
                    <a:lstStyle/>
                    <a:p>
                      <a:pPr indent="0" lvl="0" marL="0" marR="0" rtl="0" algn="l">
                        <a:spcBef>
                          <a:spcPts val="0"/>
                        </a:spcBef>
                        <a:spcAft>
                          <a:spcPts val="0"/>
                        </a:spcAft>
                        <a:buNone/>
                      </a:pPr>
                      <a:r>
                        <a:rPr b="0" i="0" lang="en-US" sz="1600">
                          <a:solidFill>
                            <a:srgbClr val="000000"/>
                          </a:solidFill>
                          <a:latin typeface="Calibri"/>
                          <a:ea typeface="Calibri"/>
                          <a:cs typeface="Calibri"/>
                          <a:sym typeface="Calibri"/>
                        </a:rPr>
                        <a:t>Người quản trị có thể thao tác kiểm toán bằng bộ công cụ auditd được cài đặt qua câu lệnh</a:t>
                      </a:r>
                      <a:br>
                        <a:rPr b="0" i="0" lang="en-US" sz="1600">
                          <a:solidFill>
                            <a:srgbClr val="000000"/>
                          </a:solidFill>
                          <a:latin typeface="Calibri"/>
                          <a:ea typeface="Calibri"/>
                          <a:cs typeface="Calibri"/>
                          <a:sym typeface="Calibri"/>
                        </a:rPr>
                      </a:br>
                      <a:r>
                        <a:rPr b="1" i="1" lang="en-US" sz="1600">
                          <a:solidFill>
                            <a:srgbClr val="000000"/>
                          </a:solidFill>
                          <a:latin typeface="Calibri"/>
                          <a:ea typeface="Calibri"/>
                          <a:cs typeface="Calibri"/>
                          <a:sym typeface="Calibri"/>
                        </a:rPr>
                        <a:t>sudo apt-get install auditd</a:t>
                      </a:r>
                      <a:endParaRPr b="1" sz="1600">
                        <a:latin typeface="Calibri"/>
                        <a:ea typeface="Calibri"/>
                        <a:cs typeface="Calibri"/>
                        <a:sym typeface="Calibri"/>
                      </a:endParaRPr>
                    </a:p>
                  </a:txBody>
                  <a:tcPr marT="45725" marB="45725" marR="91450" marL="91450" anchor="ctr">
                    <a:solidFill>
                      <a:srgbClr val="FBE4D4"/>
                    </a:solidFill>
                  </a:tcPr>
                </a:tc>
              </a:tr>
              <a:tr h="737325">
                <a:tc gridSpan="2">
                  <a:txBody>
                    <a:bodyPr/>
                    <a:lstStyle/>
                    <a:p>
                      <a:pPr indent="0" lvl="0" marL="0" marR="0" rtl="0" algn="ctr">
                        <a:spcBef>
                          <a:spcPts val="0"/>
                        </a:spcBef>
                        <a:spcAft>
                          <a:spcPts val="0"/>
                        </a:spcAft>
                        <a:buNone/>
                      </a:pPr>
                      <a:r>
                        <a:rPr lang="en-US" sz="1800"/>
                        <a:t>Nhược điểm</a:t>
                      </a:r>
                      <a:endParaRPr/>
                    </a:p>
                  </a:txBody>
                  <a:tcPr marT="45725" marB="45725" marR="91450" marL="91450">
                    <a:solidFill>
                      <a:srgbClr val="F4B081"/>
                    </a:solidFill>
                  </a:tcPr>
                </a:tc>
                <a:tc hMerge="1"/>
              </a:tr>
              <a:tr h="1318725">
                <a:tc>
                  <a:txBody>
                    <a:bodyPr/>
                    <a:lstStyle/>
                    <a:p>
                      <a:pPr indent="0" lvl="0" marL="0" marR="0" rtl="0" algn="l">
                        <a:spcBef>
                          <a:spcPts val="0"/>
                        </a:spcBef>
                        <a:spcAft>
                          <a:spcPts val="0"/>
                        </a:spcAft>
                        <a:buNone/>
                      </a:pPr>
                      <a:r>
                        <a:t/>
                      </a:r>
                      <a:endParaRPr sz="1800"/>
                    </a:p>
                  </a:txBody>
                  <a:tcPr marT="45725" marB="45725" marR="91450" marL="91450">
                    <a:solidFill>
                      <a:srgbClr val="FBE4D4"/>
                    </a:solidFill>
                  </a:tcPr>
                </a:tc>
                <a:tc>
                  <a:txBody>
                    <a:bodyPr/>
                    <a:lstStyle/>
                    <a:p>
                      <a:pPr indent="0" lvl="0" marL="0" marR="0" rtl="0" algn="l">
                        <a:spcBef>
                          <a:spcPts val="0"/>
                        </a:spcBef>
                        <a:spcAft>
                          <a:spcPts val="0"/>
                        </a:spcAft>
                        <a:buNone/>
                      </a:pPr>
                      <a:r>
                        <a:rPr b="0" i="0" lang="en-US" sz="1600">
                          <a:solidFill>
                            <a:srgbClr val="000000"/>
                          </a:solidFill>
                          <a:latin typeface="Arial"/>
                          <a:ea typeface="Arial"/>
                          <a:cs typeface="Arial"/>
                          <a:sym typeface="Arial"/>
                        </a:rPr>
                        <a:t>- Sử dụng giao diện dòng lệnh khiến người quản trị khó nhớ được dòng lệnh.</a:t>
                      </a:r>
                      <a:br>
                        <a:rPr b="0" i="0" lang="en-US" sz="1600">
                          <a:solidFill>
                            <a:srgbClr val="000000"/>
                          </a:solidFill>
                          <a:latin typeface="Arial"/>
                          <a:ea typeface="Arial"/>
                          <a:cs typeface="Arial"/>
                          <a:sym typeface="Arial"/>
                        </a:rPr>
                      </a:br>
                      <a:r>
                        <a:rPr b="0" i="0" lang="en-US" sz="1600">
                          <a:solidFill>
                            <a:srgbClr val="000000"/>
                          </a:solidFill>
                          <a:latin typeface="Arial"/>
                          <a:ea typeface="Arial"/>
                          <a:cs typeface="Arial"/>
                          <a:sym typeface="Arial"/>
                        </a:rPr>
                        <a:t>- Cần phải cài đặt mới có thể sử dụng</a:t>
                      </a:r>
                      <a:endParaRPr sz="1600">
                        <a:latin typeface="Arial"/>
                        <a:ea typeface="Arial"/>
                        <a:cs typeface="Arial"/>
                        <a:sym typeface="Arial"/>
                      </a:endParaRPr>
                    </a:p>
                  </a:txBody>
                  <a:tcPr marT="45725" marB="45725" marR="91450" marL="91450" anchor="ctr">
                    <a:solidFill>
                      <a:srgbClr val="FBE4D4"/>
                    </a:solidFill>
                  </a:tcPr>
                </a:tc>
              </a:tr>
            </a:tbl>
          </a:graphicData>
        </a:graphic>
      </p:graphicFrame>
      <p:pic>
        <p:nvPicPr>
          <p:cNvPr id="314" name="Google Shape;314;p20"/>
          <p:cNvPicPr preferRelativeResize="0"/>
          <p:nvPr/>
        </p:nvPicPr>
        <p:blipFill rotWithShape="1">
          <a:blip r:embed="rId3">
            <a:alphaModFix/>
          </a:blip>
          <a:srcRect b="0" l="0" r="0" t="0"/>
          <a:stretch/>
        </p:blipFill>
        <p:spPr>
          <a:xfrm>
            <a:off x="165101" y="1865839"/>
            <a:ext cx="5930900" cy="4441616"/>
          </a:xfrm>
          <a:prstGeom prst="rect">
            <a:avLst/>
          </a:prstGeom>
          <a:noFill/>
          <a:ln>
            <a:noFill/>
          </a:ln>
        </p:spPr>
      </p:pic>
      <p:pic>
        <p:nvPicPr>
          <p:cNvPr id="315" name="Google Shape;315;p20"/>
          <p:cNvPicPr preferRelativeResize="0"/>
          <p:nvPr/>
        </p:nvPicPr>
        <p:blipFill rotWithShape="1">
          <a:blip r:embed="rId4">
            <a:alphaModFix/>
          </a:blip>
          <a:srcRect b="0" l="0" r="0" t="0"/>
          <a:stretch/>
        </p:blipFill>
        <p:spPr>
          <a:xfrm>
            <a:off x="6092825" y="1865836"/>
            <a:ext cx="5854700" cy="4441617"/>
          </a:xfrm>
          <a:prstGeom prst="rect">
            <a:avLst/>
          </a:prstGeom>
          <a:noFill/>
          <a:ln>
            <a:noFill/>
          </a:ln>
        </p:spPr>
      </p:pic>
      <p:graphicFrame>
        <p:nvGraphicFramePr>
          <p:cNvPr id="316" name="Google Shape;316;p20"/>
          <p:cNvGraphicFramePr/>
          <p:nvPr/>
        </p:nvGraphicFramePr>
        <p:xfrm>
          <a:off x="260351" y="6437555"/>
          <a:ext cx="3000000" cy="3000000"/>
        </p:xfrm>
        <a:graphic>
          <a:graphicData uri="http://schemas.openxmlformats.org/drawingml/2006/table">
            <a:tbl>
              <a:tblPr>
                <a:noFill/>
                <a:tableStyleId>{E100E42E-2B64-418C-BDCF-6318C3CF5472}</a:tableStyleId>
              </a:tblPr>
              <a:tblGrid>
                <a:gridCol w="5754925"/>
              </a:tblGrid>
              <a:tr h="305075">
                <a:tc>
                  <a:txBody>
                    <a:bodyPr/>
                    <a:lstStyle/>
                    <a:p>
                      <a:pPr indent="0" lvl="0" marL="0" marR="0" rtl="0" algn="ctr">
                        <a:spcBef>
                          <a:spcPts val="0"/>
                        </a:spcBef>
                        <a:spcAft>
                          <a:spcPts val="0"/>
                        </a:spcAft>
                        <a:buNone/>
                      </a:pPr>
                      <a:r>
                        <a:rPr b="0" i="1" lang="en-US" sz="2000">
                          <a:solidFill>
                            <a:schemeClr val="dk1"/>
                          </a:solidFill>
                          <a:latin typeface="Times New Roman"/>
                          <a:ea typeface="Times New Roman"/>
                          <a:cs typeface="Times New Roman"/>
                          <a:sym typeface="Times New Roman"/>
                        </a:rPr>
                        <a:t>Demo sử dụng Group Policy Management Editor</a:t>
                      </a:r>
                      <a:endParaRPr sz="2000">
                        <a:solidFill>
                          <a:schemeClr val="dk1"/>
                        </a:solidFill>
                        <a:latin typeface="Times New Roman"/>
                        <a:ea typeface="Times New Roman"/>
                        <a:cs typeface="Times New Roman"/>
                        <a:sym typeface="Times New Roman"/>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17" name="Google Shape;317;p20"/>
          <p:cNvSpPr/>
          <p:nvPr/>
        </p:nvSpPr>
        <p:spPr>
          <a:xfrm>
            <a:off x="5334000" y="3595418"/>
            <a:ext cx="15316200" cy="646331"/>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318" name="Google Shape;318;p20"/>
          <p:cNvSpPr txBox="1"/>
          <p:nvPr/>
        </p:nvSpPr>
        <p:spPr>
          <a:xfrm>
            <a:off x="7867650" y="6657975"/>
            <a:ext cx="27908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319" name="Google Shape;319;p20"/>
          <p:cNvGraphicFramePr/>
          <p:nvPr/>
        </p:nvGraphicFramePr>
        <p:xfrm>
          <a:off x="6862988" y="6437546"/>
          <a:ext cx="3000000" cy="3000000"/>
        </p:xfrm>
        <a:graphic>
          <a:graphicData uri="http://schemas.openxmlformats.org/drawingml/2006/table">
            <a:tbl>
              <a:tblPr>
                <a:noFill/>
                <a:tableStyleId>{E100E42E-2B64-418C-BDCF-6318C3CF5472}</a:tableStyleId>
              </a:tblPr>
              <a:tblGrid>
                <a:gridCol w="4314350"/>
              </a:tblGrid>
              <a:tr h="396250">
                <a:tc>
                  <a:txBody>
                    <a:bodyPr/>
                    <a:lstStyle/>
                    <a:p>
                      <a:pPr indent="0" lvl="0" marL="0" marR="0" rtl="0" algn="ctr">
                        <a:spcBef>
                          <a:spcPts val="0"/>
                        </a:spcBef>
                        <a:spcAft>
                          <a:spcPts val="0"/>
                        </a:spcAft>
                        <a:buNone/>
                      </a:pPr>
                      <a:r>
                        <a:rPr i="1" lang="en-US" sz="2000">
                          <a:solidFill>
                            <a:schemeClr val="dk1"/>
                          </a:solidFill>
                          <a:latin typeface="Times New Roman"/>
                          <a:ea typeface="Times New Roman"/>
                          <a:cs typeface="Times New Roman"/>
                          <a:sym typeface="Times New Roman"/>
                        </a:rPr>
                        <a:t>Demo sử dụng công cụ auditd</a:t>
                      </a:r>
                      <a:endParaRPr sz="2000">
                        <a:solidFill>
                          <a:schemeClr val="dk1"/>
                        </a:solidFill>
                        <a:latin typeface="Times New Roman"/>
                        <a:ea typeface="Times New Roman"/>
                        <a:cs typeface="Times New Roman"/>
                        <a:sym typeface="Times New Roman"/>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20" name="Google Shape;320;p20"/>
          <p:cNvSpPr/>
          <p:nvPr/>
        </p:nvSpPr>
        <p:spPr>
          <a:xfrm>
            <a:off x="5334000" y="3595418"/>
            <a:ext cx="16916400" cy="646331"/>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3"/>
                                        </p:tgtEl>
                                        <p:attrNameLst>
                                          <p:attrName>style.visibility</p:attrName>
                                        </p:attrNameLst>
                                      </p:cBhvr>
                                      <p:to>
                                        <p:strVal val="visible"/>
                                      </p:to>
                                    </p:set>
                                    <p:anim calcmode="lin" valueType="num">
                                      <p:cBhvr additive="base">
                                        <p:cTn dur="500"/>
                                        <p:tgtEl>
                                          <p:spTgt spid="31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5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5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500"/>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nvSpPr>
        <p:spPr>
          <a:xfrm>
            <a:off x="0" y="-13990"/>
            <a:ext cx="8658225" cy="8002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a:solidFill>
                  <a:srgbClr val="000000"/>
                </a:solidFill>
                <a:latin typeface="Calibri"/>
                <a:ea typeface="Calibri"/>
                <a:cs typeface="Calibri"/>
                <a:sym typeface="Calibri"/>
              </a:rPr>
              <a:t>5.3 Xây dựng kịch bản phát hiện tấn công vào máy chủ</a:t>
            </a:r>
            <a:r>
              <a:rPr lang="en-US" sz="2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326" name="Google Shape;326;p21"/>
          <p:cNvPicPr preferRelativeResize="0"/>
          <p:nvPr/>
        </p:nvPicPr>
        <p:blipFill rotWithShape="1">
          <a:blip r:embed="rId3">
            <a:alphaModFix/>
          </a:blip>
          <a:srcRect b="0" l="0" r="0" t="0"/>
          <a:stretch/>
        </p:blipFill>
        <p:spPr>
          <a:xfrm>
            <a:off x="201612" y="1695451"/>
            <a:ext cx="5899935" cy="3939004"/>
          </a:xfrm>
          <a:prstGeom prst="rect">
            <a:avLst/>
          </a:prstGeom>
          <a:noFill/>
          <a:ln>
            <a:noFill/>
          </a:ln>
        </p:spPr>
      </p:pic>
      <p:sp>
        <p:nvSpPr>
          <p:cNvPr id="327" name="Google Shape;327;p21"/>
          <p:cNvSpPr txBox="1"/>
          <p:nvPr/>
        </p:nvSpPr>
        <p:spPr>
          <a:xfrm>
            <a:off x="201612" y="753188"/>
            <a:ext cx="7761288" cy="8002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800" cap="none">
                <a:solidFill>
                  <a:schemeClr val="dk1"/>
                </a:solidFill>
                <a:latin typeface="Times New Roman"/>
                <a:ea typeface="Times New Roman"/>
                <a:cs typeface="Times New Roman"/>
                <a:sym typeface="Times New Roman"/>
              </a:rPr>
              <a:t>Kịch bản tấn công “Ping of Death” bằng Snort IDS</a:t>
            </a:r>
            <a:endParaRPr/>
          </a:p>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pic>
        <p:nvPicPr>
          <p:cNvPr id="328" name="Google Shape;328;p21"/>
          <p:cNvPicPr preferRelativeResize="0"/>
          <p:nvPr/>
        </p:nvPicPr>
        <p:blipFill rotWithShape="1">
          <a:blip r:embed="rId4">
            <a:alphaModFix/>
          </a:blip>
          <a:srcRect b="0" l="0" r="0" t="0"/>
          <a:stretch/>
        </p:blipFill>
        <p:spPr>
          <a:xfrm>
            <a:off x="6095999" y="1695451"/>
            <a:ext cx="5974307" cy="393900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500"/>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500"/>
                                        <p:tgtEl>
                                          <p:spTgt spid="3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3" name="Google Shape;103;p3"/>
          <p:cNvSpPr txBox="1"/>
          <p:nvPr>
            <p:ph type="title"/>
          </p:nvPr>
        </p:nvSpPr>
        <p:spPr>
          <a:xfrm>
            <a:off x="1467125" y="11498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Danh sách chủ đề</a:t>
            </a:r>
            <a:endParaRPr>
              <a:latin typeface="Times New Roman"/>
              <a:ea typeface="Times New Roman"/>
              <a:cs typeface="Times New Roman"/>
              <a:sym typeface="Times New Roman"/>
            </a:endParaRPr>
          </a:p>
        </p:txBody>
      </p:sp>
      <p:sp>
        <p:nvSpPr>
          <p:cNvPr id="104" name="Google Shape;104;p3"/>
          <p:cNvSpPr/>
          <p:nvPr/>
        </p:nvSpPr>
        <p:spPr>
          <a:xfrm>
            <a:off x="1792126" y="2665613"/>
            <a:ext cx="7562400" cy="2554500"/>
          </a:xfrm>
          <a:prstGeom prst="rect">
            <a:avLst/>
          </a:prstGeom>
          <a:noFill/>
          <a:ln>
            <a:noFill/>
          </a:ln>
        </p:spPr>
        <p:txBody>
          <a:bodyPr anchorCtr="0" anchor="t" bIns="45700" lIns="91425" spcFirstLastPara="1" rIns="91425" wrap="square" tIns="45700">
            <a:spAutoFit/>
          </a:bodyPr>
          <a:lstStyle/>
          <a:p>
            <a:pPr indent="-203200" lvl="0" marL="0" marR="0" rtl="0" algn="l">
              <a:spcBef>
                <a:spcPts val="0"/>
              </a:spcBef>
              <a:spcAft>
                <a:spcPts val="0"/>
              </a:spcAft>
              <a:buClr>
                <a:schemeClr val="dk1"/>
              </a:buClr>
              <a:buSzPts val="3200"/>
              <a:buFont typeface="Times New Roman"/>
              <a:buAutoNum type="arabicPeriod"/>
            </a:pPr>
            <a:r>
              <a:rPr b="0" i="0" lang="en-US" sz="3200" u="none" cap="none" strike="noStrike">
                <a:solidFill>
                  <a:schemeClr val="dk1"/>
                </a:solidFill>
                <a:latin typeface="Times New Roman"/>
                <a:ea typeface="Times New Roman"/>
                <a:cs typeface="Times New Roman"/>
                <a:sym typeface="Times New Roman"/>
              </a:rPr>
              <a:t> Dịch vụ DNS/DHCP</a:t>
            </a:r>
            <a:endParaRPr/>
          </a:p>
          <a:p>
            <a:pPr indent="-203200" lvl="0" marL="0" marR="0" rtl="0" algn="l">
              <a:spcBef>
                <a:spcPts val="0"/>
              </a:spcBef>
              <a:spcAft>
                <a:spcPts val="0"/>
              </a:spcAft>
              <a:buClr>
                <a:schemeClr val="dk1"/>
              </a:buClr>
              <a:buSzPts val="3200"/>
              <a:buFont typeface="Times New Roman"/>
              <a:buAutoNum type="arabicPeriod"/>
            </a:pPr>
            <a:r>
              <a:rPr b="0" i="0" lang="en-US" sz="3200" u="none" cap="none" strike="noStrike">
                <a:solidFill>
                  <a:schemeClr val="dk1"/>
                </a:solidFill>
                <a:latin typeface="Times New Roman"/>
                <a:ea typeface="Times New Roman"/>
                <a:cs typeface="Times New Roman"/>
                <a:sym typeface="Times New Roman"/>
              </a:rPr>
              <a:t> Chia sẻ file và máy in</a:t>
            </a:r>
            <a:endParaRPr b="0" i="0" sz="3200" u="none" cap="none" strike="noStrike">
              <a:solidFill>
                <a:schemeClr val="dk1"/>
              </a:solidFill>
              <a:latin typeface="Times New Roman"/>
              <a:ea typeface="Times New Roman"/>
              <a:cs typeface="Times New Roman"/>
              <a:sym typeface="Times New Roman"/>
            </a:endParaRPr>
          </a:p>
          <a:p>
            <a:pPr indent="-203200" lvl="0" marL="0" marR="0" rtl="0" algn="l">
              <a:spcBef>
                <a:spcPts val="0"/>
              </a:spcBef>
              <a:spcAft>
                <a:spcPts val="0"/>
              </a:spcAft>
              <a:buClr>
                <a:schemeClr val="dk1"/>
              </a:buClr>
              <a:buSzPts val="3200"/>
              <a:buFont typeface="Times New Roman"/>
              <a:buAutoNum type="arabicPeriod"/>
            </a:pPr>
            <a:r>
              <a:rPr b="0" i="0" lang="en-US" sz="3200" u="none" cap="none" strike="noStrike">
                <a:solidFill>
                  <a:schemeClr val="dk1"/>
                </a:solidFill>
                <a:latin typeface="Times New Roman"/>
                <a:ea typeface="Times New Roman"/>
                <a:cs typeface="Times New Roman"/>
                <a:sym typeface="Times New Roman"/>
              </a:rPr>
              <a:t> Quản lý người dùng và máy tính</a:t>
            </a:r>
            <a:endParaRPr b="0" i="0" sz="3200" u="none" cap="none" strike="noStrike">
              <a:solidFill>
                <a:schemeClr val="dk1"/>
              </a:solidFill>
              <a:latin typeface="Times New Roman"/>
              <a:ea typeface="Times New Roman"/>
              <a:cs typeface="Times New Roman"/>
              <a:sym typeface="Times New Roman"/>
            </a:endParaRPr>
          </a:p>
          <a:p>
            <a:pPr indent="-203200" lvl="0" marL="0" marR="0" rtl="0" algn="l">
              <a:spcBef>
                <a:spcPts val="0"/>
              </a:spcBef>
              <a:spcAft>
                <a:spcPts val="0"/>
              </a:spcAft>
              <a:buClr>
                <a:schemeClr val="dk1"/>
              </a:buClr>
              <a:buSzPts val="3200"/>
              <a:buFont typeface="Times New Roman"/>
              <a:buAutoNum type="arabicPeriod"/>
            </a:pPr>
            <a:r>
              <a:rPr b="0" i="0" lang="en-US" sz="3200" u="none" cap="none" strike="noStrike">
                <a:solidFill>
                  <a:schemeClr val="dk1"/>
                </a:solidFill>
                <a:latin typeface="Times New Roman"/>
                <a:ea typeface="Times New Roman"/>
                <a:cs typeface="Times New Roman"/>
                <a:sym typeface="Times New Roman"/>
              </a:rPr>
              <a:t> Sao lưu và khôi phục</a:t>
            </a:r>
            <a:endParaRPr b="0" i="0" sz="3200" u="none" cap="none" strike="noStrike">
              <a:solidFill>
                <a:schemeClr val="dk1"/>
              </a:solidFill>
              <a:latin typeface="Times New Roman"/>
              <a:ea typeface="Times New Roman"/>
              <a:cs typeface="Times New Roman"/>
              <a:sym typeface="Times New Roman"/>
            </a:endParaRPr>
          </a:p>
          <a:p>
            <a:pPr indent="-203200" lvl="0" marL="0" marR="0" rtl="0" algn="l">
              <a:spcBef>
                <a:spcPts val="0"/>
              </a:spcBef>
              <a:spcAft>
                <a:spcPts val="0"/>
              </a:spcAft>
              <a:buClr>
                <a:schemeClr val="dk1"/>
              </a:buClr>
              <a:buSzPts val="3200"/>
              <a:buFont typeface="Times New Roman"/>
              <a:buAutoNum type="arabicPeriod"/>
            </a:pPr>
            <a:r>
              <a:rPr b="0" i="0" lang="en-US" sz="3200" u="none" cap="none" strike="noStrike">
                <a:solidFill>
                  <a:schemeClr val="dk1"/>
                </a:solidFill>
                <a:latin typeface="Times New Roman"/>
                <a:ea typeface="Times New Roman"/>
                <a:cs typeface="Times New Roman"/>
                <a:sym typeface="Times New Roman"/>
              </a:rPr>
              <a:t> Giám sát hoạt động và kiểm toán</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nvSpPr>
        <p:spPr>
          <a:xfrm>
            <a:off x="1930379" y="1116024"/>
            <a:ext cx="8438824" cy="1311128"/>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0" i="0" lang="en-US" sz="4000" u="none" cap="none" strike="noStrike">
                <a:solidFill>
                  <a:schemeClr val="dk1"/>
                </a:solidFill>
                <a:latin typeface="Times New Roman"/>
                <a:ea typeface="Times New Roman"/>
                <a:cs typeface="Times New Roman"/>
                <a:sym typeface="Times New Roman"/>
              </a:rPr>
              <a:t>Phần 1</a:t>
            </a:r>
            <a:endParaRPr/>
          </a:p>
          <a:p>
            <a:pPr indent="0" lvl="0" marL="0" marR="0" rtl="0" algn="ctr">
              <a:lnSpc>
                <a:spcPct val="90000"/>
              </a:lnSpc>
              <a:spcBef>
                <a:spcPts val="0"/>
              </a:spcBef>
              <a:spcAft>
                <a:spcPts val="0"/>
              </a:spcAft>
              <a:buNone/>
            </a:pPr>
            <a:r>
              <a:rPr b="0" i="0" lang="en-US" sz="4800" u="none" cap="none" strike="noStrike">
                <a:solidFill>
                  <a:schemeClr val="dk1"/>
                </a:solidFill>
                <a:latin typeface="Times New Roman"/>
                <a:ea typeface="Times New Roman"/>
                <a:cs typeface="Times New Roman"/>
                <a:sym typeface="Times New Roman"/>
              </a:rPr>
              <a:t>Dịch vụ DNS và DHCP</a:t>
            </a:r>
            <a:endParaRPr/>
          </a:p>
        </p:txBody>
      </p:sp>
      <p:pic>
        <p:nvPicPr>
          <p:cNvPr id="110" name="Google Shape;110;p4"/>
          <p:cNvPicPr preferRelativeResize="0"/>
          <p:nvPr/>
        </p:nvPicPr>
        <p:blipFill rotWithShape="1">
          <a:blip r:embed="rId3">
            <a:alphaModFix/>
          </a:blip>
          <a:srcRect b="0" l="0" r="0" t="0"/>
          <a:stretch/>
        </p:blipFill>
        <p:spPr>
          <a:xfrm>
            <a:off x="3761911" y="2570133"/>
            <a:ext cx="4997194" cy="3746332"/>
          </a:xfrm>
          <a:prstGeom prst="rect">
            <a:avLst/>
          </a:prstGeom>
          <a:noFill/>
          <a:ln>
            <a:noFill/>
          </a:ln>
        </p:spPr>
      </p:pic>
      <p:cxnSp>
        <p:nvCxnSpPr>
          <p:cNvPr id="111" name="Google Shape;111;p4"/>
          <p:cNvCxnSpPr/>
          <p:nvPr/>
        </p:nvCxnSpPr>
        <p:spPr>
          <a:xfrm>
            <a:off x="2907511" y="2570133"/>
            <a:ext cx="6448000" cy="0"/>
          </a:xfrm>
          <a:prstGeom prst="straightConnector1">
            <a:avLst/>
          </a:prstGeom>
          <a:noFill/>
          <a:ln cap="flat" cmpd="sng" w="19050">
            <a:solidFill>
              <a:schemeClr val="accent2"/>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idx="1" type="subTitle"/>
          </p:nvPr>
        </p:nvSpPr>
        <p:spPr>
          <a:xfrm>
            <a:off x="3124199" y="2326905"/>
            <a:ext cx="8790002" cy="502885"/>
          </a:xfrm>
          <a:prstGeom prst="rect">
            <a:avLst/>
          </a:prstGeom>
          <a:solidFill>
            <a:schemeClr val="lt1"/>
          </a:solidFill>
          <a:ln cap="flat" cmpd="sng" w="12700">
            <a:solidFill>
              <a:schemeClr val="accent5"/>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lnSpc>
                <a:spcPct val="70000"/>
              </a:lnSpc>
              <a:spcBef>
                <a:spcPts val="0"/>
              </a:spcBef>
              <a:spcAft>
                <a:spcPts val="0"/>
              </a:spcAft>
              <a:buClr>
                <a:schemeClr val="dk1"/>
              </a:buClr>
              <a:buSzPts val="1320"/>
              <a:buNone/>
            </a:pPr>
            <a:r>
              <a:rPr lang="en-US" sz="2420">
                <a:solidFill>
                  <a:schemeClr val="dk1"/>
                </a:solidFill>
                <a:latin typeface="Times New Roman"/>
                <a:ea typeface="Times New Roman"/>
                <a:cs typeface="Times New Roman"/>
                <a:sym typeface="Times New Roman"/>
              </a:rPr>
              <a:t>Tạo ánh xạ từ địa chỉ Internet ra tên miền đầy đủ và ngược lại. </a:t>
            </a:r>
            <a:endParaRPr sz="2420">
              <a:latin typeface="Times New Roman"/>
              <a:ea typeface="Times New Roman"/>
              <a:cs typeface="Times New Roman"/>
              <a:sym typeface="Times New Roman"/>
            </a:endParaRPr>
          </a:p>
          <a:p>
            <a:pPr indent="0" lvl="0" marL="0" rtl="0" algn="l">
              <a:lnSpc>
                <a:spcPct val="70000"/>
              </a:lnSpc>
              <a:spcBef>
                <a:spcPts val="1000"/>
              </a:spcBef>
              <a:spcAft>
                <a:spcPts val="0"/>
              </a:spcAft>
              <a:buClr>
                <a:schemeClr val="dk1"/>
              </a:buClr>
              <a:buSzPts val="1320"/>
              <a:buNone/>
            </a:pPr>
            <a:r>
              <a:t/>
            </a:r>
            <a:endParaRPr sz="1320">
              <a:latin typeface="Times New Roman"/>
              <a:ea typeface="Times New Roman"/>
              <a:cs typeface="Times New Roman"/>
              <a:sym typeface="Times New Roman"/>
            </a:endParaRPr>
          </a:p>
        </p:txBody>
      </p:sp>
      <p:sp>
        <p:nvSpPr>
          <p:cNvPr id="117" name="Google Shape;117;p5"/>
          <p:cNvSpPr txBox="1"/>
          <p:nvPr/>
        </p:nvSpPr>
        <p:spPr>
          <a:xfrm>
            <a:off x="224326" y="1061018"/>
            <a:ext cx="1471736" cy="646331"/>
          </a:xfrm>
          <a:prstGeom prst="rect">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600" u="none" cap="none" strike="noStrike">
                <a:solidFill>
                  <a:schemeClr val="dk1"/>
                </a:solidFill>
                <a:latin typeface="Times New Roman"/>
                <a:ea typeface="Times New Roman"/>
                <a:cs typeface="Times New Roman"/>
                <a:sym typeface="Times New Roman"/>
              </a:rPr>
              <a:t>DNS </a:t>
            </a:r>
            <a:endParaRPr/>
          </a:p>
        </p:txBody>
      </p:sp>
      <p:sp>
        <p:nvSpPr>
          <p:cNvPr id="118" name="Google Shape;118;p5"/>
          <p:cNvSpPr txBox="1"/>
          <p:nvPr/>
        </p:nvSpPr>
        <p:spPr>
          <a:xfrm>
            <a:off x="3124199" y="280468"/>
            <a:ext cx="8825151" cy="461665"/>
          </a:xfrm>
          <a:prstGeom prst="rect">
            <a:avLst/>
          </a:prstGeom>
          <a:solidFill>
            <a:schemeClr val="lt1"/>
          </a:solidFill>
          <a:ln cap="flat" cmpd="sng" w="12700">
            <a:solidFill>
              <a:schemeClr val="accent5"/>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Là dịch vụ thiết yếu trong mạng Internet. </a:t>
            </a:r>
            <a:endParaRPr/>
          </a:p>
        </p:txBody>
      </p:sp>
      <p:sp>
        <p:nvSpPr>
          <p:cNvPr id="119" name="Google Shape;119;p5"/>
          <p:cNvSpPr txBox="1"/>
          <p:nvPr/>
        </p:nvSpPr>
        <p:spPr>
          <a:xfrm>
            <a:off x="3124199" y="1119987"/>
            <a:ext cx="8782319" cy="830997"/>
          </a:xfrm>
          <a:prstGeom prst="rect">
            <a:avLst/>
          </a:prstGeom>
          <a:solidFill>
            <a:schemeClr val="lt1"/>
          </a:solidFill>
          <a:ln cap="flat" cmpd="sng" w="12700">
            <a:solidFill>
              <a:schemeClr val="accent5"/>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Được máy tính sử dụng để xác định vị trí vật lý của máy tính chứa nội dung trang web mà người dùng muốn truy nhập đến</a:t>
            </a:r>
            <a:r>
              <a:rPr lang="en-US" sz="1800">
                <a:solidFill>
                  <a:schemeClr val="dk1"/>
                </a:solidFill>
                <a:latin typeface="Times New Roman"/>
                <a:ea typeface="Times New Roman"/>
                <a:cs typeface="Times New Roman"/>
                <a:sym typeface="Times New Roman"/>
              </a:rPr>
              <a:t>. </a:t>
            </a:r>
            <a:endParaRPr/>
          </a:p>
        </p:txBody>
      </p:sp>
      <p:cxnSp>
        <p:nvCxnSpPr>
          <p:cNvPr id="120" name="Google Shape;120;p5"/>
          <p:cNvCxnSpPr>
            <a:stCxn id="117" idx="3"/>
            <a:endCxn id="118" idx="1"/>
          </p:cNvCxnSpPr>
          <p:nvPr/>
        </p:nvCxnSpPr>
        <p:spPr>
          <a:xfrm flipH="1" rot="10800000">
            <a:off x="1696062" y="511183"/>
            <a:ext cx="1428000" cy="8730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21" name="Google Shape;121;p5"/>
          <p:cNvCxnSpPr>
            <a:stCxn id="117" idx="3"/>
            <a:endCxn id="119" idx="1"/>
          </p:cNvCxnSpPr>
          <p:nvPr/>
        </p:nvCxnSpPr>
        <p:spPr>
          <a:xfrm>
            <a:off x="1696062" y="1384183"/>
            <a:ext cx="1428000" cy="151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22" name="Google Shape;122;p5"/>
          <p:cNvCxnSpPr>
            <a:endCxn id="116" idx="1"/>
          </p:cNvCxnSpPr>
          <p:nvPr/>
        </p:nvCxnSpPr>
        <p:spPr>
          <a:xfrm>
            <a:off x="1696199" y="1384048"/>
            <a:ext cx="1428000" cy="1194300"/>
          </a:xfrm>
          <a:prstGeom prst="straightConnector1">
            <a:avLst/>
          </a:prstGeom>
          <a:noFill/>
          <a:ln cap="flat" cmpd="sng" w="9525">
            <a:solidFill>
              <a:schemeClr val="accent1"/>
            </a:solidFill>
            <a:prstDash val="solid"/>
            <a:miter lim="800000"/>
            <a:headEnd len="sm" w="sm" type="none"/>
            <a:tailEnd len="med" w="med" type="triangle"/>
          </a:ln>
        </p:spPr>
      </p:cxnSp>
      <p:pic>
        <p:nvPicPr>
          <p:cNvPr id="123" name="Google Shape;123;p5"/>
          <p:cNvPicPr preferRelativeResize="0"/>
          <p:nvPr/>
        </p:nvPicPr>
        <p:blipFill rotWithShape="1">
          <a:blip r:embed="rId3">
            <a:alphaModFix/>
          </a:blip>
          <a:srcRect b="0" l="0" r="0" t="0"/>
          <a:stretch/>
        </p:blipFill>
        <p:spPr>
          <a:xfrm>
            <a:off x="526325" y="914252"/>
            <a:ext cx="1954936" cy="1088564"/>
          </a:xfrm>
          <a:prstGeom prst="rect">
            <a:avLst/>
          </a:prstGeom>
          <a:noFill/>
          <a:ln>
            <a:noFill/>
          </a:ln>
        </p:spPr>
      </p:pic>
      <p:sp>
        <p:nvSpPr>
          <p:cNvPr id="124" name="Google Shape;124;p5"/>
          <p:cNvSpPr txBox="1"/>
          <p:nvPr/>
        </p:nvSpPr>
        <p:spPr>
          <a:xfrm>
            <a:off x="174084" y="4477741"/>
            <a:ext cx="1716262" cy="648174"/>
          </a:xfrm>
          <a:prstGeom prst="rect">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Times New Roman"/>
                <a:ea typeface="Times New Roman"/>
                <a:cs typeface="Times New Roman"/>
                <a:sym typeface="Times New Roman"/>
              </a:rPr>
              <a:t> DHCP</a:t>
            </a:r>
            <a:endParaRPr sz="3600">
              <a:solidFill>
                <a:schemeClr val="dk1"/>
              </a:solidFill>
              <a:latin typeface="Times New Roman"/>
              <a:ea typeface="Times New Roman"/>
              <a:cs typeface="Times New Roman"/>
              <a:sym typeface="Times New Roman"/>
            </a:endParaRPr>
          </a:p>
        </p:txBody>
      </p:sp>
      <p:sp>
        <p:nvSpPr>
          <p:cNvPr id="125" name="Google Shape;125;p5"/>
          <p:cNvSpPr txBox="1"/>
          <p:nvPr/>
        </p:nvSpPr>
        <p:spPr>
          <a:xfrm>
            <a:off x="3124199" y="3417605"/>
            <a:ext cx="8912469" cy="830997"/>
          </a:xfrm>
          <a:prstGeom prst="rect">
            <a:avLst/>
          </a:prstGeom>
          <a:solidFill>
            <a:schemeClr val="lt1"/>
          </a:solidFill>
          <a:ln cap="flat" cmpd="sng" w="12700">
            <a:solidFill>
              <a:schemeClr val="accent5"/>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Là dịch vụ mạng cho phép gán cấu hình mạng tự động cho các máy tính trong mạng.</a:t>
            </a:r>
            <a:endParaRPr sz="2400">
              <a:solidFill>
                <a:schemeClr val="dk1"/>
              </a:solidFill>
              <a:latin typeface="Times New Roman"/>
              <a:ea typeface="Times New Roman"/>
              <a:cs typeface="Times New Roman"/>
              <a:sym typeface="Times New Roman"/>
            </a:endParaRPr>
          </a:p>
        </p:txBody>
      </p:sp>
      <p:sp>
        <p:nvSpPr>
          <p:cNvPr id="126" name="Google Shape;126;p5"/>
          <p:cNvSpPr txBox="1"/>
          <p:nvPr/>
        </p:nvSpPr>
        <p:spPr>
          <a:xfrm>
            <a:off x="3124199" y="4570075"/>
            <a:ext cx="8912469" cy="461665"/>
          </a:xfrm>
          <a:prstGeom prst="rect">
            <a:avLst/>
          </a:prstGeom>
          <a:solidFill>
            <a:schemeClr val="lt1"/>
          </a:solidFill>
          <a:ln cap="flat" cmpd="sng" w="12700">
            <a:solidFill>
              <a:schemeClr val="accent5"/>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Duy trì danh sách các địa chỉ Internet, cho thuê địa chỉ</a:t>
            </a:r>
            <a:r>
              <a:rPr lang="en-US" sz="1800">
                <a:solidFill>
                  <a:schemeClr val="dk1"/>
                </a:solidFill>
                <a:latin typeface="Times New Roman"/>
                <a:ea typeface="Times New Roman"/>
                <a:cs typeface="Times New Roman"/>
                <a:sym typeface="Times New Roman"/>
              </a:rPr>
              <a:t>.  </a:t>
            </a:r>
            <a:endParaRPr/>
          </a:p>
        </p:txBody>
      </p:sp>
      <p:sp>
        <p:nvSpPr>
          <p:cNvPr id="127" name="Google Shape;127;p5"/>
          <p:cNvSpPr txBox="1"/>
          <p:nvPr/>
        </p:nvSpPr>
        <p:spPr>
          <a:xfrm>
            <a:off x="3124199" y="5584046"/>
            <a:ext cx="8912469" cy="830997"/>
          </a:xfrm>
          <a:prstGeom prst="rect">
            <a:avLst/>
          </a:prstGeom>
          <a:solidFill>
            <a:schemeClr val="lt1"/>
          </a:solidFill>
          <a:ln cap="flat" cmpd="sng" w="12700">
            <a:solidFill>
              <a:schemeClr val="accent5"/>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Giúp cài đặt các tham số khác một cách tự động cho các máy tính trong mạng như địa chỉ máy chủ DNS, cổng kết nối ra bên ngoài.</a:t>
            </a:r>
            <a:endParaRPr/>
          </a:p>
        </p:txBody>
      </p:sp>
      <p:cxnSp>
        <p:nvCxnSpPr>
          <p:cNvPr id="128" name="Google Shape;128;p5"/>
          <p:cNvCxnSpPr>
            <a:stCxn id="124" idx="3"/>
            <a:endCxn id="125" idx="1"/>
          </p:cNvCxnSpPr>
          <p:nvPr/>
        </p:nvCxnSpPr>
        <p:spPr>
          <a:xfrm flipH="1" rot="10800000">
            <a:off x="1890346" y="3833128"/>
            <a:ext cx="1233900" cy="968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29" name="Google Shape;129;p5"/>
          <p:cNvCxnSpPr>
            <a:stCxn id="124" idx="3"/>
            <a:endCxn id="126" idx="1"/>
          </p:cNvCxnSpPr>
          <p:nvPr/>
        </p:nvCxnSpPr>
        <p:spPr>
          <a:xfrm flipH="1" rot="10800000">
            <a:off x="1890346" y="4800928"/>
            <a:ext cx="1233900" cy="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30" name="Google Shape;130;p5"/>
          <p:cNvCxnSpPr>
            <a:stCxn id="124" idx="3"/>
            <a:endCxn id="127" idx="1"/>
          </p:cNvCxnSpPr>
          <p:nvPr/>
        </p:nvCxnSpPr>
        <p:spPr>
          <a:xfrm>
            <a:off x="1890346" y="4801828"/>
            <a:ext cx="1233900" cy="1197600"/>
          </a:xfrm>
          <a:prstGeom prst="straightConnector1">
            <a:avLst/>
          </a:prstGeom>
          <a:noFill/>
          <a:ln cap="flat" cmpd="sng" w="9525">
            <a:solidFill>
              <a:schemeClr val="accent1"/>
            </a:solidFill>
            <a:prstDash val="solid"/>
            <a:miter lim="800000"/>
            <a:headEnd len="sm" w="sm" type="none"/>
            <a:tailEnd len="med" w="med" type="triangle"/>
          </a:ln>
        </p:spPr>
      </p:cxnSp>
      <p:pic>
        <p:nvPicPr>
          <p:cNvPr id="131" name="Google Shape;131;p5"/>
          <p:cNvPicPr preferRelativeResize="0"/>
          <p:nvPr/>
        </p:nvPicPr>
        <p:blipFill rotWithShape="1">
          <a:blip r:embed="rId4">
            <a:alphaModFix/>
          </a:blip>
          <a:srcRect b="0" l="0" r="0" t="0"/>
          <a:stretch/>
        </p:blipFill>
        <p:spPr>
          <a:xfrm>
            <a:off x="824101" y="4386330"/>
            <a:ext cx="1954936" cy="10885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5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aphicFrame>
        <p:nvGraphicFramePr>
          <p:cNvPr id="136" name="Google Shape;136;p6"/>
          <p:cNvGraphicFramePr/>
          <p:nvPr/>
        </p:nvGraphicFramePr>
        <p:xfrm>
          <a:off x="855785" y="709002"/>
          <a:ext cx="3000000" cy="3000000"/>
        </p:xfrm>
        <a:graphic>
          <a:graphicData uri="http://schemas.openxmlformats.org/drawingml/2006/table">
            <a:tbl>
              <a:tblPr bandRow="1" firstRow="1">
                <a:noFill/>
                <a:tableStyleId>{845EBE4E-9591-4FA6-8F77-4029B8C5AFC4}</a:tableStyleId>
              </a:tblPr>
              <a:tblGrid>
                <a:gridCol w="5257800"/>
                <a:gridCol w="5257800"/>
              </a:tblGrid>
              <a:tr h="370850">
                <a:tc>
                  <a:txBody>
                    <a:bodyPr/>
                    <a:lstStyle/>
                    <a:p>
                      <a:pPr indent="0" lvl="0" marL="0" marR="0" rtl="0" algn="ctr">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Windows Server</a:t>
                      </a:r>
                      <a:endParaRPr b="1" sz="1200" u="none" cap="none" strike="noStrike">
                        <a:solidFill>
                          <a:srgbClr val="000000"/>
                        </a:solidFill>
                        <a:latin typeface="Times New Roman"/>
                        <a:ea typeface="Times New Roman"/>
                        <a:cs typeface="Times New Roman"/>
                        <a:sym typeface="Times New Roman"/>
                      </a:endParaRPr>
                    </a:p>
                  </a:txBody>
                  <a:tcPr marT="0" marB="0" marR="68575" marL="68575"/>
                </a:tc>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Linux Server (Ubuntu Server)</a:t>
                      </a:r>
                      <a:endParaRPr sz="1000" u="none" cap="none" strike="noStrike">
                        <a:latin typeface="Calibri"/>
                        <a:ea typeface="Calibri"/>
                        <a:cs typeface="Calibri"/>
                        <a:sym typeface="Calibri"/>
                      </a:endParaRPr>
                    </a:p>
                  </a:txBody>
                  <a:tcPr marT="0" marB="0" marR="68575" marL="68575"/>
                </a:tc>
              </a:tr>
              <a:tr h="370850">
                <a:tc>
                  <a:txBody>
                    <a:bodyPr/>
                    <a:lstStyle/>
                    <a:p>
                      <a:pPr indent="0" lvl="0" marL="0" marR="0" rtl="0" algn="l">
                        <a:spcBef>
                          <a:spcPts val="0"/>
                        </a:spcBef>
                        <a:spcAft>
                          <a:spcPts val="0"/>
                        </a:spcAft>
                        <a:buNone/>
                      </a:pPr>
                      <a:r>
                        <a:rPr lang="en-US" sz="1600" u="none" cap="none" strike="noStrike">
                          <a:solidFill>
                            <a:srgbClr val="000000"/>
                          </a:solidFill>
                          <a:latin typeface="Times New Roman"/>
                          <a:ea typeface="Times New Roman"/>
                          <a:cs typeface="Times New Roman"/>
                          <a:sym typeface="Times New Roman"/>
                        </a:rPr>
                        <a:t>Cung cấp dịch vụ DNS qua tiện ích “Server Manager”, rồi thêm role DNS</a:t>
                      </a:r>
                      <a:r>
                        <a:rPr lang="en-US" sz="1600" u="none" cap="none" strike="noStrike">
                          <a:latin typeface="Times New Roman"/>
                          <a:ea typeface="Times New Roman"/>
                          <a:cs typeface="Times New Roman"/>
                          <a:sym typeface="Times New Roman"/>
                        </a:rPr>
                        <a:t> </a:t>
                      </a:r>
                      <a:endParaRPr sz="1600" u="none" cap="none" strike="noStrike">
                        <a:latin typeface="Times New Roman"/>
                        <a:ea typeface="Times New Roman"/>
                        <a:cs typeface="Times New Roman"/>
                        <a:sym typeface="Times New Roman"/>
                      </a:endParaRPr>
                    </a:p>
                    <a:p>
                      <a:pPr indent="0" lvl="0" marL="0" marR="0" rtl="0" algn="l">
                        <a:spcBef>
                          <a:spcPts val="0"/>
                        </a:spcBef>
                        <a:spcAft>
                          <a:spcPts val="0"/>
                        </a:spcAft>
                        <a:buNone/>
                      </a:pPr>
                      <a:r>
                        <a:t/>
                      </a:r>
                      <a:endParaRPr sz="1000" u="none" cap="none" strike="noStrike">
                        <a:latin typeface="Calibri"/>
                        <a:ea typeface="Calibri"/>
                        <a:cs typeface="Calibri"/>
                        <a:sym typeface="Calibri"/>
                      </a:endParaRPr>
                    </a:p>
                    <a:p>
                      <a:pPr indent="0" lvl="0" marL="0" marR="0" rtl="0" algn="l">
                        <a:spcBef>
                          <a:spcPts val="0"/>
                        </a:spcBef>
                        <a:spcAft>
                          <a:spcPts val="0"/>
                        </a:spcAft>
                        <a:buNone/>
                      </a:pPr>
                      <a:r>
                        <a:t/>
                      </a:r>
                      <a:endParaRPr sz="1000" u="none" cap="none" strike="noStrike">
                        <a:latin typeface="Calibri"/>
                        <a:ea typeface="Calibri"/>
                        <a:cs typeface="Calibri"/>
                        <a:sym typeface="Calibri"/>
                      </a:endParaRPr>
                    </a:p>
                    <a:p>
                      <a:pPr indent="0" lvl="0" marL="0" marR="0" rtl="0" algn="l">
                        <a:spcBef>
                          <a:spcPts val="0"/>
                        </a:spcBef>
                        <a:spcAft>
                          <a:spcPts val="0"/>
                        </a:spcAft>
                        <a:buNone/>
                      </a:pPr>
                      <a:r>
                        <a:t/>
                      </a:r>
                      <a:endParaRPr sz="1000" u="none" cap="none" strike="noStrike">
                        <a:latin typeface="Calibri"/>
                        <a:ea typeface="Calibri"/>
                        <a:cs typeface="Calibri"/>
                        <a:sym typeface="Calibri"/>
                      </a:endParaRPr>
                    </a:p>
                    <a:p>
                      <a:pPr indent="0" lvl="0" marL="0" marR="0" rtl="0" algn="l">
                        <a:spcBef>
                          <a:spcPts val="0"/>
                        </a:spcBef>
                        <a:spcAft>
                          <a:spcPts val="0"/>
                        </a:spcAft>
                        <a:buNone/>
                      </a:pPr>
                      <a:r>
                        <a:t/>
                      </a:r>
                      <a:endParaRPr sz="1000" u="none" cap="none" strike="noStrike">
                        <a:latin typeface="Calibri"/>
                        <a:ea typeface="Calibri"/>
                        <a:cs typeface="Calibri"/>
                        <a:sym typeface="Calibri"/>
                      </a:endParaRPr>
                    </a:p>
                    <a:p>
                      <a:pPr indent="0" lvl="0" marL="0" marR="0" rtl="0" algn="l">
                        <a:spcBef>
                          <a:spcPts val="0"/>
                        </a:spcBef>
                        <a:spcAft>
                          <a:spcPts val="0"/>
                        </a:spcAft>
                        <a:buNone/>
                      </a:pPr>
                      <a:r>
                        <a:t/>
                      </a:r>
                      <a:endParaRPr sz="1000" u="none" cap="none" strike="noStrike">
                        <a:latin typeface="Calibri"/>
                        <a:ea typeface="Calibri"/>
                        <a:cs typeface="Calibri"/>
                        <a:sym typeface="Calibri"/>
                      </a:endParaRPr>
                    </a:p>
                    <a:p>
                      <a:pPr indent="0" lvl="0" marL="0" marR="0" rtl="0" algn="l">
                        <a:spcBef>
                          <a:spcPts val="0"/>
                        </a:spcBef>
                        <a:spcAft>
                          <a:spcPts val="0"/>
                        </a:spcAft>
                        <a:buNone/>
                      </a:pPr>
                      <a:r>
                        <a:t/>
                      </a:r>
                      <a:endParaRPr sz="1000" u="none" cap="none" strike="noStrike">
                        <a:latin typeface="Calibri"/>
                        <a:ea typeface="Calibri"/>
                        <a:cs typeface="Calibri"/>
                        <a:sym typeface="Calibri"/>
                      </a:endParaRPr>
                    </a:p>
                    <a:p>
                      <a:pPr indent="0" lvl="0" marL="0" marR="0" rtl="0" algn="l">
                        <a:spcBef>
                          <a:spcPts val="0"/>
                        </a:spcBef>
                        <a:spcAft>
                          <a:spcPts val="0"/>
                        </a:spcAft>
                        <a:buNone/>
                      </a:pPr>
                      <a:r>
                        <a:t/>
                      </a:r>
                      <a:endParaRPr sz="1000" u="none" cap="none" strike="noStrike">
                        <a:latin typeface="Calibri"/>
                        <a:ea typeface="Calibri"/>
                        <a:cs typeface="Calibri"/>
                        <a:sym typeface="Calibri"/>
                      </a:endParaRPr>
                    </a:p>
                    <a:p>
                      <a:pPr indent="0" lvl="0" marL="0" marR="0" rtl="0" algn="l">
                        <a:spcBef>
                          <a:spcPts val="0"/>
                        </a:spcBef>
                        <a:spcAft>
                          <a:spcPts val="0"/>
                        </a:spcAft>
                        <a:buNone/>
                      </a:pPr>
                      <a:r>
                        <a:t/>
                      </a:r>
                      <a:endParaRPr sz="1000" u="none" cap="none" strike="noStrike">
                        <a:latin typeface="Calibri"/>
                        <a:ea typeface="Calibri"/>
                        <a:cs typeface="Calibri"/>
                        <a:sym typeface="Calibri"/>
                      </a:endParaRPr>
                    </a:p>
                    <a:p>
                      <a:pPr indent="0" lvl="0" marL="0" marR="0" rtl="0" algn="l">
                        <a:spcBef>
                          <a:spcPts val="0"/>
                        </a:spcBef>
                        <a:spcAft>
                          <a:spcPts val="0"/>
                        </a:spcAft>
                        <a:buNone/>
                      </a:pPr>
                      <a:r>
                        <a:t/>
                      </a:r>
                      <a:endParaRPr sz="1000" u="none" cap="none" strike="noStrike">
                        <a:latin typeface="Calibri"/>
                        <a:ea typeface="Calibri"/>
                        <a:cs typeface="Calibri"/>
                        <a:sym typeface="Calibri"/>
                      </a:endParaRPr>
                    </a:p>
                    <a:p>
                      <a:pPr indent="0" lvl="0" marL="0" marR="0" rtl="0" algn="l">
                        <a:spcBef>
                          <a:spcPts val="0"/>
                        </a:spcBef>
                        <a:spcAft>
                          <a:spcPts val="0"/>
                        </a:spcAft>
                        <a:buNone/>
                      </a:pPr>
                      <a:r>
                        <a:t/>
                      </a:r>
                      <a:endParaRPr sz="1000" u="none" cap="none" strike="noStrike">
                        <a:latin typeface="Calibri"/>
                        <a:ea typeface="Calibri"/>
                        <a:cs typeface="Calibri"/>
                        <a:sym typeface="Calibri"/>
                      </a:endParaRPr>
                    </a:p>
                    <a:p>
                      <a:pPr indent="0" lvl="0" marL="0" marR="0" rtl="0" algn="l">
                        <a:spcBef>
                          <a:spcPts val="0"/>
                        </a:spcBef>
                        <a:spcAft>
                          <a:spcPts val="0"/>
                        </a:spcAft>
                        <a:buNone/>
                      </a:pPr>
                      <a:r>
                        <a:t/>
                      </a:r>
                      <a:endParaRPr sz="1000" u="none" cap="none" strike="noStrike">
                        <a:latin typeface="Calibri"/>
                        <a:ea typeface="Calibri"/>
                        <a:cs typeface="Calibri"/>
                        <a:sym typeface="Calibri"/>
                      </a:endParaRPr>
                    </a:p>
                    <a:p>
                      <a:pPr indent="0" lvl="0" marL="0" marR="0" rtl="0" algn="l">
                        <a:spcBef>
                          <a:spcPts val="0"/>
                        </a:spcBef>
                        <a:spcAft>
                          <a:spcPts val="0"/>
                        </a:spcAft>
                        <a:buNone/>
                      </a:pPr>
                      <a:r>
                        <a:t/>
                      </a:r>
                      <a:endParaRPr sz="1000" u="none" cap="none" strike="noStrike">
                        <a:latin typeface="Calibri"/>
                        <a:ea typeface="Calibri"/>
                        <a:cs typeface="Calibri"/>
                        <a:sym typeface="Calibri"/>
                      </a:endParaRPr>
                    </a:p>
                    <a:p>
                      <a:pPr indent="0" lvl="0" marL="0" marR="0" rtl="0" algn="l">
                        <a:spcBef>
                          <a:spcPts val="0"/>
                        </a:spcBef>
                        <a:spcAft>
                          <a:spcPts val="0"/>
                        </a:spcAft>
                        <a:buNone/>
                      </a:pPr>
                      <a:r>
                        <a:t/>
                      </a:r>
                      <a:endParaRPr sz="1000" u="none" cap="none" strike="noStrike">
                        <a:latin typeface="Calibri"/>
                        <a:ea typeface="Calibri"/>
                        <a:cs typeface="Calibri"/>
                        <a:sym typeface="Calibri"/>
                      </a:endParaRPr>
                    </a:p>
                    <a:p>
                      <a:pPr indent="0" lvl="0" marL="0" marR="0" rtl="0" algn="l">
                        <a:spcBef>
                          <a:spcPts val="0"/>
                        </a:spcBef>
                        <a:spcAft>
                          <a:spcPts val="0"/>
                        </a:spcAft>
                        <a:buNone/>
                      </a:pPr>
                      <a:r>
                        <a:t/>
                      </a:r>
                      <a:endParaRPr sz="1000" u="none" cap="none" strike="noStrike">
                        <a:latin typeface="Calibri"/>
                        <a:ea typeface="Calibri"/>
                        <a:cs typeface="Calibri"/>
                        <a:sym typeface="Calibri"/>
                      </a:endParaRPr>
                    </a:p>
                    <a:p>
                      <a:pPr indent="0" lvl="0" marL="0" marR="0" rtl="0" algn="l">
                        <a:spcBef>
                          <a:spcPts val="0"/>
                        </a:spcBef>
                        <a:spcAft>
                          <a:spcPts val="0"/>
                        </a:spcAft>
                        <a:buNone/>
                      </a:pPr>
                      <a:r>
                        <a:t/>
                      </a:r>
                      <a:endParaRPr sz="1000" u="none" cap="none" strike="noStrike">
                        <a:latin typeface="Calibri"/>
                        <a:ea typeface="Calibri"/>
                        <a:cs typeface="Calibri"/>
                        <a:sym typeface="Calibri"/>
                      </a:endParaRPr>
                    </a:p>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US" sz="1600" u="none" cap="none" strike="noStrike">
                          <a:solidFill>
                            <a:srgbClr val="000000"/>
                          </a:solidFill>
                          <a:latin typeface="Times New Roman"/>
                          <a:ea typeface="Times New Roman"/>
                          <a:cs typeface="Times New Roman"/>
                          <a:sym typeface="Times New Roman"/>
                        </a:rPr>
                        <a:t>Cung cấp DNS qua gói phần mềm BIND (Berkley Internet Naming Daemon). Sử dụng câu lệnh:</a:t>
                      </a:r>
                      <a:endParaRPr/>
                    </a:p>
                    <a:p>
                      <a:pPr indent="0" lvl="0" marL="0" marR="0" rtl="0" algn="just">
                        <a:lnSpc>
                          <a:spcPct val="100000"/>
                        </a:lnSpc>
                        <a:spcBef>
                          <a:spcPts val="0"/>
                        </a:spcBef>
                        <a:spcAft>
                          <a:spcPts val="0"/>
                        </a:spcAft>
                        <a:buClr>
                          <a:schemeClr val="dk1"/>
                        </a:buClr>
                        <a:buSzPts val="1800"/>
                        <a:buFont typeface="Times New Roman"/>
                        <a:buNone/>
                      </a:pPr>
                      <a:r>
                        <a:rPr i="1" lang="en-US" sz="1800" u="none" cap="none" strike="noStrike">
                          <a:solidFill>
                            <a:schemeClr val="dk1"/>
                          </a:solidFill>
                          <a:latin typeface="Times New Roman"/>
                          <a:ea typeface="Times New Roman"/>
                          <a:cs typeface="Times New Roman"/>
                          <a:sym typeface="Times New Roman"/>
                        </a:rPr>
                        <a:t>sudo apt-get install bind9</a:t>
                      </a:r>
                      <a:endParaRPr/>
                    </a:p>
                    <a:p>
                      <a:pPr indent="0" lvl="0" marL="0" marR="0" rtl="0" algn="just">
                        <a:spcBef>
                          <a:spcPts val="0"/>
                        </a:spcBef>
                        <a:spcAft>
                          <a:spcPts val="0"/>
                        </a:spcAft>
                        <a:buNone/>
                      </a:pPr>
                      <a:r>
                        <a:t/>
                      </a:r>
                      <a:endParaRPr sz="1000" u="none" cap="none" strike="noStrike">
                        <a:latin typeface="Calibri"/>
                        <a:ea typeface="Calibri"/>
                        <a:cs typeface="Calibri"/>
                        <a:sym typeface="Calibri"/>
                      </a:endParaRPr>
                    </a:p>
                    <a:p>
                      <a:pPr indent="0" lvl="0" marL="0" marR="0" rtl="0" algn="just">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 </a:t>
                      </a:r>
                      <a:endParaRPr i="1" sz="12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000" u="none" cap="none" strike="noStrike">
                        <a:latin typeface="Calibri"/>
                        <a:ea typeface="Calibri"/>
                        <a:cs typeface="Calibri"/>
                        <a:sym typeface="Calibri"/>
                      </a:endParaRPr>
                    </a:p>
                  </a:txBody>
                  <a:tcPr marT="0" marB="0" marR="68575" marL="68575"/>
                </a:tc>
              </a:tr>
              <a:tr h="370850">
                <a:tc>
                  <a:txBody>
                    <a:bodyPr/>
                    <a:lstStyle/>
                    <a:p>
                      <a:pPr indent="0" lvl="0" marL="0" marR="0" rtl="0" algn="l">
                        <a:spcBef>
                          <a:spcPts val="0"/>
                        </a:spcBef>
                        <a:spcAft>
                          <a:spcPts val="0"/>
                        </a:spcAft>
                        <a:buNone/>
                      </a:pPr>
                      <a:r>
                        <a:rPr lang="en-US" sz="1600" u="none" cap="none" strike="noStrike">
                          <a:solidFill>
                            <a:srgbClr val="000000"/>
                          </a:solidFill>
                          <a:latin typeface="Times New Roman"/>
                          <a:ea typeface="Times New Roman"/>
                          <a:cs typeface="Times New Roman"/>
                          <a:sym typeface="Times New Roman"/>
                        </a:rPr>
                        <a:t>Các file database được lưu trong %</a:t>
                      </a:r>
                      <a:r>
                        <a:rPr i="1" lang="en-US" sz="1600" u="none" cap="none" strike="noStrike">
                          <a:solidFill>
                            <a:srgbClr val="000000"/>
                          </a:solidFill>
                          <a:latin typeface="Times New Roman"/>
                          <a:ea typeface="Times New Roman"/>
                          <a:cs typeface="Times New Roman"/>
                          <a:sym typeface="Times New Roman"/>
                        </a:rPr>
                        <a:t>systemroot%/System32/</a:t>
                      </a:r>
                      <a:r>
                        <a:rPr lang="en-US" sz="1600" u="none" cap="none" strike="noStrike">
                          <a:solidFill>
                            <a:srgbClr val="000000"/>
                          </a:solidFill>
                          <a:latin typeface="Times New Roman"/>
                          <a:ea typeface="Times New Roman"/>
                          <a:cs typeface="Times New Roman"/>
                          <a:sym typeface="Times New Roman"/>
                        </a:rPr>
                        <a:t>d</a:t>
                      </a:r>
                      <a:r>
                        <a:rPr i="1" lang="en-US" sz="1600" u="none" cap="none" strike="noStrike">
                          <a:solidFill>
                            <a:srgbClr val="000000"/>
                          </a:solidFill>
                          <a:latin typeface="Times New Roman"/>
                          <a:ea typeface="Times New Roman"/>
                          <a:cs typeface="Times New Roman"/>
                          <a:sym typeface="Times New Roman"/>
                        </a:rPr>
                        <a:t>ns</a:t>
                      </a:r>
                      <a:endParaRPr i="1" sz="1600" u="none" cap="none" strike="noStrike">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Cấu hình dễ dàng các bản ghi qua giao diện</a:t>
                      </a:r>
                      <a:endParaRPr b="0" i="0" sz="1600" u="none" cap="none" strike="noStrike">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i="1" sz="1200" u="none" cap="none" strike="noStrike">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0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US" sz="1600" u="none" cap="none" strike="noStrike">
                          <a:solidFill>
                            <a:srgbClr val="000000"/>
                          </a:solidFill>
                          <a:latin typeface="Times New Roman"/>
                          <a:ea typeface="Times New Roman"/>
                          <a:cs typeface="Times New Roman"/>
                          <a:sym typeface="Times New Roman"/>
                        </a:rPr>
                        <a:t>Các file cấu hình bản ghi dịch vụ DNS được đặt trong thư mục </a:t>
                      </a:r>
                      <a:r>
                        <a:rPr i="1" lang="en-US" sz="1600" u="none" cap="none" strike="noStrike">
                          <a:solidFill>
                            <a:srgbClr val="000000"/>
                          </a:solidFill>
                          <a:latin typeface="Times New Roman"/>
                          <a:ea typeface="Times New Roman"/>
                          <a:cs typeface="Times New Roman"/>
                          <a:sym typeface="Times New Roman"/>
                        </a:rPr>
                        <a:t>/etc/bind.</a:t>
                      </a:r>
                      <a:endParaRPr/>
                    </a:p>
                    <a:p>
                      <a:pPr indent="0" lvl="0" marL="0" marR="0" rtl="0" algn="just">
                        <a:spcBef>
                          <a:spcPts val="0"/>
                        </a:spcBef>
                        <a:spcAft>
                          <a:spcPts val="0"/>
                        </a:spcAft>
                        <a:buNone/>
                      </a:pPr>
                      <a:r>
                        <a:t/>
                      </a:r>
                      <a:endParaRPr sz="12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2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2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2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2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2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2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2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2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2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2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2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200" u="none" cap="none" strike="noStrike">
                        <a:solidFill>
                          <a:srgbClr val="000000"/>
                        </a:solidFill>
                        <a:latin typeface="Times New Roman"/>
                        <a:ea typeface="Times New Roman"/>
                        <a:cs typeface="Times New Roman"/>
                        <a:sym typeface="Times New Roman"/>
                      </a:endParaRPr>
                    </a:p>
                  </a:txBody>
                  <a:tcPr marT="0" marB="0" marR="68575" marL="68575"/>
                </a:tc>
              </a:tr>
            </a:tbl>
          </a:graphicData>
        </a:graphic>
      </p:graphicFrame>
      <p:pic>
        <p:nvPicPr>
          <p:cNvPr id="137" name="Google Shape;137;p6"/>
          <p:cNvPicPr preferRelativeResize="0"/>
          <p:nvPr/>
        </p:nvPicPr>
        <p:blipFill rotWithShape="1">
          <a:blip r:embed="rId3">
            <a:alphaModFix/>
          </a:blip>
          <a:srcRect b="0" l="1774" r="3733" t="0"/>
          <a:stretch/>
        </p:blipFill>
        <p:spPr>
          <a:xfrm>
            <a:off x="972575" y="1593104"/>
            <a:ext cx="4876800" cy="2372226"/>
          </a:xfrm>
          <a:prstGeom prst="rect">
            <a:avLst/>
          </a:prstGeom>
          <a:noFill/>
          <a:ln>
            <a:noFill/>
          </a:ln>
        </p:spPr>
      </p:pic>
      <p:pic>
        <p:nvPicPr>
          <p:cNvPr id="138" name="Google Shape;138;p6"/>
          <p:cNvPicPr preferRelativeResize="0"/>
          <p:nvPr/>
        </p:nvPicPr>
        <p:blipFill rotWithShape="1">
          <a:blip r:embed="rId4">
            <a:alphaModFix/>
          </a:blip>
          <a:srcRect b="0" l="0" r="0" t="0"/>
          <a:stretch/>
        </p:blipFill>
        <p:spPr>
          <a:xfrm>
            <a:off x="6155738" y="2116473"/>
            <a:ext cx="5152293" cy="1325489"/>
          </a:xfrm>
          <a:prstGeom prst="rect">
            <a:avLst/>
          </a:prstGeom>
          <a:noFill/>
          <a:ln>
            <a:noFill/>
          </a:ln>
        </p:spPr>
      </p:pic>
      <p:pic>
        <p:nvPicPr>
          <p:cNvPr id="139" name="Google Shape;139;p6"/>
          <p:cNvPicPr preferRelativeResize="0"/>
          <p:nvPr/>
        </p:nvPicPr>
        <p:blipFill rotWithShape="1">
          <a:blip r:embed="rId5">
            <a:alphaModFix/>
          </a:blip>
          <a:srcRect b="0" l="0" r="0" t="0"/>
          <a:stretch/>
        </p:blipFill>
        <p:spPr>
          <a:xfrm>
            <a:off x="6155738" y="4592516"/>
            <a:ext cx="5083392" cy="2127833"/>
          </a:xfrm>
          <a:prstGeom prst="rect">
            <a:avLst/>
          </a:prstGeom>
          <a:noFill/>
          <a:ln>
            <a:noFill/>
          </a:ln>
        </p:spPr>
      </p:pic>
      <p:pic>
        <p:nvPicPr>
          <p:cNvPr id="140" name="Google Shape;140;p6"/>
          <p:cNvPicPr preferRelativeResize="0"/>
          <p:nvPr/>
        </p:nvPicPr>
        <p:blipFill rotWithShape="1">
          <a:blip r:embed="rId6">
            <a:alphaModFix/>
          </a:blip>
          <a:srcRect b="0" l="0" r="0" t="0"/>
          <a:stretch/>
        </p:blipFill>
        <p:spPr>
          <a:xfrm>
            <a:off x="962769" y="4592516"/>
            <a:ext cx="4995200" cy="195857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graphicFrame>
        <p:nvGraphicFramePr>
          <p:cNvPr id="145" name="Google Shape;145;p7"/>
          <p:cNvGraphicFramePr/>
          <p:nvPr/>
        </p:nvGraphicFramePr>
        <p:xfrm>
          <a:off x="803027" y="295762"/>
          <a:ext cx="3000000" cy="3000000"/>
        </p:xfrm>
        <a:graphic>
          <a:graphicData uri="http://schemas.openxmlformats.org/drawingml/2006/table">
            <a:tbl>
              <a:tblPr bandRow="1" firstRow="1">
                <a:noFill/>
                <a:tableStyleId>{845EBE4E-9591-4FA6-8F77-4029B8C5AFC4}</a:tableStyleId>
              </a:tblPr>
              <a:tblGrid>
                <a:gridCol w="5366250"/>
                <a:gridCol w="5366250"/>
              </a:tblGrid>
              <a:tr h="446825">
                <a:tc>
                  <a:txBody>
                    <a:bodyPr/>
                    <a:lstStyle/>
                    <a:p>
                      <a:pPr indent="0" lvl="0" marL="0" marR="0" rtl="0" algn="ctr">
                        <a:lnSpc>
                          <a:spcPct val="100000"/>
                        </a:lnSpc>
                        <a:spcBef>
                          <a:spcPts val="0"/>
                        </a:spcBef>
                        <a:spcAft>
                          <a:spcPts val="0"/>
                        </a:spcAft>
                        <a:buClr>
                          <a:srgbClr val="000000"/>
                        </a:buClr>
                        <a:buSzPts val="1200"/>
                        <a:buFont typeface="Times New Roman"/>
                        <a:buNone/>
                      </a:pPr>
                      <a:r>
                        <a:rPr b="1" lang="en-US" sz="1200" u="none" cap="none" strike="noStrike">
                          <a:solidFill>
                            <a:srgbClr val="000000"/>
                          </a:solidFill>
                          <a:latin typeface="Times New Roman"/>
                          <a:ea typeface="Times New Roman"/>
                          <a:cs typeface="Times New Roman"/>
                          <a:sym typeface="Times New Roman"/>
                        </a:rPr>
                        <a:t>Windows Server</a:t>
                      </a:r>
                      <a:endParaRPr/>
                    </a:p>
                    <a:p>
                      <a:pPr indent="0" lvl="0" marL="0" marR="0" rtl="0" algn="ctr">
                        <a:spcBef>
                          <a:spcPts val="0"/>
                        </a:spcBef>
                        <a:spcAft>
                          <a:spcPts val="0"/>
                        </a:spcAft>
                        <a:buNone/>
                      </a:pPr>
                      <a:r>
                        <a:t/>
                      </a:r>
                      <a:endParaRPr sz="1200" u="none" cap="none" strike="noStrike">
                        <a:solidFill>
                          <a:srgbClr val="000000"/>
                        </a:solidFill>
                        <a:latin typeface="Times New Roman"/>
                        <a:ea typeface="Times New Roman"/>
                        <a:cs typeface="Times New Roman"/>
                        <a:sym typeface="Times New Roman"/>
                      </a:endParaRPr>
                    </a:p>
                  </a:txBody>
                  <a:tcPr marT="0" marB="0" marR="68575" marL="68575"/>
                </a:tc>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Linux Server (Ubuntu Server)</a:t>
                      </a:r>
                      <a:endParaRPr sz="1000" u="none" cap="none" strike="noStrike">
                        <a:latin typeface="Calibri"/>
                        <a:ea typeface="Calibri"/>
                        <a:cs typeface="Calibri"/>
                        <a:sym typeface="Calibri"/>
                      </a:endParaRPr>
                    </a:p>
                  </a:txBody>
                  <a:tcPr marT="0" marB="0" marR="68575" marL="68575"/>
                </a:tc>
              </a:tr>
              <a:tr h="2434075">
                <a:tc>
                  <a:txBody>
                    <a:bodyPr/>
                    <a:lstStyle/>
                    <a:p>
                      <a:pPr indent="0" lvl="0" marL="0" marR="0" rtl="0" algn="just">
                        <a:spcBef>
                          <a:spcPts val="0"/>
                        </a:spcBef>
                        <a:spcAft>
                          <a:spcPts val="0"/>
                        </a:spcAft>
                        <a:buNone/>
                      </a:pPr>
                      <a:r>
                        <a:rPr lang="en-US" sz="1600" u="none" cap="none" strike="noStrike">
                          <a:solidFill>
                            <a:srgbClr val="000000"/>
                          </a:solidFill>
                          <a:latin typeface="Times New Roman"/>
                          <a:ea typeface="Times New Roman"/>
                          <a:cs typeface="Times New Roman"/>
                          <a:sym typeface="Times New Roman"/>
                        </a:rPr>
                        <a:t>Cài đặt thông qua giao diện của tiện ích “ServerManager”</a:t>
                      </a:r>
                      <a:endParaRPr/>
                    </a:p>
                    <a:p>
                      <a:pPr indent="0" lvl="0" marL="0" marR="0" rtl="0" algn="just">
                        <a:spcBef>
                          <a:spcPts val="0"/>
                        </a:spcBef>
                        <a:spcAft>
                          <a:spcPts val="0"/>
                        </a:spcAft>
                        <a:buNone/>
                      </a:pPr>
                      <a:r>
                        <a:t/>
                      </a:r>
                      <a:endParaRPr sz="12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2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2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2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2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2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2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2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2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2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2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0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US" sz="1600" u="none" cap="none" strike="noStrike">
                          <a:solidFill>
                            <a:srgbClr val="000000"/>
                          </a:solidFill>
                          <a:latin typeface="Times New Roman"/>
                          <a:ea typeface="Times New Roman"/>
                          <a:cs typeface="Times New Roman"/>
                          <a:sym typeface="Times New Roman"/>
                        </a:rPr>
                        <a:t>Cài đặt phần mềm dịch vụ sử dụng câu lệnh:</a:t>
                      </a:r>
                      <a:endParaRPr/>
                    </a:p>
                    <a:p>
                      <a:pPr indent="0" lvl="0" marL="0" marR="0" rtl="0" algn="just">
                        <a:spcBef>
                          <a:spcPts val="0"/>
                        </a:spcBef>
                        <a:spcAft>
                          <a:spcPts val="0"/>
                        </a:spcAft>
                        <a:buNone/>
                      </a:pPr>
                      <a:r>
                        <a:rPr i="1" lang="en-US" sz="1600" u="none" cap="none" strike="noStrike">
                          <a:solidFill>
                            <a:srgbClr val="000000"/>
                          </a:solidFill>
                          <a:latin typeface="Times New Roman"/>
                          <a:ea typeface="Times New Roman"/>
                          <a:cs typeface="Times New Roman"/>
                          <a:sym typeface="Times New Roman"/>
                        </a:rPr>
                        <a:t>sudo apt-get install isc-dhcp-server</a:t>
                      </a:r>
                      <a:endParaRPr/>
                    </a:p>
                    <a:p>
                      <a:pPr indent="0" lvl="0" marL="0" marR="0" rtl="0" algn="just">
                        <a:spcBef>
                          <a:spcPts val="0"/>
                        </a:spcBef>
                        <a:spcAft>
                          <a:spcPts val="0"/>
                        </a:spcAft>
                        <a:buNone/>
                      </a:pPr>
                      <a:r>
                        <a:rPr i="1" lang="en-US" sz="1200" u="none" cap="none" strike="noStrike">
                          <a:solidFill>
                            <a:srgbClr val="000000"/>
                          </a:solidFill>
                          <a:latin typeface="Times New Roman"/>
                          <a:ea typeface="Times New Roman"/>
                          <a:cs typeface="Times New Roman"/>
                          <a:sym typeface="Times New Roman"/>
                        </a:rPr>
                        <a:t> </a:t>
                      </a:r>
                      <a:endParaRPr i="1" sz="12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i="1" sz="1200" u="none" cap="none" strike="noStrike">
                        <a:solidFill>
                          <a:srgbClr val="000000"/>
                        </a:solidFill>
                        <a:latin typeface="Times New Roman"/>
                        <a:ea typeface="Times New Roman"/>
                        <a:cs typeface="Times New Roman"/>
                        <a:sym typeface="Times New Roman"/>
                      </a:endParaRPr>
                    </a:p>
                  </a:txBody>
                  <a:tcPr marT="0" marB="0" marR="68575" marL="68575"/>
                </a:tc>
              </a:tr>
              <a:tr h="3048275">
                <a:tc>
                  <a:txBody>
                    <a:bodyPr/>
                    <a:lstStyle/>
                    <a:p>
                      <a:pPr indent="0" lvl="0" marL="0" marR="0" rtl="0" algn="just">
                        <a:spcBef>
                          <a:spcPts val="0"/>
                        </a:spcBef>
                        <a:spcAft>
                          <a:spcPts val="0"/>
                        </a:spcAft>
                        <a:buNone/>
                      </a:pPr>
                      <a:r>
                        <a:rPr lang="en-US" sz="1600" u="none" cap="none" strike="noStrike">
                          <a:solidFill>
                            <a:srgbClr val="000000"/>
                          </a:solidFill>
                          <a:latin typeface="Times New Roman"/>
                          <a:ea typeface="Times New Roman"/>
                          <a:cs typeface="Times New Roman"/>
                          <a:sym typeface="Times New Roman"/>
                        </a:rPr>
                        <a:t>Cấu hình cho dịch vụ DHCP khá thuận tiện nhờ giao diện đồ họa của phần quản trị DHCP.. </a:t>
                      </a:r>
                      <a:endParaRPr/>
                    </a:p>
                    <a:p>
                      <a:pPr indent="0" lvl="0" marL="0" marR="0" rtl="0" algn="just">
                        <a:spcBef>
                          <a:spcPts val="0"/>
                        </a:spcBef>
                        <a:spcAft>
                          <a:spcPts val="0"/>
                        </a:spcAft>
                        <a:buNone/>
                      </a:pPr>
                      <a:r>
                        <a:t/>
                      </a:r>
                      <a:endParaRPr sz="12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000" u="none" cap="none" strike="noStrike">
                        <a:latin typeface="Calibri"/>
                        <a:ea typeface="Calibri"/>
                        <a:cs typeface="Calibri"/>
                        <a:sym typeface="Calibri"/>
                      </a:endParaRPr>
                    </a:p>
                  </a:txBody>
                  <a:tcPr marT="0" marB="0" marR="68575" marL="68575"/>
                </a:tc>
                <a:tc>
                  <a:txBody>
                    <a:bodyPr/>
                    <a:lstStyle/>
                    <a:p>
                      <a:pPr indent="0" lvl="0" marL="0" marR="0" rtl="0" algn="just">
                        <a:spcBef>
                          <a:spcPts val="0"/>
                        </a:spcBef>
                        <a:spcAft>
                          <a:spcPts val="0"/>
                        </a:spcAft>
                        <a:buNone/>
                      </a:pPr>
                      <a:r>
                        <a:rPr lang="en-US" sz="1600" u="none" cap="none" strike="noStrike">
                          <a:solidFill>
                            <a:srgbClr val="000000"/>
                          </a:solidFill>
                          <a:latin typeface="Times New Roman"/>
                          <a:ea typeface="Times New Roman"/>
                          <a:cs typeface="Times New Roman"/>
                          <a:sym typeface="Times New Roman"/>
                        </a:rPr>
                        <a:t>Sử dụng giao diện dòng lệnh.</a:t>
                      </a:r>
                      <a:endParaRPr/>
                    </a:p>
                    <a:p>
                      <a:pPr indent="0" lvl="0" marL="0" marR="0" rtl="0" algn="just">
                        <a:spcBef>
                          <a:spcPts val="0"/>
                        </a:spcBef>
                        <a:spcAft>
                          <a:spcPts val="0"/>
                        </a:spcAft>
                        <a:buNone/>
                      </a:pPr>
                      <a:r>
                        <a:rPr lang="en-US" sz="1600" u="none" cap="none" strike="noStrike">
                          <a:solidFill>
                            <a:srgbClr val="000000"/>
                          </a:solidFill>
                          <a:latin typeface="Times New Roman"/>
                          <a:ea typeface="Times New Roman"/>
                          <a:cs typeface="Times New Roman"/>
                          <a:sym typeface="Times New Roman"/>
                        </a:rPr>
                        <a:t>Thông tin về địa chỉ cấp cho các máy tính trong mạng, chỉnh sửa các thông tin mở file: </a:t>
                      </a:r>
                      <a:r>
                        <a:rPr i="1" lang="en-US" sz="1600" u="none" cap="none" strike="noStrike">
                          <a:solidFill>
                            <a:srgbClr val="000000"/>
                          </a:solidFill>
                          <a:latin typeface="Times New Roman"/>
                          <a:ea typeface="Times New Roman"/>
                          <a:cs typeface="Times New Roman"/>
                          <a:sym typeface="Times New Roman"/>
                        </a:rPr>
                        <a:t>/etc/dhcp/dhcpd.conf</a:t>
                      </a:r>
                      <a:endParaRPr i="1" sz="16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2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2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2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2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2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2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2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2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2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2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000" u="none" cap="none" strike="noStrike">
                        <a:latin typeface="Calibri"/>
                        <a:ea typeface="Calibri"/>
                        <a:cs typeface="Calibri"/>
                        <a:sym typeface="Calibri"/>
                      </a:endParaRPr>
                    </a:p>
                  </a:txBody>
                  <a:tcPr marT="0" marB="0" marR="68575" marL="68575"/>
                </a:tc>
              </a:tr>
            </a:tbl>
          </a:graphicData>
        </a:graphic>
      </p:graphicFrame>
      <p:pic>
        <p:nvPicPr>
          <p:cNvPr id="146" name="Google Shape;146;p7"/>
          <p:cNvPicPr preferRelativeResize="0"/>
          <p:nvPr/>
        </p:nvPicPr>
        <p:blipFill rotWithShape="1">
          <a:blip r:embed="rId3">
            <a:alphaModFix/>
          </a:blip>
          <a:srcRect b="0" l="0" r="22190" t="0"/>
          <a:stretch/>
        </p:blipFill>
        <p:spPr>
          <a:xfrm>
            <a:off x="997218" y="983468"/>
            <a:ext cx="4782258" cy="2164178"/>
          </a:xfrm>
          <a:prstGeom prst="rect">
            <a:avLst/>
          </a:prstGeom>
          <a:noFill/>
          <a:ln>
            <a:noFill/>
          </a:ln>
        </p:spPr>
      </p:pic>
      <p:pic>
        <p:nvPicPr>
          <p:cNvPr id="147" name="Google Shape;147;p7"/>
          <p:cNvPicPr preferRelativeResize="0"/>
          <p:nvPr/>
        </p:nvPicPr>
        <p:blipFill rotWithShape="1">
          <a:blip r:embed="rId4">
            <a:alphaModFix/>
          </a:blip>
          <a:srcRect b="0" l="0" r="0" t="0"/>
          <a:stretch/>
        </p:blipFill>
        <p:spPr>
          <a:xfrm>
            <a:off x="6245469" y="1484581"/>
            <a:ext cx="5290038" cy="1337749"/>
          </a:xfrm>
          <a:prstGeom prst="rect">
            <a:avLst/>
          </a:prstGeom>
          <a:noFill/>
          <a:ln>
            <a:noFill/>
          </a:ln>
        </p:spPr>
      </p:pic>
      <p:pic>
        <p:nvPicPr>
          <p:cNvPr id="148" name="Google Shape;148;p7"/>
          <p:cNvPicPr preferRelativeResize="0"/>
          <p:nvPr/>
        </p:nvPicPr>
        <p:blipFill rotWithShape="1">
          <a:blip r:embed="rId5">
            <a:alphaModFix/>
          </a:blip>
          <a:srcRect b="0" l="0" r="0" t="0"/>
          <a:stretch/>
        </p:blipFill>
        <p:spPr>
          <a:xfrm>
            <a:off x="6216160" y="3947537"/>
            <a:ext cx="5246078" cy="2189493"/>
          </a:xfrm>
          <a:prstGeom prst="rect">
            <a:avLst/>
          </a:prstGeom>
          <a:noFill/>
          <a:ln>
            <a:noFill/>
          </a:ln>
        </p:spPr>
      </p:pic>
      <p:pic>
        <p:nvPicPr>
          <p:cNvPr id="149" name="Google Shape;149;p7"/>
          <p:cNvPicPr preferRelativeResize="0"/>
          <p:nvPr/>
        </p:nvPicPr>
        <p:blipFill rotWithShape="1">
          <a:blip r:embed="rId6">
            <a:alphaModFix/>
          </a:blip>
          <a:srcRect b="0" l="0" r="0" t="0"/>
          <a:stretch/>
        </p:blipFill>
        <p:spPr>
          <a:xfrm>
            <a:off x="759580" y="3831174"/>
            <a:ext cx="2608384" cy="2244310"/>
          </a:xfrm>
          <a:prstGeom prst="rect">
            <a:avLst/>
          </a:prstGeom>
          <a:noFill/>
          <a:ln>
            <a:noFill/>
          </a:ln>
        </p:spPr>
      </p:pic>
      <p:pic>
        <p:nvPicPr>
          <p:cNvPr id="150" name="Google Shape;150;p7"/>
          <p:cNvPicPr preferRelativeResize="0"/>
          <p:nvPr/>
        </p:nvPicPr>
        <p:blipFill rotWithShape="1">
          <a:blip r:embed="rId7">
            <a:alphaModFix/>
          </a:blip>
          <a:srcRect b="0" l="0" r="0" t="0"/>
          <a:stretch/>
        </p:blipFill>
        <p:spPr>
          <a:xfrm>
            <a:off x="3324517" y="3831174"/>
            <a:ext cx="2818374" cy="224431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txBox="1"/>
          <p:nvPr>
            <p:ph type="ctrTitle"/>
          </p:nvPr>
        </p:nvSpPr>
        <p:spPr>
          <a:xfrm>
            <a:off x="1406842" y="571500"/>
            <a:ext cx="9144000" cy="131884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Phần 2</a:t>
            </a:r>
            <a:br>
              <a:rPr lang="en-US" sz="4000">
                <a:latin typeface="Times New Roman"/>
                <a:ea typeface="Times New Roman"/>
                <a:cs typeface="Times New Roman"/>
                <a:sym typeface="Times New Roman"/>
              </a:rPr>
            </a:br>
            <a:r>
              <a:rPr lang="en-US" sz="4800">
                <a:latin typeface="Times New Roman"/>
                <a:ea typeface="Times New Roman"/>
                <a:cs typeface="Times New Roman"/>
                <a:sym typeface="Times New Roman"/>
              </a:rPr>
              <a:t>Chia sẻ file và máy in</a:t>
            </a:r>
            <a:endParaRPr sz="4000"/>
          </a:p>
        </p:txBody>
      </p:sp>
      <p:pic>
        <p:nvPicPr>
          <p:cNvPr id="156" name="Google Shape;156;p8"/>
          <p:cNvPicPr preferRelativeResize="0"/>
          <p:nvPr/>
        </p:nvPicPr>
        <p:blipFill rotWithShape="1">
          <a:blip r:embed="rId3">
            <a:alphaModFix/>
          </a:blip>
          <a:srcRect b="0" l="0" r="0" t="0"/>
          <a:stretch/>
        </p:blipFill>
        <p:spPr>
          <a:xfrm>
            <a:off x="3066414" y="2204054"/>
            <a:ext cx="5824855" cy="4079875"/>
          </a:xfrm>
          <a:prstGeom prst="rect">
            <a:avLst/>
          </a:prstGeom>
          <a:noFill/>
          <a:ln>
            <a:noFill/>
          </a:ln>
        </p:spPr>
      </p:pic>
      <p:cxnSp>
        <p:nvCxnSpPr>
          <p:cNvPr id="157" name="Google Shape;157;p8"/>
          <p:cNvCxnSpPr/>
          <p:nvPr/>
        </p:nvCxnSpPr>
        <p:spPr>
          <a:xfrm>
            <a:off x="2754841" y="1979122"/>
            <a:ext cx="6448000" cy="0"/>
          </a:xfrm>
          <a:prstGeom prst="straightConnector1">
            <a:avLst/>
          </a:prstGeom>
          <a:noFill/>
          <a:ln cap="flat" cmpd="sng" w="19050">
            <a:solidFill>
              <a:schemeClr val="accent2"/>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ph type="title"/>
          </p:nvPr>
        </p:nvSpPr>
        <p:spPr>
          <a:xfrm>
            <a:off x="838200" y="365125"/>
            <a:ext cx="10515600" cy="87884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Giới thiệu </a:t>
            </a:r>
            <a:endParaRPr/>
          </a:p>
        </p:txBody>
      </p:sp>
      <p:sp>
        <p:nvSpPr>
          <p:cNvPr id="163" name="Google Shape;163;p9"/>
          <p:cNvSpPr txBox="1"/>
          <p:nvPr>
            <p:ph idx="1" type="body"/>
          </p:nvPr>
        </p:nvSpPr>
        <p:spPr>
          <a:xfrm>
            <a:off x="838200" y="1244600"/>
            <a:ext cx="10515600" cy="493268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Chia sẻ file và máy in là dịch vụ căn bản trong môi trường làm việc Windows và Ubuntu</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Dịch vụ file cho phép người dùng lưu trữ và chia sẻ dữ liệu, chương trình với người dùng khác trong mạng.</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Cung cấp công cụ làm đơn giản hóa việc chia sẻ và quản lí</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Effect filter="fade" transition="in">
                                      <p:cBhvr>
                                        <p:cTn dur="500"/>
                                        <p:tgtEl>
                                          <p:spTgt spid="1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animEffect filter="fade" transition="in">
                                      <p:cBhvr>
                                        <p:cTn dur="500"/>
                                        <p:tgtEl>
                                          <p:spTgt spid="1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animEffect filter="fade" transition="in">
                                      <p:cBhvr>
                                        <p:cTn dur="500"/>
                                        <p:tgtEl>
                                          <p:spTgt spid="16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2021-11-14T14:45:53Z</dcterms:created>
  <dc:creator>Admin</dc:creator>
</cp:coreProperties>
</file>