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79"/>
  </p:normalViewPr>
  <p:slideViewPr>
    <p:cSldViewPr snapToGrid="0" snapToObjects="1">
      <p:cViewPr varScale="1">
        <p:scale>
          <a:sx n="78" d="100"/>
          <a:sy n="78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60A932-080F-8E4A-86DC-4FF888341D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5153-5CB7-114B-9E69-8DD892B57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2B51-6B62-6546-9349-D6F712635D9A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C221E5-B586-544A-B23E-C0BF714DB3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4FAD3-CE5E-AD48-A2D6-0CA88AD73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1AA55-DE46-AD48-B7B0-A90188EB4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40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8FD4-6B57-2140-9FFB-BBD949385FC4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6D982-F708-2943-BF5F-5FAE1CEB8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9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連鎖率「れんさりつ」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6D982-F708-2943-BF5F-5FAE1CEB8A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51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2BF6-D036-FF43-AF34-05402BA18A5F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5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351A-BF59-2D49-A3A4-40970C0A2DD0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4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D45C-F302-F644-B4BD-37ED2A582BE9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1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11F6-89ED-B847-9C5B-8722E9A21071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6ACB-CE2E-8347-9AD0-ECB197CDBDD6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72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3F1B-0315-1449-9974-79235296B999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2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350C-A89C-5042-BD51-14113A772457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8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5DE2-1C44-BA41-995C-72F79595504B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5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3290-98D7-8842-97D1-2FF77CCFB8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34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F3DA-BA46-804E-81D5-2459360185C6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90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B1FC-9174-C743-A4BB-CFC0F426BA46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C342-2184-C448-BE80-F9ADE2595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r>
              <a:rPr kumimoji="1" lang="ja-JP" altLang="en-US"/>
              <a:t>　</a:t>
            </a:r>
            <a:r>
              <a:rPr kumimoji="1" lang="zh-CN" altLang="en-US" dirty="0"/>
              <a:t>誤差逆伝播法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129F1-C0EB-6743-AB21-50B759C4D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　　　　　</a:t>
            </a:r>
            <a:r>
              <a:rPr kumimoji="1" lang="zh-CN" altLang="en-US" dirty="0"/>
              <a:t>石田研</a:t>
            </a:r>
            <a:r>
              <a:rPr kumimoji="1" lang="ja-JP" altLang="en-US"/>
              <a:t>　</a:t>
            </a:r>
            <a:r>
              <a:rPr kumimoji="1" lang="en-US" altLang="ja-JP" dirty="0"/>
              <a:t>M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ja-JP" altLang="en-US"/>
              <a:t>　</a:t>
            </a:r>
            <a:r>
              <a:rPr kumimoji="1" lang="zh-CN" altLang="en-US" dirty="0"/>
              <a:t> </a:t>
            </a:r>
            <a:r>
              <a:rPr kumimoji="1" lang="en-US" altLang="zh-CN" dirty="0"/>
              <a:t>LU</a:t>
            </a:r>
            <a:r>
              <a:rPr kumimoji="1" lang="zh-CN" altLang="en-US" dirty="0"/>
              <a:t> </a:t>
            </a:r>
            <a:r>
              <a:rPr kumimoji="1" lang="en-US" altLang="zh-CN" dirty="0"/>
              <a:t>JUANJUAN</a:t>
            </a:r>
            <a:r>
              <a:rPr kumimoji="1" lang="zh-CN" altLang="en-US" dirty="0"/>
              <a:t>（リク）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C5CBD-E5DD-B949-88FF-B4CDF82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DD83-1771-1443-80E7-FC70297E7E13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5240-68D8-D54A-9D9F-527A886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3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DFEE-76A3-5145-9037-04440A4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178FE-72D6-7A45-875C-04FD1D72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A6951-81DE-FD46-9B5C-57002E83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BC8F9E5-0D84-4348-9694-3D7A66E6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Affine</a:t>
            </a:r>
            <a:r>
              <a:rPr lang="zh-CN" altLang="en-US" sz="2400" dirty="0"/>
              <a:t>レイヤ</a:t>
            </a:r>
            <a:r>
              <a:rPr lang="ja-JP" altLang="en-US" sz="2400"/>
              <a:t>は</a:t>
            </a:r>
            <a:r>
              <a:rPr lang="zh-CN" altLang="en-US" sz="2400" dirty="0"/>
              <a:t>以下のような式</a:t>
            </a:r>
            <a:r>
              <a:rPr lang="ja-JP" altLang="en-US" sz="2400"/>
              <a:t>を</a:t>
            </a:r>
            <a:r>
              <a:rPr lang="zh-CN" altLang="en-US" sz="2400" dirty="0"/>
              <a:t>表します：</a:t>
            </a:r>
            <a:endParaRPr lang="en-US" altLang="zh-CN" sz="2400" dirty="0"/>
          </a:p>
          <a:p>
            <a:pPr marL="0" indent="0">
              <a:buNone/>
            </a:pPr>
            <a:r>
              <a:rPr lang="ja-JP" altLang="en-US" sz="2400"/>
              <a:t>　　</a:t>
            </a:r>
            <a:r>
              <a:rPr lang="en-US" altLang="ja-JP" sz="2400" dirty="0"/>
              <a:t>Y=X</a:t>
            </a:r>
            <a:r>
              <a:rPr lang="ja-JP" altLang="en-US" sz="2400"/>
              <a:t>・</a:t>
            </a:r>
            <a:r>
              <a:rPr lang="en-US" altLang="ja-JP" sz="2400" dirty="0"/>
              <a:t>W+B</a:t>
            </a:r>
          </a:p>
          <a:p>
            <a:pPr marL="0" indent="0">
              <a:buNone/>
            </a:pPr>
            <a:r>
              <a:rPr lang="en-US" altLang="zh-CN" sz="2400" dirty="0"/>
              <a:t>X,W,B</a:t>
            </a:r>
            <a:r>
              <a:rPr lang="ja-JP" altLang="en-US" sz="2400"/>
              <a:t>は</a:t>
            </a:r>
            <a:r>
              <a:rPr lang="zh-CN" altLang="en-US" sz="2400" dirty="0"/>
              <a:t>以下のような行列：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ja-JP" altLang="en-US" sz="2400"/>
              <a:t>　　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37C4DE-1C88-4F4C-9632-B9CDEA54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73" y="3251993"/>
            <a:ext cx="3158191" cy="27319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630F7C-BA18-3543-8F45-97A6CE0B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22" y="2718921"/>
            <a:ext cx="4461739" cy="28347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4CD2BE-2397-1447-B163-3F51457DF961}"/>
              </a:ext>
            </a:extLst>
          </p:cNvPr>
          <p:cNvSpPr txBox="1"/>
          <p:nvPr/>
        </p:nvSpPr>
        <p:spPr>
          <a:xfrm>
            <a:off x="4881283" y="5522633"/>
            <a:ext cx="370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Affine</a:t>
            </a:r>
            <a:r>
              <a:rPr kumimoji="1" lang="zh-CN" altLang="en-US" sz="2400" dirty="0"/>
              <a:t>レイヤ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計算グラフ</a:t>
            </a:r>
          </a:p>
        </p:txBody>
      </p:sp>
    </p:spTree>
    <p:extLst>
      <p:ext uri="{BB962C8B-B14F-4D97-AF65-F5344CB8AC3E}">
        <p14:creationId xmlns:p14="http://schemas.microsoft.com/office/powerpoint/2010/main" val="337651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C74E-D5BD-AB41-BCE3-59C65DD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C3230F-1282-6E4E-878B-9670EE0C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ja-JP" altLang="en-US"/>
                  <a:t>　　　　　　　　　</a:t>
                </a:r>
                <a:r>
                  <a:rPr kumimoji="1" lang="ja-JP" altLang="en-US" sz="2400"/>
                  <a:t>１、「＋」</a:t>
                </a:r>
                <a:r>
                  <a:rPr kumimoji="1" lang="zh-CN" altLang="en-US" sz="2400" dirty="0"/>
                  <a:t>ノードのところ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endParaRPr kumimoji="1"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kumimoji="1" lang="ja-JP" altLang="en-US" sz="2400"/>
                  <a:t>　　　　　　　　　　　が</a:t>
                </a:r>
                <a:r>
                  <a:rPr kumimoji="1" lang="zh-CN" altLang="en-US" sz="2400" dirty="0"/>
                  <a:t>そのまま流れます</a:t>
                </a:r>
                <a:endParaRPr kumimoji="1" lang="en-US" altLang="zh-CN" sz="2400" dirty="0"/>
              </a:p>
              <a:p>
                <a:r>
                  <a:rPr kumimoji="1" lang="ja-JP" altLang="en-US" sz="2400"/>
                  <a:t>　　　　　　　　　　　</a:t>
                </a:r>
                <a:r>
                  <a:rPr kumimoji="1" lang="zh-CN" altLang="en-US" sz="2400" dirty="0"/>
                  <a:t>２、「</a:t>
                </a:r>
                <a:r>
                  <a:rPr kumimoji="1" lang="en-US" altLang="zh-CN" sz="2400" dirty="0"/>
                  <a:t>dot</a:t>
                </a:r>
                <a:r>
                  <a:rPr kumimoji="1" lang="zh-CN" altLang="en-US" sz="2400" dirty="0"/>
                  <a:t>」ノード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ところ</a:t>
                </a:r>
                <a:endParaRPr kumimoji="1" lang="en-US" altLang="zh-CN" sz="2400" dirty="0"/>
              </a:p>
              <a:p>
                <a:r>
                  <a:rPr kumimoji="1" lang="ja-JP" altLang="en-US" sz="2400"/>
                  <a:t>　　　　　　　　　　　も</a:t>
                </a:r>
                <a:r>
                  <a:rPr kumimoji="1" lang="zh-CN" altLang="en-US" sz="2400" dirty="0"/>
                  <a:t>乗算ですが、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、</a:t>
                </a:r>
                <a:r>
                  <a:rPr kumimoji="1" lang="en-US" altLang="zh-CN" sz="2400" dirty="0"/>
                  <a:t>W</a:t>
                </a:r>
                <a:r>
                  <a:rPr kumimoji="1" lang="ja-JP" altLang="en-US" sz="2400"/>
                  <a:t>が</a:t>
                </a:r>
                <a:r>
                  <a:rPr kumimoji="1" lang="zh-CN" altLang="en-US" sz="2400" dirty="0"/>
                  <a:t>行列</a:t>
                </a:r>
                <a:endParaRPr kumimoji="1" lang="en-US" altLang="zh-CN" sz="2400" dirty="0"/>
              </a:p>
              <a:p>
                <a:r>
                  <a:rPr kumimoji="1" lang="ja-JP" altLang="en-US" sz="2400"/>
                  <a:t>　　　　　　　　　　　</a:t>
                </a:r>
                <a:r>
                  <a:rPr kumimoji="1" lang="zh-CN" altLang="en-US" sz="2400" dirty="0"/>
                  <a:t>ですので、順伝播のとき</a:t>
                </a:r>
                <a:r>
                  <a:rPr kumimoji="1" lang="en-US" altLang="zh-CN" sz="2400" dirty="0"/>
                  <a:t>XW</a:t>
                </a:r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Y</a:t>
                </a:r>
                <a:r>
                  <a:rPr kumimoji="1" lang="ja-JP" altLang="en-US" sz="2400"/>
                  <a:t>は</a:t>
                </a:r>
                <a:r>
                  <a:rPr kumimoji="1" lang="en-US" altLang="zh-CN" sz="2400" dirty="0"/>
                  <a:t>(2,)(2,3)=(3,)</a:t>
                </a:r>
                <a:r>
                  <a:rPr kumimoji="1" lang="zh-CN" altLang="en-US" sz="2400" dirty="0"/>
                  <a:t>、逆伝播するとき、</a:t>
                </a:r>
                <a:r>
                  <a:rPr kumimoji="1" lang="en-US" altLang="zh-CN" sz="2400" dirty="0"/>
                  <a:t>(3,)(2,3)</a:t>
                </a:r>
                <a:r>
                  <a:rPr kumimoji="1" lang="ja-JP" altLang="en-US" sz="2400"/>
                  <a:t>は</a:t>
                </a:r>
                <a:r>
                  <a:rPr kumimoji="1" lang="zh-CN" altLang="en-US" sz="2400" dirty="0"/>
                  <a:t>ダメですので、</a:t>
                </a:r>
                <a:r>
                  <a:rPr kumimoji="1" lang="en-US" altLang="zh-CN" sz="2400" dirty="0"/>
                  <a:t>(3,)(3,2)</a:t>
                </a:r>
                <a:r>
                  <a:rPr kumimoji="1" lang="zh-CN" altLang="en-US" sz="2400" dirty="0"/>
                  <a:t>になります。</a:t>
                </a:r>
                <a:r>
                  <a:rPr kumimoji="1" lang="en-US" altLang="zh-CN" sz="2400" dirty="0"/>
                  <a:t>(3,2)</a:t>
                </a:r>
                <a:r>
                  <a:rPr kumimoji="1" lang="ja-JP" altLang="en-US" sz="2400"/>
                  <a:t>は</a:t>
                </a:r>
                <a:r>
                  <a:rPr kumimoji="1" lang="en-US" altLang="ja-JP" sz="2400" dirty="0"/>
                  <a:t>W</a:t>
                </a:r>
                <a:r>
                  <a:rPr kumimoji="1" lang="en-US" altLang="ja-JP" sz="2400" baseline="30000" dirty="0"/>
                  <a:t>T</a:t>
                </a:r>
                <a:r>
                  <a:rPr kumimoji="1" lang="zh-CN" altLang="en-US" sz="2400" dirty="0"/>
                  <a:t>です。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endParaRPr kumimoji="1" lang="en-US" altLang="zh-CN" sz="2400" baseline="30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・</a:t>
                </a:r>
                <a:r>
                  <a:rPr kumimoji="1" lang="en-US" altLang="zh-CN" sz="2400" dirty="0"/>
                  <a:t>W</a:t>
                </a:r>
                <a:r>
                  <a:rPr kumimoji="1" lang="en-US" altLang="zh-CN" sz="2400" baseline="30000" dirty="0"/>
                  <a:t>T</a:t>
                </a:r>
                <a:r>
                  <a:rPr kumimoji="1" lang="ja-JP" altLang="en-US" sz="2400" baseline="30000"/>
                  <a:t>　　　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＝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kumimoji="1" lang="en-US" altLang="zh-CN" sz="2400" i="1" baseline="3000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・</m:t>
                    </m:r>
                    <m:f>
                      <m:f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C3230F-1282-6E4E-878B-9670EE0C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877" r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3F7CB-DF6B-E746-84E5-3BA1EDCE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A8ABBB-DE78-2A44-8315-82C3A19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DCCDA5-177C-5B40-8E10-5D5474B4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193"/>
            <a:ext cx="4241800" cy="24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4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7E1C-9F06-884C-93CB-D4192A16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D84517-F5D4-0F4C-9836-6ED9AB330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88" y="1855071"/>
            <a:ext cx="6229469" cy="339498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7FA9F-7B4B-024D-AEA0-5EDA726E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13A2F-3ABC-AD4E-BEA1-F82297E5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29214E-0CA9-B74C-9343-F82FC7D01FBA}"/>
                  </a:ext>
                </a:extLst>
              </p:cNvPr>
              <p:cNvSpPr txBox="1"/>
              <p:nvPr/>
            </p:nvSpPr>
            <p:spPr>
              <a:xfrm>
                <a:off x="202589" y="5250053"/>
                <a:ext cx="8658139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注意すべきこと：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W</a:t>
                </a:r>
                <a:r>
                  <a:rPr kumimoji="1" lang="ja-JP" altLang="en-US" sz="2400">
                    <a:solidFill>
                      <a:schemeClr val="accent1"/>
                    </a:solidFill>
                  </a:rPr>
                  <a:t>と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は同じ形です。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と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は同じ形です。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29214E-0CA9-B74C-9343-F82FC7D0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9" y="5250053"/>
                <a:ext cx="8658139" cy="635367"/>
              </a:xfrm>
              <a:prstGeom prst="rect">
                <a:avLst/>
              </a:prstGeom>
              <a:blipFill>
                <a:blip r:embed="rId3"/>
                <a:stretch>
                  <a:fillRect l="-1025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8AD68F3-C873-1B4E-96EA-23650EF3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56" y="3703963"/>
            <a:ext cx="3259894" cy="15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3135-A4A3-624E-B7EA-4EE3D7A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EE0AF-07AC-C348-B0E1-28046A28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Softmax</a:t>
            </a:r>
            <a:r>
              <a:rPr kumimoji="1" lang="en-US" altLang="zh-CN" dirty="0"/>
              <a:t>-with-Loss</a:t>
            </a:r>
            <a:r>
              <a:rPr kumimoji="1" lang="zh-CN" altLang="en-US" dirty="0"/>
              <a:t>レイヤ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400" dirty="0"/>
              <a:t>この</a:t>
            </a:r>
            <a:r>
              <a:rPr kumimoji="1" lang="ja-JP" altLang="en-US" sz="2400"/>
              <a:t>図は</a:t>
            </a:r>
            <a:r>
              <a:rPr kumimoji="1" lang="zh-CN" altLang="en-US" sz="2400" dirty="0"/>
              <a:t>手書き数字認識</a:t>
            </a:r>
            <a:r>
              <a:rPr kumimoji="1" lang="ja-JP" altLang="en-US" sz="2400"/>
              <a:t>の場合、</a:t>
            </a:r>
            <a:r>
              <a:rPr kumimoji="1" lang="en-US" altLang="ja-JP" sz="2400" dirty="0" err="1"/>
              <a:t>softmax</a:t>
            </a:r>
            <a:r>
              <a:rPr kumimoji="1" lang="zh-CN" altLang="en-US" sz="2400" dirty="0"/>
              <a:t>レイヤ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出力です。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A983F-4B69-4347-9369-6087675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5EA03-6D64-B047-A7C6-1A22744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AC635-FC34-6446-845E-5A9E78BA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52961"/>
            <a:ext cx="7358903" cy="22626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4F23BD-1829-074A-9367-14592D070EEC}"/>
              </a:ext>
            </a:extLst>
          </p:cNvPr>
          <p:cNvSpPr txBox="1"/>
          <p:nvPr/>
        </p:nvSpPr>
        <p:spPr>
          <a:xfrm>
            <a:off x="658477" y="2494055"/>
            <a:ext cx="7671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/>
              <a:t>Softmax</a:t>
            </a:r>
            <a:r>
              <a:rPr kumimoji="1" lang="zh-CN" altLang="en-US" sz="2400" dirty="0"/>
              <a:t>関数</a:t>
            </a:r>
            <a:r>
              <a:rPr kumimoji="1" lang="ja-JP" altLang="en-US" sz="2400"/>
              <a:t>は入力</a:t>
            </a:r>
            <a:r>
              <a:rPr kumimoji="1" lang="zh-CN" altLang="en-US" sz="2400" dirty="0"/>
              <a:t>された値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正規化して出力します。</a:t>
            </a:r>
          </a:p>
        </p:txBody>
      </p:sp>
    </p:spTree>
    <p:extLst>
      <p:ext uri="{BB962C8B-B14F-4D97-AF65-F5344CB8AC3E}">
        <p14:creationId xmlns:p14="http://schemas.microsoft.com/office/powerpoint/2010/main" val="418241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14AD97-7F8F-D040-BCB7-2EFD10D1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8" y="2904190"/>
            <a:ext cx="8506544" cy="32727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867F8C-CFF1-3642-A963-AE68738B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717DF-754D-7944-9D81-49E2CE46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softmax</a:t>
            </a:r>
            <a:r>
              <a:rPr kumimoji="1" lang="en-US" altLang="zh-CN" sz="2400" dirty="0"/>
              <a:t>-with-loss</a:t>
            </a:r>
            <a:r>
              <a:rPr kumimoji="1" lang="zh-CN" altLang="en-US" sz="2400" dirty="0"/>
              <a:t>レイ</a:t>
            </a:r>
            <a:r>
              <a:rPr kumimoji="1" lang="ja-JP" altLang="en-US" sz="2400"/>
              <a:t>ヤとは</a:t>
            </a:r>
            <a:r>
              <a:rPr kumimoji="1" lang="en-US" altLang="zh-CN" sz="2400" dirty="0" err="1"/>
              <a:t>Softmax</a:t>
            </a:r>
            <a:r>
              <a:rPr kumimoji="1" lang="zh-CN" altLang="en-US" sz="2400" dirty="0"/>
              <a:t>関数</a:t>
            </a:r>
            <a:r>
              <a:rPr kumimoji="1" lang="ja-JP" altLang="en-US" sz="2400"/>
              <a:t>に</a:t>
            </a:r>
            <a:r>
              <a:rPr kumimoji="1" lang="zh-CN" altLang="en-US" sz="2400" dirty="0"/>
              <a:t>損失関数である交差エントロピー誤差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含めているレイヤです。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softmax</a:t>
            </a:r>
            <a:r>
              <a:rPr kumimoji="1" lang="en-US" altLang="zh-CN" sz="2400" dirty="0"/>
              <a:t>-with-loss</a:t>
            </a:r>
            <a:r>
              <a:rPr kumimoji="1" lang="zh-CN" altLang="en-US" sz="2400" dirty="0"/>
              <a:t>レイ</a:t>
            </a:r>
            <a:r>
              <a:rPr kumimoji="1" lang="ja-JP" altLang="en-US" sz="2400"/>
              <a:t>ヤの</a:t>
            </a:r>
            <a:r>
              <a:rPr kumimoji="1" lang="zh-CN" altLang="en-US" sz="2400" dirty="0"/>
              <a:t>計算グラフ</a:t>
            </a:r>
            <a:r>
              <a:rPr kumimoji="1" lang="ja-JP" altLang="en-US" sz="2400"/>
              <a:t>は：</a:t>
            </a: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4CAE6-4885-0142-BCCA-C9900713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B8D6EF-C7CC-3A40-98FE-F69FEE6C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26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5DC2-4EC7-D043-BD7A-EB41D755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DF14DB-7FD9-9347-895A-8AC86880C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85284"/>
            <a:ext cx="5969606" cy="39969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6575A-2790-C74F-8482-2F4D29C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6B6E6-1534-9146-BCF5-771C156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3351D-B753-1C44-B5F4-53D05E4E09A0}"/>
              </a:ext>
            </a:extLst>
          </p:cNvPr>
          <p:cNvSpPr txBox="1"/>
          <p:nvPr/>
        </p:nvSpPr>
        <p:spPr>
          <a:xfrm>
            <a:off x="5325035" y="1690689"/>
            <a:ext cx="38189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注目</a:t>
            </a:r>
            <a:r>
              <a:rPr lang="ja-JP" altLang="en-US" sz="2000"/>
              <a:t>すべきは、</a:t>
            </a:r>
            <a:r>
              <a:rPr lang="zh-CN" altLang="en-US" sz="2000" dirty="0"/>
              <a:t>逆伝播</a:t>
            </a:r>
            <a:r>
              <a:rPr lang="ja-JP" altLang="en-US" sz="2000"/>
              <a:t>の</a:t>
            </a:r>
            <a:r>
              <a:rPr lang="zh-CN" altLang="en-US" sz="2000" dirty="0"/>
              <a:t>結果</a:t>
            </a:r>
            <a:r>
              <a:rPr lang="ja-JP" altLang="en-US" sz="2000"/>
              <a:t>です。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</a:t>
            </a:r>
            <a:r>
              <a:rPr lang="ja-JP" altLang="en-US" sz="2000"/>
              <a:t>レイヤからの</a:t>
            </a:r>
            <a:r>
              <a:rPr lang="zh-CN" altLang="en-US" sz="2000" dirty="0"/>
              <a:t>逆伝播</a:t>
            </a:r>
            <a:r>
              <a:rPr lang="ja-JP" altLang="en-US" sz="2000"/>
              <a:t>の</a:t>
            </a:r>
            <a:r>
              <a:rPr lang="zh-CN" altLang="en-US" sz="2000" dirty="0"/>
              <a:t>結果</a:t>
            </a:r>
            <a:r>
              <a:rPr lang="en-US" altLang="ja-JP" sz="2000" dirty="0"/>
              <a:t>(</a:t>
            </a:r>
            <a:r>
              <a:rPr lang="en-US" altLang="zh-CN" sz="2000" dirty="0"/>
              <a:t>y1 − t1, y2 − t2, y3 − t3) </a:t>
            </a:r>
            <a:r>
              <a:rPr lang="ja-JP" altLang="en-US" sz="2000"/>
              <a:t>は、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</a:t>
            </a:r>
            <a:r>
              <a:rPr lang="ja-JP" altLang="en-US" sz="2000"/>
              <a:t>レイヤの</a:t>
            </a:r>
            <a:r>
              <a:rPr lang="zh-CN" altLang="en-US" sz="2000" dirty="0"/>
              <a:t>出力</a:t>
            </a:r>
            <a:r>
              <a:rPr lang="ja-JP" altLang="en-US" sz="2000"/>
              <a:t>と</a:t>
            </a:r>
            <a:r>
              <a:rPr lang="zh-CN" altLang="en-US" sz="2000" dirty="0"/>
              <a:t>教師</a:t>
            </a:r>
            <a:r>
              <a:rPr lang="ja-JP" altLang="en-US" sz="2000"/>
              <a:t>ラベルの</a:t>
            </a:r>
            <a:r>
              <a:rPr lang="zh-CN" altLang="en-US" sz="2000" dirty="0"/>
              <a:t>差分</a:t>
            </a:r>
            <a:r>
              <a:rPr lang="ja-JP" altLang="en-US" sz="2000"/>
              <a:t>になります。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sz="2000"/>
              <a:t>ニューラルネットワーク の</a:t>
            </a:r>
            <a:r>
              <a:rPr lang="zh-CN" altLang="en-US" sz="2000" dirty="0"/>
              <a:t>逆伝播</a:t>
            </a:r>
            <a:r>
              <a:rPr lang="ja-JP" altLang="en-US" sz="2000"/>
              <a:t>では、この</a:t>
            </a:r>
            <a:r>
              <a:rPr lang="zh-CN" altLang="en-US" sz="2000" dirty="0"/>
              <a:t>差分</a:t>
            </a:r>
            <a:r>
              <a:rPr lang="ja-JP" altLang="en-US" sz="2000"/>
              <a:t>である</a:t>
            </a:r>
            <a:r>
              <a:rPr lang="zh-CN" altLang="en-US" sz="2000" dirty="0">
                <a:solidFill>
                  <a:schemeClr val="accent1"/>
                </a:solidFill>
              </a:rPr>
              <a:t>誤差</a:t>
            </a:r>
            <a:r>
              <a:rPr lang="ja-JP" altLang="en-US" sz="2000"/>
              <a:t>が</a:t>
            </a:r>
            <a:r>
              <a:rPr lang="zh-CN" altLang="en-US" sz="2000" dirty="0"/>
              <a:t>前</a:t>
            </a:r>
            <a:r>
              <a:rPr lang="ja-JP" altLang="en-US" sz="2000"/>
              <a:t>レイヤへ</a:t>
            </a:r>
            <a:r>
              <a:rPr lang="zh-CN" altLang="en-US" sz="2000" dirty="0"/>
              <a:t>伝</a:t>
            </a:r>
            <a:r>
              <a:rPr lang="ja-JP" altLang="en-US" sz="2000"/>
              <a:t>わっていくのです。これはニュー ラルネットワークの</a:t>
            </a:r>
            <a:r>
              <a:rPr lang="zh-CN" altLang="en-US" sz="2000" dirty="0"/>
              <a:t>学習</a:t>
            </a:r>
            <a:r>
              <a:rPr lang="ja-JP" altLang="en-US" sz="2000"/>
              <a:t>における</a:t>
            </a:r>
            <a:r>
              <a:rPr lang="zh-CN" altLang="en-US" sz="2000" dirty="0">
                <a:solidFill>
                  <a:schemeClr val="accent1"/>
                </a:solidFill>
              </a:rPr>
              <a:t>重要</a:t>
            </a:r>
            <a:r>
              <a:rPr lang="ja-JP" altLang="en-US" sz="2000">
                <a:solidFill>
                  <a:schemeClr val="accent1"/>
                </a:solidFill>
              </a:rPr>
              <a:t>な</a:t>
            </a:r>
            <a:r>
              <a:rPr lang="zh-CN" altLang="en-US" sz="2000" dirty="0">
                <a:solidFill>
                  <a:schemeClr val="accent1"/>
                </a:solidFill>
              </a:rPr>
              <a:t>性質</a:t>
            </a:r>
            <a:r>
              <a:rPr lang="ja-JP" altLang="en-US" sz="2000"/>
              <a:t>です。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99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6F36-24D3-0646-8A2A-675363ED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AA46BB8-B8FB-004D-AC95-3ECC3B613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5504561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862E3-BCEC-204C-B12A-D37BDF93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7422CB-9003-1443-921E-E42B6EB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24B0D9-C4B1-CF41-AEB3-652ECFF12C33}"/>
              </a:ext>
            </a:extLst>
          </p:cNvPr>
          <p:cNvSpPr txBox="1"/>
          <p:nvPr/>
        </p:nvSpPr>
        <p:spPr>
          <a:xfrm>
            <a:off x="5983941" y="2272553"/>
            <a:ext cx="2959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cross_entropy_error</a:t>
            </a:r>
            <a:r>
              <a:rPr kumimoji="1" lang="zh-CN" altLang="en-US" dirty="0"/>
              <a:t>関数</a:t>
            </a:r>
            <a:r>
              <a:rPr kumimoji="1" lang="ja-JP" altLang="en-US"/>
              <a:t>は</a:t>
            </a:r>
            <a:endParaRPr kumimoji="1" lang="en-US" altLang="ja-JP" dirty="0"/>
          </a:p>
          <a:p>
            <a:r>
              <a:rPr kumimoji="1" lang="en-US" altLang="zh-CN" dirty="0"/>
              <a:t>4.2.4</a:t>
            </a:r>
            <a:r>
              <a:rPr kumimoji="1" lang="ja-JP" altLang="en-US"/>
              <a:t>に</a:t>
            </a:r>
            <a:r>
              <a:rPr kumimoji="1" lang="zh-CN" altLang="en-US" dirty="0"/>
              <a:t>実装した関数です。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softmax</a:t>
            </a:r>
            <a:r>
              <a:rPr kumimoji="1" lang="zh-CN" altLang="en-US" dirty="0"/>
              <a:t>関数</a:t>
            </a:r>
            <a:r>
              <a:rPr kumimoji="1" lang="ja-JP" altLang="en-US"/>
              <a:t>は</a:t>
            </a:r>
            <a:r>
              <a:rPr kumimoji="1" lang="en-US" altLang="ja-JP" dirty="0"/>
              <a:t>3.5.2</a:t>
            </a:r>
            <a:r>
              <a:rPr kumimoji="1" lang="ja-JP" altLang="en-US"/>
              <a:t>に</a:t>
            </a:r>
            <a:r>
              <a:rPr kumimoji="1" lang="zh-CN" altLang="en-US" dirty="0"/>
              <a:t>実装</a:t>
            </a:r>
            <a:endParaRPr kumimoji="1" lang="en-US" altLang="zh-CN" dirty="0"/>
          </a:p>
          <a:p>
            <a:r>
              <a:rPr kumimoji="1" lang="zh-CN" altLang="en-US" dirty="0"/>
              <a:t>した。</a:t>
            </a:r>
          </a:p>
        </p:txBody>
      </p:sp>
    </p:spTree>
    <p:extLst>
      <p:ext uri="{BB962C8B-B14F-4D97-AF65-F5344CB8AC3E}">
        <p14:creationId xmlns:p14="http://schemas.microsoft.com/office/powerpoint/2010/main" val="396257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DD23-6026-2A4D-AE4B-84BD65E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5.7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誤差逆伝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播法の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1444C-07D4-4348-A692-4C855398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ニューラルネットワーク</a:t>
            </a:r>
            <a:r>
              <a:rPr kumimoji="1" lang="ja-JP" altLang="en-US"/>
              <a:t>の</a:t>
            </a:r>
            <a:r>
              <a:rPr kumimoji="1" lang="zh-CN" altLang="en-US" dirty="0"/>
              <a:t>学習手順：</a:t>
            </a:r>
            <a:endParaRPr kumimoji="1" lang="en-US" altLang="zh-CN" dirty="0"/>
          </a:p>
          <a:p>
            <a:r>
              <a:rPr kumimoji="1" lang="zh-CN" altLang="en-US" sz="2000" dirty="0"/>
              <a:t>前提 ：適応可能</a:t>
            </a:r>
            <a:r>
              <a:rPr kumimoji="1" lang="ja-JP" altLang="en-US" sz="2000"/>
              <a:t>な</a:t>
            </a:r>
            <a:r>
              <a:rPr kumimoji="1" lang="zh-CN" altLang="en-US" sz="2000" dirty="0"/>
              <a:t>重みとバイア</a:t>
            </a:r>
            <a:r>
              <a:rPr kumimoji="1" lang="ja-JP" altLang="en-US" sz="2000"/>
              <a:t>スが</a:t>
            </a:r>
            <a:r>
              <a:rPr kumimoji="1" lang="zh-CN" altLang="en-US" sz="2000" dirty="0"/>
              <a:t>あります。</a:t>
            </a:r>
            <a:endParaRPr kumimoji="1" lang="en-US" altLang="zh-CN" sz="2000" dirty="0"/>
          </a:p>
          <a:p>
            <a:r>
              <a:rPr kumimoji="1" lang="ja-JP" altLang="en-US" sz="2000"/>
              <a:t>ステップ </a:t>
            </a:r>
            <a:r>
              <a:rPr kumimoji="1" lang="en-US" altLang="ja-JP" sz="2000" dirty="0"/>
              <a:t>1(</a:t>
            </a:r>
            <a:r>
              <a:rPr kumimoji="1" lang="ja-JP" altLang="en-US" sz="2000"/>
              <a:t>ミニバッチ</a:t>
            </a:r>
            <a:r>
              <a:rPr kumimoji="1" lang="en-US" altLang="ja-JP" sz="2000" dirty="0"/>
              <a:t>) </a:t>
            </a:r>
          </a:p>
          <a:p>
            <a:pPr marL="0" indent="0">
              <a:buNone/>
            </a:pPr>
            <a:r>
              <a:rPr kumimoji="1" lang="ja-JP" altLang="en-US" sz="2000"/>
              <a:t>　　</a:t>
            </a:r>
            <a:r>
              <a:rPr kumimoji="1" lang="zh-CN" altLang="en-US" sz="2000" dirty="0"/>
              <a:t>訓練</a:t>
            </a:r>
            <a:r>
              <a:rPr kumimoji="1" lang="ja-JP" altLang="en-US" sz="2000"/>
              <a:t>データの</a:t>
            </a:r>
            <a:r>
              <a:rPr kumimoji="1" lang="zh-CN" altLang="en-US" sz="2000" dirty="0"/>
              <a:t>中</a:t>
            </a:r>
            <a:r>
              <a:rPr kumimoji="1" lang="ja-JP" altLang="en-US" sz="2000"/>
              <a:t>からランダムに</a:t>
            </a:r>
            <a:r>
              <a:rPr kumimoji="1" lang="zh-CN" altLang="en-US" sz="2000" dirty="0"/>
              <a:t>一部</a:t>
            </a:r>
            <a:r>
              <a:rPr kumimoji="1" lang="ja-JP" altLang="en-US" sz="2000"/>
              <a:t>のデータを</a:t>
            </a:r>
            <a:r>
              <a:rPr kumimoji="1" lang="zh-CN" altLang="en-US" sz="2000" dirty="0"/>
              <a:t>選</a:t>
            </a:r>
            <a:r>
              <a:rPr kumimoji="1" lang="ja-JP" altLang="en-US" sz="2000"/>
              <a:t>び</a:t>
            </a:r>
            <a:r>
              <a:rPr kumimoji="1" lang="zh-CN" altLang="en-US" sz="2000" dirty="0"/>
              <a:t>出</a:t>
            </a:r>
            <a:r>
              <a:rPr kumimoji="1" lang="ja-JP" altLang="en-US" sz="2000"/>
              <a:t>す。 </a:t>
            </a:r>
            <a:endParaRPr kumimoji="1" lang="en-US" altLang="ja-JP" sz="2000" dirty="0"/>
          </a:p>
          <a:p>
            <a:r>
              <a:rPr kumimoji="1" lang="ja-JP" altLang="en-US" sz="2000">
                <a:solidFill>
                  <a:schemeClr val="accent1"/>
                </a:solidFill>
              </a:rPr>
              <a:t>ステップ </a:t>
            </a:r>
            <a:r>
              <a:rPr kumimoji="1" lang="en-US" altLang="ja-JP" sz="2000" dirty="0">
                <a:solidFill>
                  <a:schemeClr val="accent1"/>
                </a:solidFill>
              </a:rPr>
              <a:t>2(</a:t>
            </a:r>
            <a:r>
              <a:rPr kumimoji="1" lang="zh-CN" altLang="en-US" sz="2000" dirty="0">
                <a:solidFill>
                  <a:schemeClr val="accent1"/>
                </a:solidFill>
              </a:rPr>
              <a:t>勾配</a:t>
            </a:r>
            <a:r>
              <a:rPr kumimoji="1" lang="ja-JP" altLang="en-US" sz="2000">
                <a:solidFill>
                  <a:schemeClr val="accent1"/>
                </a:solidFill>
              </a:rPr>
              <a:t>の</a:t>
            </a:r>
            <a:r>
              <a:rPr kumimoji="1" lang="zh-CN" altLang="en-US" sz="2000" dirty="0">
                <a:solidFill>
                  <a:schemeClr val="accent1"/>
                </a:solidFill>
              </a:rPr>
              <a:t>算出</a:t>
            </a:r>
            <a:r>
              <a:rPr kumimoji="1" lang="en-US" altLang="zh-CN" sz="2000" dirty="0">
                <a:solidFill>
                  <a:schemeClr val="accent1"/>
                </a:solidFill>
              </a:rPr>
              <a:t>) </a:t>
            </a:r>
          </a:p>
          <a:p>
            <a:pPr marL="0" indent="0">
              <a:buNone/>
            </a:pPr>
            <a:r>
              <a:rPr kumimoji="1" lang="ja-JP" altLang="en-US" sz="2000"/>
              <a:t>　　</a:t>
            </a:r>
            <a:r>
              <a:rPr kumimoji="1" lang="zh-CN" altLang="en-US" sz="2000" dirty="0">
                <a:solidFill>
                  <a:schemeClr val="accent1"/>
                </a:solidFill>
              </a:rPr>
              <a:t>各重</a:t>
            </a:r>
            <a:r>
              <a:rPr kumimoji="1" lang="ja-JP" altLang="en-US" sz="2000">
                <a:solidFill>
                  <a:schemeClr val="accent1"/>
                </a:solidFill>
              </a:rPr>
              <a:t>みパラメータに</a:t>
            </a:r>
            <a:r>
              <a:rPr kumimoji="1" lang="zh-CN" altLang="en-US" sz="2000" dirty="0">
                <a:solidFill>
                  <a:schemeClr val="accent1"/>
                </a:solidFill>
              </a:rPr>
              <a:t>関</a:t>
            </a:r>
            <a:r>
              <a:rPr kumimoji="1" lang="ja-JP" altLang="en-US" sz="2000">
                <a:solidFill>
                  <a:schemeClr val="accent1"/>
                </a:solidFill>
              </a:rPr>
              <a:t>する</a:t>
            </a:r>
            <a:r>
              <a:rPr kumimoji="1" lang="zh-CN" altLang="en-US" sz="2000" dirty="0">
                <a:solidFill>
                  <a:schemeClr val="accent1"/>
                </a:solidFill>
              </a:rPr>
              <a:t>損失関数</a:t>
            </a:r>
            <a:r>
              <a:rPr kumimoji="1" lang="ja-JP" altLang="en-US" sz="2000">
                <a:solidFill>
                  <a:schemeClr val="accent1"/>
                </a:solidFill>
              </a:rPr>
              <a:t>の</a:t>
            </a:r>
            <a:r>
              <a:rPr kumimoji="1" lang="zh-CN" altLang="en-US" sz="2000" dirty="0">
                <a:solidFill>
                  <a:schemeClr val="accent1"/>
                </a:solidFill>
              </a:rPr>
              <a:t>勾配</a:t>
            </a:r>
            <a:r>
              <a:rPr kumimoji="1" lang="ja-JP" altLang="en-US" sz="2000">
                <a:solidFill>
                  <a:schemeClr val="accent1"/>
                </a:solidFill>
              </a:rPr>
              <a:t>を</a:t>
            </a:r>
            <a:r>
              <a:rPr kumimoji="1" lang="zh-CN" altLang="en-US" sz="2000" dirty="0">
                <a:solidFill>
                  <a:schemeClr val="accent1"/>
                </a:solidFill>
              </a:rPr>
              <a:t>求</a:t>
            </a:r>
            <a:r>
              <a:rPr kumimoji="1" lang="ja-JP" altLang="en-US" sz="2000">
                <a:solidFill>
                  <a:schemeClr val="accent1"/>
                </a:solidFill>
              </a:rPr>
              <a:t>める。 </a:t>
            </a:r>
            <a:endParaRPr kumimoji="1" lang="en-US" altLang="ja-JP" sz="2000" dirty="0">
              <a:solidFill>
                <a:schemeClr val="accent1"/>
              </a:solidFill>
            </a:endParaRPr>
          </a:p>
          <a:p>
            <a:r>
              <a:rPr kumimoji="1" lang="ja-JP" altLang="en-US" sz="2000"/>
              <a:t>ステップ </a:t>
            </a:r>
            <a:r>
              <a:rPr kumimoji="1" lang="en-US" altLang="ja-JP" sz="2000" dirty="0"/>
              <a:t>3(</a:t>
            </a:r>
            <a:r>
              <a:rPr kumimoji="1" lang="ja-JP" altLang="en-US" sz="2000"/>
              <a:t>パラメータの</a:t>
            </a:r>
            <a:r>
              <a:rPr kumimoji="1" lang="zh-CN" altLang="en-US" sz="2000" dirty="0"/>
              <a:t>更新</a:t>
            </a:r>
            <a:r>
              <a:rPr kumimoji="1" lang="en-US" altLang="zh-CN" sz="2000" dirty="0"/>
              <a:t>) </a:t>
            </a:r>
          </a:p>
          <a:p>
            <a:pPr marL="0" indent="0">
              <a:buNone/>
            </a:pPr>
            <a:r>
              <a:rPr kumimoji="1" lang="ja-JP" altLang="en-US" sz="2000"/>
              <a:t>　　</a:t>
            </a:r>
            <a:r>
              <a:rPr kumimoji="1" lang="zh-CN" altLang="en-US" sz="2000" dirty="0"/>
              <a:t>重</a:t>
            </a:r>
            <a:r>
              <a:rPr kumimoji="1" lang="ja-JP" altLang="en-US" sz="2000"/>
              <a:t>みパラメータを</a:t>
            </a:r>
            <a:r>
              <a:rPr kumimoji="1" lang="zh-CN" altLang="en-US" sz="2000" dirty="0"/>
              <a:t>勾配方向</a:t>
            </a:r>
            <a:r>
              <a:rPr kumimoji="1" lang="ja-JP" altLang="en-US" sz="2000"/>
              <a:t>に</a:t>
            </a:r>
            <a:r>
              <a:rPr kumimoji="1" lang="zh-CN" altLang="en-US" sz="2000" dirty="0"/>
              <a:t>微小量</a:t>
            </a:r>
            <a:r>
              <a:rPr kumimoji="1" lang="ja-JP" altLang="en-US" sz="2000"/>
              <a:t>だけ</a:t>
            </a:r>
            <a:r>
              <a:rPr kumimoji="1" lang="zh-CN" altLang="en-US" sz="2000" dirty="0"/>
              <a:t>更新</a:t>
            </a:r>
            <a:r>
              <a:rPr kumimoji="1" lang="ja-JP" altLang="en-US" sz="2000"/>
              <a:t>する。 </a:t>
            </a:r>
            <a:endParaRPr kumimoji="1" lang="en-US" altLang="ja-JP" sz="2000" dirty="0"/>
          </a:p>
          <a:p>
            <a:r>
              <a:rPr kumimoji="1" lang="ja-JP" altLang="en-US" sz="2000"/>
              <a:t>ステップ </a:t>
            </a:r>
            <a:r>
              <a:rPr kumimoji="1" lang="en-US" altLang="ja-JP" sz="2000" dirty="0"/>
              <a:t>4(</a:t>
            </a:r>
            <a:r>
              <a:rPr kumimoji="1" lang="zh-CN" altLang="en-US" sz="2000" dirty="0"/>
              <a:t>繰</a:t>
            </a:r>
            <a:r>
              <a:rPr kumimoji="1" lang="ja-JP" altLang="en-US" sz="2000"/>
              <a:t>り</a:t>
            </a:r>
            <a:r>
              <a:rPr kumimoji="1" lang="zh-CN" altLang="en-US" sz="2000" dirty="0"/>
              <a:t>返</a:t>
            </a:r>
            <a:r>
              <a:rPr kumimoji="1" lang="ja-JP" altLang="en-US" sz="2000"/>
              <a:t>す</a:t>
            </a:r>
            <a:r>
              <a:rPr kumimoji="1" lang="en-US" altLang="ja-JP" sz="2000" dirty="0"/>
              <a:t>) </a:t>
            </a:r>
          </a:p>
          <a:p>
            <a:pPr marL="0" indent="0">
              <a:buNone/>
            </a:pPr>
            <a:r>
              <a:rPr kumimoji="1" lang="ja-JP" altLang="en-US" sz="2000"/>
              <a:t>　　ステップ 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、ステップ </a:t>
            </a:r>
            <a:r>
              <a:rPr kumimoji="1" lang="en-US" altLang="ja-JP" sz="2000" dirty="0"/>
              <a:t>2</a:t>
            </a:r>
            <a:r>
              <a:rPr kumimoji="1" lang="ja-JP" altLang="en-US" sz="2000"/>
              <a:t>、ステップ </a:t>
            </a:r>
            <a:r>
              <a:rPr kumimoji="1" lang="en-US" altLang="ja-JP" sz="2000" dirty="0"/>
              <a:t>3 </a:t>
            </a:r>
            <a:r>
              <a:rPr kumimoji="1" lang="ja-JP" altLang="en-US" sz="2000"/>
              <a:t>を</a:t>
            </a:r>
            <a:r>
              <a:rPr kumimoji="1" lang="zh-CN" altLang="en-US" sz="2000" dirty="0"/>
              <a:t>繰</a:t>
            </a:r>
            <a:r>
              <a:rPr kumimoji="1" lang="ja-JP" altLang="en-US" sz="2000"/>
              <a:t>り</a:t>
            </a:r>
            <a:r>
              <a:rPr kumimoji="1" lang="zh-CN" altLang="en-US" sz="2000" dirty="0"/>
              <a:t>返</a:t>
            </a:r>
            <a:r>
              <a:rPr kumimoji="1" lang="ja-JP" altLang="en-US" sz="2000"/>
              <a:t>す。 </a:t>
            </a:r>
          </a:p>
          <a:p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D375C-5B81-CF4D-9519-C93D43B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338FA-17FA-DD40-95D2-3CC6F7BA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795A2-5545-4F4B-91B5-C2A9F326C79E}"/>
              </a:ext>
            </a:extLst>
          </p:cNvPr>
          <p:cNvSpPr txBox="1"/>
          <p:nvPr/>
        </p:nvSpPr>
        <p:spPr>
          <a:xfrm>
            <a:off x="7486650" y="36319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誤差逆伝播</a:t>
            </a:r>
            <a:r>
              <a:rPr kumimoji="1" lang="ja-JP" altLang="en-US"/>
              <a:t>法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097A189-0F0F-4449-9F15-CFFC7BEC7446}"/>
              </a:ext>
            </a:extLst>
          </p:cNvPr>
          <p:cNvCxnSpPr/>
          <p:nvPr/>
        </p:nvCxnSpPr>
        <p:spPr>
          <a:xfrm flipH="1">
            <a:off x="4693024" y="3778624"/>
            <a:ext cx="2793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0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0573-4989-1946-83DA-9461549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5.7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誤差逆伝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播法の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71765BF-227D-D743-9613-D0A951F2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7020"/>
            <a:ext cx="7848600" cy="24130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52CBE-7CE6-2144-ACAB-01CAF1B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5368B-A6F3-DE4C-831C-A2D1D3C1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5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21A06-0EBF-BA46-AE01-FDB6F08C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5.7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誤差逆伝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播法の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F0F506E-AA87-DC46-A5AA-27B40A05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2153444"/>
            <a:ext cx="7823200" cy="36957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81FFE-EC73-5A4C-A4C6-586155BF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CE70C-FD71-EF4A-B41F-3C42E93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5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C7F6-CC4A-E047-B97C-528CD9A0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目次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2BB0C-31D0-4044-BA05-FD5364BE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3F5-C899-8144-80F9-1D600907D846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7D021-CC84-7440-AB4D-42AA7ECC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63A968-213B-CB44-A580-4CA385635846}"/>
              </a:ext>
            </a:extLst>
          </p:cNvPr>
          <p:cNvSpPr txBox="1"/>
          <p:nvPr/>
        </p:nvSpPr>
        <p:spPr>
          <a:xfrm>
            <a:off x="791308" y="2294793"/>
            <a:ext cx="435888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5.1</a:t>
            </a:r>
            <a:r>
              <a:rPr kumimoji="1" lang="zh-CN" altLang="en-US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 計算グラフ</a:t>
            </a:r>
            <a:endParaRPr kumimoji="1" lang="en-US" altLang="zh-CN" sz="21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5.2</a:t>
            </a:r>
            <a:r>
              <a:rPr kumimoji="1" lang="zh-CN" altLang="en-US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 連鎖率</a:t>
            </a:r>
            <a:endParaRPr kumimoji="1" lang="en-US" altLang="zh-CN" sz="21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5.3</a:t>
            </a:r>
            <a:r>
              <a:rPr kumimoji="1" lang="zh-CN" altLang="en-US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 逆伝</a:t>
            </a:r>
            <a:r>
              <a:rPr kumimoji="1" lang="ja-JP" altLang="en-US" sz="2100">
                <a:latin typeface="MS Mincho" panose="02020609040205080304" pitchFamily="49" charset="-128"/>
                <a:ea typeface="MS Mincho" panose="02020609040205080304" pitchFamily="49" charset="-128"/>
              </a:rPr>
              <a:t>播</a:t>
            </a:r>
            <a:endParaRPr kumimoji="1" lang="en-US" altLang="ja-JP" sz="21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5.4</a:t>
            </a:r>
            <a:r>
              <a:rPr kumimoji="1" lang="zh-CN" altLang="en-US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 単純なレイヤ</a:t>
            </a:r>
            <a:r>
              <a:rPr kumimoji="1" lang="ja-JP" altLang="en-US" sz="210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1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1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 sz="210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1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sz="2100" dirty="0" err="1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 sz="210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1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5.7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誤差逆伝</a:t>
            </a:r>
            <a:r>
              <a:rPr kumimoji="1" lang="ja-JP" altLang="en-US" sz="210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播法の</a:t>
            </a:r>
            <a:r>
              <a:rPr kumimoji="1" lang="zh-CN" altLang="en-US" sz="21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21911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33A6-48BB-6845-BBBF-5A3889E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まとめ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E131A-74DA-9A47-8E80-55D382A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本章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では、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視覚的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計算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過程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表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す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計算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グラフという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方法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学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びました。この 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計算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グラフを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用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いて、ニューラルネットワークで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行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う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誤差逆伝播法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説明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し、また、 ニューラルネットワークで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行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う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処理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をレイヤという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単位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で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しました。たとえば、 </a:t>
            </a:r>
            <a:r>
              <a:rPr lang="en-US" altLang="zh-CN" sz="2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ReLU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レイヤや </a:t>
            </a:r>
            <a:r>
              <a:rPr lang="en-US" altLang="zh-CN" sz="2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-with-Loss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レイヤ、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Affine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レイヤや </a:t>
            </a:r>
            <a:r>
              <a:rPr lang="en-US" altLang="zh-CN" sz="2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レイヤなど です。これらのレイヤには、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forward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と </a:t>
            </a:r>
            <a:r>
              <a:rPr lang="en-US" altLang="zh-CN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backward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というメソッドが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されてお り、データを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順方向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と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逆方向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伝播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することで、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重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みパラメータの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勾配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効率的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求 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めることができます。このレイヤによるモジュール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化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によって、ニューラルネット ワークでは、レイヤを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自由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組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み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合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わせることができ、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自分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好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きなネットワークを 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簡単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zh-CN" altLang="en-US" sz="2600" dirty="0">
                <a:latin typeface="MS Mincho" panose="02020609040205080304" pitchFamily="49" charset="-128"/>
                <a:ea typeface="MS Mincho" panose="02020609040205080304" pitchFamily="49" charset="-128"/>
              </a:rPr>
              <a:t>作</a:t>
            </a:r>
            <a:r>
              <a:rPr lang="ja-JP" altLang="en-US" sz="2600">
                <a:latin typeface="MS Mincho" panose="02020609040205080304" pitchFamily="49" charset="-128"/>
                <a:ea typeface="MS Mincho" panose="02020609040205080304" pitchFamily="49" charset="-128"/>
              </a:rPr>
              <a:t>ることができるようになるのです。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28F2B-B218-9243-83AE-F474FC1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FF1FA1-92D5-4141-85A1-4720C56D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47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2997-4807-0643-9EE5-AAD5C56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61419-FF07-BA44-ADC6-48717B9D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活性化関数として使われる</a:t>
                </a:r>
                <a:r>
                  <a:rPr kumimoji="1" lang="en-US" altLang="zh-CN" dirty="0" err="1"/>
                  <a:t>ReLU</a:t>
                </a:r>
                <a:r>
                  <a:rPr kumimoji="1" lang="en-US" altLang="zh-CN" dirty="0"/>
                  <a:t>(Rectified Linear Unit)</a:t>
                </a:r>
                <a:r>
                  <a:rPr kumimoji="1" lang="ja-JP" altLang="en-US"/>
                  <a:t>は：</a:t>
                </a:r>
                <a:endParaRPr kumimoji="1" lang="en-US" altLang="ja-JP" dirty="0"/>
              </a:p>
              <a:p>
                <a:r>
                  <a:rPr kumimoji="1" lang="ja-JP" altLang="en-US"/>
                  <a:t>　　　　</a:t>
                </a:r>
                <a:r>
                  <a:rPr kumimoji="1" lang="en-US" altLang="ja-JP" dirty="0"/>
                  <a:t>y=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≤0)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ja-JP" dirty="0"/>
                  <a:t>X</a:t>
                </a:r>
                <a:r>
                  <a:rPr kumimoji="1" lang="zh-CN" altLang="en-US" dirty="0"/>
                  <a:t>に関する</a:t>
                </a:r>
                <a:r>
                  <a:rPr kumimoji="1" lang="en-US" altLang="zh-CN" dirty="0"/>
                  <a:t>y</a:t>
                </a:r>
                <a:r>
                  <a:rPr kumimoji="1" lang="ja-JP" altLang="en-US"/>
                  <a:t>の</a:t>
                </a:r>
                <a:r>
                  <a:rPr kumimoji="1" lang="zh-CN" altLang="en-US" dirty="0"/>
                  <a:t>微分</a:t>
                </a:r>
                <a:r>
                  <a:rPr kumimoji="1" lang="ja-JP" altLang="en-US"/>
                  <a:t>は：</a:t>
                </a:r>
                <a:endParaRPr kumimoji="1" lang="en-US" altLang="ja-JP" dirty="0"/>
              </a:p>
              <a:p>
                <a:r>
                  <a:rPr kumimoji="1" lang="en-US" altLang="ja-JP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≤0)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/>
                  <a:t>　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61419-FF07-BA44-ADC6-48717B9D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0994" r="-804" b="-49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5A1F-67CD-6F49-9B32-66736D75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9B7FF-C03D-5A41-9DDC-14F4356E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4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25F39-30CC-C745-9945-6922796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B7FF-573C-7640-B876-5ADD56A8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まず、</a:t>
            </a:r>
            <a:r>
              <a:rPr kumimoji="1" lang="en-US" altLang="zh-CN" dirty="0" err="1"/>
              <a:t>ReLU</a:t>
            </a:r>
            <a:r>
              <a:rPr kumimoji="1" lang="zh-CN" altLang="en-US" dirty="0"/>
              <a:t>レイヤ</a:t>
            </a:r>
            <a:r>
              <a:rPr kumimoji="1" lang="ja-JP" altLang="en-US"/>
              <a:t>の</a:t>
            </a:r>
            <a:r>
              <a:rPr kumimoji="1" lang="zh-CN" altLang="en-US" dirty="0"/>
              <a:t>計算グラフ</a:t>
            </a:r>
            <a:r>
              <a:rPr kumimoji="1" lang="ja-JP" altLang="en-US"/>
              <a:t>を</a:t>
            </a:r>
            <a:r>
              <a:rPr kumimoji="1" lang="zh-CN" altLang="en-US" dirty="0"/>
              <a:t>書きます。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ja-JP" altLang="en-US"/>
              <a:t>　　　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2BC1D-20C2-3340-87E6-C759224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69D80-DCD4-874E-851C-F44C00F9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E8EB50-6D2C-4A40-BAC3-762453AF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1022"/>
            <a:ext cx="7602775" cy="19916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C9F705-121E-1942-8054-BDD83E580940}"/>
              </a:ext>
            </a:extLst>
          </p:cNvPr>
          <p:cNvSpPr txBox="1"/>
          <p:nvPr/>
        </p:nvSpPr>
        <p:spPr>
          <a:xfrm>
            <a:off x="1344706" y="4652681"/>
            <a:ext cx="598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＞０</a:t>
            </a:r>
            <a:r>
              <a:rPr kumimoji="1" lang="ja-JP" altLang="en-US"/>
              <a:t>の場合：</a:t>
            </a:r>
            <a:r>
              <a:rPr kumimoji="1" lang="zh-CN" altLang="en-US" dirty="0"/>
              <a:t>その値</a:t>
            </a:r>
            <a:r>
              <a:rPr kumimoji="1" lang="ja-JP" altLang="en-US"/>
              <a:t>は</a:t>
            </a:r>
            <a:r>
              <a:rPr kumimoji="1" lang="zh-CN" altLang="en-US" dirty="0"/>
              <a:t>そのまま</a:t>
            </a:r>
            <a:r>
              <a:rPr kumimoji="1" lang="ja-JP" altLang="en-US"/>
              <a:t>に</a:t>
            </a:r>
            <a:r>
              <a:rPr kumimoji="1" lang="zh-CN" altLang="en-US" dirty="0"/>
              <a:t>流れます。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＜＝０</a:t>
            </a:r>
            <a:r>
              <a:rPr kumimoji="1" lang="ja-JP" altLang="en-US"/>
              <a:t>の場合：</a:t>
            </a:r>
            <a:r>
              <a:rPr kumimoji="1" lang="en-US" altLang="ja-JP" dirty="0" err="1"/>
              <a:t>relu</a:t>
            </a:r>
            <a:r>
              <a:rPr kumimoji="1" lang="zh-CN" altLang="en-US" dirty="0"/>
              <a:t>ノード</a:t>
            </a:r>
            <a:r>
              <a:rPr kumimoji="1" lang="ja-JP" altLang="en-US"/>
              <a:t>の</a:t>
            </a:r>
            <a:r>
              <a:rPr kumimoji="1" lang="zh-CN" altLang="en-US" dirty="0"/>
              <a:t>ところ、その</a:t>
            </a:r>
            <a:r>
              <a:rPr kumimoji="1" lang="ja-JP" altLang="en-US"/>
              <a:t>値が</a:t>
            </a:r>
            <a:r>
              <a:rPr kumimoji="1" lang="zh-CN" altLang="en-US" dirty="0"/>
              <a:t>止まり、</a:t>
            </a:r>
            <a:endParaRPr kumimoji="1" lang="en-US" altLang="zh-CN" dirty="0"/>
          </a:p>
          <a:p>
            <a:r>
              <a:rPr kumimoji="1" lang="ja-JP" altLang="en-US"/>
              <a:t>　　　　　　　　</a:t>
            </a:r>
            <a:r>
              <a:rPr kumimoji="1" lang="zh-CN" altLang="en-US" dirty="0"/>
              <a:t>０</a:t>
            </a:r>
            <a:r>
              <a:rPr kumimoji="1" lang="ja-JP" altLang="en-US"/>
              <a:t>に</a:t>
            </a:r>
            <a:r>
              <a:rPr kumimoji="1" lang="zh-CN" altLang="en-US" dirty="0"/>
              <a:t>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70835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038BF-8C2D-0B4C-98DF-6395FEC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84D92E-5A1F-E74C-9619-AC598FB0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89"/>
            <a:ext cx="3176869" cy="373327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543B2-0D11-C74B-933E-638B749D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2802B-11A5-3746-B534-CCCB4DB8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D50EE4-5209-3B44-BB6A-8772677E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17" y="1901637"/>
            <a:ext cx="4799139" cy="23879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461C2D-E54E-9940-893C-1B43079417D4}"/>
              </a:ext>
            </a:extLst>
          </p:cNvPr>
          <p:cNvSpPr txBox="1"/>
          <p:nvPr/>
        </p:nvSpPr>
        <p:spPr>
          <a:xfrm>
            <a:off x="3878335" y="5054627"/>
            <a:ext cx="456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Mask</a:t>
            </a:r>
            <a:r>
              <a:rPr kumimoji="1" lang="ja-JP" altLang="en-US"/>
              <a:t>の</a:t>
            </a:r>
            <a:r>
              <a:rPr kumimoji="1" lang="zh-CN" altLang="en-US" dirty="0"/>
              <a:t>値</a:t>
            </a:r>
            <a:r>
              <a:rPr kumimoji="1" lang="ja-JP" altLang="en-US"/>
              <a:t>が</a:t>
            </a:r>
            <a:r>
              <a:rPr kumimoji="1" lang="en-US" altLang="ja-JP" dirty="0"/>
              <a:t>True</a:t>
            </a:r>
            <a:r>
              <a:rPr kumimoji="1" lang="ja-JP" altLang="en-US"/>
              <a:t>の場合、０に</a:t>
            </a:r>
            <a:r>
              <a:rPr kumimoji="1" lang="zh-CN" altLang="en-US" dirty="0"/>
              <a:t>設定します。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344F72-B57A-8947-8BC2-01AFD3E6F84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944906" y="4672119"/>
            <a:ext cx="933429" cy="5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D896C80-6464-E94E-AFA9-548E1BDE6B8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133165" y="3557324"/>
            <a:ext cx="745170" cy="168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5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227E-3D35-FE43-AE87-419F1CCA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A4F3-6097-EC4E-979A-DD515D89A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Sigmoid </a:t>
                </a:r>
                <a:r>
                  <a:rPr kumimoji="1" lang="zh-CN" altLang="en-US" dirty="0"/>
                  <a:t>レイヤ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zh-CN" dirty="0"/>
                  <a:t>     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Sigmoid </a:t>
                </a:r>
                <a:r>
                  <a:rPr kumimoji="1" lang="zh-CN" altLang="en-US" dirty="0"/>
                  <a:t>レイヤ</a:t>
                </a:r>
                <a:r>
                  <a:rPr kumimoji="1" lang="ja-JP" altLang="en-US"/>
                  <a:t>の</a:t>
                </a:r>
                <a:r>
                  <a:rPr kumimoji="1" lang="zh-CN" altLang="en-US" dirty="0"/>
                  <a:t>計算グラフ（順伝播のみ）：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ja-JP" altLang="en-US"/>
                  <a:t>　　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E5A4F3-6097-EC4E-979A-DD515D89A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48F97-4B8A-8F4B-85F4-63ABD0BC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33679-E2EE-B848-BA0B-D61F92D6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FE618-36B6-9E4D-A920-0AD9AF8F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4" y="3624776"/>
            <a:ext cx="7792851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4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2816-B1B3-CB4F-B2CC-481CC98F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DA6BE8-7588-D944-9059-E5F985268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Sigmoid</a:t>
                </a:r>
                <a:r>
                  <a:rPr kumimoji="1" lang="zh-CN" altLang="en-US" dirty="0"/>
                  <a:t>計算グラフ</a:t>
                </a:r>
                <a:r>
                  <a:rPr kumimoji="1" lang="ja-JP" altLang="en-US"/>
                  <a:t>に</a:t>
                </a:r>
                <a:r>
                  <a:rPr kumimoji="1" lang="zh-CN" altLang="en-US" dirty="0"/>
                  <a:t>ある四つ</a:t>
                </a:r>
                <a:r>
                  <a:rPr kumimoji="1" lang="ja-JP" altLang="en-US"/>
                  <a:t>の</a:t>
                </a:r>
                <a:r>
                  <a:rPr kumimoji="1" lang="zh-CN" altLang="en-US" dirty="0"/>
                  <a:t>ノード</a:t>
                </a:r>
                <a:r>
                  <a:rPr kumimoji="1" lang="ja-JP" altLang="en-US"/>
                  <a:t>が</a:t>
                </a:r>
                <a:r>
                  <a:rPr kumimoji="1" lang="zh-CN" altLang="en-US" dirty="0"/>
                  <a:t>表れた微分</a:t>
                </a:r>
                <a:r>
                  <a:rPr kumimoji="1" lang="ja-JP" altLang="en-US"/>
                  <a:t>を</a:t>
                </a:r>
                <a:r>
                  <a:rPr kumimoji="1" lang="zh-CN" altLang="en-US" dirty="0"/>
                  <a:t>計算します。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:r>
                  <a:rPr kumimoji="1" lang="zh-CN" altLang="en-US" sz="2400" dirty="0"/>
                  <a:t>１、「</a:t>
                </a:r>
                <a:r>
                  <a:rPr kumimoji="1" lang="en-US" altLang="zh-CN" sz="2400" dirty="0"/>
                  <a:t>/</a:t>
                </a:r>
                <a:r>
                  <a:rPr kumimoji="1" lang="zh-CN" altLang="en-US" sz="2400" dirty="0"/>
                  <a:t>」</a:t>
                </a:r>
                <a:r>
                  <a:rPr kumimoji="1" lang="ja-JP" altLang="en-US" sz="2400"/>
                  <a:t>は</a:t>
                </a:r>
                <a:r>
                  <a:rPr kumimoji="1" lang="en-US" altLang="ja-JP" sz="2400" dirty="0"/>
                  <a:t>y=1/x</a:t>
                </a:r>
                <a:r>
                  <a:rPr kumimoji="1" lang="ja-JP" altLang="en-US" sz="2400"/>
                  <a:t>を</a:t>
                </a:r>
                <a:r>
                  <a:rPr kumimoji="1" lang="zh-CN" altLang="en-US" sz="2400" dirty="0"/>
                  <a:t>表します。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　　　　　　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kumimoji="1" lang="en-US" altLang="ja-JP" sz="2400" b="0" dirty="0"/>
                  <a:t>=-y</a:t>
                </a:r>
                <a:r>
                  <a:rPr kumimoji="1" lang="en-US" altLang="ja-JP" sz="2400" baseline="30000" dirty="0"/>
                  <a:t>2</a:t>
                </a:r>
                <a:endParaRPr kumimoji="1" lang="en-US" altLang="ja-JP" sz="2400" b="0" baseline="30000" dirty="0"/>
              </a:p>
              <a:p>
                <a:pPr marL="0" indent="0">
                  <a:buNone/>
                </a:pPr>
                <a:r>
                  <a:rPr kumimoji="1" lang="en-US" altLang="ja-JP" sz="2400" dirty="0"/>
                  <a:t>      </a:t>
                </a:r>
                <a:endParaRPr kumimoji="1" lang="en-US" altLang="ja-JP" sz="2400" b="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DA6BE8-7588-D944-9059-E5F985268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79E26-EC3B-2B48-B77F-131BA07E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60B301-D7B0-4F4F-AF7D-D4AFC9C6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0BDF64-2299-364A-BFCB-D7E58BC2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8899"/>
            <a:ext cx="5829300" cy="1521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770340-61F3-234E-8CD8-A81933FA39FF}"/>
              </a:ext>
            </a:extLst>
          </p:cNvPr>
          <p:cNvSpPr txBox="1"/>
          <p:nvPr/>
        </p:nvSpPr>
        <p:spPr>
          <a:xfrm>
            <a:off x="843803" y="5385069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２、「＋」ノード</a:t>
            </a:r>
            <a:r>
              <a:rPr kumimoji="1" lang="ja-JP" altLang="en-US" sz="2400"/>
              <a:t>は</a:t>
            </a:r>
            <a:r>
              <a:rPr kumimoji="1" lang="zh-CN" altLang="en-US" sz="2400" dirty="0"/>
              <a:t>前回説明しました。加算ノード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と</a:t>
            </a:r>
            <a:endParaRPr kumimoji="1" lang="en-US" altLang="zh-CN" sz="2400" dirty="0"/>
          </a:p>
          <a:p>
            <a:r>
              <a:rPr kumimoji="1" lang="zh-CN" altLang="en-US" sz="2400" dirty="0"/>
              <a:t>き、値</a:t>
            </a:r>
            <a:r>
              <a:rPr kumimoji="1" lang="ja-JP" altLang="en-US" sz="2400"/>
              <a:t>は</a:t>
            </a:r>
            <a:r>
              <a:rPr kumimoji="1" lang="zh-CN" altLang="en-US" sz="2400" dirty="0"/>
              <a:t>そのまま流れます。</a:t>
            </a:r>
          </a:p>
        </p:txBody>
      </p:sp>
    </p:spTree>
    <p:extLst>
      <p:ext uri="{BB962C8B-B14F-4D97-AF65-F5344CB8AC3E}">
        <p14:creationId xmlns:p14="http://schemas.microsoft.com/office/powerpoint/2010/main" val="6737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E94DE2-9C17-8A46-906B-EDDA23C7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38" y="3386048"/>
            <a:ext cx="5747052" cy="13607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CDC22C-03FA-DC4E-AC96-8D426A1A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DC7FA-D417-9547-92B1-DCE44DBC0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３、「</a:t>
                </a:r>
                <a:r>
                  <a:rPr kumimoji="1" lang="en-US" altLang="zh-CN" sz="2400" dirty="0" err="1"/>
                  <a:t>exp</a:t>
                </a:r>
                <a:r>
                  <a:rPr kumimoji="1" lang="zh-CN" altLang="en-US" sz="2400" dirty="0"/>
                  <a:t>」ノード</a:t>
                </a:r>
                <a:r>
                  <a:rPr kumimoji="1" lang="ja-JP" altLang="en-US" sz="2400"/>
                  <a:t>が</a:t>
                </a:r>
                <a:r>
                  <a:rPr kumimoji="1" lang="en-US" altLang="zh-CN" sz="2400" dirty="0"/>
                  <a:t>y</a:t>
                </a:r>
                <a:r>
                  <a:rPr kumimoji="1" lang="zh-CN" altLang="en-US" sz="2400" dirty="0"/>
                  <a:t>＝</a:t>
                </a:r>
                <a:r>
                  <a:rPr kumimoji="1" lang="en-US" altLang="zh-CN" sz="2400" dirty="0" err="1"/>
                  <a:t>exp</a:t>
                </a:r>
                <a:r>
                  <a:rPr kumimoji="1" lang="en-US" altLang="zh-CN" sz="2400" dirty="0"/>
                  <a:t>(x)</a:t>
                </a:r>
                <a:r>
                  <a:rPr kumimoji="1" lang="ja-JP" altLang="en-US" sz="2400"/>
                  <a:t>を</a:t>
                </a:r>
                <a:r>
                  <a:rPr kumimoji="1" lang="zh-CN" altLang="en-US" sz="2400" dirty="0"/>
                  <a:t>表し、微分</a:t>
                </a:r>
                <a:r>
                  <a:rPr kumimoji="1" lang="ja-JP" altLang="en-US" sz="2400"/>
                  <a:t>は</a:t>
                </a:r>
                <a:r>
                  <a:rPr kumimoji="1" lang="zh-CN" altLang="en-US" sz="2400" dirty="0"/>
                  <a:t>以下のように：</a:t>
                </a:r>
                <a:endParaRPr kumimoji="1" lang="en-US" altLang="zh-CN" sz="2400" dirty="0"/>
              </a:p>
              <a:p>
                <a:r>
                  <a:rPr kumimoji="1" lang="ja-JP" altLang="en-US" sz="2400"/>
                  <a:t>　　　　　　</a:t>
                </a:r>
                <a:r>
                  <a:rPr kumimoji="1" lang="ja-JP" altLang="en-US" sz="2400" dirty="0"/>
                  <a:t>　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kumimoji="1" lang="en-US" altLang="ja-JP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 err="1"/>
                  <a:t>exp</a:t>
                </a:r>
                <a:r>
                  <a:rPr kumimoji="1" lang="en-US" altLang="zh-CN" sz="2400" dirty="0"/>
                  <a:t>(x)</a:t>
                </a:r>
              </a:p>
              <a:p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/>
                  <a:t>２、「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」ノード</a:t>
                </a:r>
                <a:r>
                  <a:rPr kumimoji="1" lang="ja-JP" altLang="en-US" sz="2400"/>
                  <a:t>は</a:t>
                </a:r>
                <a:r>
                  <a:rPr kumimoji="1" lang="zh-CN" altLang="en-US" sz="2400" dirty="0"/>
                  <a:t>前回説明しました。乗算ノード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とき、値</a:t>
                </a:r>
                <a:r>
                  <a:rPr kumimoji="1" lang="ja-JP" altLang="en-US" sz="2400"/>
                  <a:t>は</a:t>
                </a:r>
                <a:r>
                  <a:rPr kumimoji="1" lang="zh-CN" altLang="en-US" sz="2400" dirty="0"/>
                  <a:t>その隣</a:t>
                </a:r>
                <a:r>
                  <a:rPr kumimoji="1" lang="ja-JP" altLang="en-US" sz="2400"/>
                  <a:t>入力</a:t>
                </a:r>
                <a:r>
                  <a:rPr kumimoji="1" lang="zh-CN" altLang="en-US" sz="2400" dirty="0"/>
                  <a:t>した値</a:t>
                </a:r>
                <a:r>
                  <a:rPr kumimoji="1" lang="ja-JP" altLang="en-US" sz="2400"/>
                  <a:t>と</a:t>
                </a:r>
                <a:r>
                  <a:rPr kumimoji="1" lang="zh-CN" altLang="en-US" sz="2400" dirty="0"/>
                  <a:t>掛け算して流れます。</a:t>
                </a:r>
              </a:p>
              <a:p>
                <a:endParaRPr kumimoji="1" lang="en-US" altLang="zh-CN" sz="2400" dirty="0"/>
              </a:p>
              <a:p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DC7FA-D417-9547-92B1-DCE44DBC0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339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546E9-FCC6-F649-A579-42711CBC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E6085-79A3-AE4D-853B-843B8315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8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EED8241-4513-A141-9F96-1E375FBA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74" y="4654723"/>
            <a:ext cx="5182476" cy="15340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D51715-8A36-0A49-92AD-67F9BA08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BA232C-195E-914E-9084-34FC083F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460" y="2195452"/>
            <a:ext cx="5725490" cy="245927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E4884-F665-CF41-828D-D46D90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51A59F-CFED-074E-A8CC-E1F30C2E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0FBD61-6870-1844-9F05-08A613418710}"/>
              </a:ext>
            </a:extLst>
          </p:cNvPr>
          <p:cNvSpPr txBox="1"/>
          <p:nvPr/>
        </p:nvSpPr>
        <p:spPr>
          <a:xfrm>
            <a:off x="941294" y="1687225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四つ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ノード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通して求めた微分式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以下のよう</a:t>
            </a:r>
            <a:r>
              <a:rPr kumimoji="1" lang="ja-JP" altLang="en-US" sz="2400"/>
              <a:t>に</a:t>
            </a:r>
            <a:r>
              <a:rPr kumimoji="1" lang="zh-CN" altLang="en-US" sz="2400" dirty="0"/>
              <a:t>整理</a:t>
            </a:r>
            <a:endParaRPr kumimoji="1" lang="en-US" altLang="zh-CN" sz="2400" dirty="0"/>
          </a:p>
          <a:p>
            <a:r>
              <a:rPr kumimoji="1" lang="zh-CN" altLang="en-US" sz="2400" dirty="0"/>
              <a:t>できます。</a:t>
            </a:r>
            <a:endParaRPr kumimoji="1" lang="en-US" altLang="ja-JP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257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</TotalTime>
  <Words>913</Words>
  <Application>Microsoft Macintosh PowerPoint</Application>
  <PresentationFormat>全屏显示(4:3)</PresentationFormat>
  <Paragraphs>146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MS Mincho</vt:lpstr>
      <vt:lpstr>游ゴシック</vt:lpstr>
      <vt:lpstr>游ゴシック Light</vt:lpstr>
      <vt:lpstr>Arial</vt:lpstr>
      <vt:lpstr>Calibri</vt:lpstr>
      <vt:lpstr>Calibri Light</vt:lpstr>
      <vt:lpstr>Cambria Math</vt:lpstr>
      <vt:lpstr>Office 主题​​</vt:lpstr>
      <vt:lpstr>第5章　誤差逆伝播法 </vt:lpstr>
      <vt:lpstr>目次</vt:lpstr>
      <vt:lpstr>5.5 活性化関数レイヤの実装</vt:lpstr>
      <vt:lpstr>5.5 活性化関数レイヤの実装</vt:lpstr>
      <vt:lpstr>5.5 活性化関数レイヤの実装</vt:lpstr>
      <vt:lpstr>5.5 活性化関数レイヤの実装</vt:lpstr>
      <vt:lpstr>5.5 活性化関数レイヤの実装</vt:lpstr>
      <vt:lpstr>5.5 活性化関数レイヤの実装</vt:lpstr>
      <vt:lpstr>5.5 活性化関数レイヤの実装</vt:lpstr>
      <vt:lpstr>5.6 Affine／Softmaxレイヤの実装</vt:lpstr>
      <vt:lpstr>5.6 Affine／Softmaxレイヤの実装</vt:lpstr>
      <vt:lpstr>5.6 Affine／Softmaxレイヤの実装</vt:lpstr>
      <vt:lpstr>5.6 Affine／Softmaxレイヤの実装</vt:lpstr>
      <vt:lpstr>5.6 Affine／Softmaxレイヤの実装</vt:lpstr>
      <vt:lpstr>5.6 Affine／Softmaxレイヤの実装</vt:lpstr>
      <vt:lpstr>5.6 Affine／Softmaxレイヤの実装</vt:lpstr>
      <vt:lpstr>5.7 誤差逆伝播法の実装</vt:lpstr>
      <vt:lpstr>5.7 誤差逆伝播法の実装</vt:lpstr>
      <vt:lpstr>5.7 誤差逆伝播法の実装</vt:lpstr>
      <vt:lpstr>まとめ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誤差逆転播法 </dc:title>
  <dc:creator>juan lu</dc:creator>
  <cp:lastModifiedBy>juan lu</cp:lastModifiedBy>
  <cp:revision>36</cp:revision>
  <cp:lastPrinted>2018-06-11T07:20:22Z</cp:lastPrinted>
  <dcterms:created xsi:type="dcterms:W3CDTF">2018-06-03T16:48:14Z</dcterms:created>
  <dcterms:modified xsi:type="dcterms:W3CDTF">2018-06-11T07:27:14Z</dcterms:modified>
</cp:coreProperties>
</file>