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490"/>
  </p:normalViewPr>
  <p:slideViewPr>
    <p:cSldViewPr snapToGrid="0" snapToObjects="1">
      <p:cViewPr varScale="1">
        <p:scale>
          <a:sx n="73" d="100"/>
          <a:sy n="73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28FD4-6B57-2140-9FFB-BBD949385FC4}" type="datetimeFigureOut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6D982-F708-2943-BF5F-5FAE1CEB8A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795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介绍误差逆传播运用的地方。把上一张的问题和方法的图贴出来，然后说这张要介绍另一个方法。</a:t>
            </a:r>
            <a:endParaRPr kumimoji="1" lang="en-US" altLang="zh-CN" dirty="0"/>
          </a:p>
          <a:p>
            <a:r>
              <a:rPr kumimoji="1" lang="zh-CN" altLang="en-US" dirty="0"/>
              <a:t>勾配「こうばい」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6D982-F708-2943-BF5F-5FAE1CEB8AC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73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連鎖率「れんさりつ」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6D982-F708-2943-BF5F-5FAE1CEB8AC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532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6D982-F708-2943-BF5F-5FAE1CEB8AC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43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5B46B-FFF6-2445-ADB1-5893BE5A2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E5C5B-5B60-FB4A-B90E-20E0D0DE5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1E0A2A-DAAF-E64B-9F8C-F70EA83F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2BF6-D036-FF43-AF34-05402BA18A5F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40B3-8B78-2B41-894F-BA0E7A0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8A97FD-AE9B-EE4C-A231-EC914B97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50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DCEE8-35C7-204D-8FB8-157C750B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B97155-5B59-1E4B-8B78-0BDC41ED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D64BB-6ECA-EC48-873C-6D95693D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351A-BF59-2D49-A3A4-40970C0A2DD0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AA93C-FB6D-C74C-BE2E-CBC27336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A47EA-D51E-EF4E-9DF1-B390DECA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59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CD0768-A9F0-CC44-BC2B-3B7169AD9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A86DE-BCC8-6A42-8199-444457BCC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50703-DC87-2345-A91C-2E56AE5C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D45C-F302-F644-B4BD-37ED2A582BE9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27031-0265-DF4F-8EF6-2117F936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9F74C-4752-7545-95B0-696A74E8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02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01DD5-85BA-4D4E-8B20-8345595A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6FDAE3-6A3D-9A40-95A3-9A1EF460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2B665-2814-CF4B-9721-A76BE6C7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BC583-26E7-B04F-BF0F-19FF4F11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E9FFBA-BF7B-C845-B994-B871854E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7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A97F-F5D5-024D-9955-CFD37C54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104D-7BC5-E24F-AD6E-87891A0B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F6BD3-4794-F04A-8B54-50D9FB2A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11F6-89ED-B847-9C5B-8722E9A21071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93959-44CE-C74D-B2B3-7B88DC6F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680BC-C239-2843-AE40-8B9B06E4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057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B8D4E-66B5-9F4D-B923-C57DFDB8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1A29C-3D21-B549-A9EC-DC0352137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9681E5-B894-6F49-BF63-332426BD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BF2AB9-9443-254F-A2BE-8F088E4B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6ACB-CE2E-8347-9AD0-ECB197CDBDD6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35DA90-5685-7C40-BC57-45AF2479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FC098-B0B9-5046-A71D-0446FBE4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50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76429-30C6-914B-8531-81F89A62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A0FC80-B261-0B4E-8486-72D12DC4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A5571-2C6A-674A-B18F-F58E1942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25F17F-5D07-7A48-A044-6D9695397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14289C-870C-4144-BE35-7E023436B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4A7E66-93A9-4948-9FB5-B635E018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13F1B-0315-1449-9974-79235296B999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0A8F0-A7BD-DC4B-B5E5-8CC898DD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941B3-CC7B-7443-A0EB-5669D7A4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63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3A295-AECA-6D4A-B0C2-9D6A9A82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9EBCA-69E7-1042-B59D-7AB14385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350C-A89C-5042-BD51-14113A772457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7456CC-3C67-754F-94A1-F3E0424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E4DE3-0AC9-1E4F-9576-6A384CCA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77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9645BD-1A3F-4D4C-907C-0089E4124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5DE2-1C44-BA41-995C-72F79595504B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878F78-A8B8-0246-9415-2AB72929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06206-9BF3-1847-8373-D917AE97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04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F7AE2-ABA1-0840-9E6E-0CE10D1D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2AE4A-BB4B-8C4F-A88C-8C6DB2DA6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711520-BC47-3742-8D4A-1DE595A9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85F56B-CB7F-A64A-A7D4-7F596436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3290-98D7-8842-97D1-2FF77CCFB8C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328F6-3586-574C-B318-5F5B1846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BE6AB9-41BD-E14F-93AA-C73AFE15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77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EC488-7D12-8147-B95A-8091A81A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755379-0180-E046-9226-8204E28AB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1B9D4-73DC-BB4B-9AD3-30F1DA59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3534FC-6F7F-3445-B3E4-7019BAAA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F3DA-BA46-804E-81D5-2459360185C6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495171-37AE-DD48-BB37-17F00961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F8C436-E83D-144D-9F0E-CE54A5A4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36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F27E3-A744-3C43-AAEC-676EDB31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9ACCB-1EDF-C34B-BAB2-5311B6BF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C7DC0-7524-8C4E-A5F4-C44AFC2C7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BB1FC-9174-C743-A4BB-CFC0F426BA46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3DA8E-872E-A743-8A76-C1CA5F298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0AC293-3BE8-B94C-AE0B-5EBF8220C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4ACB0-14E0-F04C-9E22-086434D342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502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1C342-2184-C448-BE80-F9ADE2595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5</a:t>
            </a:r>
            <a:r>
              <a:rPr kumimoji="1" lang="zh-CN" altLang="en-US" dirty="0"/>
              <a:t>章</a:t>
            </a:r>
            <a:r>
              <a:rPr kumimoji="1" lang="ja-JP" altLang="en-US"/>
              <a:t>　</a:t>
            </a:r>
            <a:r>
              <a:rPr kumimoji="1" lang="zh-CN" altLang="en-US" dirty="0"/>
              <a:t>誤差逆伝播法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129F1-C0EB-6743-AB21-50B759C4D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　　　　　　　　　　　　</a:t>
            </a:r>
            <a:r>
              <a:rPr kumimoji="1" lang="zh-CN" altLang="en-US" dirty="0"/>
              <a:t>石田研</a:t>
            </a:r>
            <a:r>
              <a:rPr kumimoji="1" lang="ja-JP" altLang="en-US"/>
              <a:t>　</a:t>
            </a:r>
            <a:r>
              <a:rPr kumimoji="1" lang="en-US" altLang="ja-JP" dirty="0"/>
              <a:t>M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ja-JP" altLang="en-US"/>
              <a:t>　</a:t>
            </a:r>
            <a:r>
              <a:rPr kumimoji="1" lang="zh-CN" altLang="en-US" dirty="0"/>
              <a:t> </a:t>
            </a:r>
            <a:r>
              <a:rPr kumimoji="1" lang="en-US" altLang="zh-CN" dirty="0"/>
              <a:t>LU</a:t>
            </a:r>
            <a:r>
              <a:rPr kumimoji="1" lang="zh-CN" altLang="en-US" dirty="0"/>
              <a:t> </a:t>
            </a:r>
            <a:r>
              <a:rPr kumimoji="1" lang="en-US" altLang="zh-CN" dirty="0"/>
              <a:t>JUANJUAN</a:t>
            </a:r>
            <a:r>
              <a:rPr kumimoji="1" lang="zh-CN" altLang="en-US" dirty="0"/>
              <a:t>（リク）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95240-68D8-D54A-9D9F-527A8860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8C5CBD-E5DD-B949-88FF-B4CDF82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DD83-1771-1443-80E7-FC70297E7E13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5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EC96B-EA43-394B-B9B0-1967FF26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5.2 </a:t>
            </a:r>
            <a:r>
              <a:rPr kumimoji="1" lang="zh-CN" altLang="en-US" dirty="0"/>
              <a:t>連鎖率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C3AC7C-40B5-074B-8763-D6221AFCB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2t</a:t>
                </a:r>
                <a:r>
                  <a:rPr kumimoji="1" lang="zh-CN" altLang="en-US" sz="2400" dirty="0"/>
                  <a:t>・</a:t>
                </a:r>
                <a:r>
                  <a:rPr kumimoji="1" lang="en-US" altLang="zh-CN" sz="2400" dirty="0"/>
                  <a:t>1=2(</a:t>
                </a:r>
                <a:r>
                  <a:rPr kumimoji="1" lang="en-US" altLang="zh-CN" sz="2400" dirty="0" err="1"/>
                  <a:t>x+y</a:t>
                </a:r>
                <a:r>
                  <a:rPr kumimoji="1" lang="en-US" altLang="zh-CN" sz="2400" dirty="0"/>
                  <a:t>)</a:t>
                </a:r>
                <a:r>
                  <a:rPr kumimoji="1" lang="ja-JP" altLang="en-US" sz="2400"/>
                  <a:t>　</a:t>
                </a:r>
                <a:endParaRPr kumimoji="1" lang="en-US" altLang="ja-JP" sz="2400" dirty="0"/>
              </a:p>
              <a:p>
                <a:r>
                  <a:rPr kumimoji="1" lang="zh-CN" altLang="en-US" sz="2400" dirty="0"/>
                  <a:t>この式で行った連鎖率の計算を計算グラフで表してみましょう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sz="1800" dirty="0"/>
                  <a:t>２</a:t>
                </a:r>
                <a:r>
                  <a:rPr kumimoji="1" lang="ja-JP" altLang="en-US" sz="1800"/>
                  <a:t>の乗算を「＊＊２」という</a:t>
                </a:r>
                <a:r>
                  <a:rPr kumimoji="1" lang="zh-CN" altLang="en-US" sz="1800" dirty="0"/>
                  <a:t>ノード</a:t>
                </a:r>
                <a:r>
                  <a:rPr kumimoji="1" lang="ja-JP" altLang="en-US" sz="1800"/>
                  <a:t>で</a:t>
                </a:r>
                <a:r>
                  <a:rPr kumimoji="1" lang="zh-CN" altLang="en-US" sz="1800" dirty="0"/>
                  <a:t>表す。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C3AC7C-40B5-074B-8763-D6221AFCB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6E342-D4C4-6444-A626-BABE185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F5D7A-8F48-3C4C-939D-86838258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C456-8B43-1846-8CF2-84C4B16162B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7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EC96B-EA43-394B-B9B0-1967FF26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5.2 </a:t>
            </a:r>
            <a:r>
              <a:rPr kumimoji="1" lang="zh-CN" altLang="en-US" dirty="0"/>
              <a:t>連鎖率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C3AC7C-40B5-074B-8763-D6221AFCB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2t</a:t>
                </a:r>
                <a:r>
                  <a:rPr kumimoji="1" lang="zh-CN" altLang="en-US" sz="2400" dirty="0"/>
                  <a:t>・</a:t>
                </a:r>
                <a:r>
                  <a:rPr kumimoji="1" lang="en-US" altLang="zh-CN" sz="2400" dirty="0"/>
                  <a:t>1=2(</a:t>
                </a:r>
                <a:r>
                  <a:rPr kumimoji="1" lang="en-US" altLang="zh-CN" sz="2400" dirty="0" err="1"/>
                  <a:t>x+y</a:t>
                </a:r>
                <a:r>
                  <a:rPr kumimoji="1" lang="en-US" altLang="zh-CN" sz="2400" dirty="0"/>
                  <a:t>)</a:t>
                </a:r>
                <a:r>
                  <a:rPr kumimoji="1" lang="ja-JP" altLang="en-US" sz="2400"/>
                  <a:t>　</a:t>
                </a:r>
                <a:endParaRPr kumimoji="1" lang="en-US" altLang="ja-JP" sz="2400" dirty="0"/>
              </a:p>
              <a:p>
                <a:r>
                  <a:rPr kumimoji="1" lang="zh-CN" altLang="en-US" sz="2400" dirty="0"/>
                  <a:t>この式で行った連鎖率の計算を計算グラフで表してみましょう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sz="1800" dirty="0"/>
                  <a:t>２</a:t>
                </a:r>
                <a:r>
                  <a:rPr kumimoji="1" lang="ja-JP" altLang="en-US" sz="1800"/>
                  <a:t>の乗算を「＊＊２」という</a:t>
                </a:r>
                <a:r>
                  <a:rPr kumimoji="1" lang="zh-CN" altLang="en-US" sz="1800" dirty="0"/>
                  <a:t>ノード</a:t>
                </a:r>
                <a:r>
                  <a:rPr kumimoji="1" lang="ja-JP" altLang="en-US" sz="1800"/>
                  <a:t>で</a:t>
                </a:r>
                <a:r>
                  <a:rPr kumimoji="1" lang="zh-CN" altLang="en-US" sz="1800" dirty="0"/>
                  <a:t>表す。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C3AC7C-40B5-074B-8763-D6221AFCB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117947-1855-2540-9CD4-47CC197C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9" y="3484563"/>
            <a:ext cx="5969000" cy="26924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965A17F-099B-4043-8308-E3EEFE7EB56A}"/>
              </a:ext>
            </a:extLst>
          </p:cNvPr>
          <p:cNvCxnSpPr>
            <a:cxnSpLocks/>
          </p:cNvCxnSpPr>
          <p:nvPr/>
        </p:nvCxnSpPr>
        <p:spPr>
          <a:xfrm flipH="1">
            <a:off x="2127738" y="3484563"/>
            <a:ext cx="4473332" cy="8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8B0EB3-8264-244C-ACDF-D8CB46029A3D}"/>
                  </a:ext>
                </a:extLst>
              </p:cNvPr>
              <p:cNvSpPr txBox="1"/>
              <p:nvPr/>
            </p:nvSpPr>
            <p:spPr>
              <a:xfrm>
                <a:off x="6822831" y="3411415"/>
                <a:ext cx="4132385" cy="2161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これは、連鎖率より、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dirty="0"/>
                  <a:t>＝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dirty="0"/>
                  <a:t>が成り立ち、「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に関する</a:t>
                </a:r>
                <a:r>
                  <a:rPr kumimoji="1" lang="en-US" altLang="zh-CN" dirty="0"/>
                  <a:t>z</a:t>
                </a:r>
                <a:r>
                  <a:rPr kumimoji="1" lang="zh-CN" altLang="en-US" dirty="0"/>
                  <a:t>の微分」に対応します。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つまり、逆伝播</a:t>
                </a:r>
                <a:r>
                  <a:rPr kumimoji="1" lang="ja-JP" altLang="en-US"/>
                  <a:t>が</a:t>
                </a:r>
                <a:r>
                  <a:rPr kumimoji="1" lang="zh-CN" altLang="en-US" dirty="0"/>
                  <a:t>行なっていること</a:t>
                </a:r>
                <a:r>
                  <a:rPr kumimoji="1" lang="ja-JP" altLang="en-US"/>
                  <a:t>は、</a:t>
                </a:r>
                <a:r>
                  <a:rPr kumimoji="1" lang="zh-CN" altLang="en-US" dirty="0"/>
                  <a:t>連鎖率</a:t>
                </a:r>
                <a:r>
                  <a:rPr kumimoji="1" lang="ja-JP" altLang="en-US"/>
                  <a:t>の</a:t>
                </a:r>
                <a:r>
                  <a:rPr kumimoji="1" lang="zh-CN" altLang="en-US" dirty="0"/>
                  <a:t>原理から構成されているのです。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8B0EB3-8264-244C-ACDF-D8CB46029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831" y="3411415"/>
                <a:ext cx="4132385" cy="2161554"/>
              </a:xfrm>
              <a:prstGeom prst="rect">
                <a:avLst/>
              </a:prstGeom>
              <a:blipFill>
                <a:blip r:embed="rId4"/>
                <a:stretch>
                  <a:fillRect l="-917" r="-4893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B689959-6218-BB45-95B4-4D203DCD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3" name="日期占位符 12">
            <a:extLst>
              <a:ext uri="{FF2B5EF4-FFF2-40B4-BE49-F238E27FC236}">
                <a16:creationId xmlns:a16="http://schemas.microsoft.com/office/drawing/2014/main" id="{16B5B476-F23E-794B-8339-B8B12D59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CF22-17C9-CC4E-AD2D-DF055D2FA6F2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1BA7-EAD8-0245-9A86-EF515873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5.3 </a:t>
            </a:r>
            <a:r>
              <a:rPr kumimoji="1" lang="zh-CN" altLang="en-US" dirty="0"/>
              <a:t>逆伝播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EE44C-0A4D-9046-845E-8F8C44ED7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加算ノード</a:t>
                </a:r>
                <a:r>
                  <a:rPr kumimoji="1" lang="ja-JP" altLang="en-US" sz="2400">
                    <a:solidFill>
                      <a:srgbClr val="0070C0"/>
                    </a:solidFill>
                  </a:rPr>
                  <a:t>の</a:t>
                </a:r>
                <a:r>
                  <a:rPr kumimoji="1" lang="zh-CN" altLang="en-US" sz="2400" dirty="0">
                    <a:solidFill>
                      <a:srgbClr val="0070C0"/>
                    </a:solidFill>
                  </a:rPr>
                  <a:t>逆伝播</a:t>
                </a:r>
                <a:endParaRPr kumimoji="1"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kumimoji="1" lang="en-US" altLang="zh-CN" sz="2400" dirty="0"/>
                  <a:t>Z=X+Y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=1</a:t>
                </a:r>
              </a:p>
              <a:p>
                <a:endParaRPr kumimoji="1" lang="en-US" altLang="zh-CN" sz="2400" dirty="0"/>
              </a:p>
              <a:p>
                <a:r>
                  <a:rPr kumimoji="1" lang="ja-JP" altLang="en-US" sz="2400"/>
                  <a:t>例：上流</a:t>
                </a:r>
                <a:r>
                  <a:rPr kumimoji="1" lang="zh-CN" altLang="en-US" sz="2400" dirty="0"/>
                  <a:t>から</a:t>
                </a:r>
                <a:r>
                  <a:rPr kumimoji="1" lang="en-US" altLang="zh-CN" sz="2400" dirty="0"/>
                  <a:t>1.3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値</a:t>
                </a:r>
                <a:r>
                  <a:rPr kumimoji="1" lang="ja-JP" altLang="en-US" sz="2400"/>
                  <a:t>が</a:t>
                </a:r>
                <a:r>
                  <a:rPr kumimoji="1" lang="zh-CN" altLang="en-US" sz="2400" dirty="0"/>
                  <a:t>流れてきた</a:t>
                </a:r>
                <a:r>
                  <a:rPr kumimoji="1" lang="ja-JP" altLang="en-US" sz="2400"/>
                  <a:t>ら：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3EE44C-0A4D-9046-845E-8F8C44ED7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F276343-4D9E-8A44-A458-D38C4223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2526811"/>
            <a:ext cx="6299200" cy="17814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3BDA7E-9F8B-5343-A68F-6F92D0636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131" y="182806"/>
            <a:ext cx="3734693" cy="19934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DC0974-3507-2D4F-A5C4-FF015552C31E}"/>
                  </a:ext>
                </a:extLst>
              </p:cNvPr>
              <p:cNvSpPr txBox="1"/>
              <p:nvPr/>
            </p:nvSpPr>
            <p:spPr>
              <a:xfrm>
                <a:off x="9515350" y="2813538"/>
                <a:ext cx="1984988" cy="105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＊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kumimoji="1" lang="ja-JP" altLang="en-US"/>
                  <a:t>は</a:t>
                </a:r>
                <a:r>
                  <a:rPr kumimoji="1" lang="zh-CN" altLang="en-US" dirty="0"/>
                  <a:t>上流から流れてきた値です。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DC0974-3507-2D4F-A5C4-FF015552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350" y="2813538"/>
                <a:ext cx="1984988" cy="1053558"/>
              </a:xfrm>
              <a:prstGeom prst="rect">
                <a:avLst/>
              </a:prstGeom>
              <a:blipFill>
                <a:blip r:embed="rId5"/>
                <a:stretch>
                  <a:fillRect l="-1899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592BCF-5300-0345-8459-32CD5301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94EFEE5A-6B4B-CA41-A0FF-FAC39675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9E12-B6E3-5D41-B13E-9975AFC76E0C}" type="datetime1">
              <a:rPr kumimoji="1" lang="zh-CN" altLang="en-US" smtClean="0"/>
              <a:t>2018/6/4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70EC83-2580-D34C-91B4-43119843A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250" y="4231265"/>
            <a:ext cx="2433396" cy="19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7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2135-C4FD-7347-9764-824B00D9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5.3 </a:t>
            </a:r>
            <a:r>
              <a:rPr kumimoji="1" lang="zh-CN" altLang="en-US" dirty="0"/>
              <a:t>逆伝播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9ED445-894B-A24C-A35C-145FF80B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>
                    <a:solidFill>
                      <a:srgbClr val="0070C0"/>
                    </a:solidFill>
                  </a:rPr>
                  <a:t>乗算ノード</a:t>
                </a:r>
                <a:r>
                  <a:rPr kumimoji="1" lang="ja-JP" altLang="en-US">
                    <a:solidFill>
                      <a:srgbClr val="0070C0"/>
                    </a:solidFill>
                  </a:rPr>
                  <a:t>の</a:t>
                </a:r>
                <a:r>
                  <a:rPr kumimoji="1" lang="zh-CN" altLang="en-US" dirty="0">
                    <a:solidFill>
                      <a:srgbClr val="0070C0"/>
                    </a:solidFill>
                  </a:rPr>
                  <a:t>逆伝播</a:t>
                </a:r>
                <a:endParaRPr kumimoji="1" lang="en-US" altLang="zh-CN" dirty="0">
                  <a:solidFill>
                    <a:srgbClr val="0070C0"/>
                  </a:solidFill>
                </a:endParaRPr>
              </a:p>
              <a:p>
                <a:r>
                  <a:rPr kumimoji="1" lang="en-US" altLang="zh-CN" sz="2400" dirty="0"/>
                  <a:t>Z=XY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Y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=X</a:t>
                </a:r>
              </a:p>
              <a:p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ja-JP" altLang="en-US" sz="2400"/>
                  <a:t>例：上流</a:t>
                </a:r>
                <a:r>
                  <a:rPr kumimoji="1" lang="zh-CN" altLang="en-US" sz="2400" dirty="0"/>
                  <a:t>から</a:t>
                </a:r>
                <a:r>
                  <a:rPr kumimoji="1" lang="en-US" altLang="zh-CN" sz="2400" dirty="0"/>
                  <a:t>1.3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値</a:t>
                </a:r>
                <a:r>
                  <a:rPr kumimoji="1" lang="ja-JP" altLang="en-US" sz="2400"/>
                  <a:t>が</a:t>
                </a:r>
                <a:r>
                  <a:rPr kumimoji="1" lang="zh-CN" altLang="en-US" sz="2400" dirty="0"/>
                  <a:t>流れてきた</a:t>
                </a:r>
                <a:r>
                  <a:rPr kumimoji="1" lang="ja-JP" altLang="en-US" sz="2400"/>
                  <a:t>ら：</a:t>
                </a:r>
                <a:endParaRPr kumimoji="1" lang="zh-CN" altLang="en-US" sz="2400" dirty="0"/>
              </a:p>
              <a:p>
                <a:endParaRPr kumimoji="1" lang="en-US" altLang="zh-CN" sz="2400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9ED445-894B-A24C-A35C-145FF80B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B40FE-9419-E846-B097-BF1465DA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76108-19D9-5E44-AAD1-B2D71BE8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CBF1-1DE1-2149-B0F4-7F65940C8066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82E4A6-3729-F34B-9168-540893F6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2268904"/>
            <a:ext cx="5534269" cy="219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844A5F4-4A0F-3942-9B2B-FB6A1162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47840"/>
            <a:ext cx="2239108" cy="180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8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0F98E2B-C5E6-7740-B043-6B0407BD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690688"/>
            <a:ext cx="5880100" cy="2286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F38B142-4DC8-4542-B645-EA0F9E76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5.3 </a:t>
            </a:r>
            <a:r>
              <a:rPr kumimoji="1" lang="zh-CN" altLang="en-US" dirty="0"/>
              <a:t>逆伝播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679330E-DE6C-B549-955F-2C9D321D9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1600" y="3397250"/>
            <a:ext cx="6172200" cy="29591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8BEB4-0660-7C4B-A8A6-97BCD8FF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29B930-05DE-6644-ADE1-B4416F8A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158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AFD8D-05BC-A348-868D-B95DD9C3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5.4 </a:t>
            </a:r>
            <a:r>
              <a:rPr kumimoji="1" lang="zh-CN" altLang="en-US" dirty="0"/>
              <a:t>単純なレイヤ</a:t>
            </a:r>
            <a:r>
              <a:rPr kumimoji="1" lang="ja-JP" altLang="en-US"/>
              <a:t>の</a:t>
            </a:r>
            <a:r>
              <a:rPr kumimoji="1" lang="zh-CN" altLang="en-US" dirty="0"/>
              <a:t>実装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11906-500C-FB47-B34F-5444DABE8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accent1"/>
                </a:solidFill>
              </a:rPr>
              <a:t>乗算レイヤ</a:t>
            </a:r>
            <a:r>
              <a:rPr kumimoji="1" lang="ja-JP" altLang="en-US">
                <a:solidFill>
                  <a:schemeClr val="accent1"/>
                </a:solidFill>
              </a:rPr>
              <a:t>の</a:t>
            </a:r>
            <a:r>
              <a:rPr kumimoji="1" lang="zh-CN" altLang="en-US" dirty="0">
                <a:solidFill>
                  <a:schemeClr val="accent1"/>
                </a:solidFill>
              </a:rPr>
              <a:t>実装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1"/>
                </a:solidFill>
              </a:rPr>
              <a:t>                                          </a:t>
            </a:r>
            <a:r>
              <a:rPr kumimoji="1" lang="en-US" altLang="zh-CN" dirty="0"/>
              <a:t>#layer…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1"/>
                </a:solidFill>
              </a:rPr>
              <a:t>                                          </a:t>
            </a:r>
            <a:r>
              <a:rPr kumimoji="1" lang="en-US" altLang="zh-CN" dirty="0"/>
              <a:t>#forward…</a:t>
            </a:r>
          </a:p>
          <a:p>
            <a:pPr marL="0" indent="0">
              <a:buNone/>
            </a:pPr>
            <a:r>
              <a:rPr kumimoji="1" lang="en-US" altLang="zh-CN" dirty="0"/>
              <a:t>                                          #backward…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936A3-511C-3048-848F-EC12E419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193216-A2C4-514A-9964-9BEB038F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7443EA-7219-3A44-83C0-332D35F8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1394"/>
            <a:ext cx="4089400" cy="3479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2FE3FD-44FB-E64A-9B3F-DB416A275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4183033"/>
            <a:ext cx="3792852" cy="147454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917C0D-C1A7-EE49-AE61-C211752A6E58}"/>
              </a:ext>
            </a:extLst>
          </p:cNvPr>
          <p:cNvSpPr txBox="1"/>
          <p:nvPr/>
        </p:nvSpPr>
        <p:spPr>
          <a:xfrm>
            <a:off x="8720452" y="4682331"/>
            <a:ext cx="2723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この例</a:t>
            </a:r>
            <a:r>
              <a:rPr kumimoji="1" lang="ja-JP" altLang="en-US"/>
              <a:t>を</a:t>
            </a:r>
            <a:r>
              <a:rPr kumimoji="1" lang="zh-CN" altLang="en-US" dirty="0"/>
              <a:t>実装しましょう</a:t>
            </a:r>
            <a:endParaRPr kumimoji="1" lang="en-US" altLang="zh-CN" dirty="0"/>
          </a:p>
          <a:p>
            <a:r>
              <a:rPr kumimoji="1" lang="en-US" altLang="zh-CN" dirty="0"/>
              <a:t>apple=100</a:t>
            </a:r>
          </a:p>
          <a:p>
            <a:r>
              <a:rPr kumimoji="1" lang="en-US" altLang="zh-CN" dirty="0" err="1"/>
              <a:t>apple_num</a:t>
            </a:r>
            <a:r>
              <a:rPr kumimoji="1" lang="en-US" altLang="zh-CN" dirty="0"/>
              <a:t>=2</a:t>
            </a:r>
          </a:p>
          <a:p>
            <a:r>
              <a:rPr kumimoji="1" lang="en-US" altLang="zh-CN" dirty="0"/>
              <a:t>tax=1.1</a:t>
            </a:r>
          </a:p>
          <a:p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73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73718-E13E-7641-97D0-37BE0553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5.4 </a:t>
            </a:r>
            <a:r>
              <a:rPr kumimoji="1" lang="zh-CN" altLang="en-US" dirty="0"/>
              <a:t>単純なレイヤ</a:t>
            </a:r>
            <a:r>
              <a:rPr kumimoji="1" lang="ja-JP" altLang="en-US"/>
              <a:t>の</a:t>
            </a:r>
            <a:r>
              <a:rPr kumimoji="1" lang="zh-CN" altLang="en-US" dirty="0"/>
              <a:t>実装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383A4A-832D-A943-B1FD-EBBB273D1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accent1"/>
                </a:solidFill>
              </a:rPr>
              <a:t>加算レイヤ</a:t>
            </a:r>
            <a:r>
              <a:rPr kumimoji="1" lang="ja-JP" altLang="en-US">
                <a:solidFill>
                  <a:schemeClr val="accent1"/>
                </a:solidFill>
              </a:rPr>
              <a:t>の</a:t>
            </a:r>
            <a:r>
              <a:rPr kumimoji="1" lang="zh-CN" altLang="en-US" dirty="0">
                <a:solidFill>
                  <a:schemeClr val="accent1"/>
                </a:solidFill>
              </a:rPr>
              <a:t>実装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1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CE5E2-22E5-734D-B572-B5837FB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9616-CA19-4144-960E-A177227529C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BE0B40-B201-2647-BD6F-9D24F87C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16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5B8AA8-5FB0-9343-B6F6-504ACF02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944"/>
            <a:ext cx="2565400" cy="2552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96FB8D-B559-2445-AD0F-EF991A10E476}"/>
              </a:ext>
            </a:extLst>
          </p:cNvPr>
          <p:cNvSpPr txBox="1"/>
          <p:nvPr/>
        </p:nvSpPr>
        <p:spPr>
          <a:xfrm>
            <a:off x="5429288" y="2124779"/>
            <a:ext cx="16321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#layer</a:t>
            </a:r>
          </a:p>
          <a:p>
            <a:r>
              <a:rPr kumimoji="1" lang="en-US" altLang="zh-CN" sz="2400" dirty="0"/>
              <a:t>…</a:t>
            </a:r>
          </a:p>
          <a:p>
            <a:r>
              <a:rPr kumimoji="1" lang="en-US" altLang="zh-CN" sz="2400" dirty="0"/>
              <a:t>#forward</a:t>
            </a:r>
          </a:p>
          <a:p>
            <a:r>
              <a:rPr kumimoji="1" lang="en-US" altLang="zh-CN" sz="2400" dirty="0"/>
              <a:t>…</a:t>
            </a:r>
          </a:p>
          <a:p>
            <a:r>
              <a:rPr kumimoji="1" lang="en-US" altLang="zh-CN" sz="2400" dirty="0"/>
              <a:t>#backward</a:t>
            </a:r>
          </a:p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2C1D638-68BD-054A-AF5A-4C44329F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466" y="1784632"/>
            <a:ext cx="4816301" cy="201010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4E49B9A-CA11-3E43-8286-DBF98B53813D}"/>
              </a:ext>
            </a:extLst>
          </p:cNvPr>
          <p:cNvSpPr txBox="1"/>
          <p:nvPr/>
        </p:nvSpPr>
        <p:spPr>
          <a:xfrm>
            <a:off x="7530049" y="4001294"/>
            <a:ext cx="27238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この例</a:t>
            </a:r>
            <a:r>
              <a:rPr kumimoji="1" lang="ja-JP" altLang="en-US"/>
              <a:t>を</a:t>
            </a:r>
            <a:r>
              <a:rPr kumimoji="1" lang="zh-CN" altLang="en-US" dirty="0"/>
              <a:t>実装しましょう</a:t>
            </a:r>
            <a:endParaRPr kumimoji="1" lang="en-US" altLang="zh-CN" dirty="0"/>
          </a:p>
          <a:p>
            <a:r>
              <a:rPr kumimoji="1" lang="en-US" altLang="zh-CN" dirty="0"/>
              <a:t>apple=100</a:t>
            </a:r>
          </a:p>
          <a:p>
            <a:r>
              <a:rPr kumimoji="1" lang="en-US" altLang="zh-CN" dirty="0" err="1"/>
              <a:t>apple_num</a:t>
            </a:r>
            <a:r>
              <a:rPr kumimoji="1" lang="en-US" altLang="zh-CN" dirty="0"/>
              <a:t>=2</a:t>
            </a:r>
          </a:p>
          <a:p>
            <a:r>
              <a:rPr kumimoji="1" lang="en-US" altLang="zh-CN" dirty="0"/>
              <a:t>orange=150</a:t>
            </a:r>
          </a:p>
          <a:p>
            <a:r>
              <a:rPr kumimoji="1" lang="en-US" altLang="zh-CN" dirty="0" err="1"/>
              <a:t>orange_num</a:t>
            </a:r>
            <a:r>
              <a:rPr kumimoji="1" lang="en-US" altLang="zh-CN" dirty="0"/>
              <a:t>=3</a:t>
            </a:r>
          </a:p>
          <a:p>
            <a:r>
              <a:rPr kumimoji="1" lang="en-US" altLang="zh-CN" dirty="0"/>
              <a:t>tax=1.1</a:t>
            </a:r>
          </a:p>
          <a:p>
            <a:r>
              <a:rPr kumimoji="1" lang="en-US" altLang="zh-CN" dirty="0"/>
              <a:t>…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F67CE-B84C-8942-BFA0-315C1F82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前回数値微分によって勾配</a:t>
            </a:r>
            <a:r>
              <a:rPr kumimoji="1" lang="ja-JP" altLang="en-US"/>
              <a:t>を</a:t>
            </a:r>
            <a:r>
              <a:rPr kumimoji="1" lang="zh-CN" altLang="en-US" dirty="0"/>
              <a:t>求めた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9A9483-3D7D-1C4E-AA50-67474A638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534"/>
            <a:ext cx="4533900" cy="37846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53DFE-9985-3045-99EC-C6B0658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254429-8D37-4E4D-BFC6-6C823274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CA21-8EB5-5D4A-BD01-9C8EBF64954D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3F197F-AF9E-B947-878F-1A4F43A3A55A}"/>
              </a:ext>
            </a:extLst>
          </p:cNvPr>
          <p:cNvSpPr txBox="1"/>
          <p:nvPr/>
        </p:nvSpPr>
        <p:spPr>
          <a:xfrm>
            <a:off x="7614140" y="2672861"/>
            <a:ext cx="3323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今回、より効率的</a:t>
            </a:r>
            <a:r>
              <a:rPr kumimoji="1" lang="ja-JP" altLang="en-US" sz="2800"/>
              <a:t>な</a:t>
            </a:r>
            <a:r>
              <a:rPr kumimoji="1" lang="zh-CN" altLang="en-US" sz="2800" dirty="0">
                <a:solidFill>
                  <a:schemeClr val="accent1"/>
                </a:solidFill>
              </a:rPr>
              <a:t>誤差逆伝播</a:t>
            </a:r>
            <a:r>
              <a:rPr kumimoji="1" lang="ja-JP" altLang="en-US" sz="2800">
                <a:solidFill>
                  <a:schemeClr val="accent1"/>
                </a:solidFill>
              </a:rPr>
              <a:t>法</a:t>
            </a:r>
            <a:r>
              <a:rPr kumimoji="1" lang="ja-JP" altLang="en-US" sz="2800"/>
              <a:t>を</a:t>
            </a:r>
            <a:r>
              <a:rPr kumimoji="1" lang="zh-CN" altLang="en-US" sz="2800" dirty="0"/>
              <a:t>紹介します。</a:t>
            </a:r>
          </a:p>
        </p:txBody>
      </p:sp>
    </p:spTree>
    <p:extLst>
      <p:ext uri="{BB962C8B-B14F-4D97-AF65-F5344CB8AC3E}">
        <p14:creationId xmlns:p14="http://schemas.microsoft.com/office/powerpoint/2010/main" val="134023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3C7F6-CC4A-E047-B97C-528CD9A0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63A968-213B-CB44-A580-4CA385635846}"/>
              </a:ext>
            </a:extLst>
          </p:cNvPr>
          <p:cNvSpPr txBox="1"/>
          <p:nvPr/>
        </p:nvSpPr>
        <p:spPr>
          <a:xfrm>
            <a:off x="1055077" y="1916723"/>
            <a:ext cx="575029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5.1</a:t>
            </a:r>
            <a:r>
              <a:rPr kumimoji="1" lang="zh-CN" altLang="en-US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計算グラフ</a:t>
            </a:r>
            <a:endParaRPr kumimoji="1" lang="en-US" altLang="zh-CN" sz="2800" dirty="0">
              <a:solidFill>
                <a:schemeClr val="accent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5.2</a:t>
            </a:r>
            <a:r>
              <a:rPr kumimoji="1" lang="zh-CN" altLang="en-US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連鎖率</a:t>
            </a:r>
            <a:endParaRPr kumimoji="1" lang="en-US" altLang="zh-CN" sz="2800" dirty="0">
              <a:solidFill>
                <a:schemeClr val="accent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5.3</a:t>
            </a:r>
            <a:r>
              <a:rPr kumimoji="1" lang="zh-CN" altLang="en-US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逆伝</a:t>
            </a:r>
            <a:r>
              <a:rPr kumimoji="1" lang="ja-JP" altLang="en-US" sz="280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播</a:t>
            </a:r>
            <a:endParaRPr kumimoji="1" lang="en-US" altLang="ja-JP" sz="2800" dirty="0">
              <a:solidFill>
                <a:schemeClr val="accent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5.4</a:t>
            </a:r>
            <a:r>
              <a:rPr kumimoji="1" lang="zh-CN" altLang="en-US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単純なレイヤ</a:t>
            </a:r>
            <a:r>
              <a:rPr kumimoji="1" lang="ja-JP" altLang="en-US" sz="280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sz="2800" dirty="0">
                <a:solidFill>
                  <a:schemeClr val="accent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sz="2800" dirty="0">
              <a:solidFill>
                <a:schemeClr val="accent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5.5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 活性化関数レイヤ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5.6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kumimoji="1" lang="en-US" altLang="zh-CN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Affine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／</a:t>
            </a:r>
            <a:r>
              <a:rPr kumimoji="1" lang="en-US" altLang="zh-CN" sz="2800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Softmax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レイヤ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  <a:endParaRPr kumimoji="1" lang="en-US" altLang="zh-CN" sz="2800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kumimoji="1" lang="en-US" altLang="zh-CN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5.7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 誤差逆伝</a:t>
            </a:r>
            <a:r>
              <a:rPr kumimoji="1" lang="ja-JP" altLang="en-US" sz="2800">
                <a:latin typeface="MS Mincho" panose="02020609040205080304" pitchFamily="49" charset="-128"/>
                <a:ea typeface="MS Mincho" panose="02020609040205080304" pitchFamily="49" charset="-128"/>
              </a:rPr>
              <a:t>播法の</a:t>
            </a:r>
            <a:r>
              <a:rPr kumimoji="1" lang="zh-CN" altLang="en-US" sz="2800" dirty="0">
                <a:latin typeface="MS Mincho" panose="02020609040205080304" pitchFamily="49" charset="-128"/>
                <a:ea typeface="MS Mincho" panose="02020609040205080304" pitchFamily="49" charset="-128"/>
              </a:rPr>
              <a:t>実装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7D021-CC84-7440-AB4D-42AA7ECC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2BB0C-31D0-4044-BA05-FD5364BE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43F5-C899-8144-80F9-1D600907D846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12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15E55-A1FA-1D4D-815B-87EE0E99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 </a:t>
            </a:r>
            <a:r>
              <a:rPr kumimoji="1" lang="zh-CN" altLang="en-US" dirty="0"/>
              <a:t>計算グラ</a:t>
            </a:r>
            <a:r>
              <a:rPr kumimoji="1" lang="ja-JP" altLang="en-US"/>
              <a:t>フで解く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90D25-B756-874F-BC3D-86CB7C285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問題１：太郎くん</a:t>
            </a:r>
            <a:r>
              <a:rPr kumimoji="1" lang="ja-JP" altLang="en-US" sz="2400"/>
              <a:t>は</a:t>
            </a:r>
            <a:r>
              <a:rPr kumimoji="1" lang="zh-CN" altLang="en-US" sz="2400" dirty="0"/>
              <a:t>スーパーで１個１００円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リンゴ</a:t>
            </a:r>
            <a:r>
              <a:rPr kumimoji="1" lang="ja-JP" altLang="en-US" sz="2400"/>
              <a:t>を２</a:t>
            </a:r>
            <a:r>
              <a:rPr kumimoji="1" lang="zh-CN" altLang="en-US" sz="2400" dirty="0"/>
              <a:t>個買いました。支払い金額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求めなさい。ただし、消費税</a:t>
            </a:r>
            <a:r>
              <a:rPr kumimoji="1" lang="ja-JP" altLang="en-US" sz="2400"/>
              <a:t>が１０％</a:t>
            </a:r>
            <a:r>
              <a:rPr kumimoji="1" lang="zh-CN" altLang="en-US" sz="2400" dirty="0"/>
              <a:t>適用されるもの</a:t>
            </a:r>
            <a:r>
              <a:rPr kumimoji="1" lang="ja-JP" altLang="en-US" sz="2400"/>
              <a:t>と</a:t>
            </a:r>
            <a:r>
              <a:rPr kumimoji="1" lang="zh-CN" altLang="en-US" sz="2400" dirty="0"/>
              <a:t>します。</a:t>
            </a:r>
            <a:endParaRPr kumimoji="1" lang="en-US" altLang="zh-CN" sz="2400" dirty="0"/>
          </a:p>
          <a:p>
            <a:endParaRPr kumimoji="1" lang="en-US" altLang="zh-CN" dirty="0"/>
          </a:p>
          <a:p>
            <a:r>
              <a:rPr kumimoji="1" lang="ja-JP" altLang="en-US" sz="2400"/>
              <a:t>こ</a:t>
            </a:r>
            <a:r>
              <a:rPr kumimoji="1" lang="zh-CN" altLang="en-US" sz="2400" dirty="0"/>
              <a:t>の問題</a:t>
            </a:r>
            <a:r>
              <a:rPr kumimoji="1" lang="ja-JP" altLang="en-US" sz="2400"/>
              <a:t>に</a:t>
            </a:r>
            <a:r>
              <a:rPr kumimoji="1" lang="zh-CN" altLang="en-US" sz="2400" dirty="0"/>
              <a:t>このような計算グラフ</a:t>
            </a:r>
            <a:r>
              <a:rPr kumimoji="1" lang="ja-JP" altLang="en-US" sz="2400"/>
              <a:t>が</a:t>
            </a:r>
            <a:r>
              <a:rPr kumimoji="1" lang="zh-CN" altLang="en-US" sz="2400" dirty="0"/>
              <a:t>できます：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7B4F66-9D86-1F4C-97A2-5DDDFC57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46" y="4246563"/>
            <a:ext cx="6045200" cy="1930400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D70058-181B-634D-A48C-CFC2337F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6AD8C8FE-41FA-7D46-8265-90FD9080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18F0-1E83-8C43-81C0-FBAF0872EB7B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05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117A7-6E3A-E04D-8AE0-7F2801B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 </a:t>
            </a:r>
            <a:r>
              <a:rPr kumimoji="1" lang="zh-CN" altLang="en-US" dirty="0"/>
              <a:t>計算グラ</a:t>
            </a:r>
            <a:r>
              <a:rPr kumimoji="1" lang="ja-JP" altLang="en-US"/>
              <a:t>フで解く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4B5B7-A708-CD41-B651-1712F0C4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問題２：太郎</a:t>
            </a:r>
            <a:r>
              <a:rPr kumimoji="1" lang="ja-JP" altLang="en-US" sz="2400"/>
              <a:t>くんはスーパーでリンゴを２</a:t>
            </a:r>
            <a:r>
              <a:rPr kumimoji="1" lang="zh-CN" altLang="en-US" sz="2400" dirty="0"/>
              <a:t>個、みかん</a:t>
            </a:r>
            <a:r>
              <a:rPr kumimoji="1" lang="ja-JP" altLang="en-US" sz="2400"/>
              <a:t>を３個</a:t>
            </a:r>
            <a:r>
              <a:rPr kumimoji="1" lang="zh-CN" altLang="en-US" sz="2400" dirty="0"/>
              <a:t>買</a:t>
            </a:r>
            <a:r>
              <a:rPr kumimoji="1" lang="ja-JP" altLang="en-US" sz="2400"/>
              <a:t>いました。</a:t>
            </a:r>
            <a:r>
              <a:rPr kumimoji="1" lang="zh-CN" altLang="en-US" sz="2400" dirty="0"/>
              <a:t>リンゴ</a:t>
            </a:r>
            <a:r>
              <a:rPr kumimoji="1" lang="ja-JP" altLang="en-US" sz="2400"/>
              <a:t>は１</a:t>
            </a:r>
            <a:r>
              <a:rPr kumimoji="1" lang="zh-CN" altLang="en-US" sz="2400" dirty="0"/>
              <a:t>個１００円</a:t>
            </a:r>
            <a:r>
              <a:rPr kumimoji="1" lang="ja-JP" altLang="en-US" sz="2400"/>
              <a:t>、</a:t>
            </a:r>
            <a:r>
              <a:rPr kumimoji="1" lang="zh-CN" altLang="en-US" sz="2400" dirty="0"/>
              <a:t>みかん</a:t>
            </a:r>
            <a:r>
              <a:rPr kumimoji="1" lang="ja-JP" altLang="en-US" sz="2400"/>
              <a:t>は１個１５０</a:t>
            </a:r>
            <a:r>
              <a:rPr kumimoji="1" lang="zh-CN" altLang="en-US" sz="2400" dirty="0"/>
              <a:t>円です。支払</a:t>
            </a:r>
            <a:r>
              <a:rPr kumimoji="1" lang="ja-JP" altLang="en-US" sz="2400"/>
              <a:t>い</a:t>
            </a:r>
            <a:r>
              <a:rPr kumimoji="1" lang="zh-CN" altLang="en-US" sz="2400" dirty="0"/>
              <a:t>金額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求</a:t>
            </a:r>
            <a:r>
              <a:rPr kumimoji="1" lang="ja-JP" altLang="en-US" sz="2400"/>
              <a:t>めなさい。ただし、</a:t>
            </a:r>
            <a:r>
              <a:rPr kumimoji="1" lang="zh-CN" altLang="en-US" sz="2400" dirty="0"/>
              <a:t>消費税</a:t>
            </a:r>
            <a:r>
              <a:rPr kumimoji="1" lang="ja-JP" altLang="en-US" sz="2400"/>
              <a:t>が１０％</a:t>
            </a:r>
            <a:r>
              <a:rPr kumimoji="1" lang="zh-CN" altLang="en-US" sz="2400" dirty="0"/>
              <a:t>適用</a:t>
            </a:r>
            <a:r>
              <a:rPr kumimoji="1" lang="ja-JP" altLang="en-US" sz="2400"/>
              <a:t>されるものとします。</a:t>
            </a:r>
          </a:p>
          <a:p>
            <a:r>
              <a:rPr kumimoji="1" lang="zh-CN" altLang="en-US" dirty="0"/>
              <a:t>この問題</a:t>
            </a:r>
            <a:r>
              <a:rPr kumimoji="1" lang="ja-JP" altLang="en-US"/>
              <a:t>の</a:t>
            </a:r>
            <a:r>
              <a:rPr kumimoji="1" lang="zh-CN" altLang="en-US" dirty="0"/>
              <a:t>計算グラフ</a:t>
            </a:r>
            <a:r>
              <a:rPr kumimoji="1" lang="ja-JP" altLang="en-US"/>
              <a:t>は</a:t>
            </a:r>
            <a:r>
              <a:rPr kumimoji="1" lang="zh-CN" altLang="en-US" dirty="0"/>
              <a:t>どのように書きますか？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BF8ADD-C7F8-9E42-A03D-C05D5B30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F9885FE-8F8D-D349-8E3F-6233D1EE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F68D-29AC-0B49-8005-12C8C43CE21A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736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117A7-6E3A-E04D-8AE0-7F2801B7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 </a:t>
            </a:r>
            <a:r>
              <a:rPr kumimoji="1" lang="zh-CN" altLang="en-US" dirty="0"/>
              <a:t>計算グラ</a:t>
            </a:r>
            <a:r>
              <a:rPr kumimoji="1" lang="ja-JP" altLang="en-US"/>
              <a:t>フで解く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4B5B7-A708-CD41-B651-1712F0C4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問題２：太郎</a:t>
            </a:r>
            <a:r>
              <a:rPr kumimoji="1" lang="ja-JP" altLang="en-US" sz="2400"/>
              <a:t>くんはスーパーでリンゴを２</a:t>
            </a:r>
            <a:r>
              <a:rPr kumimoji="1" lang="zh-CN" altLang="en-US" sz="2400" dirty="0"/>
              <a:t>個、みかん</a:t>
            </a:r>
            <a:r>
              <a:rPr kumimoji="1" lang="ja-JP" altLang="en-US" sz="2400"/>
              <a:t>を３個</a:t>
            </a:r>
            <a:r>
              <a:rPr kumimoji="1" lang="zh-CN" altLang="en-US" sz="2400" dirty="0"/>
              <a:t>買</a:t>
            </a:r>
            <a:r>
              <a:rPr kumimoji="1" lang="ja-JP" altLang="en-US" sz="2400"/>
              <a:t>いました。</a:t>
            </a:r>
            <a:r>
              <a:rPr kumimoji="1" lang="zh-CN" altLang="en-US" sz="2400" dirty="0"/>
              <a:t>リンゴ</a:t>
            </a:r>
            <a:r>
              <a:rPr kumimoji="1" lang="ja-JP" altLang="en-US" sz="2400"/>
              <a:t>は１</a:t>
            </a:r>
            <a:r>
              <a:rPr kumimoji="1" lang="zh-CN" altLang="en-US" sz="2400" dirty="0"/>
              <a:t>個１００円</a:t>
            </a:r>
            <a:r>
              <a:rPr kumimoji="1" lang="ja-JP" altLang="en-US" sz="2400"/>
              <a:t>、</a:t>
            </a:r>
            <a:r>
              <a:rPr kumimoji="1" lang="zh-CN" altLang="en-US" sz="2400" dirty="0"/>
              <a:t>みかん</a:t>
            </a:r>
            <a:r>
              <a:rPr kumimoji="1" lang="ja-JP" altLang="en-US" sz="2400"/>
              <a:t>は１個１５０</a:t>
            </a:r>
            <a:r>
              <a:rPr kumimoji="1" lang="zh-CN" altLang="en-US" sz="2400" dirty="0"/>
              <a:t>円です。支払</a:t>
            </a:r>
            <a:r>
              <a:rPr kumimoji="1" lang="ja-JP" altLang="en-US" sz="2400"/>
              <a:t>い</a:t>
            </a:r>
            <a:r>
              <a:rPr kumimoji="1" lang="zh-CN" altLang="en-US" sz="2400" dirty="0"/>
              <a:t>金額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求</a:t>
            </a:r>
            <a:r>
              <a:rPr kumimoji="1" lang="ja-JP" altLang="en-US" sz="2400"/>
              <a:t>めなさい。ただし、</a:t>
            </a:r>
            <a:r>
              <a:rPr kumimoji="1" lang="zh-CN" altLang="en-US" sz="2400" dirty="0"/>
              <a:t>消費税</a:t>
            </a:r>
            <a:r>
              <a:rPr kumimoji="1" lang="ja-JP" altLang="en-US" sz="2400"/>
              <a:t>が１０％</a:t>
            </a:r>
            <a:r>
              <a:rPr kumimoji="1" lang="zh-CN" altLang="en-US" sz="2400" dirty="0"/>
              <a:t>適用</a:t>
            </a:r>
            <a:r>
              <a:rPr kumimoji="1" lang="ja-JP" altLang="en-US" sz="2400"/>
              <a:t>されるものとします。</a:t>
            </a:r>
          </a:p>
          <a:p>
            <a:r>
              <a:rPr kumimoji="1" lang="zh-CN" altLang="en-US" dirty="0"/>
              <a:t>この問題</a:t>
            </a:r>
            <a:r>
              <a:rPr kumimoji="1" lang="ja-JP" altLang="en-US"/>
              <a:t>の</a:t>
            </a:r>
            <a:r>
              <a:rPr kumimoji="1" lang="zh-CN" altLang="en-US" dirty="0"/>
              <a:t>計算グラフ</a:t>
            </a:r>
            <a:r>
              <a:rPr kumimoji="1" lang="ja-JP" altLang="en-US"/>
              <a:t>は</a:t>
            </a:r>
            <a:r>
              <a:rPr kumimoji="1" lang="zh-CN" altLang="en-US" dirty="0"/>
              <a:t>どのように書きますか？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00A8CC-9BDC-0743-829F-B69385D2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16" y="3327399"/>
            <a:ext cx="8568592" cy="302895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315D7-567D-0F4E-9E2A-B72D841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1BA5CD-17C1-124D-8851-9C6D6A54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30EB0-0B76-694B-B235-5BDB6F413901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45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A07DC-1C8A-2F40-A38F-4A7FCA85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 </a:t>
            </a:r>
            <a:r>
              <a:rPr kumimoji="1" lang="zh-CN" altLang="en-US" dirty="0"/>
              <a:t>計算グラ</a:t>
            </a:r>
            <a:r>
              <a:rPr kumimoji="1" lang="ja-JP" altLang="en-US"/>
              <a:t>フで解く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9A5AF-C8C7-7C4C-B5CB-DA07C247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計算グラフ</a:t>
            </a:r>
            <a:r>
              <a:rPr kumimoji="1" lang="ja-JP" altLang="en-US"/>
              <a:t>を</a:t>
            </a:r>
            <a:r>
              <a:rPr kumimoji="1" lang="zh-CN" altLang="en-US" dirty="0"/>
              <a:t>使って問題</a:t>
            </a:r>
            <a:r>
              <a:rPr kumimoji="1" lang="ja-JP" altLang="en-US"/>
              <a:t>を</a:t>
            </a:r>
            <a:r>
              <a:rPr kumimoji="1" lang="zh-CN" altLang="en-US" dirty="0"/>
              <a:t>解く流れ：</a:t>
            </a:r>
            <a:endParaRPr kumimoji="1" lang="en-US" altLang="zh-CN" dirty="0"/>
          </a:p>
          <a:p>
            <a:r>
              <a:rPr kumimoji="1" lang="zh-CN" altLang="en-US" dirty="0"/>
              <a:t>１、計算グラフ</a:t>
            </a:r>
            <a:r>
              <a:rPr kumimoji="1" lang="ja-JP" altLang="en-US"/>
              <a:t>を</a:t>
            </a:r>
            <a:r>
              <a:rPr kumimoji="1" lang="zh-CN" altLang="en-US" dirty="0"/>
              <a:t>構築する</a:t>
            </a:r>
            <a:endParaRPr kumimoji="1" lang="en-US" altLang="zh-CN" dirty="0"/>
          </a:p>
          <a:p>
            <a:r>
              <a:rPr kumimoji="1" lang="zh-CN" altLang="en-US" dirty="0"/>
              <a:t>２、計算グラフ</a:t>
            </a:r>
            <a:r>
              <a:rPr kumimoji="1" lang="ja-JP" altLang="en-US"/>
              <a:t>上で</a:t>
            </a:r>
            <a:r>
              <a:rPr kumimoji="1" lang="zh-CN" altLang="en-US" dirty="0"/>
              <a:t>計算</a:t>
            </a:r>
            <a:r>
              <a:rPr kumimoji="1" lang="ja-JP" altLang="en-US"/>
              <a:t>を</a:t>
            </a:r>
            <a:r>
              <a:rPr kumimoji="1" lang="zh-CN" altLang="en-US" dirty="0"/>
              <a:t>左から右</a:t>
            </a:r>
            <a:r>
              <a:rPr kumimoji="1" lang="ja-JP" altLang="en-US"/>
              <a:t>へ</a:t>
            </a:r>
            <a:r>
              <a:rPr kumimoji="1" lang="zh-CN" altLang="en-US" dirty="0"/>
              <a:t>進める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「計算</a:t>
            </a:r>
            <a:r>
              <a:rPr kumimoji="1" lang="ja-JP" altLang="en-US"/>
              <a:t>を</a:t>
            </a:r>
            <a:r>
              <a:rPr kumimoji="1" lang="zh-CN" altLang="en-US" dirty="0"/>
              <a:t>左から右</a:t>
            </a:r>
            <a:r>
              <a:rPr kumimoji="1" lang="ja-JP" altLang="en-US"/>
              <a:t>へ</a:t>
            </a:r>
            <a:r>
              <a:rPr kumimoji="1" lang="zh-CN" altLang="en-US" dirty="0"/>
              <a:t>進める」</a:t>
            </a:r>
            <a:r>
              <a:rPr kumimoji="1" lang="ja-JP" altLang="en-US"/>
              <a:t>　　　</a:t>
            </a:r>
            <a:r>
              <a:rPr kumimoji="1" lang="zh-CN" altLang="en-US" dirty="0"/>
              <a:t>順伝播</a:t>
            </a:r>
            <a:endParaRPr kumimoji="1" lang="en-US" altLang="zh-CN" dirty="0"/>
          </a:p>
          <a:p>
            <a:r>
              <a:rPr kumimoji="1" lang="zh-CN" altLang="en-US" dirty="0"/>
              <a:t>逆伝</a:t>
            </a:r>
            <a:r>
              <a:rPr kumimoji="1" lang="ja-JP" altLang="en-US"/>
              <a:t>播　　　</a:t>
            </a:r>
            <a:r>
              <a:rPr kumimoji="1" lang="zh-CN" altLang="en-US" dirty="0"/>
              <a:t>「計算</a:t>
            </a:r>
            <a:r>
              <a:rPr kumimoji="1" lang="ja-JP" altLang="en-US"/>
              <a:t>を</a:t>
            </a:r>
            <a:r>
              <a:rPr kumimoji="1" lang="zh-CN" altLang="en-US" dirty="0"/>
              <a:t>右から左</a:t>
            </a:r>
            <a:r>
              <a:rPr kumimoji="1" lang="ja-JP" altLang="en-US"/>
              <a:t>へ</a:t>
            </a:r>
            <a:r>
              <a:rPr kumimoji="1" lang="zh-CN" altLang="en-US" dirty="0"/>
              <a:t>進める」</a:t>
            </a: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925CEED2-1189-F147-AC10-5DB19B349493}"/>
              </a:ext>
            </a:extLst>
          </p:cNvPr>
          <p:cNvSpPr/>
          <p:nvPr/>
        </p:nvSpPr>
        <p:spPr>
          <a:xfrm>
            <a:off x="5820508" y="3974123"/>
            <a:ext cx="720969" cy="140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B3664C4E-52B6-064A-A07F-71AEF85DFBC9}"/>
              </a:ext>
            </a:extLst>
          </p:cNvPr>
          <p:cNvSpPr/>
          <p:nvPr/>
        </p:nvSpPr>
        <p:spPr>
          <a:xfrm flipH="1">
            <a:off x="2426678" y="4484078"/>
            <a:ext cx="773723" cy="123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36803-2AE1-1143-AA25-4FE98C98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98751-F0D0-2443-8A2E-CDB8E9E6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8D8D-22A6-EB49-B689-2C213AF77394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12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D6F236F5-3D77-3743-840A-CE9D5E96FFD1}"/>
              </a:ext>
            </a:extLst>
          </p:cNvPr>
          <p:cNvSpPr/>
          <p:nvPr/>
        </p:nvSpPr>
        <p:spPr>
          <a:xfrm>
            <a:off x="7139354" y="545123"/>
            <a:ext cx="4284785" cy="861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19D07C-ABF9-F34D-AAC2-FB3671B5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76" y="2039144"/>
            <a:ext cx="6045200" cy="1993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1F4B322-EDA6-814F-8457-C4767EE5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 </a:t>
            </a:r>
            <a:r>
              <a:rPr kumimoji="1" lang="zh-CN" altLang="en-US" dirty="0"/>
              <a:t>計算グラ</a:t>
            </a:r>
            <a:r>
              <a:rPr kumimoji="1" lang="ja-JP" altLang="en-US"/>
              <a:t>フで解く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66177-AB08-EC44-A075-4AAB9526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r>
              <a:rPr kumimoji="1" lang="ja-JP" altLang="en-US"/>
              <a:t>　　　　　　　　　　　　　　　　　　　　　　　　　　　　　　　　　　　　　　　　　　　　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endParaRPr kumimoji="1" lang="en-US" altLang="zh-CN" sz="2400" dirty="0"/>
          </a:p>
          <a:p>
            <a:r>
              <a:rPr kumimoji="1" lang="zh-CN" altLang="en-US" sz="2400" dirty="0"/>
              <a:t>問題３：もしリンゴ</a:t>
            </a:r>
            <a:r>
              <a:rPr kumimoji="1" lang="ja-JP" altLang="en-US" sz="2400"/>
              <a:t>を１個</a:t>
            </a:r>
            <a:r>
              <a:rPr kumimoji="1" lang="en-US" altLang="ja-JP" sz="2400" dirty="0"/>
              <a:t>0.9</a:t>
            </a:r>
            <a:r>
              <a:rPr kumimoji="1" lang="zh-CN" altLang="en-US" sz="2400" dirty="0"/>
              <a:t>円値上がりしたら、最終的</a:t>
            </a:r>
            <a:r>
              <a:rPr kumimoji="1" lang="ja-JP" altLang="en-US" sz="2400"/>
              <a:t>に</a:t>
            </a:r>
            <a:r>
              <a:rPr kumimoji="1" lang="zh-CN" altLang="en-US" sz="2400" dirty="0"/>
              <a:t>支払い金額</a:t>
            </a:r>
            <a:r>
              <a:rPr kumimoji="1" lang="ja-JP" altLang="en-US" sz="2400"/>
              <a:t>が</a:t>
            </a:r>
            <a:r>
              <a:rPr kumimoji="1" lang="zh-CN" altLang="en-US" sz="2400" dirty="0"/>
              <a:t>増加した金額</a:t>
            </a:r>
            <a:r>
              <a:rPr kumimoji="1" lang="ja-JP" altLang="en-US" sz="2400"/>
              <a:t>は</a:t>
            </a:r>
            <a:r>
              <a:rPr kumimoji="1" lang="zh-CN" altLang="en-US" sz="2400" dirty="0"/>
              <a:t>いくらですか？</a:t>
            </a:r>
            <a:r>
              <a:rPr kumimoji="1" lang="ja-JP" altLang="en-US" sz="2400"/>
              <a:t>　</a:t>
            </a:r>
            <a:endParaRPr kumimoji="1" lang="en-US" altLang="zh-CN" sz="2400" dirty="0"/>
          </a:p>
          <a:p>
            <a:r>
              <a:rPr kumimoji="1" lang="ja-JP" altLang="en-US" sz="2400"/>
              <a:t>　　　　　　　　　　　　</a:t>
            </a:r>
            <a:r>
              <a:rPr kumimoji="1" lang="en-US" altLang="ja-JP" sz="2400" dirty="0"/>
              <a:t>(0.9*</a:t>
            </a:r>
            <a:r>
              <a:rPr kumimoji="1" lang="en-US" altLang="zh-CN" sz="2400" dirty="0"/>
              <a:t>2.2=1.98</a:t>
            </a:r>
            <a:r>
              <a:rPr kumimoji="1" lang="zh-CN" altLang="en-US" sz="2400" dirty="0"/>
              <a:t>円</a:t>
            </a:r>
            <a:r>
              <a:rPr kumimoji="1" lang="en-US" altLang="zh-CN" sz="2400" dirty="0"/>
              <a:t>)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F936B0-B22A-A04C-A43E-6D63FF53E0C4}"/>
                  </a:ext>
                </a:extLst>
              </p:cNvPr>
              <p:cNvSpPr txBox="1"/>
              <p:nvPr/>
            </p:nvSpPr>
            <p:spPr>
              <a:xfrm>
                <a:off x="7379676" y="1825625"/>
                <a:ext cx="4114800" cy="3031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これは「リンゴ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値段</a:t>
                </a:r>
                <a:r>
                  <a:rPr kumimoji="1" lang="ja-JP" altLang="en-US" sz="2400"/>
                  <a:t>に</a:t>
                </a:r>
                <a:r>
                  <a:rPr kumimoji="1" lang="zh-CN" altLang="en-US" sz="2400" dirty="0"/>
                  <a:t>関する支払金額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微分」</a:t>
                </a:r>
                <a:r>
                  <a:rPr kumimoji="1" lang="ja-JP" altLang="en-US" sz="2400"/>
                  <a:t>を</a:t>
                </a:r>
                <a:r>
                  <a:rPr kumimoji="1" lang="zh-CN" altLang="en-US" sz="2400" dirty="0"/>
                  <a:t>求めること</a:t>
                </a:r>
                <a:r>
                  <a:rPr kumimoji="1" lang="ja-JP" altLang="en-US" sz="2400"/>
                  <a:t>に</a:t>
                </a:r>
                <a:r>
                  <a:rPr kumimoji="1" lang="zh-CN" altLang="en-US" sz="2400" dirty="0"/>
                  <a:t>相当します。</a:t>
                </a:r>
                <a:endParaRPr kumimoji="1" lang="en-US" altLang="zh-CN" sz="2400" dirty="0"/>
              </a:p>
              <a:p>
                <a:endParaRPr kumimoji="1" lang="en-US" altLang="zh-CN" sz="2400" dirty="0"/>
              </a:p>
              <a:p>
                <a:r>
                  <a:rPr kumimoji="1" lang="zh-CN" altLang="en-US" sz="2400" dirty="0"/>
                  <a:t>リンゴ数：</a:t>
                </a:r>
                <a:r>
                  <a:rPr kumimoji="1" lang="en-US" altLang="zh-CN" sz="2400" dirty="0"/>
                  <a:t>X</a:t>
                </a:r>
              </a:p>
              <a:p>
                <a:r>
                  <a:rPr kumimoji="1" lang="zh-CN" altLang="en-US" sz="2400" dirty="0"/>
                  <a:t>支払金額：</a:t>
                </a:r>
                <a:r>
                  <a:rPr kumimoji="1" lang="en-US" altLang="zh-CN" sz="2400" dirty="0"/>
                  <a:t>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F936B0-B22A-A04C-A43E-6D63FF53E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676" y="1825625"/>
                <a:ext cx="4114800" cy="3031664"/>
              </a:xfrm>
              <a:prstGeom prst="rect">
                <a:avLst/>
              </a:prstGeom>
              <a:blipFill>
                <a:blip r:embed="rId3"/>
                <a:stretch>
                  <a:fillRect l="-2154" t="-210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A409EA1-093E-8948-9DE0-40D6ADDB9F3A}"/>
              </a:ext>
            </a:extLst>
          </p:cNvPr>
          <p:cNvSpPr txBox="1"/>
          <p:nvPr/>
        </p:nvSpPr>
        <p:spPr>
          <a:xfrm>
            <a:off x="1987062" y="411296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逆伝播による微分</a:t>
            </a:r>
            <a:r>
              <a:rPr kumimoji="1" lang="ja-JP" altLang="en-US"/>
              <a:t>の</a:t>
            </a:r>
            <a:r>
              <a:rPr kumimoji="1" lang="zh-CN" altLang="en-US" dirty="0"/>
              <a:t>値</a:t>
            </a:r>
            <a:r>
              <a:rPr kumimoji="1" lang="ja-JP" altLang="en-US"/>
              <a:t>を</a:t>
            </a:r>
            <a:r>
              <a:rPr kumimoji="1" lang="zh-CN" altLang="en-US" dirty="0"/>
              <a:t>伝播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022B67-2A78-D541-8CF8-D5D14458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56B11F78-CD92-1946-AFB8-ED734678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9052-AA41-FC43-BB06-B8426CE24869}" type="datetime1">
              <a:rPr kumimoji="1" lang="zh-CN" altLang="en-US" smtClean="0"/>
              <a:t>2018/6/4</a:t>
            </a:fld>
            <a:endParaRPr kumimoji="1" lang="zh-CN" altLang="en-US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A9E76B9C-5927-F34E-9E94-80C2C81CC859}"/>
              </a:ext>
            </a:extLst>
          </p:cNvPr>
          <p:cNvSpPr/>
          <p:nvPr/>
        </p:nvSpPr>
        <p:spPr>
          <a:xfrm>
            <a:off x="2532185" y="2497015"/>
            <a:ext cx="808892" cy="460113"/>
          </a:xfrm>
          <a:custGeom>
            <a:avLst/>
            <a:gdLst>
              <a:gd name="connsiteX0" fmla="*/ 351692 w 808892"/>
              <a:gd name="connsiteY0" fmla="*/ 404447 h 460113"/>
              <a:gd name="connsiteX1" fmla="*/ 140677 w 808892"/>
              <a:gd name="connsiteY1" fmla="*/ 404447 h 460113"/>
              <a:gd name="connsiteX2" fmla="*/ 105507 w 808892"/>
              <a:gd name="connsiteY2" fmla="*/ 369277 h 460113"/>
              <a:gd name="connsiteX3" fmla="*/ 0 w 808892"/>
              <a:gd name="connsiteY3" fmla="*/ 298939 h 460113"/>
              <a:gd name="connsiteX4" fmla="*/ 87923 w 808892"/>
              <a:gd name="connsiteY4" fmla="*/ 52754 h 460113"/>
              <a:gd name="connsiteX5" fmla="*/ 193430 w 808892"/>
              <a:gd name="connsiteY5" fmla="*/ 17585 h 460113"/>
              <a:gd name="connsiteX6" fmla="*/ 246184 w 808892"/>
              <a:gd name="connsiteY6" fmla="*/ 0 h 460113"/>
              <a:gd name="connsiteX7" fmla="*/ 492369 w 808892"/>
              <a:gd name="connsiteY7" fmla="*/ 17585 h 460113"/>
              <a:gd name="connsiteX8" fmla="*/ 597877 w 808892"/>
              <a:gd name="connsiteY8" fmla="*/ 35170 h 460113"/>
              <a:gd name="connsiteX9" fmla="*/ 756138 w 808892"/>
              <a:gd name="connsiteY9" fmla="*/ 70339 h 460113"/>
              <a:gd name="connsiteX10" fmla="*/ 808892 w 808892"/>
              <a:gd name="connsiteY10" fmla="*/ 87923 h 460113"/>
              <a:gd name="connsiteX11" fmla="*/ 791307 w 808892"/>
              <a:gd name="connsiteY11" fmla="*/ 281354 h 460113"/>
              <a:gd name="connsiteX12" fmla="*/ 703384 w 808892"/>
              <a:gd name="connsiteY12" fmla="*/ 351693 h 460113"/>
              <a:gd name="connsiteX13" fmla="*/ 597877 w 808892"/>
              <a:gd name="connsiteY13" fmla="*/ 422031 h 460113"/>
              <a:gd name="connsiteX14" fmla="*/ 545123 w 808892"/>
              <a:gd name="connsiteY14" fmla="*/ 439616 h 460113"/>
              <a:gd name="connsiteX15" fmla="*/ 193430 w 808892"/>
              <a:gd name="connsiteY15" fmla="*/ 457200 h 46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8892" h="460113">
                <a:moveTo>
                  <a:pt x="351692" y="404447"/>
                </a:moveTo>
                <a:cubicBezTo>
                  <a:pt x="270330" y="416070"/>
                  <a:pt x="217814" y="437506"/>
                  <a:pt x="140677" y="404447"/>
                </a:cubicBezTo>
                <a:cubicBezTo>
                  <a:pt x="125438" y="397916"/>
                  <a:pt x="118770" y="379225"/>
                  <a:pt x="105507" y="369277"/>
                </a:cubicBezTo>
                <a:cubicBezTo>
                  <a:pt x="71693" y="343916"/>
                  <a:pt x="0" y="298939"/>
                  <a:pt x="0" y="298939"/>
                </a:cubicBezTo>
                <a:cubicBezTo>
                  <a:pt x="7162" y="227315"/>
                  <a:pt x="-16347" y="87511"/>
                  <a:pt x="87923" y="52754"/>
                </a:cubicBezTo>
                <a:lnTo>
                  <a:pt x="193430" y="17585"/>
                </a:lnTo>
                <a:lnTo>
                  <a:pt x="246184" y="0"/>
                </a:lnTo>
                <a:cubicBezTo>
                  <a:pt x="328246" y="5862"/>
                  <a:pt x="410507" y="9399"/>
                  <a:pt x="492369" y="17585"/>
                </a:cubicBezTo>
                <a:cubicBezTo>
                  <a:pt x="527847" y="21133"/>
                  <a:pt x="562798" y="28792"/>
                  <a:pt x="597877" y="35170"/>
                </a:cubicBezTo>
                <a:cubicBezTo>
                  <a:pt x="647752" y="44238"/>
                  <a:pt x="706733" y="56223"/>
                  <a:pt x="756138" y="70339"/>
                </a:cubicBezTo>
                <a:cubicBezTo>
                  <a:pt x="773961" y="75431"/>
                  <a:pt x="791307" y="82062"/>
                  <a:pt x="808892" y="87923"/>
                </a:cubicBezTo>
                <a:cubicBezTo>
                  <a:pt x="803030" y="152400"/>
                  <a:pt x="804873" y="218048"/>
                  <a:pt x="791307" y="281354"/>
                </a:cubicBezTo>
                <a:cubicBezTo>
                  <a:pt x="776379" y="351020"/>
                  <a:pt x="749417" y="326119"/>
                  <a:pt x="703384" y="351693"/>
                </a:cubicBezTo>
                <a:cubicBezTo>
                  <a:pt x="666435" y="372220"/>
                  <a:pt x="637976" y="408664"/>
                  <a:pt x="597877" y="422031"/>
                </a:cubicBezTo>
                <a:cubicBezTo>
                  <a:pt x="580292" y="427893"/>
                  <a:pt x="563218" y="435595"/>
                  <a:pt x="545123" y="439616"/>
                </a:cubicBezTo>
                <a:cubicBezTo>
                  <a:pt x="405287" y="470690"/>
                  <a:pt x="367976" y="457200"/>
                  <a:pt x="193430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1071B48-7D70-3045-9125-5C49B038F5DD}"/>
              </a:ext>
            </a:extLst>
          </p:cNvPr>
          <p:cNvCxnSpPr>
            <a:cxnSpLocks/>
          </p:cNvCxnSpPr>
          <p:nvPr/>
        </p:nvCxnSpPr>
        <p:spPr>
          <a:xfrm flipH="1">
            <a:off x="3411416" y="1406769"/>
            <a:ext cx="3323492" cy="140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F91CDCE-D86F-C84E-B314-460A98DEFA3B}"/>
              </a:ext>
            </a:extLst>
          </p:cNvPr>
          <p:cNvSpPr txBox="1"/>
          <p:nvPr/>
        </p:nvSpPr>
        <p:spPr>
          <a:xfrm>
            <a:off x="7104185" y="545123"/>
            <a:ext cx="4390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リンゴ</a:t>
            </a:r>
            <a:r>
              <a:rPr kumimoji="1" lang="ja-JP" altLang="en-US"/>
              <a:t>の</a:t>
            </a:r>
            <a:r>
              <a:rPr kumimoji="1" lang="zh-CN" altLang="en-US" dirty="0"/>
              <a:t>値段</a:t>
            </a:r>
            <a:r>
              <a:rPr kumimoji="1" lang="ja-JP" altLang="en-US"/>
              <a:t>が</a:t>
            </a:r>
            <a:r>
              <a:rPr kumimoji="1" lang="zh-CN" altLang="en-US" dirty="0"/>
              <a:t>ある微小</a:t>
            </a:r>
            <a:r>
              <a:rPr kumimoji="1" lang="ja-JP" altLang="en-US"/>
              <a:t>な</a:t>
            </a:r>
            <a:r>
              <a:rPr kumimoji="1" lang="zh-CN" altLang="en-US" dirty="0"/>
              <a:t>値だけ増加したら、最終的</a:t>
            </a:r>
            <a:r>
              <a:rPr kumimoji="1" lang="ja-JP" altLang="en-US"/>
              <a:t>な</a:t>
            </a:r>
            <a:r>
              <a:rPr kumimoji="1" lang="zh-CN" altLang="en-US" dirty="0"/>
              <a:t>金額</a:t>
            </a:r>
            <a:r>
              <a:rPr kumimoji="1" lang="ja-JP" altLang="en-US"/>
              <a:t>は</a:t>
            </a:r>
            <a:r>
              <a:rPr kumimoji="1" lang="zh-CN" altLang="en-US" dirty="0"/>
              <a:t>その微小</a:t>
            </a:r>
            <a:r>
              <a:rPr kumimoji="1" lang="ja-JP" altLang="en-US"/>
              <a:t>な値の</a:t>
            </a:r>
            <a:r>
              <a:rPr kumimoji="1" lang="en-US" altLang="zh-CN" dirty="0"/>
              <a:t>2.2</a:t>
            </a:r>
            <a:r>
              <a:rPr kumimoji="1" lang="ja-JP" altLang="en-US"/>
              <a:t>倍</a:t>
            </a:r>
            <a:r>
              <a:rPr kumimoji="1" lang="zh-CN" altLang="en-US" dirty="0"/>
              <a:t>だけ増えること</a:t>
            </a:r>
          </a:p>
        </p:txBody>
      </p:sp>
    </p:spTree>
    <p:extLst>
      <p:ext uri="{BB962C8B-B14F-4D97-AF65-F5344CB8AC3E}">
        <p14:creationId xmlns:p14="http://schemas.microsoft.com/office/powerpoint/2010/main" val="15051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78A7-8A2E-3C48-A2D6-DAADBCA7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5.2 </a:t>
            </a:r>
            <a:r>
              <a:rPr kumimoji="1" lang="zh-CN" altLang="en-US" dirty="0"/>
              <a:t>連鎖率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ABE248-A09E-C541-A500-505B849FE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7854" y="1736658"/>
            <a:ext cx="5118100" cy="12954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A92E84-60F6-F945-833F-504FF7D248DD}"/>
                  </a:ext>
                </a:extLst>
              </p:cNvPr>
              <p:cNvSpPr txBox="1"/>
              <p:nvPr/>
            </p:nvSpPr>
            <p:spPr>
              <a:xfrm>
                <a:off x="4900245" y="1690688"/>
                <a:ext cx="6160477" cy="1374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この逆伝播</a:t>
                </a:r>
                <a:r>
                  <a:rPr kumimoji="1" lang="ja-JP" altLang="en-US" sz="2400"/>
                  <a:t>で</a:t>
                </a:r>
                <a:r>
                  <a:rPr kumimoji="1" lang="zh-CN" altLang="en-US" sz="2400" dirty="0"/>
                  <a:t>行う計算手順</a:t>
                </a:r>
                <a:r>
                  <a:rPr kumimoji="1" lang="ja-JP" altLang="en-US" sz="2400"/>
                  <a:t>は</a:t>
                </a:r>
                <a:r>
                  <a:rPr kumimoji="1" lang="zh-CN" altLang="en-US" sz="2400" dirty="0"/>
                  <a:t>信号</a:t>
                </a:r>
                <a:r>
                  <a:rPr kumimoji="1" lang="en-US" altLang="zh-CN" sz="2400" dirty="0"/>
                  <a:t>E</a:t>
                </a:r>
                <a:r>
                  <a:rPr kumimoji="1" lang="ja-JP" altLang="en-US" sz="2400"/>
                  <a:t>に</a:t>
                </a:r>
                <a:r>
                  <a:rPr kumimoji="1" lang="zh-CN" altLang="en-US" sz="2400" dirty="0"/>
                  <a:t>対して、ノード</a:t>
                </a:r>
                <a:r>
                  <a:rPr kumimoji="1" lang="ja-JP" altLang="en-US" sz="2400"/>
                  <a:t>の</a:t>
                </a:r>
                <a:r>
                  <a:rPr kumimoji="1" lang="zh-CN" altLang="en-US" sz="2400" dirty="0"/>
                  <a:t>局所的</a:t>
                </a:r>
                <a:r>
                  <a:rPr kumimoji="1" lang="ja-JP" altLang="en-US" sz="2400"/>
                  <a:t>な</a:t>
                </a:r>
                <a:r>
                  <a:rPr kumimoji="1" lang="zh-CN" altLang="en-US" sz="2400" dirty="0"/>
                  <a:t>微分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を乗算し、その次のノードへ伝達していきます。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A92E84-60F6-F945-833F-504FF7D2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245" y="1690688"/>
                <a:ext cx="6160477" cy="1374030"/>
              </a:xfrm>
              <a:prstGeom prst="rect">
                <a:avLst/>
              </a:prstGeom>
              <a:blipFill>
                <a:blip r:embed="rId3"/>
                <a:stretch>
                  <a:fillRect l="-1440" t="-2752" r="-5967" b="-9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十字形 7">
            <a:extLst>
              <a:ext uri="{FF2B5EF4-FFF2-40B4-BE49-F238E27FC236}">
                <a16:creationId xmlns:a16="http://schemas.microsoft.com/office/drawing/2014/main" id="{E5C382DC-BB4D-BF44-A84D-74C2E2C1C371}"/>
              </a:ext>
            </a:extLst>
          </p:cNvPr>
          <p:cNvSpPr/>
          <p:nvPr/>
        </p:nvSpPr>
        <p:spPr>
          <a:xfrm>
            <a:off x="2391508" y="3434050"/>
            <a:ext cx="474784" cy="45215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0EA8A6-C110-634D-AD8B-A1D3A8ED14C4}"/>
              </a:ext>
            </a:extLst>
          </p:cNvPr>
          <p:cNvSpPr txBox="1"/>
          <p:nvPr/>
        </p:nvSpPr>
        <p:spPr>
          <a:xfrm>
            <a:off x="2074902" y="42881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連鎖率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C6466-7E37-224A-BF6C-FEC8F5ECE8FD}"/>
              </a:ext>
            </a:extLst>
          </p:cNvPr>
          <p:cNvSpPr txBox="1"/>
          <p:nvPr/>
        </p:nvSpPr>
        <p:spPr>
          <a:xfrm>
            <a:off x="4900244" y="3734194"/>
            <a:ext cx="6453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ある関数</a:t>
            </a:r>
            <a:r>
              <a:rPr kumimoji="1" lang="ja-JP" altLang="en-US" sz="2400"/>
              <a:t>が</a:t>
            </a:r>
            <a:r>
              <a:rPr kumimoji="1" lang="zh-CN" altLang="en-US" sz="2400" dirty="0"/>
              <a:t>合成関数</a:t>
            </a:r>
            <a:r>
              <a:rPr kumimoji="1" lang="ja-JP" altLang="en-US" sz="2400"/>
              <a:t>で</a:t>
            </a:r>
            <a:r>
              <a:rPr kumimoji="1" lang="zh-CN" altLang="en-US" sz="2400" dirty="0"/>
              <a:t>表される</a:t>
            </a:r>
            <a:r>
              <a:rPr kumimoji="1" lang="ja-JP" altLang="en-US" sz="2400"/>
              <a:t>場合、</a:t>
            </a:r>
            <a:r>
              <a:rPr kumimoji="1" lang="zh-CN" altLang="en-US" sz="2400" dirty="0"/>
              <a:t>その合成関数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微分は、合成関数</a:t>
            </a:r>
            <a:r>
              <a:rPr kumimoji="1" lang="ja-JP" altLang="en-US" sz="2400"/>
              <a:t>を</a:t>
            </a:r>
            <a:r>
              <a:rPr kumimoji="1" lang="zh-CN" altLang="en-US" sz="2400" dirty="0"/>
              <a:t>構成するそれぞれ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関数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微分</a:t>
            </a:r>
            <a:r>
              <a:rPr kumimoji="1" lang="ja-JP" altLang="en-US" sz="2400"/>
              <a:t>の</a:t>
            </a:r>
            <a:r>
              <a:rPr kumimoji="1" lang="zh-CN" altLang="en-US" sz="2400" dirty="0"/>
              <a:t>積によって表すことができ</a:t>
            </a:r>
            <a:r>
              <a:rPr kumimoji="1" lang="ja-JP" altLang="en-US" sz="2400"/>
              <a:t>る。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5D08A8-1BA9-E846-8C15-0F4C461DF97C}"/>
                  </a:ext>
                </a:extLst>
              </p:cNvPr>
              <p:cNvSpPr txBox="1"/>
              <p:nvPr/>
            </p:nvSpPr>
            <p:spPr>
              <a:xfrm>
                <a:off x="5679722" y="5064156"/>
                <a:ext cx="4601522" cy="100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例：</a:t>
                </a:r>
                <a:r>
                  <a:rPr kumimoji="1" lang="en-US" altLang="zh-CN" sz="2400" dirty="0"/>
                  <a:t>Z</a:t>
                </a:r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baseline="30000" dirty="0"/>
                  <a:t>２</a:t>
                </a:r>
                <a:r>
                  <a:rPr kumimoji="1" lang="ja-JP" altLang="en-US" sz="2400" baseline="30000"/>
                  <a:t>　　　　　</a:t>
                </a:r>
                <a:r>
                  <a:rPr kumimoji="1" lang="ja-JP" altLang="en-US" sz="2400" baseline="30000" dirty="0"/>
                  <a:t>　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＋</a:t>
                </a:r>
                <a:r>
                  <a:rPr kumimoji="1" lang="en-US" altLang="zh-CN" sz="2400" dirty="0"/>
                  <a:t>y</a:t>
                </a:r>
              </a:p>
              <a:p>
                <a:r>
                  <a:rPr kumimoji="1" lang="ja-JP" altLang="en-US" sz="2400"/>
                  <a:t>　　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kumimoji="1" lang="zh-CN" altLang="en-US" sz="2400" dirty="0"/>
                  <a:t>＝</a:t>
                </a:r>
                <a:r>
                  <a:rPr kumimoji="1" lang="en-US" altLang="zh-CN" sz="2400" dirty="0"/>
                  <a:t>2t</a:t>
                </a:r>
                <a:r>
                  <a:rPr kumimoji="1" lang="zh-CN" altLang="en-US" sz="2400" dirty="0"/>
                  <a:t>・</a:t>
                </a:r>
                <a:r>
                  <a:rPr kumimoji="1" lang="en-US" altLang="zh-CN" sz="2400" dirty="0"/>
                  <a:t>1=2(</a:t>
                </a:r>
                <a:r>
                  <a:rPr kumimoji="1" lang="en-US" altLang="zh-CN" sz="2400" dirty="0" err="1"/>
                  <a:t>x+y</a:t>
                </a:r>
                <a:r>
                  <a:rPr kumimoji="1" lang="en-US" altLang="zh-CN" sz="2400" dirty="0"/>
                  <a:t>)</a:t>
                </a:r>
                <a:endParaRPr kumimoji="1"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5D08A8-1BA9-E846-8C15-0F4C461DF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722" y="5064156"/>
                <a:ext cx="4601522" cy="1004699"/>
              </a:xfrm>
              <a:prstGeom prst="rect">
                <a:avLst/>
              </a:prstGeom>
              <a:blipFill>
                <a:blip r:embed="rId4"/>
                <a:stretch>
                  <a:fillRect l="-1923" t="-3750" b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5750C9DE-995B-FA45-8AB0-B2C146FE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4ACB0-14E0-F04C-9E22-086434D34246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EB803884-7116-B143-929D-A9ABC2B4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E320-C716-B14C-B09C-C7906471109E}" type="datetime1">
              <a:rPr kumimoji="1" lang="zh-CN" altLang="en-US" smtClean="0"/>
              <a:t>2018/6/4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36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904</Words>
  <Application>Microsoft Macintosh PowerPoint</Application>
  <PresentationFormat>宽屏</PresentationFormat>
  <Paragraphs>141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MS Mincho</vt:lpstr>
      <vt:lpstr>游ゴシック</vt:lpstr>
      <vt:lpstr>游ゴシック Light</vt:lpstr>
      <vt:lpstr>Arial</vt:lpstr>
      <vt:lpstr>Cambria Math</vt:lpstr>
      <vt:lpstr>Office 主题​​</vt:lpstr>
      <vt:lpstr>第5章　誤差逆伝播法 </vt:lpstr>
      <vt:lpstr>前回数値微分によって勾配を求めた</vt:lpstr>
      <vt:lpstr>目次</vt:lpstr>
      <vt:lpstr>5.1 計算グラフで解く</vt:lpstr>
      <vt:lpstr>5.1 計算グラフで解く</vt:lpstr>
      <vt:lpstr>5.1 計算グラフで解く</vt:lpstr>
      <vt:lpstr>5.1 計算グラフで解く</vt:lpstr>
      <vt:lpstr>5.1 計算グラフで解く</vt:lpstr>
      <vt:lpstr>5.2 連鎖率</vt:lpstr>
      <vt:lpstr>5.2 連鎖率</vt:lpstr>
      <vt:lpstr>5.2 連鎖率</vt:lpstr>
      <vt:lpstr>5.3 逆伝播</vt:lpstr>
      <vt:lpstr>5.3 逆伝播</vt:lpstr>
      <vt:lpstr>5.3 逆伝播</vt:lpstr>
      <vt:lpstr>5.4 単純なレイヤの実装</vt:lpstr>
      <vt:lpstr>5.4 単純なレイヤの実装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　誤差逆転播法 </dc:title>
  <dc:creator>juan lu</dc:creator>
  <cp:lastModifiedBy>juan lu</cp:lastModifiedBy>
  <cp:revision>17</cp:revision>
  <dcterms:created xsi:type="dcterms:W3CDTF">2018-06-03T16:48:14Z</dcterms:created>
  <dcterms:modified xsi:type="dcterms:W3CDTF">2018-06-04T05:02:26Z</dcterms:modified>
</cp:coreProperties>
</file>