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c32b9a72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c32b9a72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32b9a72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32b9a72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aaee685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aaee685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aaee685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aaee685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 Embedding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78575" y="1336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Word Embedding?</a:t>
            </a:r>
            <a:endParaRPr/>
          </a:p>
        </p:txBody>
      </p:sp>
      <p:sp>
        <p:nvSpPr>
          <p:cNvPr id="73" name="Google Shape;73;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B050"/>
                </a:solidFill>
                <a:latin typeface="Microsoft Yahei"/>
                <a:ea typeface="Microsoft Yahei"/>
                <a:cs typeface="Microsoft Yahei"/>
                <a:sym typeface="Microsoft Yahei"/>
              </a:rPr>
              <a:t>“You shall know a word by the company it keeps” – J.R. Firth, 1957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TF-IDF</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 of how important a word to a document in a collection of documents</a:t>
            </a:r>
            <a:endParaRPr/>
          </a:p>
          <a:p>
            <a:pPr indent="0" lvl="0" marL="0" rtl="0" algn="l">
              <a:spcBef>
                <a:spcPts val="1200"/>
              </a:spcBef>
              <a:spcAft>
                <a:spcPts val="0"/>
              </a:spcAft>
              <a:buNone/>
            </a:pPr>
            <a:r>
              <a:rPr lang="en"/>
              <a:t>TF-IDF = TF X IDF</a:t>
            </a:r>
            <a:endParaRPr/>
          </a:p>
          <a:p>
            <a:pPr indent="0" lvl="0" marL="0" rtl="0" algn="l">
              <a:spcBef>
                <a:spcPts val="1200"/>
              </a:spcBef>
              <a:spcAft>
                <a:spcPts val="0"/>
              </a:spcAft>
              <a:buNone/>
            </a:pPr>
            <a:r>
              <a:rPr lang="en"/>
              <a:t>Term Frequency (TF) = No. of times the Token in a document/ Total No. of words in the document</a:t>
            </a:r>
            <a:endParaRPr/>
          </a:p>
          <a:p>
            <a:pPr indent="0" lvl="0" marL="0" rtl="0" algn="l">
              <a:spcBef>
                <a:spcPts val="1200"/>
              </a:spcBef>
              <a:spcAft>
                <a:spcPts val="1200"/>
              </a:spcAft>
              <a:buNone/>
            </a:pPr>
            <a:r>
              <a:rPr lang="en"/>
              <a:t>Inverse Document Frequency (IDF) = No. of Documents/ No. of Documents the token appears 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374151"/>
                </a:solidFill>
                <a:highlight>
                  <a:srgbClr val="F7F7F8"/>
                </a:highlight>
              </a:rPr>
              <a:t>A way to represent words as dense vectors of real numbers in a high-dimensional space</a:t>
            </a:r>
            <a:endParaRPr sz="1200">
              <a:solidFill>
                <a:srgbClr val="374151"/>
              </a:solidFill>
              <a:highlight>
                <a:srgbClr val="F7F7F8"/>
              </a:highlight>
            </a:endParaRPr>
          </a:p>
          <a:p>
            <a:pPr indent="0" lvl="0" marL="0" rtl="0" algn="l">
              <a:lnSpc>
                <a:spcPct val="160000"/>
              </a:lnSpc>
              <a:spcBef>
                <a:spcPts val="1400"/>
              </a:spcBef>
              <a:spcAft>
                <a:spcPts val="0"/>
              </a:spcAft>
              <a:buNone/>
            </a:pPr>
            <a:r>
              <a:rPr b="1" lang="en" sz="1650">
                <a:solidFill>
                  <a:srgbClr val="000000"/>
                </a:solidFill>
                <a:highlight>
                  <a:srgbClr val="F7F7F8"/>
                </a:highlight>
              </a:rPr>
              <a:t>Why is Word Embedding important?</a:t>
            </a:r>
            <a:endParaRPr b="1" sz="1650">
              <a:solidFill>
                <a:srgbClr val="000000"/>
              </a:solidFill>
              <a:highlight>
                <a:srgbClr val="F7F7F8"/>
              </a:highlight>
            </a:endParaRPr>
          </a:p>
          <a:p>
            <a:pPr indent="-293370" lvl="0" marL="457200" rtl="0" algn="l">
              <a:spcBef>
                <a:spcPts val="400"/>
              </a:spcBef>
              <a:spcAft>
                <a:spcPts val="0"/>
              </a:spcAft>
              <a:buClr>
                <a:srgbClr val="374151"/>
              </a:buClr>
              <a:buSzPct val="100000"/>
              <a:buChar char="●"/>
            </a:pPr>
            <a:r>
              <a:rPr lang="en" sz="1200">
                <a:solidFill>
                  <a:srgbClr val="374151"/>
                </a:solidFill>
                <a:highlight>
                  <a:srgbClr val="F7F7F8"/>
                </a:highlight>
              </a:rPr>
              <a:t>Better representation of word meanings</a:t>
            </a:r>
            <a:endParaRPr sz="1200">
              <a:solidFill>
                <a:srgbClr val="374151"/>
              </a:solidFill>
              <a:highlight>
                <a:srgbClr val="F7F7F8"/>
              </a:highlight>
            </a:endParaRPr>
          </a:p>
          <a:p>
            <a:pPr indent="-293370" lvl="0" marL="457200" rtl="0" algn="l">
              <a:spcBef>
                <a:spcPts val="0"/>
              </a:spcBef>
              <a:spcAft>
                <a:spcPts val="0"/>
              </a:spcAft>
              <a:buClr>
                <a:srgbClr val="374151"/>
              </a:buClr>
              <a:buSzPct val="100000"/>
              <a:buChar char="●"/>
            </a:pPr>
            <a:r>
              <a:rPr lang="en" sz="1200">
                <a:solidFill>
                  <a:srgbClr val="374151"/>
                </a:solidFill>
                <a:highlight>
                  <a:srgbClr val="F7F7F8"/>
                </a:highlight>
              </a:rPr>
              <a:t>Captures relationships between words</a:t>
            </a:r>
            <a:endParaRPr sz="1200">
              <a:solidFill>
                <a:srgbClr val="374151"/>
              </a:solidFill>
              <a:highlight>
                <a:srgbClr val="F7F7F8"/>
              </a:highlight>
            </a:endParaRPr>
          </a:p>
          <a:p>
            <a:pPr indent="0" lvl="0" marL="0" rtl="0" algn="l">
              <a:spcBef>
                <a:spcPts val="1500"/>
              </a:spcBef>
              <a:spcAft>
                <a:spcPts val="0"/>
              </a:spcAft>
              <a:buNone/>
            </a:pPr>
            <a:r>
              <a:rPr lang="en" sz="1200">
                <a:solidFill>
                  <a:srgbClr val="374151"/>
                </a:solidFill>
                <a:highlight>
                  <a:srgbClr val="F7F7F8"/>
                </a:highlight>
              </a:rPr>
              <a:t>Examples:</a:t>
            </a:r>
            <a:endParaRPr sz="1200">
              <a:solidFill>
                <a:srgbClr val="374151"/>
              </a:solidFill>
              <a:highlight>
                <a:srgbClr val="F7F7F8"/>
              </a:highlight>
            </a:endParaRPr>
          </a:p>
          <a:p>
            <a:pPr indent="-293370" lvl="0" marL="457200" rtl="0" algn="l">
              <a:spcBef>
                <a:spcPts val="1200"/>
              </a:spcBef>
              <a:spcAft>
                <a:spcPts val="0"/>
              </a:spcAft>
              <a:buClr>
                <a:srgbClr val="374151"/>
              </a:buClr>
              <a:buSzPct val="100000"/>
              <a:buChar char="●"/>
            </a:pPr>
            <a:r>
              <a:rPr lang="en" sz="1200">
                <a:solidFill>
                  <a:srgbClr val="374151"/>
                </a:solidFill>
                <a:highlight>
                  <a:srgbClr val="F7F7F8"/>
                </a:highlight>
              </a:rPr>
              <a:t>Word2Vec</a:t>
            </a:r>
            <a:endParaRPr sz="1200">
              <a:solidFill>
                <a:srgbClr val="374151"/>
              </a:solidFill>
              <a:highlight>
                <a:srgbClr val="F7F7F8"/>
              </a:highlight>
            </a:endParaRPr>
          </a:p>
          <a:p>
            <a:pPr indent="-293370" lvl="0" marL="457200" rtl="0" algn="l">
              <a:spcBef>
                <a:spcPts val="0"/>
              </a:spcBef>
              <a:spcAft>
                <a:spcPts val="0"/>
              </a:spcAft>
              <a:buClr>
                <a:srgbClr val="374151"/>
              </a:buClr>
              <a:buSzPct val="100000"/>
              <a:buChar char="●"/>
            </a:pPr>
            <a:r>
              <a:rPr lang="en" sz="1200">
                <a:solidFill>
                  <a:srgbClr val="374151"/>
                </a:solidFill>
                <a:highlight>
                  <a:srgbClr val="F7F7F8"/>
                </a:highlight>
              </a:rPr>
              <a:t>GloVe</a:t>
            </a:r>
            <a:endParaRPr sz="1200">
              <a:solidFill>
                <a:srgbClr val="374151"/>
              </a:solidFill>
              <a:highlight>
                <a:srgbClr val="F7F7F8"/>
              </a:highlight>
            </a:endParaRPr>
          </a:p>
          <a:p>
            <a:pPr indent="-293370" lvl="0" marL="457200" rtl="0" algn="l">
              <a:spcBef>
                <a:spcPts val="0"/>
              </a:spcBef>
              <a:spcAft>
                <a:spcPts val="0"/>
              </a:spcAft>
              <a:buClr>
                <a:srgbClr val="374151"/>
              </a:buClr>
              <a:buSzPct val="100000"/>
              <a:buChar char="●"/>
            </a:pPr>
            <a:r>
              <a:rPr lang="en" sz="1200">
                <a:solidFill>
                  <a:srgbClr val="374151"/>
                </a:solidFill>
                <a:highlight>
                  <a:srgbClr val="F7F7F8"/>
                </a:highlight>
              </a:rPr>
              <a:t>ELMo</a:t>
            </a:r>
            <a:endParaRPr sz="1200">
              <a:solidFill>
                <a:srgbClr val="374151"/>
              </a:solidFill>
              <a:highlight>
                <a:srgbClr val="F7F7F8"/>
              </a:highlight>
            </a:endParaRPr>
          </a:p>
          <a:p>
            <a:pPr indent="-293370" lvl="0" marL="457200" rtl="0" algn="l">
              <a:spcBef>
                <a:spcPts val="0"/>
              </a:spcBef>
              <a:spcAft>
                <a:spcPts val="0"/>
              </a:spcAft>
              <a:buClr>
                <a:srgbClr val="374151"/>
              </a:buClr>
              <a:buSzPct val="100000"/>
              <a:buChar char="●"/>
            </a:pPr>
            <a:r>
              <a:rPr lang="en" sz="1200">
                <a:solidFill>
                  <a:srgbClr val="374151"/>
                </a:solidFill>
                <a:highlight>
                  <a:srgbClr val="F7F7F8"/>
                </a:highlight>
              </a:rPr>
              <a:t>BERT</a:t>
            </a:r>
            <a:endParaRPr sz="1200">
              <a:solidFill>
                <a:srgbClr val="374151"/>
              </a:solidFill>
              <a:highlight>
                <a:srgbClr val="F7F7F8"/>
              </a:highlight>
            </a:endParaRPr>
          </a:p>
          <a:p>
            <a:pPr indent="0" lvl="0" marL="0" rtl="0" algn="l">
              <a:spcBef>
                <a:spcPts val="1500"/>
              </a:spcBef>
              <a:spcAft>
                <a:spcPts val="1200"/>
              </a:spcAft>
              <a:buNone/>
            </a:pPr>
            <a:r>
              <a:t/>
            </a:r>
            <a:endParaRPr sz="1200">
              <a:solidFill>
                <a:srgbClr val="374151"/>
              </a:solidFill>
              <a:highlight>
                <a:srgbClr val="F7F7F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800"/>
              <a:t>Types</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Count Based Models: One hot, Bag-of-Words, TF-IDF, N-gram models</a:t>
            </a:r>
            <a:endParaRPr/>
          </a:p>
          <a:p>
            <a:pPr indent="-317182" lvl="0" marL="457200" rtl="0" algn="l">
              <a:lnSpc>
                <a:spcPct val="160000"/>
              </a:lnSpc>
              <a:spcBef>
                <a:spcPts val="0"/>
              </a:spcBef>
              <a:spcAft>
                <a:spcPts val="0"/>
              </a:spcAft>
              <a:buSzPct val="109090"/>
              <a:buAutoNum type="arabicPeriod"/>
            </a:pPr>
            <a:r>
              <a:rPr b="1" lang="en" sz="1650">
                <a:solidFill>
                  <a:srgbClr val="000000"/>
                </a:solidFill>
                <a:highlight>
                  <a:srgbClr val="F7F7F8"/>
                </a:highlight>
              </a:rPr>
              <a:t>Prediction-based Models: Word2Vec, GloVe, FastText</a:t>
            </a:r>
            <a:endParaRPr b="1" sz="1650">
              <a:solidFill>
                <a:srgbClr val="000000"/>
              </a:solidFill>
              <a:highlight>
                <a:srgbClr val="F7F7F8"/>
              </a:highlight>
            </a:endParaRPr>
          </a:p>
          <a:p>
            <a:pPr indent="0" lvl="0" marL="457200" rtl="0" algn="l">
              <a:lnSpc>
                <a:spcPct val="160000"/>
              </a:lnSpc>
              <a:spcBef>
                <a:spcPts val="1400"/>
              </a:spcBef>
              <a:spcAft>
                <a:spcPts val="0"/>
              </a:spcAft>
              <a:buNone/>
            </a:pPr>
            <a:r>
              <a:rPr lang="en" sz="1200">
                <a:solidFill>
                  <a:srgbClr val="374151"/>
                </a:solidFill>
                <a:highlight>
                  <a:srgbClr val="F7F7F8"/>
                </a:highlight>
              </a:rPr>
              <a:t>You can start with a brief explanation of the Word2Vec model and how it uses a neural network to learn word embeddings. You can also explain how GloVe and FastText models work and what makes them unique. Finally, you can discuss the advantages and disadvantages of prediction-based models and their applications in NLP.</a:t>
            </a:r>
            <a:endParaRPr b="1" sz="1650">
              <a:solidFill>
                <a:srgbClr val="000000"/>
              </a:solidFill>
              <a:highlight>
                <a:srgbClr val="F7F7F8"/>
              </a:highlight>
            </a:endParaRPr>
          </a:p>
          <a:p>
            <a:pPr indent="-317182" lvl="0" marL="457200" rtl="0" algn="l">
              <a:lnSpc>
                <a:spcPct val="160000"/>
              </a:lnSpc>
              <a:spcBef>
                <a:spcPts val="1400"/>
              </a:spcBef>
              <a:spcAft>
                <a:spcPts val="0"/>
              </a:spcAft>
              <a:buSzPct val="109090"/>
              <a:buAutoNum type="arabicPeriod"/>
            </a:pPr>
            <a:r>
              <a:rPr b="1" lang="en" sz="1650">
                <a:solidFill>
                  <a:srgbClr val="000000"/>
                </a:solidFill>
                <a:highlight>
                  <a:srgbClr val="F7F7F8"/>
                </a:highlight>
              </a:rPr>
              <a:t>Contextualized Models: ELMo, BERT</a:t>
            </a:r>
            <a:endParaRPr b="1" sz="1650">
              <a:solidFill>
                <a:srgbClr val="000000"/>
              </a:solidFill>
              <a:highlight>
                <a:srgbClr val="F7F7F8"/>
              </a:highlight>
            </a:endParaRPr>
          </a:p>
          <a:p>
            <a:pPr indent="0" lvl="0" marL="457200" rtl="0" algn="l">
              <a:spcBef>
                <a:spcPts val="400"/>
              </a:spcBef>
              <a:spcAft>
                <a:spcPts val="0"/>
              </a:spcAft>
              <a:buNone/>
            </a:pPr>
            <a:r>
              <a:rPr lang="en" sz="1200">
                <a:solidFill>
                  <a:srgbClr val="374151"/>
                </a:solidFill>
                <a:highlight>
                  <a:srgbClr val="F7F7F8"/>
                </a:highlight>
              </a:rPr>
              <a:t>ELMo model and how it uses a deep bidirectional LSTM to generate word embeddings.</a:t>
            </a:r>
            <a:endParaRPr sz="1200">
              <a:solidFill>
                <a:srgbClr val="374151"/>
              </a:solidFill>
              <a:highlight>
                <a:srgbClr val="F7F7F8"/>
              </a:highlight>
            </a:endParaRPr>
          </a:p>
          <a:p>
            <a:pPr indent="0" lvl="0" marL="457200" rtl="0" algn="l">
              <a:spcBef>
                <a:spcPts val="1200"/>
              </a:spcBef>
              <a:spcAft>
                <a:spcPts val="0"/>
              </a:spcAft>
              <a:buNone/>
            </a:pPr>
            <a:r>
              <a:rPr lang="en" sz="1200">
                <a:solidFill>
                  <a:srgbClr val="374151"/>
                </a:solidFill>
                <a:highlight>
                  <a:srgbClr val="F7F7F8"/>
                </a:highlight>
              </a:rPr>
              <a:t>BERT uses Transformers</a:t>
            </a:r>
            <a:endParaRPr sz="1200">
              <a:solidFill>
                <a:srgbClr val="374151"/>
              </a:solidFill>
              <a:highlight>
                <a:srgbClr val="F7F7F8"/>
              </a:highlight>
            </a:endParaRPr>
          </a:p>
          <a:p>
            <a:pPr indent="0" lvl="0" marL="457200" rtl="0" algn="l">
              <a:spcBef>
                <a:spcPts val="1200"/>
              </a:spcBef>
              <a:spcAft>
                <a:spcPts val="1200"/>
              </a:spcAft>
              <a:buNone/>
            </a:pPr>
            <a:r>
              <a:t/>
            </a:r>
            <a:endParaRPr sz="1200">
              <a:solidFill>
                <a:srgbClr val="374151"/>
              </a:solidFill>
              <a:highlight>
                <a:srgbClr val="F7F7F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