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webp" ContentType="image/webp"/>
  <Override PartName="/ppt/media/image18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9" r:id="rId3"/>
    <p:sldId id="265" r:id="rId4"/>
    <p:sldId id="289" r:id="rId5"/>
    <p:sldId id="294" r:id="rId6"/>
    <p:sldId id="295" r:id="rId7"/>
    <p:sldId id="296" r:id="rId8"/>
    <p:sldId id="290" r:id="rId9"/>
    <p:sldId id="297" r:id="rId10"/>
    <p:sldId id="298" r:id="rId11"/>
    <p:sldId id="299" r:id="rId12"/>
    <p:sldId id="300" r:id="rId13"/>
    <p:sldId id="326" r:id="rId14"/>
    <p:sldId id="301" r:id="rId15"/>
    <p:sldId id="314" r:id="rId16"/>
    <p:sldId id="291" r:id="rId17"/>
    <p:sldId id="302" r:id="rId18"/>
    <p:sldId id="303" r:id="rId19"/>
    <p:sldId id="327" r:id="rId20"/>
    <p:sldId id="304" r:id="rId21"/>
    <p:sldId id="292" r:id="rId22"/>
    <p:sldId id="279" r:id="rId23"/>
    <p:sldId id="305" r:id="rId24"/>
    <p:sldId id="306" r:id="rId25"/>
    <p:sldId id="293" r:id="rId26"/>
    <p:sldId id="287" r:id="rId27"/>
    <p:sldId id="27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-402" y="-108"/>
      </p:cViewPr>
      <p:guideLst>
        <p:guide orient="horz" pos="2137"/>
        <p:guide orient="horz" pos="285"/>
        <p:guide orient="horz" pos="4132"/>
        <p:guide pos="3839"/>
        <p:guide pos="6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ebp"/><Relationship Id="rId1" Type="http://schemas.openxmlformats.org/officeDocument/2006/relationships/image" Target="../media/image17.web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4960" y="5614035"/>
            <a:ext cx="3014345" cy="1243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报告人：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</a:rPr>
              <a:t>软卓</a:t>
            </a:r>
            <a:r>
              <a:rPr lang="en-US" altLang="zh-CN" sz="2000" dirty="0" smtClean="0">
                <a:solidFill>
                  <a:schemeClr val="tx1"/>
                </a:solidFill>
              </a:rPr>
              <a:t>01</a:t>
            </a:r>
            <a:r>
              <a:rPr lang="zh-CN" altLang="en-US" sz="2000" dirty="0" smtClean="0">
                <a:solidFill>
                  <a:schemeClr val="tx1"/>
                </a:solidFill>
              </a:rPr>
              <a:t>班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耿雨晴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4344" y="2576945"/>
            <a:ext cx="630428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景区口碑评价分值预测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14035"/>
            <a:ext cx="3014345" cy="1243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指导教师：刘永彬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434975" y="279400"/>
            <a:ext cx="1451610" cy="5422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文本特征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57170" y="400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将文本向量化</a:t>
            </a:r>
            <a:r>
              <a:rPr lang="en-US" altLang="zh-CN"/>
              <a:t> -- </a:t>
            </a:r>
            <a:r>
              <a:rPr lang="zh-CN" altLang="en-US"/>
              <a:t>词频</a:t>
            </a:r>
            <a:r>
              <a:rPr lang="en-US" altLang="zh-CN"/>
              <a:t>-</a:t>
            </a:r>
            <a:r>
              <a:rPr lang="zh-CN" altLang="en-US"/>
              <a:t>逆文档频率</a:t>
            </a:r>
            <a:endParaRPr lang="zh-CN" altLang="en-US"/>
          </a:p>
        </p:txBody>
      </p:sp>
      <p:pic>
        <p:nvPicPr>
          <p:cNvPr id="8" name="图片 8" descr="5JJDLT6ZUMT)(Z$)8J%XS]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1191895"/>
            <a:ext cx="6637020" cy="25457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67690" y="4213860"/>
            <a:ext cx="110572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首先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b="0">
                <a:ea typeface="宋体" panose="02010600030101010101" pitchFamily="2" charset="-122"/>
              </a:rPr>
              <a:t>统计所有出现的词汇，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矩阵表示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b="0">
                <a:ea typeface="宋体" panose="02010600030101010101" pitchFamily="2" charset="-122"/>
              </a:rPr>
              <a:t>每条评论中每个词汇出现的频次（tf）然后统计每个词的逆文档频率（df=该词在所有评价中出现的频次，nd=评价的数量，代入公式求出 idf）tf*idf  = 评价的向量化表示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altLang="en-US" b="0">
                <a:ea typeface="宋体" panose="02010600030101010101" pitchFamily="2" charset="-122"/>
              </a:rPr>
              <a:t>一行一条评价，列数=词汇数，值=向量化表示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9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45" y="3737610"/>
            <a:ext cx="2740660" cy="774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椭圆形标注 3"/>
          <p:cNvSpPr/>
          <p:nvPr/>
        </p:nvSpPr>
        <p:spPr>
          <a:xfrm>
            <a:off x="9737725" y="1865630"/>
            <a:ext cx="2241550" cy="146431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  log以e为底，其实是ln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4975" y="5958205"/>
            <a:ext cx="9137650" cy="487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降维矩阵 得到前180个占比高的词汇，保留高维特征值同时减小数据规模，减少计算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MC~%)@[]ZOAXPV[MZ[K$5G"/>
          <p:cNvPicPr>
            <a:picLocks noChangeAspect="1"/>
          </p:cNvPicPr>
          <p:nvPr/>
        </p:nvPicPr>
        <p:blipFill>
          <a:blip r:embed="rId1"/>
          <a:srcRect r="25333" b="3542"/>
          <a:stretch>
            <a:fillRect/>
          </a:stretch>
        </p:blipFill>
        <p:spPr>
          <a:xfrm>
            <a:off x="4123055" y="563880"/>
            <a:ext cx="7519670" cy="71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23055" y="1469390"/>
            <a:ext cx="7744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数据按照最小值中心化，再按极差（max-min）缩放</a:t>
            </a:r>
            <a:endParaRPr lang="zh-CN" altLang="en-US" sz="2000"/>
          </a:p>
          <a:p>
            <a:r>
              <a:rPr lang="zh-CN" altLang="en-US" sz="2000"/>
              <a:t> == 数据移动了最小值个单位，收敛</a:t>
            </a:r>
            <a:r>
              <a:rPr lang="en-US" altLang="zh-CN" sz="2000"/>
              <a:t>    </a:t>
            </a:r>
            <a:r>
              <a:rPr lang="zh-CN" altLang="en-US" sz="2000"/>
              <a:t>==== 数据归一化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3120390" y="3079750"/>
            <a:ext cx="1814195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本质分析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661410" y="4279265"/>
            <a:ext cx="8351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对情感划分标签，打分，本质上都是将特征映射到结果</a:t>
            </a:r>
            <a:r>
              <a:rPr lang="en-US" altLang="zh-CN" sz="2400"/>
              <a:t>/</a:t>
            </a:r>
            <a:r>
              <a:rPr lang="zh-CN" altLang="en-US" sz="2400"/>
              <a:t>标签</a:t>
            </a:r>
            <a:endParaRPr lang="zh-CN" altLang="en-US" sz="2400"/>
          </a:p>
          <a:p>
            <a:r>
              <a:rPr lang="zh-CN" altLang="en-US" sz="2400"/>
              <a:t>可选两个方向：</a:t>
            </a:r>
            <a:r>
              <a:rPr lang="en-US" altLang="zh-CN" sz="2400"/>
              <a:t> </a:t>
            </a:r>
            <a:r>
              <a:rPr lang="zh-CN" altLang="en-US" sz="2400"/>
              <a:t>分类和回归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分类：将感情词都归类到合适的类别，定性分析</a:t>
            </a:r>
            <a:r>
              <a:rPr lang="en-US" altLang="zh-CN" sz="2400"/>
              <a:t>--</a:t>
            </a:r>
            <a:r>
              <a:rPr lang="zh-CN" altLang="en-US" sz="2400"/>
              <a:t>离散型变量</a:t>
            </a:r>
            <a:endParaRPr lang="zh-CN" altLang="en-US" sz="2400"/>
          </a:p>
          <a:p>
            <a:r>
              <a:rPr lang="zh-CN" altLang="en-US" sz="2400"/>
              <a:t>回归：输出情感词对应的数值，定量分析</a:t>
            </a:r>
            <a:r>
              <a:rPr lang="en-US" altLang="zh-CN" sz="2400"/>
              <a:t>--</a:t>
            </a:r>
            <a:r>
              <a:rPr lang="zh-CN" altLang="en-US" sz="2400"/>
              <a:t>连续型变量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405765" y="198120"/>
            <a:ext cx="1814195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模型结构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4463415" y="287655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评论文本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63415" y="1322070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文本特征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230" y="2873375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朴素贝叶斯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22625" y="2872740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逻辑回归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8970" y="2872740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岭回归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35315" y="2873375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fasttext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284345" y="4324985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xgboost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83710" y="5481955"/>
            <a:ext cx="1886585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预测值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5407025" y="807720"/>
            <a:ext cx="0" cy="514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 flipV="1">
            <a:off x="4166235" y="2150745"/>
            <a:ext cx="1209040" cy="7219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0800000" flipV="1">
            <a:off x="1513840" y="2150745"/>
            <a:ext cx="3872230" cy="72263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9" idx="0"/>
          </p:cNvCxnSpPr>
          <p:nvPr/>
        </p:nvCxnSpPr>
        <p:spPr>
          <a:xfrm>
            <a:off x="5375275" y="2150745"/>
            <a:ext cx="3803650" cy="72263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5386070" y="2150745"/>
            <a:ext cx="1286510" cy="7219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10" idx="0"/>
          </p:cNvCxnSpPr>
          <p:nvPr/>
        </p:nvCxnSpPr>
        <p:spPr>
          <a:xfrm rot="5400000" flipV="1">
            <a:off x="2905125" y="2002155"/>
            <a:ext cx="931545" cy="3714115"/>
          </a:xfrm>
          <a:prstGeom prst="bentConnector3">
            <a:avLst>
              <a:gd name="adj1" fmla="val 5003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2"/>
            <a:endCxn id="10" idx="0"/>
          </p:cNvCxnSpPr>
          <p:nvPr/>
        </p:nvCxnSpPr>
        <p:spPr>
          <a:xfrm rot="5400000" flipV="1">
            <a:off x="4231005" y="3328035"/>
            <a:ext cx="932180" cy="106172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1" idx="0"/>
          </p:cNvCxnSpPr>
          <p:nvPr/>
        </p:nvCxnSpPr>
        <p:spPr>
          <a:xfrm flipH="1">
            <a:off x="5227320" y="4845050"/>
            <a:ext cx="635" cy="636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10" idx="0"/>
          </p:cNvCxnSpPr>
          <p:nvPr/>
        </p:nvCxnSpPr>
        <p:spPr>
          <a:xfrm rot="5400000">
            <a:off x="5484178" y="3136583"/>
            <a:ext cx="932180" cy="14446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0" idx="0"/>
          </p:cNvCxnSpPr>
          <p:nvPr/>
        </p:nvCxnSpPr>
        <p:spPr>
          <a:xfrm rot="5400000">
            <a:off x="6737668" y="1883728"/>
            <a:ext cx="931545" cy="39509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>
            <a:off x="5407025" y="1842135"/>
            <a:ext cx="0" cy="30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677920" y="1141095"/>
          <a:ext cx="7237095" cy="2479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7095"/>
              </a:tblGrid>
              <a:tr h="687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MultinomialNB  </a:t>
                      </a:r>
                      <a:r>
                        <a:rPr lang="zh-CN" altLang="en-US" sz="2400"/>
                        <a:t>朴素贝叶斯</a:t>
                      </a:r>
                      <a:r>
                        <a:rPr lang="en-US" altLang="zh-CN" sz="2400"/>
                        <a:t>   </a:t>
                      </a:r>
                      <a:r>
                        <a:rPr lang="zh-CN" altLang="en-US" sz="2400"/>
                        <a:t>分类</a:t>
                      </a:r>
                      <a:endParaRPr lang="zh-CN" alt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59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/>
                        <a:t>LogisticRegression </a:t>
                      </a:r>
                      <a:r>
                        <a:rPr lang="zh-CN" altLang="en-US" sz="2400" b="0"/>
                        <a:t>逻辑回归</a:t>
                      </a:r>
                      <a:r>
                        <a:rPr lang="en-US" altLang="zh-CN" sz="2400" b="0"/>
                        <a:t>   </a:t>
                      </a:r>
                      <a:r>
                        <a:rPr lang="zh-CN" altLang="en-US" sz="2400" b="0"/>
                        <a:t>分类</a:t>
                      </a:r>
                      <a:endParaRPr lang="zh-CN" altLang="en-US" sz="24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59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/>
                        <a:t>linear_model.Ridge   </a:t>
                      </a:r>
                      <a:r>
                        <a:rPr lang="zh-CN" altLang="en-US" sz="2400" b="0"/>
                        <a:t>岭回归</a:t>
                      </a:r>
                      <a:r>
                        <a:rPr lang="en-US" altLang="zh-CN" sz="2400" b="0"/>
                        <a:t>    </a:t>
                      </a:r>
                      <a:r>
                        <a:rPr lang="zh-CN" altLang="en-US" sz="2400" b="0"/>
                        <a:t>回归</a:t>
                      </a:r>
                      <a:endParaRPr lang="zh-CN" altLang="en-US" sz="24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/>
                        <a:t>fasttext   </a:t>
                      </a:r>
                      <a:r>
                        <a:rPr lang="zh-CN" altLang="en-US" sz="2400" b="0"/>
                        <a:t>快速文本分类</a:t>
                      </a:r>
                      <a:r>
                        <a:rPr lang="en-US" altLang="zh-CN" sz="2400" b="0"/>
                        <a:t>           </a:t>
                      </a:r>
                      <a:r>
                        <a:rPr lang="zh-CN" altLang="en-US" sz="2400" b="0"/>
                        <a:t>分类</a:t>
                      </a:r>
                      <a:endParaRPr lang="zh-CN" altLang="en-US" sz="24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49705" y="4488180"/>
            <a:ext cx="11017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朴素贝叶斯：单独考虑每一维度的特征被分类的条件概率，未考虑特征间的联系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逻辑回归：传统的二分类任务，极大似然法确定回归系数，本质还是线性的分类器，特征间关系无处理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岭回归：改良的最小二乘法（加上正则化范数</a:t>
            </a:r>
            <a:r>
              <a:rPr lang="en-US" altLang="zh-CN"/>
              <a:t> </a:t>
            </a:r>
            <a:r>
              <a:rPr lang="zh-CN" altLang="en-US"/>
              <a:t>来约束</a:t>
            </a:r>
            <a:r>
              <a:rPr lang="en-US" altLang="zh-CN"/>
              <a:t> </a:t>
            </a:r>
            <a:r>
              <a:rPr lang="zh-CN" altLang="en-US"/>
              <a:t>回归系数，平衡方差和偏差）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快速文本：对于文本的词向量进行分层次处理得到最终的分类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 descr="%KZ7VY6E`9ZVAQ]R16Z~ZG4"/>
          <p:cNvPicPr>
            <a:picLocks noChangeAspect="1"/>
          </p:cNvPicPr>
          <p:nvPr/>
        </p:nvPicPr>
        <p:blipFill>
          <a:blip r:embed="rId1"/>
          <a:srcRect t="43302" b="33025"/>
          <a:stretch>
            <a:fillRect/>
          </a:stretch>
        </p:blipFill>
        <p:spPr>
          <a:xfrm>
            <a:off x="3492500" y="1475740"/>
            <a:ext cx="7232650" cy="1337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55035" y="3168650"/>
            <a:ext cx="713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五折交叉检验，四折训练</a:t>
            </a:r>
            <a:r>
              <a:rPr lang="en-US" altLang="zh-CN"/>
              <a:t>  </a:t>
            </a:r>
            <a:r>
              <a:rPr lang="zh-CN" altLang="en-US"/>
              <a:t>一折测试</a:t>
            </a:r>
            <a:endParaRPr lang="zh-CN" altLang="en-US"/>
          </a:p>
          <a:p>
            <a:r>
              <a:rPr lang="zh-CN" altLang="en-US"/>
              <a:t>输出每类标签的概率，函数计算得到预测的评价值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9065" y="5164455"/>
            <a:ext cx="7625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单一的</a:t>
            </a:r>
            <a:r>
              <a:rPr lang="en-US" altLang="zh-CN"/>
              <a:t>fasttext</a:t>
            </a:r>
            <a:r>
              <a:rPr lang="zh-CN" altLang="en-US"/>
              <a:t>模型</a:t>
            </a:r>
            <a:r>
              <a:rPr lang="en-US" altLang="zh-CN"/>
              <a:t> </a:t>
            </a:r>
            <a:r>
              <a:rPr lang="zh-CN" altLang="en-US"/>
              <a:t>进行监督训练，效果已经较好</a:t>
            </a:r>
            <a:endParaRPr lang="zh-CN" altLang="en-US"/>
          </a:p>
          <a:p>
            <a:r>
              <a:rPr lang="zh-CN" altLang="en-US"/>
              <a:t>引入</a:t>
            </a:r>
            <a:r>
              <a:rPr lang="en-US" altLang="zh-CN"/>
              <a:t>N-gram</a:t>
            </a:r>
            <a:r>
              <a:rPr lang="zh-CN" altLang="en-US"/>
              <a:t>，</a:t>
            </a:r>
            <a:r>
              <a:rPr lang="en-US" altLang="zh-CN"/>
              <a:t>将文本内容按照字节顺序进行大小为N的滑动窗口操作--</a:t>
            </a:r>
            <a:endParaRPr lang="en-US" altLang="zh-CN"/>
          </a:p>
          <a:p>
            <a:r>
              <a:rPr lang="en-US" altLang="zh-CN"/>
              <a:t>长度为N的字节片段序列</a:t>
            </a:r>
            <a:r>
              <a:rPr lang="zh-CN" altLang="en-US"/>
              <a:t>，表征单词内部的特征，加上文档的词</a:t>
            </a:r>
            <a:endParaRPr lang="zh-CN" altLang="en-US"/>
          </a:p>
          <a:p>
            <a:r>
              <a:rPr lang="zh-CN" altLang="en-US"/>
              <a:t>向量叠加平均</a:t>
            </a:r>
            <a:r>
              <a:rPr lang="en-US" altLang="zh-CN"/>
              <a:t>  -- </a:t>
            </a:r>
            <a:r>
              <a:rPr lang="zh-CN" altLang="en-US"/>
              <a:t>文档向量</a:t>
            </a:r>
            <a:endParaRPr lang="zh-CN" altLang="en-US"/>
          </a:p>
          <a:p>
            <a:r>
              <a:rPr lang="en-US" altLang="zh-CN"/>
              <a:t>softmax</a:t>
            </a:r>
            <a:r>
              <a:rPr lang="zh-CN" altLang="en-US"/>
              <a:t>分类</a:t>
            </a:r>
            <a:r>
              <a:rPr lang="en-US" altLang="zh-CN"/>
              <a:t> --</a:t>
            </a:r>
            <a:r>
              <a:rPr lang="zh-CN" altLang="en-US"/>
              <a:t>多项逻辑回归</a:t>
            </a:r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 rot="1560000">
            <a:off x="3271520" y="5292725"/>
            <a:ext cx="394970" cy="452120"/>
          </a:xfrm>
          <a:prstGeom prst="wedgeEllipseCallout">
            <a:avLst>
              <a:gd name="adj1" fmla="val 89390"/>
              <a:gd name="adj2" fmla="val 278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VIY@(E0N6B4P5W9_W95(]%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16865"/>
            <a:ext cx="8181975" cy="85217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15815" y="3959225"/>
            <a:ext cx="3247390" cy="1059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模型融合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659130" y="400050"/>
            <a:ext cx="2176780" cy="8578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模型融合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194810" y="40005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XGboost 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62985" y="1301115"/>
            <a:ext cx="8470900" cy="4933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1.不断地添加树，不断地进行特征分裂来生长一棵树，每次添加一个树，其实是学习一个新函数f(x)，去拟合上次预测的残差。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2.当我们训练完成得到k棵树，我们要预测一个样本的分数，其实就是根据这个样本的特征，在每棵树中会落到对应的一个叶子节点，每个叶子节点就对应一个分数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3.最后只需要将每棵树对应的分数加起来就是该样本的预测值</a:t>
            </a:r>
            <a:endParaRPr lang="en-US" altLang="zh-C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855" y="1631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XGBoost</a:t>
            </a:r>
            <a:r>
              <a:rPr lang="zh-CN" altLang="en-US" sz="2800" b="1"/>
              <a:t>的优点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500380" y="1344295"/>
            <a:ext cx="9948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算法本身：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支持很多其他的弱分类器（不局限于</a:t>
            </a:r>
            <a:r>
              <a:rPr lang="en-US" altLang="zh-CN" sz="2000"/>
              <a:t>CART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损失函数中加入正则化来控制模型的复杂度，防止过拟合，提高模型的泛化能力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损失函数对误差部分加入二阶泰勒展开，</a:t>
            </a:r>
            <a:endParaRPr lang="zh-CN" altLang="en-US" sz="2000"/>
          </a:p>
          <a:p>
            <a:r>
              <a:rPr lang="zh-CN" altLang="en-US" sz="2000"/>
              <a:t>二阶导有利于梯度下降的更快更准确，可自定义损失函数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00380" y="3237230"/>
            <a:ext cx="8194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算法运行效率：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>
                <a:sym typeface="+mn-ea"/>
              </a:rPr>
              <a:t>支持对数据进行列采样（非全部处理），从而并行构建决策树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并行选择前，所有特征值进行排序分组，保存到多个硬盘，提高</a:t>
            </a:r>
            <a:r>
              <a:rPr lang="en-US" altLang="zh-CN" sz="2000">
                <a:sym typeface="+mn-ea"/>
              </a:rPr>
              <a:t>IO</a:t>
            </a:r>
            <a:endParaRPr lang="en-US" altLang="zh-CN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380" y="4860925"/>
            <a:ext cx="10578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算法健壮性：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缺失值特征通过枚举左右子树的可能性来决定处理方式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加入正则化，防止过拟合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每进行一次迭代，叶子节点的权重乘上学习率，削弱每棵树的影响，留出更多的学习空间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4185" y="2444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融合模型的输入</a:t>
            </a:r>
            <a:endParaRPr lang="zh-CN" altLang="en-US"/>
          </a:p>
        </p:txBody>
      </p:sp>
      <p:pic>
        <p:nvPicPr>
          <p:cNvPr id="3" name="图片 2" descr="7Q0388]P~}~US3UX($47I]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405" y="878205"/>
            <a:ext cx="7736840" cy="658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9700" y="5036820"/>
            <a:ext cx="6838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将四个模型的验证集的预测值作为</a:t>
            </a:r>
            <a:r>
              <a:rPr lang="en-US" altLang="zh-CN"/>
              <a:t> </a:t>
            </a:r>
            <a:r>
              <a:rPr lang="zh-CN" altLang="en-US"/>
              <a:t>训练集，验证集是真实结果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四个模型对测试集的预测值</a:t>
            </a:r>
            <a:r>
              <a:rPr lang="en-US" altLang="zh-CN"/>
              <a:t> </a:t>
            </a:r>
            <a:r>
              <a:rPr lang="zh-CN" altLang="en-US"/>
              <a:t>作为测试集</a:t>
            </a:r>
            <a:endParaRPr lang="zh-CN" altLang="en-US"/>
          </a:p>
          <a:p>
            <a:r>
              <a:rPr lang="zh-CN" altLang="en-US"/>
              <a:t>投入</a:t>
            </a:r>
            <a:r>
              <a:rPr lang="en-US" altLang="zh-CN"/>
              <a:t>xgboost</a:t>
            </a:r>
            <a:r>
              <a:rPr lang="zh-CN" altLang="en-US"/>
              <a:t>进行分类、训练和预测，得到最终结果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5005" y="267970"/>
            <a:ext cx="658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前四个模型</a:t>
            </a:r>
            <a:r>
              <a:rPr lang="en-US" altLang="zh-CN"/>
              <a:t> </a:t>
            </a:r>
            <a:r>
              <a:rPr lang="zh-CN" altLang="en-US"/>
              <a:t>存储</a:t>
            </a:r>
            <a:r>
              <a:rPr lang="en-US" altLang="zh-CN"/>
              <a:t>5</a:t>
            </a:r>
            <a:r>
              <a:rPr lang="zh-CN" altLang="en-US"/>
              <a:t>折交叉检验的验证集结果和实际值</a:t>
            </a:r>
            <a:endParaRPr lang="zh-CN" altLang="en-US"/>
          </a:p>
        </p:txBody>
      </p:sp>
      <p:pic>
        <p:nvPicPr>
          <p:cNvPr id="10" name="图片 9" descr="}8(LBD9`9@}PN97ZHQ_IQ$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3012440"/>
            <a:ext cx="9406890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8215" y="374015"/>
            <a:ext cx="62934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初始设置参数进行融合，得到理想的决策树数目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使用网格搜索进行参数最优调整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得到融合的最优模型</a:t>
            </a:r>
            <a:endParaRPr lang="zh-CN" altLang="en-US"/>
          </a:p>
        </p:txBody>
      </p:sp>
      <p:pic>
        <p:nvPicPr>
          <p:cNvPr id="4" name="图片 3" descr="MA]ZFO)MBKYMTIBUFN4V7KT"/>
          <p:cNvPicPr>
            <a:picLocks noChangeAspect="1"/>
          </p:cNvPicPr>
          <p:nvPr/>
        </p:nvPicPr>
        <p:blipFill>
          <a:blip r:embed="rId1"/>
          <a:srcRect b="67857"/>
          <a:stretch>
            <a:fillRect/>
          </a:stretch>
        </p:blipFill>
        <p:spPr>
          <a:xfrm>
            <a:off x="640715" y="2058035"/>
            <a:ext cx="8880475" cy="1197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3760" y="4622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特征重要性（只保留了前四个）</a:t>
            </a:r>
            <a:endParaRPr lang="zh-CN" altLang="en-US"/>
          </a:p>
        </p:txBody>
      </p:sp>
      <p:pic>
        <p:nvPicPr>
          <p:cNvPr id="7" name="图片 6" descr="~3)G)A9Q[86C9BU7Y[R8}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3601720"/>
            <a:ext cx="3571240" cy="2853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374" y="2736950"/>
            <a:ext cx="1706880" cy="1383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629535" y="815340"/>
            <a:ext cx="927100" cy="5383530"/>
          </a:xfrm>
          <a:prstGeom prst="leftBrace">
            <a:avLst>
              <a:gd name="adj1" fmla="val 62876"/>
              <a:gd name="adj2" fmla="val 488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94710" y="951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问题陈述</a:t>
            </a:r>
            <a:r>
              <a:rPr lang="en-US" altLang="zh-CN"/>
              <a:t>  </a:t>
            </a:r>
            <a:endParaRPr lang="en-US" altLang="zh-CN"/>
          </a:p>
          <a:p>
            <a:pPr algn="ctr"/>
            <a:r>
              <a:rPr lang="en-US" altLang="zh-CN"/>
              <a:t>THE PROBLEM DESCRIPTON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4710" y="20681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单一模型</a:t>
            </a:r>
            <a:endParaRPr lang="zh-CN" altLang="en-US"/>
          </a:p>
          <a:p>
            <a:pPr algn="ctr"/>
            <a:r>
              <a:rPr lang="en-US" altLang="zh-CN"/>
              <a:t>THE SINGLE MODEL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94710" y="31845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模型融合</a:t>
            </a:r>
            <a:endParaRPr lang="zh-CN" altLang="en-US"/>
          </a:p>
          <a:p>
            <a:pPr algn="ctr"/>
            <a:r>
              <a:rPr lang="en-US" altLang="zh-CN"/>
              <a:t>THE MODELING TRAINING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16605" y="43008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结果分析</a:t>
            </a:r>
            <a:endParaRPr lang="zh-CN" altLang="en-US"/>
          </a:p>
          <a:p>
            <a:pPr algn="ctr"/>
            <a:r>
              <a:rPr lang="en-US" altLang="zh-CN"/>
              <a:t>THE TRAINING RESULT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94710" y="54171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心得总结</a:t>
            </a:r>
            <a:endParaRPr lang="zh-CN" altLang="en-US"/>
          </a:p>
          <a:p>
            <a:pPr algn="ctr"/>
            <a:r>
              <a:rPr lang="en-US" altLang="zh-CN"/>
              <a:t>THE RESULT SUMMARY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 flipV="1">
            <a:off x="4406265" y="1083310"/>
            <a:ext cx="367665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10" name="矩形 9"/>
          <p:cNvSpPr/>
          <p:nvPr/>
        </p:nvSpPr>
        <p:spPr>
          <a:xfrm>
            <a:off x="4335145" y="2232660"/>
            <a:ext cx="438785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11" name="矩形 10"/>
          <p:cNvSpPr/>
          <p:nvPr/>
        </p:nvSpPr>
        <p:spPr>
          <a:xfrm flipV="1">
            <a:off x="4335145" y="3246755"/>
            <a:ext cx="405765" cy="116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12" name="矩形 11"/>
          <p:cNvSpPr/>
          <p:nvPr/>
        </p:nvSpPr>
        <p:spPr>
          <a:xfrm flipV="1">
            <a:off x="4359910" y="4422775"/>
            <a:ext cx="37338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13" name="矩形 12"/>
          <p:cNvSpPr/>
          <p:nvPr/>
        </p:nvSpPr>
        <p:spPr>
          <a:xfrm flipV="1">
            <a:off x="4406265" y="5558790"/>
            <a:ext cx="367665" cy="7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结果分析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7260" y="1755986"/>
          <a:ext cx="6924675" cy="334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/>
                <a:gridCol w="1153795"/>
                <a:gridCol w="1154430"/>
                <a:gridCol w="1154112"/>
                <a:gridCol w="1154113"/>
                <a:gridCol w="1154112"/>
              </a:tblGrid>
              <a:tr h="29845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ym typeface="+mn-ea"/>
                        </a:rPr>
                        <a:t>朴素贝叶斯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0.5155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0.5131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0.5134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0.5150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0.5154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逻辑回归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0.3827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0.3820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0.3812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0.3815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0.3806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岭回归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0.5054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0.5029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0.5032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0.5049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0.5052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快速文本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0.5471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0.5483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0.5451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0.5487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0.5459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融合模型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0.5651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0.5630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0.5631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0.5647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0.5651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73939" y="38919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86435" y="492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模型精度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45715" y="294640"/>
            <a:ext cx="76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82340" y="4279265"/>
            <a:ext cx="8484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成绩大多在</a:t>
            </a:r>
            <a:r>
              <a:rPr lang="en-US" altLang="zh-CN"/>
              <a:t> 0.56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我的结果</a:t>
            </a:r>
            <a:r>
              <a:rPr lang="en-US" altLang="zh-CN"/>
              <a:t>0.56</a:t>
            </a:r>
            <a:r>
              <a:rPr lang="zh-CN" altLang="en-US"/>
              <a:t>的原因之一是，我训练集采用了两次的训练集的集合</a:t>
            </a:r>
            <a:r>
              <a:rPr lang="en-US" altLang="zh-CN"/>
              <a:t> </a:t>
            </a:r>
            <a:r>
              <a:rPr lang="zh-CN" altLang="en-US"/>
              <a:t>，测试集只选用了第一次的测试集，有可能出现过拟合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当只使用一份测试集和一份训练集，最终的结果在</a:t>
            </a:r>
            <a:r>
              <a:rPr lang="en-US" altLang="zh-CN"/>
              <a:t>0.52-0.53</a:t>
            </a:r>
            <a:r>
              <a:rPr lang="zh-CN" altLang="en-US"/>
              <a:t>之间</a:t>
            </a:r>
            <a:endParaRPr lang="zh-CN" altLang="en-US"/>
          </a:p>
        </p:txBody>
      </p:sp>
      <p:pic>
        <p:nvPicPr>
          <p:cNvPr id="5" name="图片 4" descr="ZG[(E351VS]IGN4KND]~D33"/>
          <p:cNvPicPr>
            <a:picLocks noChangeAspect="1"/>
          </p:cNvPicPr>
          <p:nvPr/>
        </p:nvPicPr>
        <p:blipFill>
          <a:blip r:embed="rId1"/>
          <a:srcRect b="9909"/>
          <a:stretch>
            <a:fillRect/>
          </a:stretch>
        </p:blipFill>
        <p:spPr>
          <a:xfrm>
            <a:off x="3737610" y="0"/>
            <a:ext cx="6608445" cy="4081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5170" y="426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为什么整体最高的成绩</a:t>
            </a:r>
            <a:r>
              <a:rPr lang="en-US" altLang="zh-CN"/>
              <a:t> </a:t>
            </a:r>
            <a:r>
              <a:rPr lang="zh-CN" altLang="en-US"/>
              <a:t>只有</a:t>
            </a:r>
            <a:r>
              <a:rPr lang="en-US" altLang="zh-CN"/>
              <a:t>0.56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35990" y="1430020"/>
            <a:ext cx="6583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</a:t>
            </a:r>
            <a:r>
              <a:rPr lang="zh-CN" altLang="en-US"/>
              <a:t>根据文本进行情感预测，本身不确定因素过多，情感的分类本身具有偏差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数据本身的问题</a:t>
            </a:r>
            <a:endParaRPr lang="zh-CN" altLang="en-US"/>
          </a:p>
          <a:p>
            <a:r>
              <a:rPr lang="zh-CN" altLang="en-US"/>
              <a:t>数据中存在无效评论</a:t>
            </a:r>
            <a:endParaRPr lang="zh-CN" altLang="en-US"/>
          </a:p>
          <a:p>
            <a:r>
              <a:rPr lang="zh-CN" altLang="en-US"/>
              <a:t>数据中存在</a:t>
            </a:r>
            <a:r>
              <a:rPr lang="en-US" altLang="zh-CN"/>
              <a:t> </a:t>
            </a:r>
            <a:r>
              <a:rPr lang="zh-CN" altLang="en-US"/>
              <a:t>高分低评论现象</a:t>
            </a:r>
            <a:endParaRPr lang="zh-CN" altLang="en-US"/>
          </a:p>
          <a:p>
            <a:r>
              <a:rPr lang="zh-CN" altLang="en-US"/>
              <a:t>数据中存在高评论低分现象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r="9006" b="38462"/>
          <a:stretch>
            <a:fillRect/>
          </a:stretch>
        </p:blipFill>
        <p:spPr>
          <a:xfrm>
            <a:off x="386715" y="3813810"/>
            <a:ext cx="7682230" cy="2424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rcRect r="34358"/>
          <a:stretch>
            <a:fillRect/>
          </a:stretch>
        </p:blipFill>
        <p:spPr>
          <a:xfrm>
            <a:off x="9152890" y="4367530"/>
            <a:ext cx="2319655" cy="199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心得总结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心得总结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文本处理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2441" y="2042370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经过本次实践，学习了文本处理，熟悉文本向量化的流程，但其实细节上还要区分基于词和字符，；另外，我直接使用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jieba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分词，缺乏了对口语化文本的处理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能力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本次实践过程中，针对具体的问题能从不同方向寻找解决方法，运用不同模型进行分析，甚至是最后的模型融合，分析能力和编程能力都得到了提高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模型学习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通过单一模型和融合模型，熟悉不同的分类和回归模型，虽然只是简单的使用模型，但是在使用过程中更加熟悉参数的调配，模型的适用范围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感悟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因为数据集的原因，训练结果出现过拟合，但是实际结果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也不错，整个过程的确是几经波折，但结果可观，当然在文本处理上还有很大的提升空间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84934" y="2687435"/>
            <a:ext cx="92367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dirty="0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THANK YOU FOR WATCHING</a:t>
            </a:r>
            <a:endParaRPr lang="en-US" altLang="zh-CN" sz="4800" dirty="0">
              <a:latin typeface="Century" panose="02040604050505020304" charset="0"/>
              <a:ea typeface="宋体" panose="02010600030101010101" pitchFamily="2" charset="-122"/>
              <a:cs typeface="Century" panose="020406040505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4445" y="3473450"/>
            <a:ext cx="96437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  <a:p>
            <a:pPr algn="ctr"/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23643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问题陈述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3085" y="123190"/>
            <a:ext cx="2546350" cy="693420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/>
              <a:t>赛题陈述</a:t>
            </a:r>
            <a:endParaRPr lang="zh-CN" altLang="en-US" sz="3200"/>
          </a:p>
        </p:txBody>
      </p:sp>
      <p:sp>
        <p:nvSpPr>
          <p:cNvPr id="6" name="圆角矩形 5"/>
          <p:cNvSpPr/>
          <p:nvPr/>
        </p:nvSpPr>
        <p:spPr>
          <a:xfrm>
            <a:off x="4319905" y="516255"/>
            <a:ext cx="2625725" cy="575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赛题背景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7650" y="4689475"/>
            <a:ext cx="73361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通过获取网友反馈的评论文本跟评论分值做训练数据，期望通过机器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学习得出评论文本与评论分值之间的关系。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要求必须使用本赛题提供的数据作为训练集，不得额外扩展训练集。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允许使用第三方提供的数据字典文件，但字典内容不能与比赛文本一致。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67280" y="3721100"/>
            <a:ext cx="2625725" cy="613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赛题任务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4236085" y="1581785"/>
            <a:ext cx="6979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中国旅游经济继续保持良好运行态势，预计全年我国国内和入境旅游人数超过51亿人次，旅游总收入超过5.3万亿元，越来越多的人选择旅游来放松心情，缓解压力，一个好的目的地也许是美好旅行最基础保障，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看看旅游评论，也成了旅行前的必做功课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513080" y="162560"/>
            <a:ext cx="6954520" cy="1385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数据来源为互联网上用户对景区的评价以及口碑得分值，希望参赛选手据此尝试进行旅游景区评价分值预测。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146175" y="3804920"/>
          <a:ext cx="653161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65"/>
                <a:gridCol w="5516245"/>
              </a:tblGrid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唯一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，代表一条游客的评论，随机生成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Discuss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网友的评论文本内容，可能包含非文本字符等其他特殊符号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网友给出的评论分值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60807"/>
          <a:stretch>
            <a:fillRect/>
          </a:stretch>
        </p:blipFill>
        <p:spPr>
          <a:xfrm>
            <a:off x="633730" y="1943100"/>
            <a:ext cx="8006715" cy="1376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9415" y="347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评分方式</a:t>
            </a:r>
            <a:r>
              <a:rPr lang="en-US" altLang="zh-CN"/>
              <a:t>   RMSE</a:t>
            </a:r>
            <a:r>
              <a:rPr lang="zh-CN" altLang="en-US"/>
              <a:t>评分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64425" y="62992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提交格式</a:t>
            </a:r>
            <a:endParaRPr lang="zh-CN" altLang="en-US" sz="2000" b="1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575" y="4912995"/>
            <a:ext cx="7874000" cy="1229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X[DJQRD9`9@ZTFR%F_QCVL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884555"/>
            <a:ext cx="5819775" cy="1895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31845" y="3119755"/>
            <a:ext cx="7510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观测值与真值之间的偏差</a:t>
            </a:r>
            <a:r>
              <a:rPr lang="en-US" altLang="zh-CN"/>
              <a:t> </a:t>
            </a:r>
            <a:r>
              <a:rPr lang="zh-CN" altLang="en-US"/>
              <a:t>，均方根误差</a:t>
            </a:r>
            <a:endParaRPr lang="zh-CN" altLang="en-US"/>
          </a:p>
          <a:p>
            <a:r>
              <a:rPr lang="zh-CN" altLang="en-US"/>
              <a:t>代表</a:t>
            </a:r>
            <a:r>
              <a:rPr lang="en-US" altLang="zh-CN"/>
              <a:t> </a:t>
            </a:r>
            <a:r>
              <a:rPr lang="zh-CN" altLang="en-US"/>
              <a:t>测量数据</a:t>
            </a:r>
            <a:r>
              <a:rPr lang="en-US" altLang="zh-CN"/>
              <a:t> </a:t>
            </a:r>
            <a:r>
              <a:rPr lang="zh-CN" altLang="en-US"/>
              <a:t>偏离真实值的程度</a:t>
            </a:r>
            <a:endParaRPr lang="zh-CN" altLang="en-US"/>
          </a:p>
          <a:p>
            <a:r>
              <a:rPr lang="zh-CN" altLang="en-US"/>
              <a:t>机器学习模型预测结果的衡量标准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单一模型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9265" y="294640"/>
            <a:ext cx="6108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思考：根据评价词打分，评价词本身都是带有情感色彩的，情感值的先后等级关系可以反映情感值的高低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07765" y="16535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处理评价，得到文本特征</a:t>
            </a:r>
            <a:endParaRPr lang="zh-CN" altLang="en-US"/>
          </a:p>
          <a:p>
            <a:r>
              <a:rPr lang="zh-CN" altLang="en-US"/>
              <a:t>单一模型</a:t>
            </a:r>
            <a:endParaRPr lang="zh-CN" altLang="en-US"/>
          </a:p>
          <a:p>
            <a:r>
              <a:rPr lang="zh-CN" altLang="en-US"/>
              <a:t>模型融合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556385" y="1830070"/>
            <a:ext cx="1424940" cy="568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方法设计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265" y="4062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评价词分析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981325" y="3117850"/>
          <a:ext cx="653161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45"/>
              </a:tblGrid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aaabbbcccdddeeefffggg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/>
                        <a:t>荡气回肠，10年去的，居然没有留下来照片，必然要再去！&lt;br /&gt;n</a:t>
                      </a:r>
                      <a:endParaRPr lang="en-US" altLang="zh-CN" sz="18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/>
                        <a:t>root 群女人涛学习tyzxtokl继续投给</a:t>
                      </a:r>
                      <a:endParaRPr lang="en-US" altLang="zh-CN" sz="18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/>
                        <a:t>嗯！不错啦！&lt;br /&gt;rn风景很美哦！&lt;br /&gt;rn还会再来的！</a:t>
                      </a:r>
                      <a:endParaRPr lang="en-US" altLang="zh-CN" sz="1800" b="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72465" y="5918200"/>
            <a:ext cx="782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除去情感词外，许多无意义词汇和非文本字符，干扰情感分析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24305" y="807720"/>
            <a:ext cx="1451610" cy="5422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数据清洗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03015" y="3511550"/>
            <a:ext cx="7388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re  </a:t>
            </a:r>
            <a:r>
              <a:rPr lang="zh-CN" altLang="en-US"/>
              <a:t>包，利用正则变换进行搜索，用空字符串替换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空串影响情感词的划分，先用</a:t>
            </a:r>
            <a:r>
              <a:rPr lang="en-US" altLang="zh-CN"/>
              <a:t>na</a:t>
            </a:r>
            <a:r>
              <a:rPr lang="zh-CN" altLang="en-US"/>
              <a:t>代替，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之后使用</a:t>
            </a:r>
            <a:r>
              <a:rPr lang="en-US" altLang="zh-CN"/>
              <a:t> jieba</a:t>
            </a:r>
            <a:r>
              <a:rPr lang="zh-CN" altLang="en-US"/>
              <a:t>分词，</a:t>
            </a:r>
            <a:r>
              <a:rPr lang="zh-CN" altLang="en-US">
                <a:sym typeface="+mn-ea"/>
              </a:rPr>
              <a:t>对比停用词表除去无意义词汇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此外，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加载自定义的词典，增强词语划分时的歧义纠错能力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例如：</a:t>
            </a:r>
            <a:r>
              <a:rPr lang="en-US" altLang="zh-CN"/>
              <a:t>  云计算=云+计算，而自定义词典=云计算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90720" y="685800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re.sub()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092315" y="685800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jieba.cut()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092315" y="1623060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stop_word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90720" y="1623060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join()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90720" y="2616835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fillnull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92315" y="2616835"/>
            <a:ext cx="1487170" cy="41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文本数据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2" idx="3"/>
            <a:endCxn id="5" idx="1"/>
          </p:cNvCxnSpPr>
          <p:nvPr/>
        </p:nvCxnSpPr>
        <p:spPr>
          <a:xfrm>
            <a:off x="5977890" y="892175"/>
            <a:ext cx="1114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7835900" y="1097915"/>
            <a:ext cx="0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8" idx="3"/>
          </p:cNvCxnSpPr>
          <p:nvPr/>
        </p:nvCxnSpPr>
        <p:spPr>
          <a:xfrm flipH="1">
            <a:off x="5977890" y="1829435"/>
            <a:ext cx="1114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5234305" y="2035175"/>
            <a:ext cx="0" cy="581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5977890" y="2823210"/>
            <a:ext cx="1114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47*89"/>
  <p:tag name="TABLE_ENDDRAG_RECT" val="95*181*347*89"/>
  <p:tag name="TABLE_AUTOADJUST_FLAG" val="1"/>
  <p:tag name="KSO_WM_UNIT_TABLE_BEAUTIFY" val="smartTable{9d2fba34-cd0e-434e-838d-c2abea645598}"/>
</p:tagLst>
</file>

<file path=ppt/tags/tag2.xml><?xml version="1.0" encoding="utf-8"?>
<p:tagLst xmlns:p="http://schemas.openxmlformats.org/presentationml/2006/main">
  <p:tag name="TABLE_ENDDRAG_ORIGIN_RECT" val="347*89"/>
  <p:tag name="TABLE_ENDDRAG_RECT" val="95*181*347*89"/>
  <p:tag name="TABLE_AUTOADJUST_FLAG" val="1"/>
  <p:tag name="KSO_WM_UNIT_TABLE_BEAUTIFY" val="smartTable{9d2fba34-cd0e-434e-838d-c2abea645598}"/>
</p:tagLst>
</file>

<file path=ppt/tags/tag3.xml><?xml version="1.0" encoding="utf-8"?>
<p:tagLst xmlns:p="http://schemas.openxmlformats.org/presentationml/2006/main">
  <p:tag name="TABLE_ENDDRAG_ORIGIN_RECT" val="569*195"/>
  <p:tag name="TABLE_ENDDRAG_RECT" val="351*321*569*195"/>
  <p:tag name="TABLE_AUTOADJUST_FLAG" val="1"/>
  <p:tag name="KSO_WM_UNIT_TABLE_BEAUTIFY" val="smartTable{9d2fba34-cd0e-434e-838d-c2abea645598}"/>
</p:tagLst>
</file>

<file path=ppt/tags/tag4.xml><?xml version="1.0" encoding="utf-8"?>
<p:tagLst xmlns:p="http://schemas.openxmlformats.org/presentationml/2006/main">
  <p:tag name="KSO_WM_UNIT_TABLE_BEAUTIFY" val="smartTable{0150bc9f-cdcf-424f-beaf-857ba75e4654}"/>
</p:tagLst>
</file>

<file path=ppt/tags/tag5.xml><?xml version="1.0" encoding="utf-8"?>
<p:tagLst xmlns:p="http://schemas.openxmlformats.org/presentationml/2006/main">
  <p:tag name="KSO_WPP_MARK_KEY" val="5a39dd47-7fbc-47cf-9339-90abe6a610c0"/>
  <p:tag name="COMMONDATA" val="eyJoZGlkIjoiZTczMzY4MjQ1ZmJkN2U0NmE3NjY3Mjg3MjJlYjU4ODA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3142</Words>
  <Application>WPS 演示</Application>
  <PresentationFormat>自定义</PresentationFormat>
  <Paragraphs>335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Segoe UI Light</vt:lpstr>
      <vt:lpstr>微软雅黑</vt:lpstr>
      <vt:lpstr>Segoe UI</vt:lpstr>
      <vt:lpstr>Arial Unicode MS</vt:lpstr>
      <vt:lpstr>Calibri</vt:lpstr>
      <vt:lpstr>Century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WaitのZero</cp:lastModifiedBy>
  <cp:revision>33</cp:revision>
  <dcterms:created xsi:type="dcterms:W3CDTF">2022-11-01T03:02:00Z</dcterms:created>
  <dcterms:modified xsi:type="dcterms:W3CDTF">2022-11-12T08:22:32Z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44E924231CEE47E5878123D8D9F679D4</vt:lpwstr>
  </property>
</Properties>
</file>