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</p:sldMasterIdLst>
  <p:notesMasterIdLst>
    <p:notesMasterId r:id="rId36"/>
  </p:notesMasterIdLst>
  <p:handoutMasterIdLst>
    <p:handoutMasterId r:id="rId37"/>
  </p:handoutMasterIdLst>
  <p:sldIdLst>
    <p:sldId id="348" r:id="rId5"/>
    <p:sldId id="401" r:id="rId6"/>
    <p:sldId id="10955" r:id="rId7"/>
    <p:sldId id="10980" r:id="rId8"/>
    <p:sldId id="10962" r:id="rId9"/>
    <p:sldId id="10982" r:id="rId10"/>
    <p:sldId id="10963" r:id="rId11"/>
    <p:sldId id="10981" r:id="rId12"/>
    <p:sldId id="10956" r:id="rId13"/>
    <p:sldId id="10964" r:id="rId14"/>
    <p:sldId id="10983" r:id="rId15"/>
    <p:sldId id="10966" r:id="rId16"/>
    <p:sldId id="10965" r:id="rId17"/>
    <p:sldId id="10984" r:id="rId18"/>
    <p:sldId id="10967" r:id="rId19"/>
    <p:sldId id="10958" r:id="rId20"/>
    <p:sldId id="10968" r:id="rId21"/>
    <p:sldId id="10969" r:id="rId22"/>
    <p:sldId id="10960" r:id="rId23"/>
    <p:sldId id="10970" r:id="rId24"/>
    <p:sldId id="10972" r:id="rId25"/>
    <p:sldId id="10974" r:id="rId26"/>
    <p:sldId id="10975" r:id="rId27"/>
    <p:sldId id="10973" r:id="rId28"/>
    <p:sldId id="10971" r:id="rId29"/>
    <p:sldId id="10957" r:id="rId30"/>
    <p:sldId id="10978" r:id="rId31"/>
    <p:sldId id="10976" r:id="rId32"/>
    <p:sldId id="10977" r:id="rId33"/>
    <p:sldId id="10985" r:id="rId34"/>
    <p:sldId id="357" r:id="rId35"/>
  </p:sldIdLst>
  <p:sldSz cx="12188825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im Kim" initials="JK" lastIdx="1" clrIdx="6">
    <p:extLst>
      <p:ext uri="{19B8F6BF-5375-455C-9EA6-DF929625EA0E}">
        <p15:presenceInfo xmlns:p15="http://schemas.microsoft.com/office/powerpoint/2012/main" userId="S::jimkim@adobe.com::8de73777-a8be-42df-9b2d-3ab667983e69" providerId="AD"/>
      </p:ext>
    </p:extLst>
  </p:cmAuthor>
  <p:cmAuthor id="1" name="Suzanne Wagner" initials="SW" lastIdx="21" clrIdx="0">
    <p:extLst>
      <p:ext uri="{19B8F6BF-5375-455C-9EA6-DF929625EA0E}">
        <p15:presenceInfo xmlns:p15="http://schemas.microsoft.com/office/powerpoint/2012/main" userId="S::sbriesen@adobe.com::65a23694-ef06-460b-9185-53030e0be94f" providerId="AD"/>
      </p:ext>
    </p:extLst>
  </p:cmAuthor>
  <p:cmAuthor id="8" name="Tina Randhawa" initials="TR" lastIdx="16" clrIdx="7">
    <p:extLst>
      <p:ext uri="{19B8F6BF-5375-455C-9EA6-DF929625EA0E}">
        <p15:presenceInfo xmlns:p15="http://schemas.microsoft.com/office/powerpoint/2012/main" userId="S::trandhaw@adobe.com::7933ed2d-794b-4417-86e4-587c9f4f2090" providerId="AD"/>
      </p:ext>
    </p:extLst>
  </p:cmAuthor>
  <p:cmAuthor id="2" name="Maninder Sawhney" initials="MS" lastIdx="43" clrIdx="1">
    <p:extLst>
      <p:ext uri="{19B8F6BF-5375-455C-9EA6-DF929625EA0E}">
        <p15:presenceInfo xmlns:p15="http://schemas.microsoft.com/office/powerpoint/2012/main" userId="S::masawhne@adobe.com::3d953bea-068e-42bc-a24e-b59fe44fcf2c" providerId="AD"/>
      </p:ext>
    </p:extLst>
  </p:cmAuthor>
  <p:cmAuthor id="9" name="Matt Wegner" initials="MW" lastIdx="9" clrIdx="8">
    <p:extLst>
      <p:ext uri="{19B8F6BF-5375-455C-9EA6-DF929625EA0E}">
        <p15:presenceInfo xmlns:p15="http://schemas.microsoft.com/office/powerpoint/2012/main" userId="S::mwegner@adobe.com::114e7f27-4bc9-4569-88f5-11e9439454cf" providerId="AD"/>
      </p:ext>
    </p:extLst>
  </p:cmAuthor>
  <p:cmAuthor id="3" name="Nathan Petersen" initials="NP" lastIdx="13" clrIdx="2">
    <p:extLst>
      <p:ext uri="{19B8F6BF-5375-455C-9EA6-DF929625EA0E}">
        <p15:presenceInfo xmlns:p15="http://schemas.microsoft.com/office/powerpoint/2012/main" userId="S::npeterse@adobe.com::8ea4d82b-ba51-4238-be75-651abcd66dd1" providerId="AD"/>
      </p:ext>
    </p:extLst>
  </p:cmAuthor>
  <p:cmAuthor id="4" name="Mike Garcia" initials="MG" lastIdx="1" clrIdx="3">
    <p:extLst>
      <p:ext uri="{19B8F6BF-5375-455C-9EA6-DF929625EA0E}">
        <p15:presenceInfo xmlns:p15="http://schemas.microsoft.com/office/powerpoint/2012/main" userId="S::mikgarci@adobe.com::7b8fe8f8-493e-4bd3-8e31-1d199a52134c" providerId="AD"/>
      </p:ext>
    </p:extLst>
  </p:cmAuthor>
  <p:cmAuthor id="5" name="Dawn Murai" initials="DM" lastIdx="5" clrIdx="4">
    <p:extLst>
      <p:ext uri="{19B8F6BF-5375-455C-9EA6-DF929625EA0E}">
        <p15:presenceInfo xmlns:p15="http://schemas.microsoft.com/office/powerpoint/2012/main" userId="S::env54123@adobe.com::0f48a492-af49-4d0e-b6d1-6bcaf7177316" providerId="AD"/>
      </p:ext>
    </p:extLst>
  </p:cmAuthor>
  <p:cmAuthor id="6" name="David Ralston" initials="DR" lastIdx="3" clrIdx="5">
    <p:extLst>
      <p:ext uri="{19B8F6BF-5375-455C-9EA6-DF929625EA0E}">
        <p15:presenceInfo xmlns:p15="http://schemas.microsoft.com/office/powerpoint/2012/main" userId="S::dralston@adobe.com::a8ce52f7-ee01-4baf-9945-753841d9c2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9740A"/>
    <a:srgbClr val="21A5A2"/>
    <a:srgbClr val="2799F6"/>
    <a:srgbClr val="00000F"/>
    <a:srgbClr val="EB1000"/>
    <a:srgbClr val="CFCFCF"/>
    <a:srgbClr val="E6E6E6"/>
    <a:srgbClr val="C9C9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9B2DD-CF78-48C2-87D3-93D4BAC939D7}" v="1" dt="2021-04-19T18:24:09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9" d="100"/>
          <a:sy n="179" d="100"/>
        </p:scale>
        <p:origin x="-62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-Ştefania CORICI (101315)" userId="S::iulia.corici_stud.acs.upb.ro#ext#@adobe.onmicrosoft.com::06a66a2b-5303-4fc5-8807-58dcc72d6257" providerId="AD" clId="Web-{B6F9B2DD-CF78-48C2-87D3-93D4BAC939D7}"/>
    <pc:docChg chg="modSld">
      <pc:chgData name="Iulia-Ştefania CORICI (101315)" userId="S::iulia.corici_stud.acs.upb.ro#ext#@adobe.onmicrosoft.com::06a66a2b-5303-4fc5-8807-58dcc72d6257" providerId="AD" clId="Web-{B6F9B2DD-CF78-48C2-87D3-93D4BAC939D7}" dt="2021-04-19T18:24:09.432" v="0" actId="1076"/>
      <pc:docMkLst>
        <pc:docMk/>
      </pc:docMkLst>
      <pc:sldChg chg="modSp">
        <pc:chgData name="Iulia-Ştefania CORICI (101315)" userId="S::iulia.corici_stud.acs.upb.ro#ext#@adobe.onmicrosoft.com::06a66a2b-5303-4fc5-8807-58dcc72d6257" providerId="AD" clId="Web-{B6F9B2DD-CF78-48C2-87D3-93D4BAC939D7}" dt="2021-04-19T18:24:09.432" v="0" actId="1076"/>
        <pc:sldMkLst>
          <pc:docMk/>
          <pc:sldMk cId="549365480" sldId="10963"/>
        </pc:sldMkLst>
        <pc:picChg chg="mod">
          <ac:chgData name="Iulia-Ştefania CORICI (101315)" userId="S::iulia.corici_stud.acs.upb.ro#ext#@adobe.onmicrosoft.com::06a66a2b-5303-4fc5-8807-58dcc72d6257" providerId="AD" clId="Web-{B6F9B2DD-CF78-48C2-87D3-93D4BAC939D7}" dt="2021-04-19T18:24:09.432" v="0" actId="1076"/>
          <ac:picMkLst>
            <pc:docMk/>
            <pc:sldMk cId="549365480" sldId="10963"/>
            <ac:picMk id="3" creationId="{BFEDE9B3-E696-5247-8AF5-06425045E70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0:09:3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2416 20063,'69'14'0,"-4"-2"0,6-2-542,13-2 1,8-2 0,3-2-1,-2-6 542,-3-4 0,0-4 0,0-4 0,1-3 0,-26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33B76D3C-739A-4E89-910F-4DF747FC0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3704" y="2798064"/>
            <a:ext cx="5916168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3704" y="4123943"/>
            <a:ext cx="5907024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418BDD-50A7-49EE-BE38-1E2FA9491B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2598" y="2900170"/>
            <a:ext cx="713387" cy="9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35608"/>
            <a:ext cx="11585448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0890" y="6565990"/>
            <a:ext cx="4324081" cy="1811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68E917F-4C4F-4D78-BB75-6B03BEB2D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  <a:solidFill>
            <a:srgbClr val="EB1000"/>
          </a:solidFill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480A603-EAD6-4EF0-83FC-9CEC50D999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7700" y="2759988"/>
            <a:ext cx="973426" cy="13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6E4F79F1-D0B4-47D5-8949-FBE94111B9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3A27C8B7-98BC-4CD6-B3CF-51328C333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2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4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9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92212"/>
            <a:ext cx="11579384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B9ADD37C-2727-4A40-9CE0-0724FC52E6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914400"/>
            <a:ext cx="8010144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337" y="1920240"/>
            <a:ext cx="8010144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431924"/>
            <a:ext cx="11582479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0890" y="6565990"/>
            <a:ext cx="4324081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1879" y="6572445"/>
            <a:ext cx="565068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92212"/>
            <a:ext cx="11579384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808080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 userDrawn="1"/>
        </p:nvSpPr>
        <p:spPr>
          <a:xfrm>
            <a:off x="2966246" y="-552841"/>
            <a:ext cx="1635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 userDrawn="1"/>
        </p:nvSpPr>
        <p:spPr>
          <a:xfrm>
            <a:off x="6007572" y="-552841"/>
            <a:ext cx="1827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 userDrawn="1"/>
        </p:nvSpPr>
        <p:spPr>
          <a:xfrm>
            <a:off x="9045283" y="-552841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 userDrawn="1"/>
        </p:nvSpPr>
        <p:spPr>
          <a:xfrm>
            <a:off x="-497400" y="37378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 userDrawn="1"/>
        </p:nvCxnSpPr>
        <p:spPr>
          <a:xfrm>
            <a:off x="8125884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 userDrawn="1"/>
        </p:nvCxnSpPr>
        <p:spPr>
          <a:xfrm>
            <a:off x="4066279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 userDrawn="1"/>
        </p:nvSpPr>
        <p:spPr>
          <a:xfrm>
            <a:off x="8038861" y="-552841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 userDrawn="1"/>
        </p:nvSpPr>
        <p:spPr>
          <a:xfrm>
            <a:off x="3995130" y="-552841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 userDrawn="1"/>
        </p:nvCxnSpPr>
        <p:spPr>
          <a:xfrm>
            <a:off x="3047206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 userDrawn="1"/>
        </p:nvCxnSpPr>
        <p:spPr>
          <a:xfrm>
            <a:off x="6094412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 userDrawn="1"/>
        </p:nvCxnSpPr>
        <p:spPr>
          <a:xfrm>
            <a:off x="9141618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 userDrawn="1"/>
        </p:nvCxnSpPr>
        <p:spPr>
          <a:xfrm>
            <a:off x="-316728" y="3814763"/>
            <a:ext cx="22938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 userDrawn="1"/>
        </p:nvSpPr>
        <p:spPr>
          <a:xfrm>
            <a:off x="135890" y="-549443"/>
            <a:ext cx="23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 userDrawn="1"/>
        </p:nvSpPr>
        <p:spPr>
          <a:xfrm>
            <a:off x="12335461" y="1589"/>
            <a:ext cx="68541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 userDrawn="1"/>
        </p:nvSpPr>
        <p:spPr>
          <a:xfrm>
            <a:off x="12335461" y="6440488"/>
            <a:ext cx="68541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 userDrawn="1"/>
        </p:nvSpPr>
        <p:spPr>
          <a:xfrm>
            <a:off x="12335461" y="1193799"/>
            <a:ext cx="68541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 userDrawn="1"/>
        </p:nvSpPr>
        <p:spPr>
          <a:xfrm>
            <a:off x="12489352" y="443807"/>
            <a:ext cx="2468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 userDrawn="1"/>
        </p:nvSpPr>
        <p:spPr>
          <a:xfrm>
            <a:off x="12489352" y="6495356"/>
            <a:ext cx="360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 userDrawn="1"/>
        </p:nvSpPr>
        <p:spPr>
          <a:xfrm>
            <a:off x="12489352" y="3629867"/>
            <a:ext cx="4360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6440488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1193799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2E2F7AF6-B706-4153-AF2C-F3C2817BCF8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3211" y="6578475"/>
            <a:ext cx="566928" cy="147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87" r:id="rId3"/>
    <p:sldLayoutId id="2147483688" r:id="rId4"/>
    <p:sldLayoutId id="2147483689" r:id="rId5"/>
    <p:sldLayoutId id="2147483658" r:id="rId6"/>
    <p:sldLayoutId id="2147483676" r:id="rId7"/>
    <p:sldLayoutId id="2147483690" r:id="rId8"/>
    <p:sldLayoutId id="2147483691" r:id="rId9"/>
    <p:sldLayoutId id="2147483692" r:id="rId10"/>
    <p:sldLayoutId id="2147483685" r:id="rId11"/>
  </p:sldLayoutIdLst>
  <p:hf sldNum="0" hdr="0" ftr="0" dt="0"/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EB10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5ACBF0"/>
          </p15:clr>
        </p15:guide>
        <p15:guide id="2" pos="4032" userDrawn="1">
          <p15:clr>
            <a:srgbClr val="FDE53C"/>
          </p15:clr>
        </p15:guide>
        <p15:guide id="3" pos="3651" userDrawn="1">
          <p15:clr>
            <a:srgbClr val="FDE53C"/>
          </p15:clr>
        </p15:guide>
        <p15:guide id="4" pos="5758" userDrawn="1">
          <p15:clr>
            <a:srgbClr val="5ACBF0"/>
          </p15:clr>
        </p15:guide>
        <p15:guide id="5" pos="7488" userDrawn="1">
          <p15:clr>
            <a:srgbClr val="A4A3A4"/>
          </p15:clr>
        </p15:guide>
        <p15:guide id="6" pos="1919" userDrawn="1">
          <p15:clr>
            <a:srgbClr val="5ACBF0"/>
          </p15:clr>
        </p15:guide>
        <p15:guide id="7" pos="191" userDrawn="1">
          <p15:clr>
            <a:srgbClr val="A4A3A4"/>
          </p15:clr>
        </p15:guide>
        <p15:guide id="8" orient="horz" pos="2405" userDrawn="1">
          <p15:clr>
            <a:srgbClr val="5ACBF0"/>
          </p15:clr>
        </p15:guide>
        <p15:guide id="11" orient="horz" pos="751" userDrawn="1">
          <p15:clr>
            <a:srgbClr val="F26B43"/>
          </p15:clr>
        </p15:guide>
        <p15:guide id="14" orient="horz" pos="4057" userDrawn="1">
          <p15:clr>
            <a:srgbClr val="F26B43"/>
          </p15:clr>
        </p15:guide>
        <p15:guide id="15" orient="horz" pos="3924" userDrawn="1">
          <p15:clr>
            <a:srgbClr val="A4A3A4"/>
          </p15:clr>
        </p15:guide>
        <p15:guide id="17" pos="2560" userDrawn="1">
          <p15:clr>
            <a:srgbClr val="C35EA4"/>
          </p15:clr>
        </p15:guide>
        <p15:guide id="18" pos="5120" userDrawn="1">
          <p15:clr>
            <a:srgbClr val="C35EA4"/>
          </p15:clr>
        </p15:guide>
        <p15:guide id="19" pos="1728" userDrawn="1">
          <p15:clr>
            <a:srgbClr val="FDE53C"/>
          </p15:clr>
        </p15:guide>
        <p15:guide id="20" pos="2106" userDrawn="1">
          <p15:clr>
            <a:srgbClr val="FDE53C"/>
          </p15:clr>
        </p15:guide>
        <p15:guide id="21" pos="2369" userDrawn="1">
          <p15:clr>
            <a:srgbClr val="9FCC3B"/>
          </p15:clr>
        </p15:guide>
        <p15:guide id="22" pos="2749" userDrawn="1">
          <p15:clr>
            <a:srgbClr val="9FCC3B"/>
          </p15:clr>
        </p15:guide>
        <p15:guide id="23" pos="4925" userDrawn="1">
          <p15:clr>
            <a:srgbClr val="9FCC3B"/>
          </p15:clr>
        </p15:guide>
        <p15:guide id="24" pos="5309" userDrawn="1">
          <p15:clr>
            <a:srgbClr val="9FCC3B"/>
          </p15:clr>
        </p15:guide>
        <p15:guide id="25" pos="5565" userDrawn="1">
          <p15:clr>
            <a:srgbClr val="FDE53C"/>
          </p15:clr>
        </p15:guide>
        <p15:guide id="26" pos="5947" userDrawn="1">
          <p15:clr>
            <a:srgbClr val="FDE53C"/>
          </p15:clr>
        </p15:guide>
        <p15:guide id="27" orient="horz" pos="2594" userDrawn="1">
          <p15:clr>
            <a:srgbClr val="FDE53C"/>
          </p15:clr>
        </p15:guide>
        <p15:guide id="28" orient="horz" pos="2208" userDrawn="1">
          <p15:clr>
            <a:srgbClr val="FDE53C"/>
          </p15:clr>
        </p15:guide>
        <p15:guide id="35" orient="horz" pos="1053" userDrawn="1">
          <p15:clr>
            <a:srgbClr val="FDE53C"/>
          </p15:clr>
        </p15:guide>
        <p15:guide id="36" orient="horz" pos="89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3" y="2798064"/>
            <a:ext cx="7707551" cy="1185358"/>
          </a:xfrm>
        </p:spPr>
        <p:txBody>
          <a:bodyPr/>
          <a:lstStyle/>
          <a:p>
            <a:r>
              <a:rPr lang="en-US" noProof="1"/>
              <a:t>C++ DevCamp</a:t>
            </a:r>
            <a:br>
              <a:rPr lang="en-US" dirty="0"/>
            </a:br>
            <a:r>
              <a:rPr lang="en-US" dirty="0"/>
              <a:t>Modul 3 | </a:t>
            </a:r>
            <a:r>
              <a:rPr lang="en-US" sz="2000" noProof="1"/>
              <a:t>Pointer, Reference, Memory, Temporary Object</a:t>
            </a:r>
          </a:p>
        </p:txBody>
      </p:sp>
    </p:spTree>
    <p:extLst>
      <p:ext uri="{BB962C8B-B14F-4D97-AF65-F5344CB8AC3E}">
        <p14:creationId xmlns:p14="http://schemas.microsoft.com/office/powerpoint/2010/main" val="12608996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800029"/>
          </a:xfrm>
        </p:spPr>
        <p:txBody>
          <a:bodyPr/>
          <a:lstStyle/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</a:t>
            </a:r>
            <a:r>
              <a:rPr lang="en-US" b="1" dirty="0"/>
              <a:t>: </a:t>
            </a:r>
            <a:r>
              <a:rPr lang="en-GB" i="1" noProof="1"/>
              <a:t>class_name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delete;</a:t>
            </a:r>
          </a:p>
          <a:p>
            <a:pPr marL="9525" indent="0">
              <a:spcBef>
                <a:spcPts val="0"/>
              </a:spcBef>
              <a:buNone/>
            </a:pPr>
            <a:endParaRPr lang="en-GB" noProof="1"/>
          </a:p>
          <a:p>
            <a:pPr marL="9525" indent="0">
              <a:spcBef>
                <a:spcPts val="0"/>
              </a:spcBef>
              <a:buNone/>
            </a:pPr>
            <a:r>
              <a:rPr lang="en-GB" b="1" noProof="1"/>
              <a:t>Cazuri folosire: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inițializare: </a:t>
            </a:r>
            <a:r>
              <a:rPr lang="en-US" noProof="1">
                <a:highlight>
                  <a:srgbClr val="F5F5F5"/>
                </a:highlight>
              </a:rPr>
              <a:t>T a = b </a:t>
            </a:r>
            <a:r>
              <a:rPr lang="en-US" noProof="1"/>
              <a:t>or </a:t>
            </a:r>
            <a:r>
              <a:rPr lang="en-US" noProof="1">
                <a:highlight>
                  <a:srgbClr val="F5F5F5"/>
                </a:highlight>
              </a:rPr>
              <a:t>T a(b)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pasare argument funcție: </a:t>
            </a:r>
            <a:r>
              <a:rPr lang="en-US" noProof="1">
                <a:highlight>
                  <a:srgbClr val="F5F5F5"/>
                </a:highlight>
              </a:rPr>
              <a:t>f(a) </a:t>
            </a:r>
            <a:r>
              <a:rPr lang="en-US" noProof="1"/>
              <a:t>unde f este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highlight>
                  <a:srgbClr val="F5F5F5"/>
                </a:highlight>
              </a:rPr>
              <a:t>void</a:t>
            </a:r>
            <a:r>
              <a:rPr lang="en-US" noProof="1">
                <a:highlight>
                  <a:srgbClr val="F5F5F5"/>
                </a:highlight>
              </a:rPr>
              <a:t> f(T t)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return funcție când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</a:t>
            </a:r>
            <a:r>
              <a:rPr lang="en-US" noProof="1"/>
              <a:t> există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move 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AD406-10F3-D440-94A5-32D7A84094CE}"/>
              </a:ext>
            </a:extLst>
          </p:cNvPr>
          <p:cNvSpPr txBox="1"/>
          <p:nvPr/>
        </p:nvSpPr>
        <p:spPr>
          <a:xfrm>
            <a:off x="304721" y="6287547"/>
            <a:ext cx="3405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https://en.cppreference.com/w/cpp/language/copy_constructor</a:t>
            </a:r>
          </a:p>
        </p:txBody>
      </p:sp>
    </p:spTree>
    <p:extLst>
      <p:ext uri="{BB962C8B-B14F-4D97-AF65-F5344CB8AC3E}">
        <p14:creationId xmlns:p14="http://schemas.microsoft.com/office/powerpoint/2010/main" val="9961873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AD406-10F3-D440-94A5-32D7A84094CE}"/>
              </a:ext>
            </a:extLst>
          </p:cNvPr>
          <p:cNvSpPr txBox="1"/>
          <p:nvPr/>
        </p:nvSpPr>
        <p:spPr>
          <a:xfrm>
            <a:off x="304721" y="6287547"/>
            <a:ext cx="3405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https://en.cppreference.com/w/cpp/language/copy_constructor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7CFCAC4-8F17-034B-A1A6-81666C39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1" y="1209260"/>
            <a:ext cx="5118889" cy="2955235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4C3797-F10A-184F-96F0-50888ED2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09" y="962025"/>
            <a:ext cx="5321509" cy="2412172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232B2C9E-496E-5A42-B259-06AB18169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2"/>
          <a:stretch/>
        </p:blipFill>
        <p:spPr>
          <a:xfrm>
            <a:off x="5998609" y="3610941"/>
            <a:ext cx="5321509" cy="21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02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GB" dirty="0"/>
              <a:t>Assignment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AFD86-1D88-344D-AAF9-71B7E9CD14B6}"/>
              </a:ext>
            </a:extLst>
          </p:cNvPr>
          <p:cNvSpPr txBox="1"/>
          <p:nvPr/>
        </p:nvSpPr>
        <p:spPr>
          <a:xfrm>
            <a:off x="304721" y="6287547"/>
            <a:ext cx="3413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https://en.cppreference.com/w/cpp/language/copy_assignment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FF7F18-1A86-8A40-ACD2-1559D1E25830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11582479" cy="18000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Sintaxă: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)    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// copy-and-swap idiom</a:t>
            </a:r>
            <a:r>
              <a:rPr lang="en-GB" i="1" noProof="1">
                <a:solidFill>
                  <a:schemeClr val="accent1">
                    <a:lumMod val="75000"/>
                  </a:schemeClr>
                </a:solidFill>
              </a:rPr>
              <a:t>            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)     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) =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) = delete;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4139BA-2B79-0C48-99A8-A65DEFD1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0" y="3231046"/>
            <a:ext cx="4921990" cy="249494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305EB08-37B3-0A40-9D46-050B06E5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45" y="3231046"/>
            <a:ext cx="4447416" cy="24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3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(since C++11)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A202-EEC2-1943-84A4-A28A7E325D67}"/>
              </a:ext>
            </a:extLst>
          </p:cNvPr>
          <p:cNvSpPr txBox="1"/>
          <p:nvPr/>
        </p:nvSpPr>
        <p:spPr>
          <a:xfrm>
            <a:off x="304721" y="6287547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https://en.cppreference.com/w/cpp/language/move_constructor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8F2BDC-238C-6A49-B928-26FC8280FAA6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11582479" cy="18000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</a:t>
            </a:r>
            <a:r>
              <a:rPr lang="en-US" b="1" dirty="0"/>
              <a:t>: </a:t>
            </a:r>
            <a:r>
              <a:rPr lang="en-GB" i="1" noProof="1"/>
              <a:t>class_name</a:t>
            </a:r>
            <a:r>
              <a:rPr lang="en-GB" noProof="1"/>
              <a:t> (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delete;</a:t>
            </a:r>
          </a:p>
          <a:p>
            <a:pPr marL="9525" indent="0">
              <a:spcBef>
                <a:spcPts val="0"/>
              </a:spcBef>
              <a:buFont typeface="Wingdings" pitchFamily="2" charset="2"/>
              <a:buNone/>
            </a:pPr>
            <a:endParaRPr lang="en-GB" noProof="1"/>
          </a:p>
          <a:p>
            <a:pPr marL="9525" indent="0">
              <a:spcBef>
                <a:spcPts val="0"/>
              </a:spcBef>
              <a:buFont typeface="Wingdings" pitchFamily="2" charset="2"/>
              <a:buNone/>
            </a:pPr>
            <a:r>
              <a:rPr lang="en-GB" b="1" noProof="1"/>
              <a:t>Cazuri folosire: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inițializare: </a:t>
            </a:r>
            <a:r>
              <a:rPr lang="en-US" noProof="1">
                <a:highlight>
                  <a:srgbClr val="F5F5F5"/>
                </a:highlight>
              </a:rPr>
              <a:t>T a = </a:t>
            </a:r>
            <a:r>
              <a:rPr lang="en-GB" dirty="0">
                <a:highlight>
                  <a:srgbClr val="F5F5F5"/>
                </a:highlight>
              </a:rPr>
              <a:t>std::move(b)</a:t>
            </a:r>
            <a:r>
              <a:rPr lang="en-US" noProof="1">
                <a:highlight>
                  <a:srgbClr val="F5F5F5"/>
                </a:highlight>
              </a:rPr>
              <a:t> </a:t>
            </a:r>
            <a:r>
              <a:rPr lang="en-US" noProof="1"/>
              <a:t>or </a:t>
            </a:r>
            <a:r>
              <a:rPr lang="en-US" noProof="1">
                <a:highlight>
                  <a:srgbClr val="F5F5F5"/>
                </a:highlight>
              </a:rPr>
              <a:t>T a(</a:t>
            </a:r>
            <a:r>
              <a:rPr lang="en-GB" dirty="0">
                <a:highlight>
                  <a:srgbClr val="F5F5F5"/>
                </a:highlight>
              </a:rPr>
              <a:t>std::move(b)</a:t>
            </a:r>
            <a:r>
              <a:rPr lang="en-US" noProof="1">
                <a:highlight>
                  <a:srgbClr val="F5F5F5"/>
                </a:highlight>
              </a:rPr>
              <a:t>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pasare argument funcție: </a:t>
            </a:r>
            <a:r>
              <a:rPr lang="en-US" noProof="1">
                <a:highlight>
                  <a:srgbClr val="F5F5F5"/>
                </a:highlight>
              </a:rPr>
              <a:t>f(</a:t>
            </a:r>
            <a:r>
              <a:rPr lang="en-GB" dirty="0">
                <a:highlight>
                  <a:srgbClr val="F5F5F5"/>
                </a:highlight>
              </a:rPr>
              <a:t>std::move(a)</a:t>
            </a:r>
            <a:r>
              <a:rPr lang="en-US" noProof="1">
                <a:highlight>
                  <a:srgbClr val="F5F5F5"/>
                </a:highlight>
              </a:rPr>
              <a:t>) </a:t>
            </a:r>
            <a:r>
              <a:rPr lang="en-US" noProof="1"/>
              <a:t>unde f este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highlight>
                  <a:srgbClr val="F5F5F5"/>
                </a:highlight>
              </a:rPr>
              <a:t>void</a:t>
            </a:r>
            <a:r>
              <a:rPr lang="en-US" noProof="1">
                <a:highlight>
                  <a:srgbClr val="F5F5F5"/>
                </a:highlight>
              </a:rPr>
              <a:t> f(T t)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return funcție când există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move constructor</a:t>
            </a:r>
          </a:p>
        </p:txBody>
      </p:sp>
    </p:spTree>
    <p:extLst>
      <p:ext uri="{BB962C8B-B14F-4D97-AF65-F5344CB8AC3E}">
        <p14:creationId xmlns:p14="http://schemas.microsoft.com/office/powerpoint/2010/main" val="4689464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A202-EEC2-1943-84A4-A28A7E325D67}"/>
              </a:ext>
            </a:extLst>
          </p:cNvPr>
          <p:cNvSpPr txBox="1"/>
          <p:nvPr/>
        </p:nvSpPr>
        <p:spPr>
          <a:xfrm>
            <a:off x="304721" y="6287547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https://en.cppreference.com/w/cpp/language/move_constructor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0680666-C57E-634B-A100-CA79403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5" y="1270276"/>
            <a:ext cx="5051495" cy="243583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433639-E101-5843-8B86-D3C1E5AC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4" y="3848352"/>
            <a:ext cx="5260219" cy="243919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69C82B7-1735-B54B-87FD-6B30C5AF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243815"/>
            <a:ext cx="5575532" cy="29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883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GB" dirty="0"/>
              <a:t>Assignment </a:t>
            </a:r>
            <a:r>
              <a:rPr lang="en-US" dirty="0"/>
              <a:t>(since C++11)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1B4A0-6174-0046-9E00-B5AC7642407B}"/>
              </a:ext>
            </a:extLst>
          </p:cNvPr>
          <p:cNvSpPr txBox="1"/>
          <p:nvPr/>
        </p:nvSpPr>
        <p:spPr>
          <a:xfrm>
            <a:off x="304721" y="6287547"/>
            <a:ext cx="3461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https://en.cppreference.com/w/cpp/language/move_assignment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7E4F26-D766-9440-8E5B-C98A7EC24DD7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11582479" cy="18000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Sintaxă: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&amp;&amp; </a:t>
            </a:r>
            <a:r>
              <a:rPr lang="en-GB" noProof="1"/>
              <a:t> )     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&amp;&amp; </a:t>
            </a:r>
            <a:r>
              <a:rPr lang="en-GB" noProof="1"/>
              <a:t> ) =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&amp;&amp; </a:t>
            </a:r>
            <a:r>
              <a:rPr lang="en-GB" noProof="1"/>
              <a:t> ) = delete;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9A7176-F263-2D41-94D3-F373461D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68" y="2616199"/>
            <a:ext cx="5039948" cy="2840383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3172F51D-050C-C84D-BD12-B1FE79B6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41" y="2616199"/>
            <a:ext cx="4591952" cy="28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927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7875506" cy="1399032"/>
          </a:xfrm>
        </p:spPr>
        <p:txBody>
          <a:bodyPr/>
          <a:lstStyle/>
          <a:p>
            <a:r>
              <a:rPr lang="en-US" noProof="1"/>
              <a:t>Rule of Three/Five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2477999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 of Three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432282"/>
          </a:xfrm>
        </p:spPr>
        <p:txBody>
          <a:bodyPr/>
          <a:lstStyle/>
          <a:p>
            <a:pPr marL="9525" indent="0">
              <a:spcBef>
                <a:spcPts val="0"/>
              </a:spcBef>
              <a:buNone/>
            </a:pPr>
            <a:r>
              <a:rPr lang="en-US" noProof="1"/>
              <a:t>Dacă într-o clasă definim una dintre componentele următoare, cel mai probabil avem nevoie să le definim pe toate pentru a evita problemele de gestionare a memoriei.</a:t>
            </a:r>
          </a:p>
          <a:p>
            <a:pPr marL="9525" indent="0">
              <a:spcBef>
                <a:spcPts val="0"/>
              </a:spcBef>
              <a:buNone/>
            </a:pPr>
            <a:endParaRPr lang="en-US" noProof="1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constructor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84EB-189A-8549-B0BA-F8BAA6CDFB06}"/>
              </a:ext>
            </a:extLst>
          </p:cNvPr>
          <p:cNvSpPr/>
          <p:nvPr/>
        </p:nvSpPr>
        <p:spPr>
          <a:xfrm>
            <a:off x="606287" y="3429001"/>
            <a:ext cx="2355574" cy="185371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RO" sz="14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EC672-E0C5-DF4C-8748-E3A9A951F3BD}"/>
              </a:ext>
            </a:extLst>
          </p:cNvPr>
          <p:cNvSpPr/>
          <p:nvPr/>
        </p:nvSpPr>
        <p:spPr>
          <a:xfrm>
            <a:off x="9226964" y="3429001"/>
            <a:ext cx="2355574" cy="185371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RO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EF755-79B7-BE46-8F9B-A31A7780EBA1}"/>
              </a:ext>
            </a:extLst>
          </p:cNvPr>
          <p:cNvSpPr txBox="1"/>
          <p:nvPr/>
        </p:nvSpPr>
        <p:spPr>
          <a:xfrm>
            <a:off x="695739" y="3528391"/>
            <a:ext cx="2176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Object o1</a:t>
            </a:r>
          </a:p>
          <a:p>
            <a:endParaRPr lang="en-RO" dirty="0"/>
          </a:p>
          <a:p>
            <a:r>
              <a:rPr lang="en-RO" dirty="0"/>
              <a:t>string name: Name1</a:t>
            </a:r>
          </a:p>
          <a:p>
            <a:r>
              <a:rPr lang="en-RO" dirty="0"/>
              <a:t>int age: 20</a:t>
            </a:r>
          </a:p>
          <a:p>
            <a:r>
              <a:rPr lang="en-RO" dirty="0"/>
              <a:t>Book* booksArray</a:t>
            </a:r>
          </a:p>
          <a:p>
            <a:endParaRPr lang="en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2BF34-0C96-2043-83E4-449BF36C9C11}"/>
              </a:ext>
            </a:extLst>
          </p:cNvPr>
          <p:cNvSpPr txBox="1"/>
          <p:nvPr/>
        </p:nvSpPr>
        <p:spPr>
          <a:xfrm>
            <a:off x="9316416" y="3528391"/>
            <a:ext cx="2176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Object o2</a:t>
            </a:r>
          </a:p>
          <a:p>
            <a:endParaRPr lang="en-RO" dirty="0"/>
          </a:p>
          <a:p>
            <a:r>
              <a:rPr lang="en-RO" dirty="0"/>
              <a:t>string name: Name2</a:t>
            </a:r>
          </a:p>
          <a:p>
            <a:r>
              <a:rPr lang="en-RO" dirty="0"/>
              <a:t>int age: 23</a:t>
            </a:r>
          </a:p>
          <a:p>
            <a:r>
              <a:rPr lang="en-RO" dirty="0"/>
              <a:t>Book* booksArray</a:t>
            </a:r>
          </a:p>
          <a:p>
            <a:endParaRPr lang="en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7D5EF-E10A-F749-B8D2-13D5A3648A73}"/>
              </a:ext>
            </a:extLst>
          </p:cNvPr>
          <p:cNvSpPr txBox="1"/>
          <p:nvPr/>
        </p:nvSpPr>
        <p:spPr>
          <a:xfrm>
            <a:off x="304721" y="6287547"/>
            <a:ext cx="3211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https://en.cppreference.com/w/cpp/language/rule_of_three</a:t>
            </a:r>
          </a:p>
        </p:txBody>
      </p:sp>
    </p:spTree>
    <p:extLst>
      <p:ext uri="{BB962C8B-B14F-4D97-AF65-F5344CB8AC3E}">
        <p14:creationId xmlns:p14="http://schemas.microsoft.com/office/powerpoint/2010/main" val="34218253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 of Five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815E-5E4F-C049-9F67-CE6643CD3A00}"/>
              </a:ext>
            </a:extLst>
          </p:cNvPr>
          <p:cNvSpPr txBox="1"/>
          <p:nvPr/>
        </p:nvSpPr>
        <p:spPr>
          <a:xfrm>
            <a:off x="304721" y="6287547"/>
            <a:ext cx="3211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https://en.cppreference.com/w/cpp/language/rule_of_three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EA5A9AF-472C-8449-8BED-62ED6E50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300980"/>
            <a:ext cx="11105401" cy="1432282"/>
          </a:xfrm>
        </p:spPr>
        <p:txBody>
          <a:bodyPr/>
          <a:lstStyle/>
          <a:p>
            <a:pPr marL="9525" indent="0">
              <a:spcBef>
                <a:spcPts val="0"/>
              </a:spcBef>
              <a:buNone/>
            </a:pPr>
            <a:r>
              <a:rPr lang="en-US" noProof="1"/>
              <a:t>Dacă într-o clasă definim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destructor</a:t>
            </a:r>
            <a:r>
              <a:rPr lang="en-US" noProof="1"/>
              <a:t>,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copy constructor </a:t>
            </a:r>
            <a:r>
              <a:rPr lang="en-US" noProof="1"/>
              <a:t>sau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copy assignment </a:t>
            </a:r>
            <a:r>
              <a:rPr lang="en-US" noProof="1"/>
              <a:t>atunci definiția implicită a move constructor sau move assignment este prevenită. Din această cauză, dacă dorim să folosim în cod optimizările aduse de operațiile de move, atunci trebuie să le definim explicit.</a:t>
            </a:r>
          </a:p>
          <a:p>
            <a:pPr marL="9525" indent="0">
              <a:spcBef>
                <a:spcPts val="0"/>
              </a:spcBef>
              <a:buNone/>
            </a:pPr>
            <a:endParaRPr lang="en-US" noProof="1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constructor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assignment</a:t>
            </a:r>
            <a:endParaRPr lang="en-US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move constructor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move assignment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741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7875506" cy="1399032"/>
          </a:xfrm>
        </p:spPr>
        <p:txBody>
          <a:bodyPr/>
          <a:lstStyle/>
          <a:p>
            <a:r>
              <a:rPr lang="en-GB" dirty="0"/>
              <a:t>Value categories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300662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vs </a:t>
            </a:r>
            <a:r>
              <a:rPr lang="ro-RO" noProof="1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536485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Value Categories Clasification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2314770"/>
            <a:ext cx="4167888" cy="1919299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glvalue</a:t>
            </a:r>
            <a:r>
              <a:rPr lang="en-GB" noProof="1"/>
              <a:t> (“generalized” lvalue)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prvalue</a:t>
            </a:r>
            <a:r>
              <a:rPr lang="en-GB" noProof="1"/>
              <a:t> (“pure” rvalue)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xvalue</a:t>
            </a:r>
            <a:r>
              <a:rPr lang="en-GB" noProof="1"/>
              <a:t> (“eXpiring” value)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lvalue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rvalue</a:t>
            </a:r>
            <a:endParaRPr lang="en-GB" dirty="0"/>
          </a:p>
          <a:p>
            <a:pPr marL="9525" indent="0">
              <a:buNone/>
            </a:pPr>
            <a:endParaRPr lang="en-US" dirty="0"/>
          </a:p>
        </p:txBody>
      </p: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D2673E6D-56BC-E24C-BE37-07C6C05C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444487"/>
            <a:ext cx="508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627A5-8895-CD46-95F8-5483F4749219}"/>
              </a:ext>
            </a:extLst>
          </p:cNvPr>
          <p:cNvSpPr txBox="1"/>
          <p:nvPr/>
        </p:nvSpPr>
        <p:spPr>
          <a:xfrm>
            <a:off x="295933" y="6218880"/>
            <a:ext cx="2747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https://www.youtube.com/watch?v=XS2JddPq7GQ</a:t>
            </a:r>
          </a:p>
        </p:txBody>
      </p:sp>
    </p:spTree>
    <p:extLst>
      <p:ext uri="{BB962C8B-B14F-4D97-AF65-F5344CB8AC3E}">
        <p14:creationId xmlns:p14="http://schemas.microsoft.com/office/powerpoint/2010/main" val="28882747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283195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denumire istorică pentru expresia din partea dreaptă a operatorului =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rvalue este o expresie care nu este lvalue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highlight>
                  <a:srgbClr val="F5F5F5"/>
                </a:highlight>
              </a:rPr>
              <a:t>int</a:t>
            </a:r>
            <a:r>
              <a:rPr lang="en-US" noProof="1">
                <a:highlight>
                  <a:srgbClr val="F5F5F5"/>
                </a:highlight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highlight>
                  <a:srgbClr val="F5F5F5"/>
                </a:highlight>
              </a:rPr>
              <a:t> ri = 10;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rvalue reference</a:t>
            </a:r>
          </a:p>
        </p:txBody>
      </p:sp>
    </p:spTree>
    <p:extLst>
      <p:ext uri="{BB962C8B-B14F-4D97-AF65-F5344CB8AC3E}">
        <p14:creationId xmlns:p14="http://schemas.microsoft.com/office/powerpoint/2010/main" val="2206936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402464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pure rvalues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</a:t>
            </a:r>
            <a:r>
              <a:rPr lang="en-US" noProof="1"/>
              <a:t> ocupă spațiu în memorie (ex. valori imediate în assembly)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temporary object </a:t>
            </a:r>
            <a:r>
              <a:rPr lang="en-US" noProof="1"/>
              <a:t>sunt create prin noțiunea de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temporary materialization conversion </a:t>
            </a:r>
            <a:r>
              <a:rPr lang="en-US" noProof="1"/>
              <a:t>din prvalue  în xvalue</a:t>
            </a:r>
          </a:p>
        </p:txBody>
      </p:sp>
    </p:spTree>
    <p:extLst>
      <p:ext uri="{BB962C8B-B14F-4D97-AF65-F5344CB8AC3E}">
        <p14:creationId xmlns:p14="http://schemas.microsoft.com/office/powerpoint/2010/main" val="18605672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243438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xvalues sunt rvalues care ocupă spațiu în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 sunt întâlnite la class types, dar și la alte built in types (ex.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long double</a:t>
            </a:r>
            <a:r>
              <a:rPr lang="en-US" noProof="1"/>
              <a:t>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highlight>
                  <a:srgbClr val="F5F5F5"/>
                </a:highlight>
              </a:rPr>
              <a:t>double const </a:t>
            </a:r>
            <a:r>
              <a:rPr lang="en-US" noProof="1">
                <a:highlight>
                  <a:srgbClr val="F5F5F5"/>
                </a:highlight>
                <a:latin typeface="Arial Hebrew" pitchFamily="2" charset="-79"/>
                <a:cs typeface="Arial Hebrew" pitchFamily="2" charset="-79"/>
              </a:rPr>
              <a:t>&amp; </a:t>
            </a:r>
            <a:r>
              <a:rPr lang="en-US" noProof="1">
                <a:highlight>
                  <a:srgbClr val="F5F5F5"/>
                </a:highlight>
              </a:rPr>
              <a:t>rd = 3;</a:t>
            </a:r>
            <a:r>
              <a:rPr lang="en-US" noProof="1"/>
              <a:t> 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temporary lifetime extension</a:t>
            </a:r>
          </a:p>
        </p:txBody>
      </p:sp>
    </p:spTree>
    <p:extLst>
      <p:ext uri="{BB962C8B-B14F-4D97-AF65-F5344CB8AC3E}">
        <p14:creationId xmlns:p14="http://schemas.microsoft.com/office/powerpoint/2010/main" val="41281031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64100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denumire istorică pentru expresia din partea stângă a operatorului =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lvalue este o expresie care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referă la un obiect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std::move() </a:t>
            </a:r>
            <a:r>
              <a:rPr lang="en-US" noProof="1"/>
              <a:t>fac conversia de la un lvalue la un xvalue pentru a notifica compilatorul că este safe să folosim move în loc de copy </a:t>
            </a:r>
          </a:p>
          <a:p>
            <a:pPr marL="95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939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glvalue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5874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1"/>
              <a:t>Reprezintă fie un lvalue, fie un xvalue</a:t>
            </a:r>
          </a:p>
        </p:txBody>
      </p:sp>
    </p:spTree>
    <p:extLst>
      <p:ext uri="{BB962C8B-B14F-4D97-AF65-F5344CB8AC3E}">
        <p14:creationId xmlns:p14="http://schemas.microsoft.com/office/powerpoint/2010/main" val="35294683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8831948" cy="975150"/>
          </a:xfrm>
        </p:spPr>
        <p:txBody>
          <a:bodyPr/>
          <a:lstStyle/>
          <a:p>
            <a:r>
              <a:rPr lang="en-US" noProof="1"/>
              <a:t>Temporary Objects &amp; Objects Lifetime 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42644541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Objects Lifetime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2456012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pentru obiectele stocate pe stivă gestionarea lifetime-ului este realizat în legătură cu lifetime-ului spațiului pe care îl ocupă.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cum memoria folosită pentru stivă este gestionată automat de CPU, atunci și lifetime-ul este determinat automat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variabilele</a:t>
            </a:r>
            <a:r>
              <a:rPr lang="en-US" noProof="1"/>
              <a:t>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statice</a:t>
            </a:r>
            <a:r>
              <a:rPr lang="en-US" noProof="1"/>
              <a:t> au lifetime-ul egal cu lifetime-ul programului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pentru obiectele alocate pe heap către care pointează raw pointers trebuie gestionat explicit lifetime-ul pentru a evita memory leaks (soluție: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smart pointers</a:t>
            </a:r>
            <a:r>
              <a:rPr lang="en-US" noProof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3749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213621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obiect unnamed introdus de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compilator</a:t>
            </a:r>
            <a:r>
              <a:rPr lang="en-US" noProof="1"/>
              <a:t> care nu apare explicit în cod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Utilizare</a:t>
            </a:r>
            <a:r>
              <a:rPr lang="en-US" noProof="1"/>
              <a:t>: evaluarea de expresii, pasarea de argumente, return prin valoare, inițializarea de referințe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sunt importante pentru că pot impacta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performanța</a:t>
            </a:r>
            <a:r>
              <a:rPr lang="en-US" noProof="1"/>
              <a:t> programului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903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Objects Lifetime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4919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în majoritatea cazurilor</a:t>
            </a:r>
            <a:r>
              <a:rPr lang="en-US" noProof="1"/>
              <a:t>, un temporary object este distrus la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ultimul pas din evaluarea expresiei </a:t>
            </a:r>
            <a:r>
              <a:rPr lang="en-US" noProof="1"/>
              <a:t>care conține locul în care a fost creat temporary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1">
                <a:highlight>
                  <a:srgbClr val="F5F5F5"/>
                </a:highlight>
              </a:rPr>
              <a:t>double const </a:t>
            </a:r>
            <a:r>
              <a:rPr lang="en-US" noProof="1">
                <a:highlight>
                  <a:srgbClr val="F5F5F5"/>
                </a:highlight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highlight>
                  <a:srgbClr val="F5F5F5"/>
                </a:highlight>
              </a:rPr>
              <a:t> rd = 3;</a:t>
            </a:r>
            <a:r>
              <a:rPr lang="en-US" noProof="1"/>
              <a:t> 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temporary lifetime extension</a:t>
            </a:r>
            <a:endParaRPr lang="en-US" noProof="1"/>
          </a:p>
          <a:p>
            <a:pPr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0A83AA-8DA4-8941-B76A-07837169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8" y="3220279"/>
            <a:ext cx="7063540" cy="1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89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681FEF41-E776-F54F-9B7F-0B89E731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40" t="2307"/>
          <a:stretch/>
        </p:blipFill>
        <p:spPr>
          <a:xfrm>
            <a:off x="6669157" y="1596679"/>
            <a:ext cx="4449174" cy="3664640"/>
          </a:xfr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1C728E-CEE7-354C-BB5C-5B75BE33EAFB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5789691" cy="4593971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Font typeface="Wingdings" pitchFamily="2" charset="2"/>
              <a:buNone/>
            </a:pPr>
            <a:r>
              <a:rPr lang="en-US" sz="1800" b="1" noProof="1"/>
              <a:t>Stack Pros &amp; Cons: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acces rapid la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memoria este gestionată de CPU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memoria nu este fragmentată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dimensiunea este limitată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variabilele nu pot fi redimensionate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dimensiunea este impusă de OS înainte de compilare</a:t>
            </a:r>
          </a:p>
          <a:p>
            <a:pPr marL="9525" indent="0">
              <a:buFont typeface="Wingdings" pitchFamily="2" charset="2"/>
              <a:buNone/>
            </a:pPr>
            <a:r>
              <a:rPr lang="en-US" sz="1800" b="1" noProof="1"/>
              <a:t>Heap Pros &amp; Cons: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acces lent la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programatorul gestionează memoria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memoria devine fragmentată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dimensiunea nu este limitată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variabilele pot fi redimensionate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dimensiunea nu este impusă de OS înainte de compilare</a:t>
            </a:r>
          </a:p>
          <a:p>
            <a:pPr marL="9525" indent="0">
              <a:buNone/>
            </a:pPr>
            <a:endParaRPr lang="en-US" sz="1800" b="1" noProof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1F7E209-583C-8E40-9487-D48BC545A44A}"/>
                  </a:ext>
                </a:extLst>
              </p14:cNvPr>
              <p14:cNvContentPartPr/>
              <p14:nvPr/>
            </p14:nvContentPartPr>
            <p14:xfrm>
              <a:off x="8308987" y="4330402"/>
              <a:ext cx="358920" cy="22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1F7E209-583C-8E40-9487-D48BC545A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9978" y="4321899"/>
                <a:ext cx="376578" cy="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27085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Dangling references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E72A5F-4175-4241-BF3B-F88F964C0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" r="1"/>
          <a:stretch/>
        </p:blipFill>
        <p:spPr>
          <a:xfrm>
            <a:off x="1152938" y="1504605"/>
            <a:ext cx="7036017" cy="19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925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3448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BCB64D-B146-F842-A929-3BDBCD5945D9}"/>
              </a:ext>
            </a:extLst>
          </p:cNvPr>
          <p:cNvCxnSpPr>
            <a:stCxn id="4" idx="0"/>
          </p:cNvCxnSpPr>
          <p:nvPr/>
        </p:nvCxnSpPr>
        <p:spPr>
          <a:xfrm flipH="1">
            <a:off x="6094412" y="287507"/>
            <a:ext cx="1" cy="6391589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795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5789691" cy="313187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un tip de variabilă care conține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adresa</a:t>
            </a:r>
            <a:r>
              <a:rPr lang="en-US" noProof="1"/>
              <a:t> unui obiect din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referă același obiect din mai multe locații ale codului sursă fără a fi nevoie să copiem obiectul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același pointer poate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referi către diferite obiecte</a:t>
            </a:r>
            <a:r>
              <a:rPr lang="en-US" noProof="1"/>
              <a:t>/poate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stoca adrese de memorie diferite </a:t>
            </a:r>
            <a:r>
              <a:rPr lang="en-US" noProof="1"/>
              <a:t>pe parcursul execuției programului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nullptr</a:t>
            </a:r>
            <a:r>
              <a:rPr lang="en-US" noProof="1"/>
              <a:t> este evaluat la false când este convertit la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2ED5947-2001-7849-B3BD-1D80965E0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"/>
          <a:stretch/>
        </p:blipFill>
        <p:spPr>
          <a:xfrm>
            <a:off x="606286" y="4637651"/>
            <a:ext cx="4800601" cy="1276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B637A-0782-2D4A-AEF6-DFD900F42593}"/>
              </a:ext>
            </a:extLst>
          </p:cNvPr>
          <p:cNvSpPr txBox="1"/>
          <p:nvPr/>
        </p:nvSpPr>
        <p:spPr>
          <a:xfrm>
            <a:off x="304721" y="628754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https://en.cppreference.com/book/pointers</a:t>
            </a:r>
          </a:p>
        </p:txBody>
      </p:sp>
    </p:spTree>
    <p:extLst>
      <p:ext uri="{BB962C8B-B14F-4D97-AF65-F5344CB8AC3E}">
        <p14:creationId xmlns:p14="http://schemas.microsoft.com/office/powerpoint/2010/main" val="2310993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Pitfalls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96E1CC-B793-F848-B1C4-FCC32F12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"/>
          <a:stretch/>
        </p:blipFill>
        <p:spPr>
          <a:xfrm>
            <a:off x="954156" y="1506054"/>
            <a:ext cx="4750904" cy="2218711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6B721307-9F8B-9E45-8E79-25D6F7F5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66" y="2288126"/>
            <a:ext cx="3781931" cy="654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013642-6D4A-8943-B983-8BED55DF94FC}"/>
              </a:ext>
            </a:extLst>
          </p:cNvPr>
          <p:cNvSpPr txBox="1"/>
          <p:nvPr/>
        </p:nvSpPr>
        <p:spPr>
          <a:xfrm>
            <a:off x="304721" y="628754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https://en.cppreference.com/book/pointers</a:t>
            </a:r>
          </a:p>
        </p:txBody>
      </p:sp>
    </p:spTree>
    <p:extLst>
      <p:ext uri="{BB962C8B-B14F-4D97-AF65-F5344CB8AC3E}">
        <p14:creationId xmlns:p14="http://schemas.microsoft.com/office/powerpoint/2010/main" val="3291481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5887357" cy="3340594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un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alias/nume </a:t>
            </a:r>
            <a:r>
              <a:rPr lang="en-US" noProof="1"/>
              <a:t>al unui obiect existent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trebuie mereu inițializă să refere la un obiect valid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referințele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</a:t>
            </a:r>
            <a:r>
              <a:rPr lang="en-US" noProof="1"/>
              <a:t> sunt obiecte, deci nu putem avea pointer către referință, referință către referință</a:t>
            </a:r>
          </a:p>
          <a:p>
            <a:pPr marL="9525" indent="0">
              <a:spcBef>
                <a:spcPts val="0"/>
              </a:spcBef>
              <a:buNone/>
            </a:pPr>
            <a:endParaRPr lang="en-US" noProof="1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/>
              <a:t>  d;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lvalue</a:t>
            </a:r>
            <a:r>
              <a:rPr lang="en-US" noProof="1"/>
              <a:t> reference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/>
              <a:t>  d;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rvalue</a:t>
            </a:r>
            <a:r>
              <a:rPr lang="en-US" noProof="1"/>
              <a:t> reference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BFEDE9B3-E696-5247-8AF5-06425045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"/>
          <a:stretch/>
        </p:blipFill>
        <p:spPr>
          <a:xfrm>
            <a:off x="617803" y="4392167"/>
            <a:ext cx="5261192" cy="1798983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8B26349-5485-3C46-BCB9-35A7CB0E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60" y="4119769"/>
            <a:ext cx="4957901" cy="1669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7D991-7902-F049-B85E-54BB1FFA6A83}"/>
              </a:ext>
            </a:extLst>
          </p:cNvPr>
          <p:cNvSpPr txBox="1"/>
          <p:nvPr/>
        </p:nvSpPr>
        <p:spPr>
          <a:xfrm>
            <a:off x="304721" y="6287547"/>
            <a:ext cx="2993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https://en.cppreference.com/w/cpp/language/reference</a:t>
            </a:r>
          </a:p>
        </p:txBody>
      </p:sp>
    </p:spTree>
    <p:extLst>
      <p:ext uri="{BB962C8B-B14F-4D97-AF65-F5344CB8AC3E}">
        <p14:creationId xmlns:p14="http://schemas.microsoft.com/office/powerpoint/2010/main" val="5493654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3597544A-F91E-B541-9CB5-F0481CC7F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"/>
          <a:stretch/>
        </p:blipFill>
        <p:spPr>
          <a:xfrm>
            <a:off x="965821" y="2002458"/>
            <a:ext cx="5375344" cy="770559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3EE4527-C4F5-1145-9761-5739D8C98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 r="1"/>
          <a:stretch/>
        </p:blipFill>
        <p:spPr>
          <a:xfrm>
            <a:off x="965821" y="4084984"/>
            <a:ext cx="4721087" cy="770559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FFC2F42-FDAB-744B-8534-10C7E38D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25" y="1326894"/>
            <a:ext cx="11582479" cy="674518"/>
          </a:xfrm>
        </p:spPr>
        <p:txBody>
          <a:bodyPr/>
          <a:lstStyle/>
          <a:p>
            <a:pPr marL="9525" indent="0">
              <a:buNone/>
            </a:pPr>
            <a:r>
              <a:rPr lang="en-US" dirty="0"/>
              <a:t>1. </a:t>
            </a:r>
            <a:r>
              <a:rPr lang="en-US" noProof="1"/>
              <a:t>Toți parametrii de tip referință folosiți doar ca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noProof="1"/>
              <a:t> la o metodă ar trebui să fie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noProof="1"/>
              <a:t>.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1BBA662-5F10-CF44-9B89-02031A73E21E}"/>
              </a:ext>
            </a:extLst>
          </p:cNvPr>
          <p:cNvSpPr txBox="1">
            <a:spLocks/>
          </p:cNvSpPr>
          <p:nvPr/>
        </p:nvSpPr>
        <p:spPr>
          <a:xfrm>
            <a:off x="549924" y="3410466"/>
            <a:ext cx="11582479" cy="67451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Font typeface="Wingdings" pitchFamily="2" charset="2"/>
              <a:buNone/>
            </a:pPr>
            <a:r>
              <a:rPr lang="en-US" dirty="0"/>
              <a:t>2. </a:t>
            </a:r>
            <a:r>
              <a:rPr lang="en-US" noProof="1"/>
              <a:t>Toți parametrii folosiți ca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n-US" noProof="1"/>
              <a:t> la o metodă ar trebui să fie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pointeri</a:t>
            </a:r>
            <a:r>
              <a:rPr lang="en-US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7005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7875506" cy="1399032"/>
          </a:xfrm>
        </p:spPr>
        <p:txBody>
          <a:bodyPr/>
          <a:lstStyle/>
          <a:p>
            <a:r>
              <a:rPr lang="en-US" noProof="1"/>
              <a:t>Copy/Move Constructor/</a:t>
            </a:r>
            <a:r>
              <a:rPr lang="en-GB" dirty="0"/>
              <a:t>Assignment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5143794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0 - &amp;quot;Section Divider&amp;quot;&quot;/&gt;&lt;property id=&quot;20307&quot; value=&quot;274&quot;/&gt;&lt;/object&gt;&lt;object type=&quot;3&quot; unique_id=&quot;717778&quot;&gt;&lt;property id=&quot;20148&quot; value=&quot;5&quot;/&gt;&lt;property id=&quot;20300&quot; value=&quot;Slide 1 - &amp;quot;Title Slide&amp;quot;&quot;/&gt;&lt;property id=&quot;20307&quot; value=&quot;273&quot;/&gt;&lt;/object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2020">
  <a:themeElements>
    <a:clrScheme name="Custom 1">
      <a:dk1>
        <a:srgbClr val="000000"/>
      </a:dk1>
      <a:lt1>
        <a:srgbClr val="FFFFFF"/>
      </a:lt1>
      <a:dk2>
        <a:srgbClr val="2C2C2C"/>
      </a:dk2>
      <a:lt2>
        <a:srgbClr val="F5F5F5"/>
      </a:lt2>
      <a:accent1>
        <a:srgbClr val="009C3B"/>
      </a:accent1>
      <a:accent2>
        <a:srgbClr val="2799F6"/>
      </a:accent2>
      <a:accent3>
        <a:srgbClr val="E63888"/>
      </a:accent3>
      <a:accent4>
        <a:srgbClr val="E9740A"/>
      </a:accent4>
      <a:accent5>
        <a:srgbClr val="FFCE2E"/>
      </a:accent5>
      <a:accent6>
        <a:srgbClr val="EB10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93839104939E4BB0D19A16DB4D252E" ma:contentTypeVersion="6" ma:contentTypeDescription="Create a new document." ma:contentTypeScope="" ma:versionID="cc391b8e16b5dbc73c8c50d5a9dde239">
  <xsd:schema xmlns:xsd="http://www.w3.org/2001/XMLSchema" xmlns:xs="http://www.w3.org/2001/XMLSchema" xmlns:p="http://schemas.microsoft.com/office/2006/metadata/properties" xmlns:ns2="48f7fad5-1142-4d19-984c-f336d5ebea18" targetNamespace="http://schemas.microsoft.com/office/2006/metadata/properties" ma:root="true" ma:fieldsID="a4c40d76c443e820c60ef23689372018" ns2:_="">
    <xsd:import namespace="48f7fad5-1142-4d19-984c-f336d5ebea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7fad5-1142-4d19-984c-f336d5ebe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ED1E15-9402-40BA-AF3D-38035B9798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2A4F36-E8A8-4701-B2DF-BDA4F20DC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7fad5-1142-4d19-984c-f336d5ebe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32A008-EB5E-46DD-87E3-15393DFD968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25080</TotalTime>
  <Words>1221</Words>
  <Application>Microsoft Office PowerPoint</Application>
  <PresentationFormat>Custom</PresentationFormat>
  <Paragraphs>140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Adobe Master 2020</vt:lpstr>
      <vt:lpstr>C++ DevCamp Modul 3 | Pointer, Reference, Memory, Temporary Object</vt:lpstr>
      <vt:lpstr>Pointer vs Reference</vt:lpstr>
      <vt:lpstr>Stack vs Heap</vt:lpstr>
      <vt:lpstr>Stack vs Heap</vt:lpstr>
      <vt:lpstr>Pointers</vt:lpstr>
      <vt:lpstr>Pointers Pitfalls</vt:lpstr>
      <vt:lpstr>References</vt:lpstr>
      <vt:lpstr>Good practice</vt:lpstr>
      <vt:lpstr>Copy/Move Constructor/Assignment</vt:lpstr>
      <vt:lpstr>Copy Constructor</vt:lpstr>
      <vt:lpstr>Copy Constructor Example</vt:lpstr>
      <vt:lpstr>Copy Assignment</vt:lpstr>
      <vt:lpstr>Move Constructor (since C++11)</vt:lpstr>
      <vt:lpstr>Move Constructor Example</vt:lpstr>
      <vt:lpstr>Move Assignment (since C++11)</vt:lpstr>
      <vt:lpstr>Rule of Three/Five</vt:lpstr>
      <vt:lpstr>Rule of Three</vt:lpstr>
      <vt:lpstr>Rule of Five</vt:lpstr>
      <vt:lpstr>Value categories</vt:lpstr>
      <vt:lpstr>Value Categories Clasification</vt:lpstr>
      <vt:lpstr>rvalue</vt:lpstr>
      <vt:lpstr>prvalue</vt:lpstr>
      <vt:lpstr>xvalue</vt:lpstr>
      <vt:lpstr>lvalue</vt:lpstr>
      <vt:lpstr>glvalue</vt:lpstr>
      <vt:lpstr>Temporary Objects &amp; Objects Lifetime </vt:lpstr>
      <vt:lpstr>Basic Objects Lifetime</vt:lpstr>
      <vt:lpstr>Temporary Objects</vt:lpstr>
      <vt:lpstr>Temporary Objects Lifetime</vt:lpstr>
      <vt:lpstr>Dangling references</vt:lpstr>
      <vt:lpstr>PowerPoint Presentation</vt:lpstr>
    </vt:vector>
  </TitlesOfParts>
  <Company>Adobe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Thomas Wirtz</dc:title>
  <dc:creator>Scott Benson</dc:creator>
  <cp:lastModifiedBy>Valentina-Florentina Iliescu</cp:lastModifiedBy>
  <cp:revision>547</cp:revision>
  <dcterms:created xsi:type="dcterms:W3CDTF">2009-08-20T18:55:32Z</dcterms:created>
  <dcterms:modified xsi:type="dcterms:W3CDTF">2021-04-19T18:24:09Z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0x0101003E93839104939E4BB0D19A16DB4D252E</vt:lpwstr>
  </property>
</Properties>
</file>