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10985" r:id="rId2"/>
    <p:sldId id="10953" r:id="rId3"/>
    <p:sldId id="10986" r:id="rId4"/>
    <p:sldId id="10987" r:id="rId5"/>
    <p:sldId id="11026" r:id="rId6"/>
    <p:sldId id="11027" r:id="rId7"/>
    <p:sldId id="11029" r:id="rId8"/>
    <p:sldId id="11030" r:id="rId9"/>
    <p:sldId id="11032" r:id="rId10"/>
    <p:sldId id="11033" r:id="rId11"/>
    <p:sldId id="11028" r:id="rId12"/>
    <p:sldId id="11035" r:id="rId13"/>
    <p:sldId id="11034" r:id="rId14"/>
    <p:sldId id="11019" r:id="rId15"/>
    <p:sldId id="10992" r:id="rId16"/>
    <p:sldId id="11037" r:id="rId17"/>
    <p:sldId id="11036" r:id="rId18"/>
    <p:sldId id="11038" r:id="rId19"/>
    <p:sldId id="11039" r:id="rId20"/>
    <p:sldId id="11020" r:id="rId21"/>
    <p:sldId id="11000" r:id="rId22"/>
    <p:sldId id="11040" r:id="rId23"/>
    <p:sldId id="11021" r:id="rId24"/>
    <p:sldId id="11044" r:id="rId25"/>
    <p:sldId id="11052" r:id="rId26"/>
    <p:sldId id="11048" r:id="rId27"/>
    <p:sldId id="11049" r:id="rId28"/>
    <p:sldId id="11051" r:id="rId29"/>
    <p:sldId id="11050" r:id="rId30"/>
    <p:sldId id="11043" r:id="rId31"/>
    <p:sldId id="11042" r:id="rId32"/>
    <p:sldId id="11045" r:id="rId33"/>
    <p:sldId id="11046" r:id="rId34"/>
    <p:sldId id="11022" r:id="rId35"/>
    <p:sldId id="11041" r:id="rId36"/>
    <p:sldId id="11053" r:id="rId37"/>
    <p:sldId id="11054" r:id="rId38"/>
    <p:sldId id="11057" r:id="rId39"/>
    <p:sldId id="11058" r:id="rId40"/>
    <p:sldId id="11055" r:id="rId41"/>
    <p:sldId id="11062" r:id="rId42"/>
    <p:sldId id="11059" r:id="rId43"/>
    <p:sldId id="11060" r:id="rId44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F6975-95B9-FB41-867A-DBBE23BF5CA0}" v="70" dt="2021-03-31T17:58:4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0"/>
    <p:restoredTop sz="93995"/>
  </p:normalViewPr>
  <p:slideViewPr>
    <p:cSldViewPr snapToGrid="0" snapToObjects="1">
      <p:cViewPr varScale="1">
        <p:scale>
          <a:sx n="124" d="100"/>
          <a:sy n="124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E460A-F2EF-5A41-ADC0-08BDCD69F0E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5ADA-2C51-FB4B-A2D5-4F8F26E6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42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8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6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1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9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0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2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1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6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6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0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5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4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4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4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2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5ADA-2C51-FB4B-A2D5-4F8F26E64D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7B07-3A2B-EA4F-8203-BE6FF9954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2260-77B4-8149-8A5C-98722C1C5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9856-68D1-284D-90DD-8A350DDB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8648-2E55-F144-9ABB-5FC36361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2688-95F0-7F41-9B2B-20F2145F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A89D-EBD4-264B-AD04-756B32D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4BB68-D9E0-C24C-AC31-FF287096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2B3C-032D-444F-BFE5-B1373DE1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E222-B29B-EF4C-A2AF-9CE3A62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E29E-7DEF-1B42-AB2E-2001B115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F579F-7C84-2148-8EF4-A501D98E0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34F2D-B2BB-8943-891D-8C22BF6F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7A0A4-AD36-4F43-977B-835FD161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A532-1E2B-3F47-947B-E7411042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251B-61B4-EF4B-839F-C513D024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Creative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E8D1364-51F0-424A-A4CF-757B9E199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E1DA862-673D-41FC-ACAF-B7CD4450E7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5917709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4278" y="4123943"/>
            <a:ext cx="5908563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Adobe">
            <a:extLst>
              <a:ext uri="{FF2B5EF4-FFF2-40B4-BE49-F238E27FC236}">
                <a16:creationId xmlns:a16="http://schemas.microsoft.com/office/drawing/2014/main" id="{20C5AD4F-DFA9-4AEA-80AB-701796771A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826" y="2904990"/>
            <a:ext cx="704135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5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B9ADD37C-2727-4A40-9CE0-0724FC52E6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914400"/>
            <a:ext cx="8012231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544" y="1920240"/>
            <a:ext cx="8012231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Creative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2FCFFB-43E8-480E-B752-9991BF31E9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52290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Creative Cloud">
            <a:extLst>
              <a:ext uri="{FF2B5EF4-FFF2-40B4-BE49-F238E27FC236}">
                <a16:creationId xmlns:a16="http://schemas.microsoft.com/office/drawing/2014/main" id="{D69103F8-3A64-4FA4-ADC2-3E62E7832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2826" y="2840441"/>
            <a:ext cx="704135" cy="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8ED2-3311-A44A-BF25-E1E71169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7A7C-CC82-2A42-BE46-C98CCCE0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F99E-AC6F-BD48-9587-AC89A093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FFA7-24DA-1A41-B300-B1C47CCC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00F1-8E2A-B447-B088-84576D15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218D-C989-D841-BEE1-215D2ABE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A619C-718B-194A-BD29-D1A7EC13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1CF0-4DB1-6F45-B8E0-E73D9BA4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AF2C-9132-A64D-9416-B0EF4103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AF97-D75D-BB47-B957-A7DEB191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AA1C-5CB0-4B4E-BC9B-DD9B1671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7BBD-A898-AE45-AD9E-BFFDB0438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C329A-1EAC-9948-B8D1-D4E875744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01001-6A19-C949-9B32-8F28B30E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CA69-1E3D-674A-9053-7EAC962A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CF62-62A8-224B-B4E8-A8E8080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3663-16BA-0D42-A363-D24CBDF8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8F01B-B759-E84E-A2BB-EAD0A4AA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5DA47-6158-C943-B3F6-DA594DA6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A9C0-2554-3149-A361-538F417EB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8547E-025F-F641-B707-1A1DA922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5D3D6-F2F2-0C4D-A1BF-2CE1C73B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F046A-06DE-1A46-BD77-2E4644D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F7EAD-3C15-C84B-B7BF-518B5B3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7DD1-18BD-C946-8CF0-BEBE700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CD29E-75CB-F343-93D6-F77D1653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EDD09-55E4-6F45-935E-19BD0C1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13294-208D-CF44-97AE-EBDA9848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B1C97-81D0-244B-B8DD-28E525FF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D12C1-2375-774D-AD0A-4BE21651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56AB2-EA1E-8347-83BF-7A40FAD1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779C-5F00-8743-A47F-FE10C72E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1E3-3144-134D-8C1E-D6E069C7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AF7E0-8439-1F4E-A006-1CE1221F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A70A-6542-C643-BE03-AE52DE62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DD80-F880-C546-AE66-EB345E46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7D92-6C6A-3149-84F2-00F73CC3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5D-C38B-254C-9BCF-FCDCFE9E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1E7C-85FE-E744-A69B-3DC6CE36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48AE2-238F-8545-BA42-2ACE199A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46CE-198A-0C4F-9F9D-A3FB4769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8441B-38E7-C24E-91C6-8D7268FD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1F785-281E-8C40-93FD-8587370B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FE64F-7A22-DE4A-9A06-D1C3F57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49BA-D821-8546-9B24-BB3FA2C6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2403-7DA9-C44B-AAD6-1AA6F48ED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73B5-9243-364D-8780-9AC8CFF22AB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B1C0-59EE-BB4D-B907-D9C7F9AEF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F9AB-25BF-1143-95E8-2F6D93E72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0BAD-11F7-504D-A215-AE8A80F3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6697984" cy="1216152"/>
          </a:xfrm>
        </p:spPr>
        <p:txBody>
          <a:bodyPr/>
          <a:lstStyle/>
          <a:p>
            <a:r>
              <a:rPr lang="en-US" b="1" dirty="0">
                <a:latin typeface="Adobe Clean ExtraBold" panose="020B0503020404020204" pitchFamily="34" charset="0"/>
              </a:rPr>
              <a:t>Curs 2 – </a:t>
            </a:r>
            <a:r>
              <a:rPr lang="en-US" b="1" dirty="0" err="1">
                <a:latin typeface="Adobe Clean ExtraBold" panose="020B0503020404020204" pitchFamily="34" charset="0"/>
              </a:rPr>
              <a:t>Managementul</a:t>
            </a:r>
            <a:r>
              <a:rPr lang="en-US" b="1" dirty="0">
                <a:latin typeface="Adobe Clean ExtraBold" panose="020B0503020404020204" pitchFamily="34" charset="0"/>
              </a:rPr>
              <a:t> </a:t>
            </a:r>
            <a:r>
              <a:rPr lang="en-US" b="1" dirty="0" err="1">
                <a:latin typeface="Adobe Clean ExtraBold" panose="020B0503020404020204" pitchFamily="34" charset="0"/>
              </a:rPr>
              <a:t>resurselor</a:t>
            </a:r>
            <a:r>
              <a:rPr lang="en-US" b="1" dirty="0">
                <a:latin typeface="Adobe Clean ExtraBold" panose="020B0503020404020204" pitchFamily="34" charset="0"/>
              </a:rPr>
              <a:t> </a:t>
            </a:r>
            <a:r>
              <a:rPr lang="en-GB" b="1" dirty="0" err="1">
                <a:latin typeface="Adobe Clean ExtraBold" panose="020B0503020404020204" pitchFamily="34" charset="0"/>
              </a:rPr>
              <a:t>ș</a:t>
            </a:r>
            <a:r>
              <a:rPr lang="en-US" b="1" dirty="0" err="1">
                <a:latin typeface="Adobe Clean ExtraBold" panose="020B0503020404020204" pitchFamily="34" charset="0"/>
              </a:rPr>
              <a:t>i</a:t>
            </a:r>
            <a:r>
              <a:rPr lang="en-US" b="1" dirty="0">
                <a:latin typeface="Adobe Clean ExtraBold" panose="020B0503020404020204" pitchFamily="34" charset="0"/>
              </a:rPr>
              <a:t> smart </a:t>
            </a:r>
            <a:r>
              <a:rPr lang="en-US" b="1" dirty="0" err="1">
                <a:latin typeface="Adobe Clean ExtraBold" panose="020B0503020404020204" pitchFamily="34" charset="0"/>
              </a:rPr>
              <a:t>pointeri</a:t>
            </a:r>
            <a:endParaRPr lang="en-US" b="1" dirty="0">
              <a:latin typeface="Adobe Clean ExtraBold" panose="020B05030204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F90D9-0635-46E9-8453-58FEB28FB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278" y="4849157"/>
            <a:ext cx="5908563" cy="1078992"/>
          </a:xfrm>
        </p:spPr>
        <p:txBody>
          <a:bodyPr/>
          <a:lstStyle/>
          <a:p>
            <a:r>
              <a:rPr lang="en-US" dirty="0">
                <a:latin typeface="Adobe Clean ExtraBold" panose="020B0903020404020204" pitchFamily="34" charset="0"/>
              </a:rPr>
              <a:t>Speaker: Isabella </a:t>
            </a:r>
            <a:r>
              <a:rPr lang="en-US" dirty="0" err="1">
                <a:latin typeface="Adobe Clean ExtraBold" panose="020B0903020404020204" pitchFamily="34" charset="0"/>
              </a:rPr>
              <a:t>Minc</a:t>
            </a:r>
            <a:r>
              <a:rPr lang="en-GB" dirty="0" err="1">
                <a:latin typeface="Adobe Clean ExtraBold" panose="020B0903020404020204" pitchFamily="34" charset="0"/>
              </a:rPr>
              <a:t>ă</a:t>
            </a:r>
            <a:endParaRPr lang="en-US" dirty="0">
              <a:latin typeface="Adobe Clean ExtraBold" panose="020B09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4329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–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specificitatea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blocurilor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catch (cont.)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55F3FAC-102F-304F-8BF2-A9FD408FA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0965" y="1431924"/>
            <a:ext cx="4109652" cy="5188724"/>
          </a:xfrm>
        </p:spPr>
      </p:pic>
      <p:sp>
        <p:nvSpPr>
          <p:cNvPr id="8" name="Content Placeholder 45">
            <a:extLst>
              <a:ext uri="{FF2B5EF4-FFF2-40B4-BE49-F238E27FC236}">
                <a16:creationId xmlns:a16="http://schemas.microsoft.com/office/drawing/2014/main" id="{AC971DE5-E1B4-D541-8116-9A91B27FCDB3}"/>
              </a:ext>
            </a:extLst>
          </p:cNvPr>
          <p:cNvSpPr txBox="1">
            <a:spLocks/>
          </p:cNvSpPr>
          <p:nvPr/>
        </p:nvSpPr>
        <p:spPr>
          <a:xfrm>
            <a:off x="606098" y="2621598"/>
            <a:ext cx="4256848" cy="258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 err="1">
                <a:latin typeface="Adobe Clean SemiLight" panose="020B0403020404020204" pitchFamily="34" charset="0"/>
              </a:rPr>
              <a:t>Blocurile</a:t>
            </a:r>
            <a:r>
              <a:rPr lang="en-US" sz="2200" dirty="0">
                <a:latin typeface="Adobe Clean SemiLight" panose="020B0403020404020204" pitchFamily="34" charset="0"/>
              </a:rPr>
              <a:t> catch </a:t>
            </a:r>
            <a:r>
              <a:rPr lang="en-US" sz="2200" dirty="0" err="1">
                <a:latin typeface="Adobe Clean SemiLight" panose="020B0403020404020204" pitchFamily="34" charset="0"/>
              </a:rPr>
              <a:t>trebuie</a:t>
            </a:r>
            <a:r>
              <a:rPr lang="en-US" sz="2200" dirty="0">
                <a:latin typeface="Adobe Clean SemiLight" panose="020B0403020404020204" pitchFamily="34" charset="0"/>
              </a:rPr>
              <a:t> 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fie </a:t>
            </a:r>
            <a:r>
              <a:rPr lang="en-GB" sz="2200" dirty="0" err="1">
                <a:latin typeface="Adobe Clean SemiLight" panose="020B0403020404020204" pitchFamily="34" charset="0"/>
              </a:rPr>
              <a:t>î</a:t>
            </a:r>
            <a:r>
              <a:rPr lang="en-US" sz="2200" dirty="0">
                <a:latin typeface="Adobe Clean SemiLight" panose="020B0403020404020204" pitchFamily="34" charset="0"/>
              </a:rPr>
              <a:t>n </a:t>
            </a:r>
            <a:r>
              <a:rPr lang="en-US" sz="2200" dirty="0" err="1">
                <a:latin typeface="Adobe Clean SemiLight" panose="020B0403020404020204" pitchFamily="34" charset="0"/>
              </a:rPr>
              <a:t>ordine</a:t>
            </a:r>
            <a:r>
              <a:rPr lang="en-US" sz="2200" dirty="0">
                <a:latin typeface="Adobe Clean SemiLight" panose="020B0403020404020204" pitchFamily="34" charset="0"/>
              </a:rPr>
              <a:t> de la </a:t>
            </a:r>
            <a:r>
              <a:rPr lang="en-US" sz="2200" dirty="0" err="1">
                <a:latin typeface="Adobe Clean SemiLight" panose="020B0403020404020204" pitchFamily="34" charset="0"/>
              </a:rPr>
              <a:t>cel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mai</a:t>
            </a:r>
            <a:r>
              <a:rPr lang="en-US" sz="2200" dirty="0">
                <a:latin typeface="Adobe Clean SemiLight" panose="020B0403020404020204" pitchFamily="34" charset="0"/>
              </a:rPr>
              <a:t> specific tip la </a:t>
            </a:r>
            <a:r>
              <a:rPr lang="en-US" sz="2200" dirty="0" err="1">
                <a:latin typeface="Adobe Clean SemiLight" panose="020B0403020404020204" pitchFamily="34" charset="0"/>
              </a:rPr>
              <a:t>cel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mai</a:t>
            </a:r>
            <a:r>
              <a:rPr lang="en-US" sz="2200" dirty="0">
                <a:latin typeface="Adobe Clean SemiLight" panose="020B0403020404020204" pitchFamily="34" charset="0"/>
              </a:rPr>
              <a:t> generic</a:t>
            </a:r>
          </a:p>
        </p:txBody>
      </p:sp>
    </p:spTree>
    <p:extLst>
      <p:ext uri="{BB962C8B-B14F-4D97-AF65-F5344CB8AC3E}">
        <p14:creationId xmlns:p14="http://schemas.microsoft.com/office/powerpoint/2010/main" val="332216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-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exemple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B77766F-D0F4-4DB0-A195-BE2A00F0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61" y="1717589"/>
            <a:ext cx="3516468" cy="4525556"/>
          </a:xfrm>
        </p:spPr>
        <p:txBody>
          <a:bodyPr>
            <a:normAutofit/>
          </a:bodyPr>
          <a:lstStyle/>
          <a:p>
            <a:pPr lvl="1"/>
            <a:endParaRPr lang="en-US" sz="2200" dirty="0">
              <a:latin typeface="Adobe Clean SemiLight" panose="020B0403020404020204" pitchFamily="34" charset="0"/>
            </a:endParaRPr>
          </a:p>
          <a:p>
            <a:pPr lvl="1"/>
            <a:r>
              <a:rPr lang="en-US" sz="2200" dirty="0">
                <a:latin typeface="Adobe Clean SemiLight" panose="020B0403020404020204" pitchFamily="34" charset="0"/>
              </a:rPr>
              <a:t>Ce se </a:t>
            </a:r>
            <a:r>
              <a:rPr lang="en-GB" sz="2200" dirty="0" err="1">
                <a:latin typeface="Adobe Clean SemiLight" panose="020B0403020404020204" pitchFamily="34" charset="0"/>
              </a:rPr>
              <a:t>î</a:t>
            </a:r>
            <a:r>
              <a:rPr lang="en-US" sz="2200" dirty="0" err="1">
                <a:latin typeface="Adobe Clean SemiLight" panose="020B0403020404020204" pitchFamily="34" charset="0"/>
              </a:rPr>
              <a:t>ntampl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dac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o </a:t>
            </a:r>
            <a:r>
              <a:rPr lang="en-US" sz="2200" dirty="0" err="1">
                <a:latin typeface="Adobe Clean SemiLight" panose="020B0403020404020204" pitchFamily="34" charset="0"/>
              </a:rPr>
              <a:t>func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arunc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o </a:t>
            </a:r>
            <a:r>
              <a:rPr lang="en-US" sz="2200" dirty="0" err="1">
                <a:latin typeface="Adobe Clean SemiLight" panose="020B0403020404020204" pitchFamily="34" charset="0"/>
              </a:rPr>
              <a:t>excep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ie</a:t>
            </a:r>
            <a:r>
              <a:rPr lang="en-US" sz="2200" dirty="0">
                <a:latin typeface="Adobe Clean SemiLight" panose="020B0403020404020204" pitchFamily="34" charset="0"/>
              </a:rPr>
              <a:t> care nu </a:t>
            </a:r>
            <a:r>
              <a:rPr lang="en-US" sz="2200" dirty="0" err="1">
                <a:latin typeface="Adobe Clean SemiLight" panose="020B0403020404020204" pitchFamily="34" charset="0"/>
              </a:rPr>
              <a:t>este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prins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?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AC4A6F-22F6-0949-90CF-53A20702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10" y="1314160"/>
            <a:ext cx="5232400" cy="299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0C3A4-710D-1040-8B1C-97E788985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1"/>
          <a:stretch/>
        </p:blipFill>
        <p:spPr>
          <a:xfrm>
            <a:off x="2242445" y="5516418"/>
            <a:ext cx="6604000" cy="3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8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–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transferul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controlului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597071A-4312-0E4D-828A-5A6ECDBC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7687" y="1878806"/>
            <a:ext cx="5143500" cy="4203700"/>
          </a:xfrm>
        </p:spPr>
      </p:pic>
    </p:spTree>
    <p:extLst>
      <p:ext uri="{BB962C8B-B14F-4D97-AF65-F5344CB8AC3E}">
        <p14:creationId xmlns:p14="http://schemas.microsoft.com/office/powerpoint/2010/main" val="308280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–try/catch imbricate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61AA86A-EEA2-DC4B-84DD-30ADA9043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358" y="1431924"/>
            <a:ext cx="4274570" cy="4963313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059B419-2DBD-5F43-BD4C-E87D365F4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2" y="1278082"/>
            <a:ext cx="4918498" cy="52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1D6-4AD8-423E-8F39-1365DAF9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933114" cy="1737360"/>
          </a:xfrm>
        </p:spPr>
        <p:txBody>
          <a:bodyPr/>
          <a:lstStyle/>
          <a:p>
            <a:r>
              <a:rPr lang="en-US" b="1" dirty="0"/>
              <a:t>RAII</a:t>
            </a:r>
          </a:p>
        </p:txBody>
      </p:sp>
    </p:spTree>
    <p:extLst>
      <p:ext uri="{BB962C8B-B14F-4D97-AF65-F5344CB8AC3E}">
        <p14:creationId xmlns:p14="http://schemas.microsoft.com/office/powerpoint/2010/main" val="18108731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RAII - intro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7EF7-77C2-5749-8C9A-5A89CF2D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356273" cy="4657082"/>
          </a:xfrm>
        </p:spPr>
        <p:txBody>
          <a:bodyPr/>
          <a:lstStyle/>
          <a:p>
            <a:r>
              <a:rPr lang="en-US" sz="2000" dirty="0">
                <a:latin typeface="Adobe Clean SemiLight" panose="020B0403020404020204" pitchFamily="34" charset="0"/>
              </a:rPr>
              <a:t>RAII – Resource Acquisition Is Initialization</a:t>
            </a:r>
          </a:p>
          <a:p>
            <a:endParaRPr lang="en-US" sz="2000" dirty="0">
              <a:latin typeface="Adobe Clean SemiLight" panose="020B0403020404020204" pitchFamily="34" charset="0"/>
            </a:endParaRPr>
          </a:p>
          <a:p>
            <a:r>
              <a:rPr lang="en-US" sz="2000" dirty="0" err="1">
                <a:latin typeface="Adobe Clean SemiLight" panose="020B0403020404020204" pitchFamily="34" charset="0"/>
              </a:rPr>
              <a:t>Resurse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existente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>
                <a:latin typeface="Adobe Clean SemiLight" panose="020B0403020404020204" pitchFamily="34" charset="0"/>
              </a:rPr>
              <a:t>n </a:t>
            </a:r>
            <a:r>
              <a:rPr lang="en-US" sz="2000" dirty="0" err="1">
                <a:latin typeface="Adobe Clean SemiLight" panose="020B0403020404020204" pitchFamily="34" charset="0"/>
              </a:rPr>
              <a:t>cantita</a:t>
            </a:r>
            <a:r>
              <a:rPr lang="en-GB" sz="2000" dirty="0" err="1">
                <a:latin typeface="Adobe Clean SemiLight" panose="020B0403020404020204" pitchFamily="34" charset="0"/>
              </a:rPr>
              <a:t>ț</a:t>
            </a:r>
            <a:r>
              <a:rPr lang="en-US" sz="2000" dirty="0" err="1">
                <a:latin typeface="Adobe Clean SemiLight" panose="020B0403020404020204" pitchFamily="34" charset="0"/>
              </a:rPr>
              <a:t>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limitate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trebuie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sa</a:t>
            </a:r>
            <a:r>
              <a:rPr lang="en-US" sz="2000" dirty="0">
                <a:latin typeface="Adobe Clean SemiLight" panose="020B0403020404020204" pitchFamily="34" charset="0"/>
              </a:rPr>
              <a:t> fie “acquired” 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 err="1">
                <a:latin typeface="Adobe Clean SemiLight" panose="020B0403020404020204" pitchFamily="34" charset="0"/>
              </a:rPr>
              <a:t>nainte</a:t>
            </a:r>
            <a:r>
              <a:rPr lang="en-US" sz="2000" dirty="0">
                <a:latin typeface="Adobe Clean SemiLight" panose="020B0403020404020204" pitchFamily="34" charset="0"/>
              </a:rPr>
              <a:t> de a </a:t>
            </a:r>
            <a:r>
              <a:rPr lang="en-US" sz="2000" dirty="0" err="1">
                <a:latin typeface="Adobe Clean SemiLight" panose="020B0403020404020204" pitchFamily="34" charset="0"/>
              </a:rPr>
              <a:t>putea</a:t>
            </a:r>
            <a:r>
              <a:rPr lang="en-US" sz="2000" dirty="0">
                <a:latin typeface="Adobe Clean SemiLight" panose="020B0403020404020204" pitchFamily="34" charset="0"/>
              </a:rPr>
              <a:t> fi </a:t>
            </a:r>
            <a:r>
              <a:rPr lang="en-US" sz="2000" dirty="0" err="1">
                <a:latin typeface="Adobe Clean SemiLight" panose="020B0403020404020204" pitchFamily="34" charset="0"/>
              </a:rPr>
              <a:t>utilizate</a:t>
            </a:r>
            <a:r>
              <a:rPr lang="en-US" sz="2000" dirty="0">
                <a:latin typeface="Adobe Clean SemiLight" panose="020B0403020404020204" pitchFamily="34" charset="0"/>
              </a:rPr>
              <a:t> (acquire before use):</a:t>
            </a:r>
          </a:p>
          <a:p>
            <a:pPr lvl="1"/>
            <a:r>
              <a:rPr lang="en-US" sz="1800" dirty="0" err="1">
                <a:latin typeface="Adobe Clean SemiLight" panose="020B0403020404020204" pitchFamily="34" charset="0"/>
              </a:rPr>
              <a:t>Memorie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alocat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>
                <a:latin typeface="Adobe Clean SemiLight" panose="020B0403020404020204" pitchFamily="34" charset="0"/>
              </a:rPr>
              <a:t> pe heap</a:t>
            </a: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Thread-</a:t>
            </a:r>
            <a:r>
              <a:rPr lang="en-US" sz="1800" dirty="0" err="1">
                <a:latin typeface="Adobe Clean SemiLight" panose="020B0403020404020204" pitchFamily="34" charset="0"/>
              </a:rPr>
              <a:t>uri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Socket-</a:t>
            </a:r>
            <a:r>
              <a:rPr lang="en-US" sz="1800" dirty="0" err="1">
                <a:latin typeface="Adobe Clean SemiLight" panose="020B0403020404020204" pitchFamily="34" charset="0"/>
              </a:rPr>
              <a:t>uri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r>
              <a:rPr lang="en-US" sz="1800" dirty="0" err="1">
                <a:latin typeface="Adobe Clean SemiLight" panose="020B0403020404020204" pitchFamily="34" charset="0"/>
              </a:rPr>
              <a:t>Fisiere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Mutex-</a:t>
            </a:r>
            <a:r>
              <a:rPr lang="en-US" sz="1800" dirty="0" err="1">
                <a:latin typeface="Adobe Clean SemiLight" panose="020B0403020404020204" pitchFamily="34" charset="0"/>
              </a:rPr>
              <a:t>uri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Spa</a:t>
            </a:r>
            <a:r>
              <a:rPr lang="en-GB" sz="1800" dirty="0" err="1">
                <a:latin typeface="Adobe Clean SemiLight" panose="020B0403020404020204" pitchFamily="34" charset="0"/>
              </a:rPr>
              <a:t>ț</a:t>
            </a:r>
            <a:r>
              <a:rPr lang="en-US" sz="1800" dirty="0" err="1">
                <a:latin typeface="Adobe Clean SemiLight" panose="020B0403020404020204" pitchFamily="34" charset="0"/>
              </a:rPr>
              <a:t>iu</a:t>
            </a:r>
            <a:r>
              <a:rPr lang="en-US" sz="1800" dirty="0">
                <a:latin typeface="Adobe Clean SemiLight" panose="020B0403020404020204" pitchFamily="34" charset="0"/>
              </a:rPr>
              <a:t> pe disc</a:t>
            </a:r>
          </a:p>
          <a:p>
            <a:pPr lvl="1"/>
            <a:endParaRPr lang="en-US" sz="1600" dirty="0">
              <a:latin typeface="Adobe Clean SemiLight" panose="020B0403020404020204" pitchFamily="34" charset="0"/>
            </a:endParaRPr>
          </a:p>
          <a:p>
            <a:r>
              <a:rPr lang="en-US" sz="2000" dirty="0">
                <a:latin typeface="Adobe Clean SemiLight" panose="020B0403020404020204" pitchFamily="34" charset="0"/>
              </a:rPr>
              <a:t>RAII a ap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rut </a:t>
            </a:r>
            <a:r>
              <a:rPr lang="en-US" sz="2000" dirty="0" err="1">
                <a:latin typeface="Adobe Clean SemiLight" panose="020B0403020404020204" pitchFamily="34" charset="0"/>
              </a:rPr>
              <a:t>pentru</a:t>
            </a:r>
            <a:r>
              <a:rPr lang="en-US" sz="2000" dirty="0">
                <a:latin typeface="Adobe Clean SemiLight" panose="020B0403020404020204" pitchFamily="34" charset="0"/>
              </a:rPr>
              <a:t> a </a:t>
            </a:r>
            <a:r>
              <a:rPr lang="en-US" sz="2000" dirty="0" err="1">
                <a:latin typeface="Adobe Clean SemiLight" panose="020B0403020404020204" pitchFamily="34" charset="0"/>
              </a:rPr>
              <a:t>ajuta</a:t>
            </a:r>
            <a:r>
              <a:rPr lang="en-US" sz="2000" dirty="0">
                <a:latin typeface="Adobe Clean SemiLight" panose="020B0403020404020204" pitchFamily="34" charset="0"/>
              </a:rPr>
              <a:t> la </a:t>
            </a:r>
            <a:r>
              <a:rPr lang="en-US" sz="2000" dirty="0" err="1">
                <a:latin typeface="Adobe Clean SemiLight" panose="020B0403020404020204" pitchFamily="34" charset="0"/>
              </a:rPr>
              <a:t>asigurarea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b="1" dirty="0">
                <a:latin typeface="Adobe Clean SemiLight" panose="020B0403020404020204" pitchFamily="34" charset="0"/>
              </a:rPr>
              <a:t>exception-safe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08524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Exception safety</a:t>
            </a:r>
          </a:p>
        </p:txBody>
      </p:sp>
      <p:pic>
        <p:nvPicPr>
          <p:cNvPr id="13" name="Content Placeholder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7BE47A-862E-F246-B323-9FA1D84F6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0195" y="480420"/>
            <a:ext cx="6243605" cy="6255660"/>
          </a:xfrm>
        </p:spPr>
      </p:pic>
    </p:spTree>
    <p:extLst>
      <p:ext uri="{BB962C8B-B14F-4D97-AF65-F5344CB8AC3E}">
        <p14:creationId xmlns:p14="http://schemas.microsoft.com/office/powerpoint/2010/main" val="179851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RAII -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defini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ie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7EF7-77C2-5749-8C9A-5A89CF2D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356273" cy="4657082"/>
          </a:xfrm>
        </p:spPr>
        <p:txBody>
          <a:bodyPr/>
          <a:lstStyle/>
          <a:p>
            <a:r>
              <a:rPr lang="en-US" sz="2200" dirty="0">
                <a:latin typeface="Adobe Clean SemiLight" panose="020B0403020404020204" pitchFamily="34" charset="0"/>
              </a:rPr>
              <a:t>RAII </a:t>
            </a:r>
            <a:r>
              <a:rPr lang="en-US" sz="2200" dirty="0" err="1">
                <a:latin typeface="Adobe Clean SemiLight" panose="020B0403020404020204" pitchFamily="34" charset="0"/>
              </a:rPr>
              <a:t>presupune</a:t>
            </a:r>
            <a:r>
              <a:rPr lang="en-US" sz="2200" dirty="0">
                <a:latin typeface="Adobe Clean SemiLight" panose="020B0403020404020204" pitchFamily="34" charset="0"/>
              </a:rPr>
              <a:t> c</a:t>
            </a:r>
            <a:r>
              <a:rPr lang="en-GB" sz="24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:</a:t>
            </a:r>
          </a:p>
          <a:p>
            <a:pPr lvl="1"/>
            <a:r>
              <a:rPr lang="en-US" sz="2000" dirty="0">
                <a:latin typeface="Adobe Clean SemiLight" panose="020B0403020404020204" pitchFamily="34" charset="0"/>
              </a:rPr>
              <a:t>De</a:t>
            </a:r>
            <a:r>
              <a:rPr lang="en-GB" sz="2000" dirty="0" err="1">
                <a:latin typeface="Adobe Clean SemiLight" panose="020B0403020404020204" pitchFamily="34" charset="0"/>
              </a:rPr>
              <a:t>ț</a:t>
            </a:r>
            <a:r>
              <a:rPr lang="en-US" sz="2000" dirty="0" err="1">
                <a:latin typeface="Adobe Clean SemiLight" panose="020B0403020404020204" pitchFamily="34" charset="0"/>
              </a:rPr>
              <a:t>inerea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unei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resurse</a:t>
            </a:r>
            <a:r>
              <a:rPr lang="en-US" sz="2000" dirty="0">
                <a:latin typeface="Adobe Clean SemiLight" panose="020B0403020404020204" pitchFamily="34" charset="0"/>
              </a:rPr>
              <a:t> (</a:t>
            </a:r>
            <a:r>
              <a:rPr lang="en-US" sz="2000" dirty="0" err="1">
                <a:latin typeface="Adobe Clean SemiLight" panose="020B0403020404020204" pitchFamily="34" charset="0"/>
              </a:rPr>
              <a:t>limitate</a:t>
            </a:r>
            <a:r>
              <a:rPr lang="en-US" sz="2000" dirty="0">
                <a:latin typeface="Adobe Clean SemiLight" panose="020B0403020404020204" pitchFamily="34" charset="0"/>
              </a:rPr>
              <a:t>) </a:t>
            </a:r>
            <a:r>
              <a:rPr lang="en-US" sz="2000" dirty="0" err="1">
                <a:latin typeface="Adobe Clean SemiLight" panose="020B0403020404020204" pitchFamily="34" charset="0"/>
              </a:rPr>
              <a:t>este</a:t>
            </a:r>
            <a:r>
              <a:rPr lang="en-US" sz="2000" dirty="0">
                <a:latin typeface="Adobe Clean SemiLight" panose="020B0403020404020204" pitchFamily="34" charset="0"/>
              </a:rPr>
              <a:t> un invariant al </a:t>
            </a:r>
            <a:r>
              <a:rPr lang="en-US" sz="2000" dirty="0" err="1">
                <a:latin typeface="Adobe Clean SemiLight" panose="020B0403020404020204" pitchFamily="34" charset="0"/>
              </a:rPr>
              <a:t>clasei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GB" sz="2000" dirty="0" err="1">
                <a:latin typeface="Adobe Clean SemiLight" panose="020B0403020404020204" pitchFamily="34" charset="0"/>
              </a:rPr>
              <a:t>ș</a:t>
            </a:r>
            <a:r>
              <a:rPr lang="en-US" sz="2000" dirty="0" err="1">
                <a:latin typeface="Adobe Clean SemiLight" panose="020B0403020404020204" pitchFamily="34" charset="0"/>
              </a:rPr>
              <a:t>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este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legat</a:t>
            </a:r>
            <a:r>
              <a:rPr lang="en-US" sz="2000" dirty="0">
                <a:latin typeface="Adobe Clean SemiLight" panose="020B0403020404020204" pitchFamily="34" charset="0"/>
              </a:rPr>
              <a:t> de </a:t>
            </a:r>
            <a:r>
              <a:rPr lang="en-US" sz="2000" dirty="0" err="1">
                <a:latin typeface="Adobe Clean SemiLight" panose="020B0403020404020204" pitchFamily="34" charset="0"/>
              </a:rPr>
              <a:t>ciclul</a:t>
            </a:r>
            <a:r>
              <a:rPr lang="en-US" sz="2000" dirty="0">
                <a:latin typeface="Adobe Clean SemiLight" panose="020B0403020404020204" pitchFamily="34" charset="0"/>
              </a:rPr>
              <a:t> de via</a:t>
            </a:r>
            <a:r>
              <a:rPr lang="en-GB" sz="2000" dirty="0" err="1">
                <a:latin typeface="Adobe Clean SemiLight" panose="020B0403020404020204" pitchFamily="34" charset="0"/>
              </a:rPr>
              <a:t>ță</a:t>
            </a:r>
            <a:r>
              <a:rPr lang="en-US" sz="2000" dirty="0">
                <a:latin typeface="Adobe Clean SemiLight" panose="020B0403020404020204" pitchFamily="34" charset="0"/>
              </a:rPr>
              <a:t> al </a:t>
            </a:r>
            <a:r>
              <a:rPr lang="en-US" sz="2000" dirty="0" err="1">
                <a:latin typeface="Adobe Clean SemiLight" panose="020B0403020404020204" pitchFamily="34" charset="0"/>
              </a:rPr>
              <a:t>obiectului</a:t>
            </a:r>
            <a:endParaRPr lang="en-US" sz="2000" dirty="0">
              <a:latin typeface="Adobe Clean SemiLight" panose="020B0403020404020204" pitchFamily="34" charset="0"/>
            </a:endParaRPr>
          </a:p>
          <a:p>
            <a:pPr lvl="1"/>
            <a:r>
              <a:rPr lang="en-US" sz="2000" dirty="0" err="1">
                <a:latin typeface="Adobe Clean SemiLight" panose="020B0403020404020204" pitchFamily="34" charset="0"/>
              </a:rPr>
              <a:t>Alocarea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resursei</a:t>
            </a:r>
            <a:r>
              <a:rPr lang="en-US" sz="2000" dirty="0">
                <a:latin typeface="Adobe Clean SemiLight" panose="020B0403020404020204" pitchFamily="34" charset="0"/>
              </a:rPr>
              <a:t> (”acquisition”) </a:t>
            </a:r>
            <a:r>
              <a:rPr lang="en-US" sz="2000" dirty="0" err="1">
                <a:latin typeface="Adobe Clean SemiLight" panose="020B0403020404020204" pitchFamily="34" charset="0"/>
              </a:rPr>
              <a:t>este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realizat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>
                <a:latin typeface="Adobe Clean SemiLight" panose="020B0403020404020204" pitchFamily="34" charset="0"/>
              </a:rPr>
              <a:t>n </a:t>
            </a:r>
            <a:r>
              <a:rPr lang="en-US" sz="2000" dirty="0" err="1">
                <a:latin typeface="Adobe Clean SemiLight" panose="020B0403020404020204" pitchFamily="34" charset="0"/>
              </a:rPr>
              <a:t>momentul</a:t>
            </a:r>
            <a:r>
              <a:rPr lang="en-US" sz="2000" dirty="0">
                <a:latin typeface="Adobe Clean SemiLight" panose="020B0403020404020204" pitchFamily="34" charset="0"/>
              </a:rPr>
              <a:t> in care </a:t>
            </a:r>
            <a:r>
              <a:rPr lang="en-US" sz="2000" dirty="0" err="1">
                <a:latin typeface="Adobe Clean SemiLight" panose="020B0403020404020204" pitchFamily="34" charset="0"/>
              </a:rPr>
              <a:t>obiectul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este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creat</a:t>
            </a:r>
            <a:r>
              <a:rPr lang="en-US" sz="2000" dirty="0">
                <a:latin typeface="Adobe Clean SemiLight" panose="020B0403020404020204" pitchFamily="34" charset="0"/>
              </a:rPr>
              <a:t> (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>
                <a:latin typeface="Adobe Clean SemiLight" panose="020B0403020404020204" pitchFamily="34" charset="0"/>
              </a:rPr>
              <a:t>n constructor)</a:t>
            </a:r>
          </a:p>
          <a:p>
            <a:pPr lvl="1"/>
            <a:r>
              <a:rPr lang="en-US" sz="2000" dirty="0" err="1">
                <a:latin typeface="Adobe Clean SemiLight" panose="020B0403020404020204" pitchFamily="34" charset="0"/>
              </a:rPr>
              <a:t>Dealocarea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resursei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este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realizat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>
                <a:latin typeface="Adobe Clean SemiLight" panose="020B0403020404020204" pitchFamily="34" charset="0"/>
              </a:rPr>
              <a:t>n </a:t>
            </a:r>
            <a:r>
              <a:rPr lang="en-US" sz="2000" dirty="0" err="1">
                <a:latin typeface="Adobe Clean SemiLight" panose="020B0403020404020204" pitchFamily="34" charset="0"/>
              </a:rPr>
              <a:t>timpul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distrugerii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obiectului</a:t>
            </a:r>
            <a:r>
              <a:rPr lang="en-US" sz="2000" dirty="0">
                <a:latin typeface="Adobe Clean SemiLight" panose="020B0403020404020204" pitchFamily="34" charset="0"/>
              </a:rPr>
              <a:t> (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>
                <a:latin typeface="Adobe Clean SemiLight" panose="020B0403020404020204" pitchFamily="34" charset="0"/>
              </a:rPr>
              <a:t>n destructor)</a:t>
            </a:r>
          </a:p>
          <a:p>
            <a:pPr lvl="1"/>
            <a:r>
              <a:rPr lang="en-US" sz="2000" dirty="0" err="1">
                <a:latin typeface="Adobe Clean SemiLight" panose="020B0403020404020204" pitchFamily="34" charset="0"/>
              </a:rPr>
              <a:t>Alocarea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resursei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 </a:t>
            </a:r>
            <a:r>
              <a:rPr lang="en-US" sz="2000" dirty="0" err="1">
                <a:latin typeface="Adobe Clean SemiLight" panose="020B0403020404020204" pitchFamily="34" charset="0"/>
                <a:sym typeface="Wingdings" pitchFamily="2" charset="2"/>
              </a:rPr>
              <a:t>initializare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cu success</a:t>
            </a:r>
          </a:p>
          <a:p>
            <a:pPr lvl="1"/>
            <a:r>
              <a:rPr lang="en-US" sz="2000" dirty="0" err="1">
                <a:latin typeface="Adobe Clean SemiLight" panose="020B0403020404020204" pitchFamily="34" charset="0"/>
                <a:sym typeface="Wingdings" pitchFamily="2" charset="2"/>
              </a:rPr>
              <a:t>Resursa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  <a:sym typeface="Wingdings" pitchFamily="2" charset="2"/>
              </a:rPr>
              <a:t>este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de</a:t>
            </a:r>
            <a:r>
              <a:rPr lang="en-GB" sz="2000" dirty="0" err="1">
                <a:latin typeface="Adobe Clean SemiLight" panose="020B0403020404020204" pitchFamily="34" charset="0"/>
              </a:rPr>
              <a:t>ținută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  <a:sym typeface="Wingdings" pitchFamily="2" charset="2"/>
              </a:rPr>
              <a:t>doar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c</a:t>
            </a:r>
            <a:r>
              <a:rPr lang="en-GB" sz="2000" dirty="0" err="1">
                <a:latin typeface="Adobe Clean SemiLight" panose="020B0403020404020204" pitchFamily="34" charset="0"/>
              </a:rPr>
              <a:t>â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t </a:t>
            </a:r>
            <a:r>
              <a:rPr lang="en-US" sz="2000" dirty="0" err="1">
                <a:latin typeface="Adobe Clean SemiLight" panose="020B0403020404020204" pitchFamily="34" charset="0"/>
                <a:sym typeface="Wingdings" pitchFamily="2" charset="2"/>
              </a:rPr>
              <a:t>timp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  <a:sym typeface="Wingdings" pitchFamily="2" charset="2"/>
              </a:rPr>
              <a:t>obiectul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  <a:sym typeface="Wingdings" pitchFamily="2" charset="2"/>
              </a:rPr>
              <a:t>este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 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>
                <a:latin typeface="Adobe Clean SemiLight" panose="020B0403020404020204" pitchFamily="34" charset="0"/>
                <a:sym typeface="Wingdings" pitchFamily="2" charset="2"/>
              </a:rPr>
              <a:t>n via</a:t>
            </a:r>
            <a:r>
              <a:rPr lang="en-GB" sz="2000" dirty="0" err="1">
                <a:latin typeface="Adobe Clean SemiLight" panose="020B0403020404020204" pitchFamily="34" charset="0"/>
              </a:rPr>
              <a:t>ță</a:t>
            </a:r>
            <a:endParaRPr lang="en-US" sz="2000" dirty="0">
              <a:latin typeface="Adobe Clean SemiLight" panose="020B0403020404020204" pitchFamily="34" charset="0"/>
            </a:endParaRPr>
          </a:p>
          <a:p>
            <a:pPr lvl="1"/>
            <a:endParaRPr lang="en-US" sz="1600" dirty="0">
              <a:latin typeface="Adobe Clean SemiLight" panose="020B0403020404020204" pitchFamily="34" charset="0"/>
            </a:endParaRPr>
          </a:p>
          <a:p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>
                <a:latin typeface="Adobe Clean SemiLight" panose="020B0403020404020204" pitchFamily="34" charset="0"/>
              </a:rPr>
              <a:t>n general </a:t>
            </a:r>
            <a:r>
              <a:rPr lang="en-US" sz="2000" dirty="0" err="1">
                <a:latin typeface="Adobe Clean SemiLight" panose="020B0403020404020204" pitchFamily="34" charset="0"/>
              </a:rPr>
              <a:t>ar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trebui</a:t>
            </a:r>
            <a:r>
              <a:rPr lang="en-US" sz="2000" dirty="0">
                <a:latin typeface="Adobe Clean SemiLight" panose="020B0403020404020204" pitchFamily="34" charset="0"/>
              </a:rPr>
              <a:t> s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utiliz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m </a:t>
            </a:r>
            <a:r>
              <a:rPr lang="en-US" sz="2000" dirty="0" err="1">
                <a:latin typeface="Adobe Clean SemiLight" panose="020B0403020404020204" pitchFamily="34" charset="0"/>
              </a:rPr>
              <a:t>obiecte</a:t>
            </a:r>
            <a:r>
              <a:rPr lang="en-US" sz="2000" dirty="0">
                <a:latin typeface="Adobe Clean SemiLight" panose="020B0403020404020204" pitchFamily="34" charset="0"/>
              </a:rPr>
              <a:t> care respect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 RAII – fie </a:t>
            </a:r>
            <a:r>
              <a:rPr lang="en-US" sz="2000" dirty="0" err="1">
                <a:latin typeface="Adobe Clean SemiLight" panose="020B0403020404020204" pitchFamily="34" charset="0"/>
              </a:rPr>
              <a:t>oferite</a:t>
            </a:r>
            <a:r>
              <a:rPr lang="en-US" sz="2000" dirty="0">
                <a:latin typeface="Adobe Clean SemiLight" panose="020B0403020404020204" pitchFamily="34" charset="0"/>
              </a:rPr>
              <a:t> de </a:t>
            </a:r>
            <a:r>
              <a:rPr lang="en-US" sz="2000" dirty="0" err="1">
                <a:latin typeface="Adobe Clean SemiLight" panose="020B0403020404020204" pitchFamily="34" charset="0"/>
              </a:rPr>
              <a:t>biblioteci</a:t>
            </a:r>
            <a:r>
              <a:rPr lang="en-US" sz="2000" dirty="0">
                <a:latin typeface="Adobe Clean SemiLight" panose="020B0403020404020204" pitchFamily="34" charset="0"/>
              </a:rPr>
              <a:t> fie create de </a:t>
            </a:r>
            <a:r>
              <a:rPr lang="en-US" sz="2000" dirty="0" err="1">
                <a:latin typeface="Adobe Clean SemiLight" panose="020B0403020404020204" pitchFamily="34" charset="0"/>
              </a:rPr>
              <a:t>noi</a:t>
            </a:r>
            <a:endParaRPr lang="en-US" sz="2000" dirty="0">
              <a:latin typeface="Adobe Clean SemiLight" panose="020B0403020404020204" pitchFamily="34" charset="0"/>
            </a:endParaRPr>
          </a:p>
          <a:p>
            <a:pPr lvl="1"/>
            <a:r>
              <a:rPr lang="en-US" sz="1800" dirty="0" err="1">
                <a:latin typeface="Adobe Clean SemiLight" panose="020B0403020404020204" pitchFamily="34" charset="0"/>
              </a:rPr>
              <a:t>Exemple</a:t>
            </a:r>
            <a:r>
              <a:rPr lang="en-US" sz="1800" dirty="0">
                <a:latin typeface="Adobe Clean SemiLight" panose="020B0403020404020204" pitchFamily="34" charset="0"/>
              </a:rPr>
              <a:t>: std::vector, std::</a:t>
            </a:r>
            <a:r>
              <a:rPr lang="en-US" sz="1800" dirty="0" err="1">
                <a:latin typeface="Adobe Clean SemiLight" panose="020B0403020404020204" pitchFamily="34" charset="0"/>
              </a:rPr>
              <a:t>unique_ptr</a:t>
            </a:r>
            <a:r>
              <a:rPr lang="en-US" sz="1800" dirty="0">
                <a:latin typeface="Adobe Clean SemiLight" panose="020B0403020404020204" pitchFamily="34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14783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Exemplu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obiect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RAII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DD40A-EA06-D04F-975B-91BA296CC836}"/>
              </a:ext>
            </a:extLst>
          </p:cNvPr>
          <p:cNvSpPr txBox="1"/>
          <p:nvPr/>
        </p:nvSpPr>
        <p:spPr>
          <a:xfrm>
            <a:off x="838200" y="204825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lean SemiLight" panose="020B0403020404020204" pitchFamily="34" charset="0"/>
              </a:rPr>
              <a:t>Output:</a:t>
            </a:r>
          </a:p>
        </p:txBody>
      </p:sp>
      <p:pic>
        <p:nvPicPr>
          <p:cNvPr id="12" name="Content Placeholder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3B5539E1-EC83-EE4E-B9E8-DB3D8916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4120" y="365125"/>
            <a:ext cx="4619680" cy="6361527"/>
          </a:xfr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18373CB-A738-284E-BC8D-DB2963B9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66" y="3466253"/>
            <a:ext cx="2479679" cy="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3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8456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Exemplu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utilizare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obiecte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RAII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8411921-9C51-D34E-BA04-3A7ED7D12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8814" y="681378"/>
            <a:ext cx="4480561" cy="5495243"/>
          </a:xfrm>
        </p:spPr>
      </p:pic>
    </p:spTree>
    <p:extLst>
      <p:ext uri="{BB962C8B-B14F-4D97-AF65-F5344CB8AC3E}">
        <p14:creationId xmlns:p14="http://schemas.microsoft.com/office/powerpoint/2010/main" val="9798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5B1-90D7-4C54-A783-F7C84222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1E0043-5C8C-47F5-AF39-83951C49DEF9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7852200"/>
              </p:ext>
            </p:extLst>
          </p:nvPr>
        </p:nvGraphicFramePr>
        <p:xfrm>
          <a:off x="796926" y="1920878"/>
          <a:ext cx="5762900" cy="412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2900">
                  <a:extLst>
                    <a:ext uri="{9D8B030D-6E8A-4147-A177-3AD203B41FA5}">
                      <a16:colId xmlns:a16="http://schemas.microsoft.com/office/drawing/2014/main" val="3905159293"/>
                    </a:ext>
                  </a:extLst>
                </a:gridCol>
              </a:tblGrid>
              <a:tr h="682420">
                <a:tc>
                  <a:txBody>
                    <a:bodyPr/>
                    <a:lstStyle/>
                    <a:p>
                      <a:r>
                        <a:rPr lang="en-US" sz="2100" b="0" i="0" dirty="0" err="1">
                          <a:latin typeface="Adobe Clean SemiLight" panose="020B0403020404020204" pitchFamily="34" charset="0"/>
                        </a:rPr>
                        <a:t>Excep</a:t>
                      </a:r>
                      <a:r>
                        <a:rPr lang="en-GB" sz="2100" b="0" i="0" kern="1200" dirty="0" err="1">
                          <a:solidFill>
                            <a:schemeClr val="tx1"/>
                          </a:solidFill>
                          <a:latin typeface="Adobe Clean SemiLight" panose="020B0403020404020204" pitchFamily="34" charset="0"/>
                          <a:ea typeface="+mn-ea"/>
                          <a:cs typeface="+mn-cs"/>
                        </a:rPr>
                        <a:t>ț</a:t>
                      </a:r>
                      <a:r>
                        <a:rPr lang="en-US" sz="2100" b="0" i="0" kern="1200" dirty="0">
                          <a:solidFill>
                            <a:schemeClr val="tx1"/>
                          </a:solidFill>
                          <a:latin typeface="Adobe Clean SemiLight" panose="020B040302040402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1235" marR="91235" marT="45708" marB="4570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590038"/>
                  </a:ext>
                </a:extLst>
              </a:tr>
              <a:tr h="682420">
                <a:tc>
                  <a:txBody>
                    <a:bodyPr/>
                    <a:lstStyle/>
                    <a:p>
                      <a:r>
                        <a:rPr lang="en-US" sz="2100" b="0" i="0" dirty="0">
                          <a:latin typeface="Adobe Clean SemiLight" panose="020B0403020404020204" pitchFamily="34" charset="0"/>
                        </a:rPr>
                        <a:t>RAII</a:t>
                      </a:r>
                    </a:p>
                  </a:txBody>
                  <a:tcPr marL="91235" marR="91235" marT="45708" marB="4570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149474"/>
                  </a:ext>
                </a:extLst>
              </a:tr>
              <a:tr h="716130">
                <a:tc>
                  <a:txBody>
                    <a:bodyPr/>
                    <a:lstStyle/>
                    <a:p>
                      <a:r>
                        <a:rPr lang="en-US" sz="2100" b="0" i="0" dirty="0">
                          <a:latin typeface="Adobe Clean SemiLight" panose="020B0403020404020204" pitchFamily="34" charset="0"/>
                        </a:rPr>
                        <a:t>Smart </a:t>
                      </a:r>
                      <a:r>
                        <a:rPr lang="en-US" sz="2100" b="0" i="0" dirty="0" err="1">
                          <a:latin typeface="Adobe Clean SemiLight" panose="020B0403020404020204" pitchFamily="34" charset="0"/>
                        </a:rPr>
                        <a:t>pointeri</a:t>
                      </a:r>
                      <a:r>
                        <a:rPr lang="en-US" sz="2100" b="0" i="0" dirty="0">
                          <a:latin typeface="Adobe Clean SemiLight" panose="020B0403020404020204" pitchFamily="34" charset="0"/>
                        </a:rPr>
                        <a:t> - intro</a:t>
                      </a:r>
                    </a:p>
                  </a:txBody>
                  <a:tcPr marL="91235" marR="91235" marT="45708" marB="4570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212563"/>
                  </a:ext>
                </a:extLst>
              </a:tr>
              <a:tr h="682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 err="1">
                          <a:solidFill>
                            <a:schemeClr val="tx1"/>
                          </a:solidFill>
                          <a:latin typeface="Adobe Clean SemiLight" panose="020B0403020404020204" pitchFamily="34" charset="0"/>
                          <a:ea typeface="+mn-ea"/>
                          <a:cs typeface="+mn-cs"/>
                        </a:rPr>
                        <a:t>unique_ptr</a:t>
                      </a:r>
                      <a:endParaRPr lang="en-US" sz="2100" b="0" i="0" kern="1200" dirty="0">
                        <a:solidFill>
                          <a:schemeClr val="tx1"/>
                        </a:solidFill>
                        <a:latin typeface="Adobe Clean SemiLight" panose="020B0403020404020204" pitchFamily="34" charset="0"/>
                        <a:ea typeface="+mn-ea"/>
                        <a:cs typeface="+mn-cs"/>
                      </a:endParaRPr>
                    </a:p>
                  </a:txBody>
                  <a:tcPr marL="91235" marR="91235" marT="45708" marB="4570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4942"/>
                  </a:ext>
                </a:extLst>
              </a:tr>
              <a:tr h="682420">
                <a:tc>
                  <a:txBody>
                    <a:bodyPr/>
                    <a:lstStyle/>
                    <a:p>
                      <a:r>
                        <a:rPr lang="en-US" sz="2100" b="0" i="0" dirty="0" err="1">
                          <a:latin typeface="Adobe Clean SemiLight" panose="020B0403020404020204" pitchFamily="34" charset="0"/>
                        </a:rPr>
                        <a:t>shared_ptr</a:t>
                      </a:r>
                      <a:r>
                        <a:rPr lang="en-US" sz="2100" b="0" i="0" dirty="0">
                          <a:latin typeface="Adobe Clean SemiLight" panose="020B0403020404020204" pitchFamily="34" charset="0"/>
                        </a:rPr>
                        <a:t> &amp; </a:t>
                      </a:r>
                      <a:r>
                        <a:rPr lang="en-US" sz="2100" b="0" i="0" dirty="0" err="1">
                          <a:latin typeface="Adobe Clean SemiLight" panose="020B0403020404020204" pitchFamily="34" charset="0"/>
                        </a:rPr>
                        <a:t>weak_ptr</a:t>
                      </a:r>
                      <a:endParaRPr lang="en-US" sz="2100" b="0" i="0" dirty="0">
                        <a:latin typeface="Adobe Clean SemiLight" panose="020B0403020404020204" pitchFamily="34" charset="0"/>
                      </a:endParaRPr>
                    </a:p>
                  </a:txBody>
                  <a:tcPr marL="91235" marR="91235" marT="45708" marB="4570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28391"/>
                  </a:ext>
                </a:extLst>
              </a:tr>
              <a:tr h="682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dirty="0">
                          <a:latin typeface="Adobe Clean SemiLight" panose="020B0403020404020204" pitchFamily="34" charset="0"/>
                        </a:rPr>
                        <a:t>Cast-</a:t>
                      </a:r>
                      <a:r>
                        <a:rPr lang="en-US" sz="2100" b="0" i="0" dirty="0" err="1">
                          <a:latin typeface="Adobe Clean SemiLight" panose="020B0403020404020204" pitchFamily="34" charset="0"/>
                        </a:rPr>
                        <a:t>uri</a:t>
                      </a:r>
                      <a:r>
                        <a:rPr lang="en-US" sz="2100" b="0" i="0" dirty="0">
                          <a:latin typeface="Adobe Clean SemiLight" panose="020B0403020404020204" pitchFamily="34" charset="0"/>
                        </a:rPr>
                        <a:t> </a:t>
                      </a:r>
                      <a:r>
                        <a:rPr lang="en-US" sz="2100" b="0" i="0" dirty="0" err="1">
                          <a:latin typeface="Adobe Clean SemiLight" panose="020B0403020404020204" pitchFamily="34" charset="0"/>
                        </a:rPr>
                        <a:t>pentru</a:t>
                      </a:r>
                      <a:r>
                        <a:rPr lang="en-US" sz="2100" b="0" i="0" dirty="0">
                          <a:latin typeface="Adobe Clean SemiLight" panose="020B0403020404020204" pitchFamily="34" charset="0"/>
                        </a:rPr>
                        <a:t> smart pointers</a:t>
                      </a:r>
                    </a:p>
                  </a:txBody>
                  <a:tcPr marL="91235" marR="91235" marT="45708" marB="4570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0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547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1D6-4AD8-423E-8F39-1365DAF9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933114" cy="1737360"/>
          </a:xfrm>
        </p:spPr>
        <p:txBody>
          <a:bodyPr/>
          <a:lstStyle/>
          <a:p>
            <a:r>
              <a:rPr lang="en-US" b="1" dirty="0"/>
              <a:t>Smart </a:t>
            </a:r>
            <a:r>
              <a:rPr lang="en-US" b="1" dirty="0" err="1"/>
              <a:t>pointeri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39833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Smart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pointeri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intro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ABBA143-F687-DF41-BABF-BB835CCF5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168" y="2241468"/>
            <a:ext cx="3426619" cy="23750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CA6F8-5E79-764D-8522-813EA80F6E68}"/>
              </a:ext>
            </a:extLst>
          </p:cNvPr>
          <p:cNvSpPr txBox="1"/>
          <p:nvPr/>
        </p:nvSpPr>
        <p:spPr>
          <a:xfrm>
            <a:off x="838200" y="2056802"/>
            <a:ext cx="445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dobe Clean SemiLight" panose="020B0403020404020204" pitchFamily="34" charset="0"/>
              </a:rPr>
              <a:t>Utilizatorul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trebuie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sa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aib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grij</a:t>
            </a:r>
            <a:r>
              <a:rPr lang="en-GB" sz="2000" dirty="0" err="1">
                <a:latin typeface="Adobe Clean SemiLight" panose="020B0403020404020204" pitchFamily="34" charset="0"/>
              </a:rPr>
              <a:t>ă</a:t>
            </a:r>
            <a:r>
              <a:rPr lang="en-US" sz="2000" dirty="0">
                <a:latin typeface="Adobe Clean SemiLight" panose="020B0403020404020204" pitchFamily="34" charset="0"/>
              </a:rPr>
              <a:t> de </a:t>
            </a:r>
            <a:r>
              <a:rPr lang="en-US" sz="2000" dirty="0" err="1">
                <a:latin typeface="Adobe Clean SemiLight" panose="020B0403020404020204" pitchFamily="34" charset="0"/>
              </a:rPr>
              <a:t>memorie</a:t>
            </a:r>
            <a:r>
              <a:rPr lang="en-US" sz="2000" dirty="0">
                <a:latin typeface="Adobe Clean SemiLight" panose="020B0403020404020204" pitchFamily="34" charset="0"/>
              </a:rPr>
              <a:t> c</a:t>
            </a:r>
            <a:r>
              <a:rPr lang="en-GB" sz="2000" dirty="0" err="1">
                <a:latin typeface="Adobe Clean SemiLight" panose="020B0403020404020204" pitchFamily="34" charset="0"/>
              </a:rPr>
              <a:t>â</a:t>
            </a:r>
            <a:r>
              <a:rPr lang="en-US" sz="2000" dirty="0" err="1">
                <a:latin typeface="Adobe Clean SemiLight" panose="020B0403020404020204" pitchFamily="34" charset="0"/>
              </a:rPr>
              <a:t>nd</a:t>
            </a:r>
            <a:r>
              <a:rPr lang="en-US" sz="2000" dirty="0">
                <a:latin typeface="Adobe Clean SemiLight" panose="020B0403020404020204" pitchFamily="34" charset="0"/>
              </a:rPr>
              <a:t> sunt </a:t>
            </a:r>
            <a:r>
              <a:rPr lang="en-US" sz="2000" dirty="0" err="1">
                <a:latin typeface="Adobe Clean SemiLight" panose="020B0403020404020204" pitchFamily="34" charset="0"/>
              </a:rPr>
              <a:t>utiliza</a:t>
            </a:r>
            <a:r>
              <a:rPr lang="en-GB" sz="2000" dirty="0" err="1">
                <a:latin typeface="Adobe Clean SemiLight" panose="020B0403020404020204" pitchFamily="34" charset="0"/>
              </a:rPr>
              <a:t>ț</a:t>
            </a:r>
            <a:r>
              <a:rPr lang="en-US" sz="2000" dirty="0" err="1">
                <a:latin typeface="Adobe Clean SemiLight" panose="020B0403020404020204" pitchFamily="34" charset="0"/>
              </a:rPr>
              <a:t>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pointeri</a:t>
            </a:r>
            <a:r>
              <a:rPr lang="en-US" sz="2000" dirty="0">
                <a:latin typeface="Adobe Clean SemiLight" panose="020B0403020404020204" pitchFamily="34" charset="0"/>
              </a:rPr>
              <a:t> raw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Clean SemiLight" panose="020B04030204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Clean SemiLight" panose="020B0403020404020204" pitchFamily="34" charset="0"/>
              </a:rPr>
              <a:t>Se </a:t>
            </a:r>
            <a:r>
              <a:rPr lang="en-US" sz="2000" dirty="0" err="1">
                <a:latin typeface="Adobe Clean SemiLight" panose="020B0403020404020204" pitchFamily="34" charset="0"/>
              </a:rPr>
              <a:t>poate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ajunge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foarte</a:t>
            </a:r>
            <a:r>
              <a:rPr lang="en-US" sz="2000" dirty="0">
                <a:latin typeface="Adobe Clean SemiLight" panose="020B0403020404020204" pitchFamily="34" charset="0"/>
              </a:rPr>
              <a:t> u</a:t>
            </a:r>
            <a:r>
              <a:rPr lang="en-GB" sz="2000" dirty="0" err="1">
                <a:latin typeface="Adobe Clean SemiLight" panose="020B0403020404020204" pitchFamily="34" charset="0"/>
              </a:rPr>
              <a:t>ș</a:t>
            </a:r>
            <a:r>
              <a:rPr lang="en-US" sz="2000" dirty="0">
                <a:latin typeface="Adobe Clean SemiLight" panose="020B0403020404020204" pitchFamily="34" charset="0"/>
              </a:rPr>
              <a:t>or la memory leak-</a:t>
            </a:r>
            <a:r>
              <a:rPr lang="en-US" sz="2000" dirty="0" err="1">
                <a:latin typeface="Adobe Clean SemiLight" panose="020B0403020404020204" pitchFamily="34" charset="0"/>
              </a:rPr>
              <a:t>uri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GB" sz="2000" dirty="0" err="1">
                <a:latin typeface="Adobe Clean SemiLight" panose="020B0403020404020204" pitchFamily="34" charset="0"/>
              </a:rPr>
              <a:t>î</a:t>
            </a:r>
            <a:r>
              <a:rPr lang="en-US" sz="2000" dirty="0" err="1">
                <a:latin typeface="Adobe Clean SemiLight" panose="020B0403020404020204" pitchFamily="34" charset="0"/>
              </a:rPr>
              <a:t>ntr</a:t>
            </a:r>
            <a:r>
              <a:rPr lang="en-US" sz="2000" dirty="0">
                <a:latin typeface="Adobe Clean SemiLight" panose="020B0403020404020204" pitchFamily="34" charset="0"/>
              </a:rPr>
              <a:t>-un code base </a:t>
            </a:r>
            <a:r>
              <a:rPr lang="en-US" sz="2000" dirty="0" err="1">
                <a:latin typeface="Adobe Clean SemiLight" panose="020B0403020404020204" pitchFamily="34" charset="0"/>
              </a:rPr>
              <a:t>mai</a:t>
            </a:r>
            <a:r>
              <a:rPr lang="en-US" sz="2000" dirty="0">
                <a:latin typeface="Adobe Clean SemiLight" panose="020B0403020404020204" pitchFamily="34" charset="0"/>
              </a:rPr>
              <a:t> mare</a:t>
            </a:r>
          </a:p>
        </p:txBody>
      </p:sp>
    </p:spTree>
    <p:extLst>
      <p:ext uri="{BB962C8B-B14F-4D97-AF65-F5344CB8AC3E}">
        <p14:creationId xmlns:p14="http://schemas.microsoft.com/office/powerpoint/2010/main" val="211220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Smart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pointeri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defini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ie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2D326-52B2-F04A-AB99-9B6DF724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dobe Clean SemiLight" panose="020B0403020404020204" pitchFamily="34" charset="0"/>
              </a:rPr>
              <a:t>Smart pointer - </a:t>
            </a:r>
            <a:r>
              <a:rPr lang="en-US" sz="2200" dirty="0" err="1">
                <a:latin typeface="Adobe Clean SemiLight" panose="020B0403020404020204" pitchFamily="34" charset="0"/>
              </a:rPr>
              <a:t>clas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wrapper </a:t>
            </a:r>
            <a:r>
              <a:rPr lang="en-US" sz="2200" dirty="0" err="1">
                <a:latin typeface="Adobe Clean SemiLight" panose="020B0403020404020204" pitchFamily="34" charset="0"/>
              </a:rPr>
              <a:t>pentru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pointeri</a:t>
            </a:r>
            <a:r>
              <a:rPr lang="en-US" sz="2200" dirty="0">
                <a:latin typeface="Adobe Clean SemiLight" panose="020B0403020404020204" pitchFamily="34" charset="0"/>
              </a:rPr>
              <a:t> raw</a:t>
            </a: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Managementul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memoriei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este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realizat</a:t>
            </a:r>
            <a:r>
              <a:rPr lang="en-US" sz="2200" dirty="0">
                <a:latin typeface="Adobe Clean SemiLight" panose="020B0403020404020204" pitchFamily="34" charset="0"/>
              </a:rPr>
              <a:t> automat – </a:t>
            </a:r>
            <a:r>
              <a:rPr lang="en-US" sz="2200" dirty="0" err="1">
                <a:latin typeface="Adobe Clean SemiLight" panose="020B0403020404020204" pitchFamily="34" charset="0"/>
              </a:rPr>
              <a:t>foarte</a:t>
            </a:r>
            <a:r>
              <a:rPr lang="en-US" sz="2200" dirty="0">
                <a:latin typeface="Adobe Clean SemiLight" panose="020B0403020404020204" pitchFamily="34" charset="0"/>
              </a:rPr>
              <a:t> important </a:t>
            </a:r>
            <a:r>
              <a:rPr lang="en-US" sz="2200" dirty="0" err="1">
                <a:latin typeface="Adobe Clean SemiLight" panose="020B0403020404020204" pitchFamily="34" charset="0"/>
              </a:rPr>
              <a:t>pentru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asigurarea</a:t>
            </a:r>
            <a:r>
              <a:rPr lang="en-US" sz="2200" dirty="0">
                <a:latin typeface="Adobe Clean SemiLight" panose="020B0403020404020204" pitchFamily="34" charset="0"/>
              </a:rPr>
              <a:t> RAII</a:t>
            </a:r>
          </a:p>
          <a:p>
            <a:r>
              <a:rPr lang="en-US" sz="2200" dirty="0">
                <a:latin typeface="Adobe Clean SemiLight" panose="020B0403020404020204" pitchFamily="34" charset="0"/>
              </a:rPr>
              <a:t>Smart </a:t>
            </a:r>
            <a:r>
              <a:rPr lang="en-US" sz="2200" dirty="0" err="1">
                <a:latin typeface="Adobe Clean SemiLight" panose="020B0403020404020204" pitchFamily="34" charset="0"/>
              </a:rPr>
              <a:t>pointerii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>
                <a:latin typeface="Adobe Clean SemiLight" panose="020B0403020404020204" pitchFamily="34" charset="0"/>
              </a:rPr>
              <a:t>in </a:t>
            </a:r>
            <a:r>
              <a:rPr lang="en-US" sz="2200" dirty="0" err="1">
                <a:latin typeface="Adobe Clean SemiLight" panose="020B0403020404020204" pitchFamily="34" charset="0"/>
              </a:rPr>
              <a:t>detalii</a:t>
            </a:r>
            <a:r>
              <a:rPr lang="en-US" sz="2200" dirty="0">
                <a:latin typeface="Adobe Clean SemiLight" panose="020B0403020404020204" pitchFamily="34" charset="0"/>
              </a:rPr>
              <a:t> legate de </a:t>
            </a:r>
            <a:r>
              <a:rPr lang="en-US" sz="2200" dirty="0" err="1">
                <a:latin typeface="Adobe Clean SemiLight" panose="020B0403020404020204" pitchFamily="34" charset="0"/>
              </a:rPr>
              <a:t>resursele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spre</a:t>
            </a:r>
            <a:r>
              <a:rPr lang="en-US" sz="2200" dirty="0">
                <a:latin typeface="Adobe Clean SemiLight" panose="020B0403020404020204" pitchFamily="34" charset="0"/>
              </a:rPr>
              <a:t> care </a:t>
            </a:r>
            <a:r>
              <a:rPr lang="en-US" sz="2200" dirty="0" err="1">
                <a:latin typeface="Adobe Clean SemiLight" panose="020B0403020404020204" pitchFamily="34" charset="0"/>
              </a:rPr>
              <a:t>pointeaz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Astfel</a:t>
            </a:r>
            <a:r>
              <a:rPr lang="en-US" sz="2200" dirty="0">
                <a:latin typeface="Adobe Clean SemiLight" panose="020B0403020404020204" pitchFamily="34" charset="0"/>
              </a:rPr>
              <a:t>, </a:t>
            </a:r>
            <a:r>
              <a:rPr lang="en-US" sz="2200" dirty="0" err="1">
                <a:latin typeface="Adobe Clean SemiLight" panose="020B0403020404020204" pitchFamily="34" charset="0"/>
              </a:rPr>
              <a:t>memoria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este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eliberat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c</a:t>
            </a:r>
            <a:r>
              <a:rPr lang="en-GB" sz="2400" dirty="0" err="1">
                <a:latin typeface="Adobe Clean SemiLight" panose="020B0403020404020204" pitchFamily="34" charset="0"/>
              </a:rPr>
              <a:t>â</a:t>
            </a:r>
            <a:r>
              <a:rPr lang="en-US" sz="2200" dirty="0" err="1">
                <a:latin typeface="Adobe Clean SemiLight" panose="020B0403020404020204" pitchFamily="34" charset="0"/>
              </a:rPr>
              <a:t>nd</a:t>
            </a:r>
            <a:r>
              <a:rPr lang="en-US" sz="2200" dirty="0">
                <a:latin typeface="Adobe Clean SemiLight" panose="020B0403020404020204" pitchFamily="34" charset="0"/>
              </a:rPr>
              <a:t> nu </a:t>
            </a:r>
            <a:r>
              <a:rPr lang="en-US" sz="2200" dirty="0" err="1">
                <a:latin typeface="Adobe Clean SemiLight" panose="020B0403020404020204" pitchFamily="34" charset="0"/>
              </a:rPr>
              <a:t>mai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este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utilizat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endParaRPr lang="en-US" sz="2200" dirty="0">
              <a:latin typeface="Adobe Clean SemiLight" panose="020B0403020404020204" pitchFamily="34" charset="0"/>
            </a:endParaRP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Operatorii</a:t>
            </a:r>
            <a:r>
              <a:rPr lang="en-US" sz="2200" dirty="0">
                <a:latin typeface="Adobe Clean SemiLight" panose="020B0403020404020204" pitchFamily="34" charset="0"/>
              </a:rPr>
              <a:t> -&gt; </a:t>
            </a:r>
            <a:r>
              <a:rPr lang="en-GB" sz="2200" dirty="0" err="1">
                <a:latin typeface="Adobe Clean SemiLight" panose="020B0403020404020204" pitchFamily="34" charset="0"/>
              </a:rPr>
              <a:t>ș</a:t>
            </a:r>
            <a:r>
              <a:rPr lang="en-US" sz="2200" dirty="0" err="1">
                <a:latin typeface="Adobe Clean SemiLight" panose="020B0403020404020204" pitchFamily="34" charset="0"/>
              </a:rPr>
              <a:t>i</a:t>
            </a:r>
            <a:r>
              <a:rPr lang="en-US" sz="2200" dirty="0">
                <a:latin typeface="Adobe Clean SemiLight" panose="020B0403020404020204" pitchFamily="34" charset="0"/>
              </a:rPr>
              <a:t> * sunt supra</a:t>
            </a:r>
            <a:r>
              <a:rPr lang="en-GB" sz="2200" dirty="0" err="1">
                <a:latin typeface="Adobe Clean SemiLight" panose="020B0403020404020204" pitchFamily="34" charset="0"/>
              </a:rPr>
              <a:t>î</a:t>
            </a:r>
            <a:r>
              <a:rPr lang="en-US" sz="2200" dirty="0" err="1">
                <a:latin typeface="Adobe Clean SemiLight" panose="020B0403020404020204" pitchFamily="34" charset="0"/>
              </a:rPr>
              <a:t>ncarca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pentru</a:t>
            </a:r>
            <a:r>
              <a:rPr lang="en-US" sz="2200" dirty="0">
                <a:latin typeface="Adobe Clean SemiLight" panose="020B0403020404020204" pitchFamily="34" charset="0"/>
              </a:rPr>
              <a:t> ca smart </a:t>
            </a:r>
            <a:r>
              <a:rPr lang="en-US" sz="2200" dirty="0" err="1">
                <a:latin typeface="Adobe Clean SemiLight" panose="020B0403020404020204" pitchFamily="34" charset="0"/>
              </a:rPr>
              <a:t>poinerii</a:t>
            </a:r>
            <a:r>
              <a:rPr lang="en-US" sz="2200" dirty="0">
                <a:latin typeface="Adobe Clean SemiLight" panose="020B0403020404020204" pitchFamily="34" charset="0"/>
              </a:rPr>
              <a:t> 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poat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fi </a:t>
            </a:r>
            <a:r>
              <a:rPr lang="en-US" sz="2200" dirty="0" err="1">
                <a:latin typeface="Adobe Clean SemiLight" panose="020B0403020404020204" pitchFamily="34" charset="0"/>
              </a:rPr>
              <a:t>utiliza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</a:t>
            </a:r>
            <a:r>
              <a:rPr lang="en-US" sz="2200" dirty="0">
                <a:latin typeface="Adobe Clean SemiLight" panose="020B0403020404020204" pitchFamily="34" charset="0"/>
              </a:rPr>
              <a:t> similar cu </a:t>
            </a:r>
            <a:r>
              <a:rPr lang="en-US" sz="2200" dirty="0" err="1">
                <a:latin typeface="Adobe Clean SemiLight" panose="020B0403020404020204" pitchFamily="34" charset="0"/>
              </a:rPr>
              <a:t>pointerii</a:t>
            </a:r>
            <a:r>
              <a:rPr lang="en-US" sz="2200" dirty="0">
                <a:latin typeface="Adobe Clean SemiLight" panose="020B0403020404020204" pitchFamily="34" charset="0"/>
              </a:rPr>
              <a:t> raw</a:t>
            </a:r>
          </a:p>
        </p:txBody>
      </p:sp>
    </p:spTree>
    <p:extLst>
      <p:ext uri="{BB962C8B-B14F-4D97-AF65-F5344CB8AC3E}">
        <p14:creationId xmlns:p14="http://schemas.microsoft.com/office/powerpoint/2010/main" val="345751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1D6-4AD8-423E-8F39-1365DAF9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933114" cy="1737360"/>
          </a:xfrm>
        </p:spPr>
        <p:txBody>
          <a:bodyPr/>
          <a:lstStyle/>
          <a:p>
            <a:r>
              <a:rPr lang="en-US" b="1" dirty="0"/>
              <a:t>Smart </a:t>
            </a:r>
            <a:r>
              <a:rPr lang="en-US" b="1" dirty="0" err="1"/>
              <a:t>pointeri</a:t>
            </a:r>
            <a:r>
              <a:rPr lang="en-US" b="1" dirty="0"/>
              <a:t> in STL</a:t>
            </a:r>
          </a:p>
        </p:txBody>
      </p:sp>
    </p:spTree>
    <p:extLst>
      <p:ext uri="{BB962C8B-B14F-4D97-AF65-F5344CB8AC3E}">
        <p14:creationId xmlns:p14="http://schemas.microsoft.com/office/powerpoint/2010/main" val="15748057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1D6-4AD8-423E-8F39-1365DAF9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933114" cy="1737360"/>
          </a:xfrm>
        </p:spPr>
        <p:txBody>
          <a:bodyPr/>
          <a:lstStyle/>
          <a:p>
            <a:r>
              <a:rPr lang="en-US" b="1" dirty="0" err="1"/>
              <a:t>unique_ptr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1577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intro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C90CE-8E8D-8E43-B460-B9F4FA4D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78815" cy="4351338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dobe Clean SemiLight" panose="020B0403020404020204" pitchFamily="34" charset="0"/>
              </a:rPr>
              <a:t>unique_ptr</a:t>
            </a:r>
            <a:r>
              <a:rPr lang="en-US" sz="2200" dirty="0">
                <a:latin typeface="Adobe Clean SemiLight" panose="020B0403020404020204" pitchFamily="34" charset="0"/>
              </a:rPr>
              <a:t>:</a:t>
            </a: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smart pointer </a:t>
            </a:r>
            <a:r>
              <a:rPr lang="en-US" sz="1800" dirty="0" err="1">
                <a:latin typeface="Adobe Clean SemiLight" panose="020B0403020404020204" pitchFamily="34" charset="0"/>
              </a:rPr>
              <a:t>prin</a:t>
            </a:r>
            <a:r>
              <a:rPr lang="en-US" sz="1800" dirty="0">
                <a:latin typeface="Adobe Clean SemiLight" panose="020B0403020404020204" pitchFamily="34" charset="0"/>
              </a:rPr>
              <a:t> care </a:t>
            </a:r>
            <a:r>
              <a:rPr lang="en-US" sz="1800" dirty="0" err="1">
                <a:latin typeface="Adobe Clean SemiLight" panose="020B0403020404020204" pitchFamily="34" charset="0"/>
              </a:rPr>
              <a:t>este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preluat</a:t>
            </a:r>
            <a:r>
              <a:rPr lang="en-US" sz="1800" dirty="0">
                <a:latin typeface="Adobe Clean SemiLight" panose="020B0403020404020204" pitchFamily="34" charset="0"/>
              </a:rPr>
              <a:t> ownership </a:t>
            </a:r>
            <a:r>
              <a:rPr lang="en-US" sz="1800" dirty="0" err="1">
                <a:latin typeface="Adobe Clean SemiLight" panose="020B0403020404020204" pitchFamily="34" charset="0"/>
              </a:rPr>
              <a:t>exclusiv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asupra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unei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resurse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endParaRPr lang="en-US" sz="18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Metode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uzuale</a:t>
            </a:r>
            <a:r>
              <a:rPr lang="en-US" sz="2200" dirty="0">
                <a:latin typeface="Adobe Clean SemiLight" panose="020B0403020404020204" pitchFamily="34" charset="0"/>
              </a:rPr>
              <a:t> de a </a:t>
            </a:r>
            <a:r>
              <a:rPr lang="en-US" sz="2200" dirty="0" err="1">
                <a:latin typeface="Adobe Clean SemiLight" panose="020B0403020404020204" pitchFamily="34" charset="0"/>
              </a:rPr>
              <a:t>crea</a:t>
            </a:r>
            <a:r>
              <a:rPr lang="en-US" sz="2200" dirty="0">
                <a:latin typeface="Adobe Clean SemiLight" panose="020B0403020404020204" pitchFamily="34" charset="0"/>
              </a:rPr>
              <a:t> un </a:t>
            </a:r>
            <a:r>
              <a:rPr lang="en-US" sz="2200" dirty="0" err="1">
                <a:latin typeface="Adobe Clean SemiLight" panose="020B0403020404020204" pitchFamily="34" charset="0"/>
              </a:rPr>
              <a:t>unique_ptr</a:t>
            </a:r>
            <a:r>
              <a:rPr lang="en-US" sz="2200" dirty="0">
                <a:latin typeface="Adobe Clean SemiLight" panose="020B0403020404020204" pitchFamily="34" charset="0"/>
              </a:rPr>
              <a:t>:</a:t>
            </a: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1800" dirty="0" err="1">
                <a:latin typeface="Adobe Clean SemiLight" panose="020B0403020404020204" pitchFamily="34" charset="0"/>
              </a:rPr>
              <a:t>make_unique</a:t>
            </a:r>
            <a:r>
              <a:rPr lang="en-US" sz="1800" dirty="0">
                <a:latin typeface="Adobe Clean SemiLight" panose="020B0403020404020204" pitchFamily="34" charset="0"/>
              </a:rPr>
              <a:t> (C++14) – </a:t>
            </a:r>
            <a:r>
              <a:rPr lang="en-US" sz="1800" dirty="0" err="1">
                <a:latin typeface="Adobe Clean SemiLight" panose="020B0403020404020204" pitchFamily="34" charset="0"/>
              </a:rPr>
              <a:t>ar</a:t>
            </a:r>
            <a:r>
              <a:rPr lang="en-US" sz="1800" dirty="0">
                <a:latin typeface="Adobe Clean SemiLight" panose="020B0403020404020204" pitchFamily="34" charset="0"/>
              </a:rPr>
              <a:t> fi </a:t>
            </a:r>
            <a:r>
              <a:rPr lang="en-US" sz="1800" dirty="0" err="1">
                <a:latin typeface="Adobe Clean SemiLight" panose="020B0403020404020204" pitchFamily="34" charset="0"/>
              </a:rPr>
              <a:t>recomandat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pentru</a:t>
            </a:r>
            <a:r>
              <a:rPr lang="en-US" sz="1800" dirty="0">
                <a:latin typeface="Adobe Clean SemiLight" panose="020B0403020404020204" pitchFamily="34" charset="0"/>
              </a:rPr>
              <a:t> a nu </a:t>
            </a:r>
            <a:r>
              <a:rPr lang="en-US" sz="1800" dirty="0" err="1">
                <a:latin typeface="Adobe Clean SemiLight" panose="020B0403020404020204" pitchFamily="34" charset="0"/>
              </a:rPr>
              <a:t>utiliza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niciodat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i="1" dirty="0">
                <a:latin typeface="Adobe Clean SemiLight" panose="020B0403020404020204" pitchFamily="34" charset="0"/>
              </a:rPr>
              <a:t>new</a:t>
            </a:r>
            <a:r>
              <a:rPr lang="en-US" sz="1800" dirty="0">
                <a:latin typeface="Adobe Clean SemiLight" panose="020B0403020404020204" pitchFamily="34" charset="0"/>
              </a:rPr>
              <a:t> explicit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26AA73-63DF-1149-94CE-CB9D36B9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01294"/>
            <a:ext cx="6896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–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instan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iere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(raw pointer)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9353746-57E5-0847-ACB1-EEFAFB4FC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7720" y="1509279"/>
            <a:ext cx="5364892" cy="4688999"/>
          </a:xfrm>
        </p:spPr>
      </p:pic>
    </p:spTree>
    <p:extLst>
      <p:ext uri="{BB962C8B-B14F-4D97-AF65-F5344CB8AC3E}">
        <p14:creationId xmlns:p14="http://schemas.microsoft.com/office/powerpoint/2010/main" val="2689003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–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instan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iere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(raw pointer)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929A381-7AD5-2542-8C7C-C9EDA115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5573" y="1836135"/>
            <a:ext cx="378684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04948-C29A-7147-89FE-B7656F089258}"/>
              </a:ext>
            </a:extLst>
          </p:cNvPr>
          <p:cNvSpPr txBox="1"/>
          <p:nvPr/>
        </p:nvSpPr>
        <p:spPr>
          <a:xfrm>
            <a:off x="725213" y="2522483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dobe Clean SemiLight" panose="020B0403020404020204" pitchFamily="34" charset="0"/>
              </a:rPr>
              <a:t>Nerecomandat</a:t>
            </a:r>
            <a:r>
              <a:rPr lang="en-US" dirty="0">
                <a:latin typeface="Adobe Clean SemiLight" panose="020B0403020404020204" pitchFamily="34" charset="0"/>
              </a:rPr>
              <a:t> – </a:t>
            </a:r>
            <a:r>
              <a:rPr lang="en-US" dirty="0" err="1">
                <a:latin typeface="Adobe Clean SemiLight" panose="020B0403020404020204" pitchFamily="34" charset="0"/>
              </a:rPr>
              <a:t>raw_s</a:t>
            </a:r>
            <a:r>
              <a:rPr lang="en-US" dirty="0">
                <a:latin typeface="Adobe Clean SemiLight" panose="020B0403020404020204" pitchFamily="34" charset="0"/>
              </a:rPr>
              <a:t> r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m</a:t>
            </a:r>
            <a:r>
              <a:rPr lang="en-GB" dirty="0" err="1">
                <a:latin typeface="Adobe Clean SemiLight" panose="020B0403020404020204" pitchFamily="34" charset="0"/>
              </a:rPr>
              <a:t>â</a:t>
            </a:r>
            <a:r>
              <a:rPr lang="en-US" dirty="0">
                <a:latin typeface="Adobe Clean SemiLight" panose="020B0403020404020204" pitchFamily="34" charset="0"/>
              </a:rPr>
              <a:t>ne </a:t>
            </a:r>
            <a:r>
              <a:rPr lang="en-US" dirty="0" err="1">
                <a:latin typeface="Adobe Clean SemiLight" panose="020B0403020404020204" pitchFamily="34" charset="0"/>
              </a:rPr>
              <a:t>valabil</a:t>
            </a:r>
            <a:endParaRPr lang="en-US" dirty="0">
              <a:latin typeface="Adobe Clean SemiLight" panose="020B04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0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–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instan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iere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(move)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A4D1D2D-2F19-3C49-9BE8-E6E9D7B34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4701" y="1457277"/>
            <a:ext cx="4473878" cy="5015073"/>
          </a:xfrm>
        </p:spPr>
      </p:pic>
    </p:spTree>
    <p:extLst>
      <p:ext uri="{BB962C8B-B14F-4D97-AF65-F5344CB8AC3E}">
        <p14:creationId xmlns:p14="http://schemas.microsoft.com/office/powerpoint/2010/main" val="260485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–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instan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iere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make_unique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584A159-CCFE-474A-8EC7-486BF52D6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2952" y="1688553"/>
            <a:ext cx="5653020" cy="4351338"/>
          </a:xfrm>
        </p:spPr>
      </p:pic>
    </p:spTree>
    <p:extLst>
      <p:ext uri="{BB962C8B-B14F-4D97-AF65-F5344CB8AC3E}">
        <p14:creationId xmlns:p14="http://schemas.microsoft.com/office/powerpoint/2010/main" val="327669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1D6-4AD8-423E-8F39-1365DAF9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933114" cy="1737360"/>
          </a:xfrm>
        </p:spPr>
        <p:txBody>
          <a:bodyPr/>
          <a:lstStyle/>
          <a:p>
            <a:r>
              <a:rPr lang="en-US" b="1" dirty="0" err="1"/>
              <a:t>Excep</a:t>
            </a:r>
            <a:r>
              <a:rPr lang="en-GB" b="1" dirty="0" err="1"/>
              <a:t>ț</a:t>
            </a:r>
            <a:r>
              <a:rPr lang="en-US" b="1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68906741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ownership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2D326-52B2-F04A-AB99-9B6DF724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473"/>
            <a:ext cx="4363995" cy="4351338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dobe Clean SemiLight" panose="020B0403020404020204" pitchFamily="34" charset="0"/>
              </a:rPr>
              <a:t>Bazat</a:t>
            </a:r>
            <a:r>
              <a:rPr lang="en-US" sz="2200" dirty="0">
                <a:latin typeface="Adobe Clean SemiLight" panose="020B0403020404020204" pitchFamily="34" charset="0"/>
              </a:rPr>
              <a:t> pe exclusive ownership model:</a:t>
            </a: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2 </a:t>
            </a:r>
            <a:r>
              <a:rPr lang="en-US" sz="1800" dirty="0" err="1">
                <a:latin typeface="Adobe Clean SemiLight" panose="020B0403020404020204" pitchFamily="34" charset="0"/>
              </a:rPr>
              <a:t>pointeri</a:t>
            </a:r>
            <a:r>
              <a:rPr lang="en-US" sz="1800" dirty="0">
                <a:latin typeface="Adobe Clean SemiLight" panose="020B0403020404020204" pitchFamily="34" charset="0"/>
              </a:rPr>
              <a:t> nu pot </a:t>
            </a:r>
            <a:r>
              <a:rPr lang="en-US" sz="1800" dirty="0" err="1">
                <a:latin typeface="Adobe Clean SemiLight" panose="020B0403020404020204" pitchFamily="34" charset="0"/>
              </a:rPr>
              <a:t>pointa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spre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aceea</a:t>
            </a:r>
            <a:r>
              <a:rPr lang="en-GB" sz="1800" dirty="0" err="1">
                <a:latin typeface="Adobe Clean SemiLight" panose="020B0403020404020204" pitchFamily="34" charset="0"/>
              </a:rPr>
              <a:t>ș</a:t>
            </a:r>
            <a:r>
              <a:rPr lang="en-US" sz="1800" dirty="0" err="1">
                <a:latin typeface="Adobe Clean SemiLight" panose="020B0403020404020204" pitchFamily="34" charset="0"/>
              </a:rPr>
              <a:t>i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resurs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î</a:t>
            </a:r>
            <a:r>
              <a:rPr lang="en-US" sz="1800" dirty="0">
                <a:latin typeface="Adobe Clean SemiLight" panose="020B0403020404020204" pitchFamily="34" charset="0"/>
              </a:rPr>
              <a:t>n </a:t>
            </a:r>
            <a:r>
              <a:rPr lang="en-US" sz="1800" dirty="0" err="1">
                <a:latin typeface="Adobe Clean SemiLight" panose="020B0403020404020204" pitchFamily="34" charset="0"/>
              </a:rPr>
              <a:t>acela</a:t>
            </a:r>
            <a:r>
              <a:rPr lang="en-GB" sz="1800" dirty="0" err="1">
                <a:latin typeface="Adobe Clean SemiLight" panose="020B0403020404020204" pitchFamily="34" charset="0"/>
              </a:rPr>
              <a:t>ș</a:t>
            </a:r>
            <a:r>
              <a:rPr lang="en-US" sz="1800" dirty="0" err="1">
                <a:latin typeface="Adobe Clean SemiLight" panose="020B0403020404020204" pitchFamily="34" charset="0"/>
              </a:rPr>
              <a:t>i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timp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endParaRPr lang="en-US" sz="18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Pentru</a:t>
            </a:r>
            <a:r>
              <a:rPr lang="en-US" sz="2200" dirty="0">
                <a:latin typeface="Adobe Clean SemiLight" panose="020B0403020404020204" pitchFamily="34" charset="0"/>
              </a:rPr>
              <a:t> ca Pointer2 </a:t>
            </a:r>
            <a:r>
              <a:rPr lang="en-US" sz="2200" dirty="0" err="1">
                <a:latin typeface="Adobe Clean SemiLight" panose="020B0403020404020204" pitchFamily="34" charset="0"/>
              </a:rPr>
              <a:t>sa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poat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pointa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spre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Resursa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trebuie</a:t>
            </a:r>
            <a:r>
              <a:rPr lang="en-US" sz="2200" dirty="0">
                <a:latin typeface="Adobe Clean SemiLight" panose="020B0403020404020204" pitchFamily="34" charset="0"/>
              </a:rPr>
              <a:t> ca Pointer1 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renun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>
                <a:latin typeface="Adobe Clean SemiLight" panose="020B0403020404020204" pitchFamily="34" charset="0"/>
              </a:rPr>
              <a:t>e la ownership-ul </a:t>
            </a:r>
            <a:r>
              <a:rPr lang="en-US" sz="2200" dirty="0" err="1">
                <a:latin typeface="Adobe Clean SemiLight" panose="020B0403020404020204" pitchFamily="34" charset="0"/>
              </a:rPr>
              <a:t>resursei</a:t>
            </a:r>
            <a:endParaRPr lang="en-US" sz="2200" dirty="0">
              <a:latin typeface="Adobe Clean SemiLight" panose="020B0403020404020204" pitchFamily="34" charset="0"/>
            </a:endParaRP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072FA7E-8773-F349-9E73-0DA380A5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14" y="1599771"/>
            <a:ext cx="5575590" cy="36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8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–ownership (cont.)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1301F7A-CE27-E14B-A728-D3DCF8102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1" y="2036278"/>
            <a:ext cx="4884039" cy="392452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CA1B779-BD4D-B54A-B445-6A14F5AA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831" y="2036278"/>
            <a:ext cx="5406488" cy="37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0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51" y="249512"/>
            <a:ext cx="10777152" cy="134010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– 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î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ncercare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de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pointare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spre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aceea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ș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resurs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ă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83BFA04-85D5-4D4B-9ABF-09678EB53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437" y="1949149"/>
            <a:ext cx="4398252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1D62D-897D-7440-BEE2-11758F87C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362" y="3311769"/>
            <a:ext cx="723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85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88" y="213787"/>
            <a:ext cx="9504405" cy="134010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unique_ptr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–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exemplu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de transfer al ownership-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ului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F9D9307-3DC7-9B4B-8037-88D0B56F6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1917" y="1705232"/>
            <a:ext cx="4689537" cy="4938981"/>
          </a:xfrm>
        </p:spPr>
      </p:pic>
    </p:spTree>
    <p:extLst>
      <p:ext uri="{BB962C8B-B14F-4D97-AF65-F5344CB8AC3E}">
        <p14:creationId xmlns:p14="http://schemas.microsoft.com/office/powerpoint/2010/main" val="128364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1D6-4AD8-423E-8F39-1365DAF9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933114" cy="1737360"/>
          </a:xfrm>
        </p:spPr>
        <p:txBody>
          <a:bodyPr/>
          <a:lstStyle/>
          <a:p>
            <a:r>
              <a:rPr lang="en-US" b="1" dirty="0" err="1"/>
              <a:t>shared_ptr</a:t>
            </a:r>
            <a:r>
              <a:rPr lang="en-US" b="1" dirty="0"/>
              <a:t> &amp; </a:t>
            </a:r>
            <a:r>
              <a:rPr lang="en-US" b="1" dirty="0" err="1"/>
              <a:t>weak_ptr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92214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shared_ptr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intro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C90CE-8E8D-8E43-B460-B9F4FA4D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78815" cy="4351338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dobe Clean SemiLight" panose="020B0403020404020204" pitchFamily="34" charset="0"/>
              </a:rPr>
              <a:t>shared_ptr</a:t>
            </a:r>
            <a:r>
              <a:rPr lang="en-US" sz="2200" dirty="0">
                <a:latin typeface="Adobe Clean SemiLight" panose="020B0403020404020204" pitchFamily="34" charset="0"/>
              </a:rPr>
              <a:t>:</a:t>
            </a: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smart pointer care men</a:t>
            </a:r>
            <a:r>
              <a:rPr lang="en-GB" sz="1800" dirty="0" err="1">
                <a:latin typeface="Adobe Clean SemiLight" panose="020B0403020404020204" pitchFamily="34" charset="0"/>
              </a:rPr>
              <a:t>ț</a:t>
            </a:r>
            <a:r>
              <a:rPr lang="en-US" sz="1800" dirty="0" err="1">
                <a:latin typeface="Adobe Clean SemiLight" panose="020B0403020404020204" pitchFamily="34" charset="0"/>
              </a:rPr>
              <a:t>ine</a:t>
            </a:r>
            <a:r>
              <a:rPr lang="en-US" sz="1800" dirty="0">
                <a:latin typeface="Adobe Clean SemiLight" panose="020B0403020404020204" pitchFamily="34" charset="0"/>
              </a:rPr>
              <a:t> num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 err="1">
                <a:latin typeface="Adobe Clean SemiLight" panose="020B0403020404020204" pitchFamily="34" charset="0"/>
              </a:rPr>
              <a:t>rul</a:t>
            </a:r>
            <a:r>
              <a:rPr lang="en-US" sz="1800" dirty="0">
                <a:latin typeface="Adobe Clean SemiLight" panose="020B0403020404020204" pitchFamily="34" charset="0"/>
              </a:rPr>
              <a:t> de </a:t>
            </a:r>
            <a:r>
              <a:rPr lang="en-US" sz="1800" dirty="0" err="1">
                <a:latin typeface="Adobe Clean SemiLight" panose="020B0403020404020204" pitchFamily="34" charset="0"/>
              </a:rPr>
              <a:t>referin</a:t>
            </a:r>
            <a:r>
              <a:rPr lang="en-GB" sz="1800" dirty="0" err="1">
                <a:latin typeface="Adobe Clean SemiLight" panose="020B0403020404020204" pitchFamily="34" charset="0"/>
              </a:rPr>
              <a:t>ț</a:t>
            </a:r>
            <a:r>
              <a:rPr lang="en-US" sz="1800" dirty="0">
                <a:latin typeface="Adobe Clean SemiLight" panose="020B0403020404020204" pitchFamily="34" charset="0"/>
              </a:rPr>
              <a:t>e c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 err="1">
                <a:latin typeface="Adobe Clean SemiLight" panose="020B0403020404020204" pitchFamily="34" charset="0"/>
              </a:rPr>
              <a:t>tre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resursa</a:t>
            </a:r>
            <a:r>
              <a:rPr lang="en-US" sz="1800" dirty="0">
                <a:latin typeface="Adobe Clean SemiLight" panose="020B0403020404020204" pitchFamily="34" charset="0"/>
              </a:rPr>
              <a:t> de</a:t>
            </a:r>
            <a:r>
              <a:rPr lang="en-GB" sz="1800" dirty="0" err="1">
                <a:latin typeface="Adobe Clean SemiLight" panose="020B0403020404020204" pitchFamily="34" charset="0"/>
              </a:rPr>
              <a:t>ț</a:t>
            </a:r>
            <a:r>
              <a:rPr lang="en-US" sz="1800" dirty="0" err="1">
                <a:latin typeface="Adobe Clean SemiLight" panose="020B0403020404020204" pitchFamily="34" charset="0"/>
              </a:rPr>
              <a:t>inut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endParaRPr lang="en-US" sz="1800" dirty="0">
              <a:latin typeface="Adobe Clean SemiLight" panose="020B0403020404020204" pitchFamily="34" charset="0"/>
            </a:endParaRPr>
          </a:p>
          <a:p>
            <a:r>
              <a:rPr lang="en-US" sz="2200" dirty="0">
                <a:latin typeface="Adobe Clean SemiLight" panose="020B0403020404020204" pitchFamily="34" charset="0"/>
              </a:rPr>
              <a:t>Exist</a:t>
            </a:r>
            <a:r>
              <a:rPr lang="en-GB" sz="24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mai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multe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metode</a:t>
            </a:r>
            <a:r>
              <a:rPr lang="en-US" sz="2200" dirty="0">
                <a:latin typeface="Adobe Clean SemiLight" panose="020B0403020404020204" pitchFamily="34" charset="0"/>
              </a:rPr>
              <a:t> de a </a:t>
            </a:r>
            <a:r>
              <a:rPr lang="en-US" sz="2200" dirty="0" err="1">
                <a:latin typeface="Adobe Clean SemiLight" panose="020B0403020404020204" pitchFamily="34" charset="0"/>
              </a:rPr>
              <a:t>crea</a:t>
            </a:r>
            <a:r>
              <a:rPr lang="en-US" sz="2200" dirty="0">
                <a:latin typeface="Adobe Clean SemiLight" panose="020B0403020404020204" pitchFamily="34" charset="0"/>
              </a:rPr>
              <a:t> un </a:t>
            </a:r>
            <a:r>
              <a:rPr lang="en-US" sz="2200" dirty="0" err="1">
                <a:latin typeface="Adobe Clean SemiLight" panose="020B0403020404020204" pitchFamily="34" charset="0"/>
              </a:rPr>
              <a:t>shared_ptr</a:t>
            </a:r>
            <a:r>
              <a:rPr lang="en-US" sz="2200" dirty="0">
                <a:latin typeface="Adobe Clean SemiLight" panose="020B0403020404020204" pitchFamily="34" charset="0"/>
              </a:rPr>
              <a:t>:</a:t>
            </a:r>
          </a:p>
          <a:p>
            <a:pPr lvl="1"/>
            <a:r>
              <a:rPr lang="en-US" sz="1800" dirty="0" err="1">
                <a:latin typeface="Adobe Clean SemiLight" panose="020B0403020404020204" pitchFamily="34" charset="0"/>
              </a:rPr>
              <a:t>Dintr</a:t>
            </a:r>
            <a:r>
              <a:rPr lang="en-US" sz="1800" dirty="0">
                <a:latin typeface="Adobe Clean SemiLight" panose="020B0403020404020204" pitchFamily="34" charset="0"/>
              </a:rPr>
              <a:t>-un raw pointer</a:t>
            </a: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Copy constructor</a:t>
            </a:r>
          </a:p>
          <a:p>
            <a:pPr lvl="1"/>
            <a:r>
              <a:rPr lang="en-US" sz="1800" dirty="0">
                <a:latin typeface="Adobe Clean SemiLight" panose="020B0403020404020204" pitchFamily="34" charset="0"/>
              </a:rPr>
              <a:t>Move constructor</a:t>
            </a:r>
          </a:p>
          <a:p>
            <a:pPr lvl="1"/>
            <a:r>
              <a:rPr lang="en-US" sz="1800" dirty="0" err="1">
                <a:latin typeface="Adobe Clean SemiLight" panose="020B0403020404020204" pitchFamily="34" charset="0"/>
              </a:rPr>
              <a:t>make_shared</a:t>
            </a:r>
            <a:endParaRPr lang="en-US" sz="2200" dirty="0">
              <a:latin typeface="Adobe Clean SemiLight" panose="020B0403020404020204" pitchFamily="34" charset="0"/>
            </a:endParaRPr>
          </a:p>
          <a:p>
            <a:pPr lvl="1"/>
            <a:endParaRPr lang="en-US" sz="1800" dirty="0">
              <a:latin typeface="Adobe Clean SemiLight" panose="020B04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2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shared_ptr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exemple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instan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iere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8188E6F-E1E9-884E-9D59-D0749AC99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241" y="1657515"/>
            <a:ext cx="4577054" cy="4351337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5520ABD-2F6A-7B48-9083-8713D80AB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26" y="1657515"/>
            <a:ext cx="5524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shared_ptr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exemplu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de ownership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multiplu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CE0FCF6-CC7F-8146-BF15-42115B7FD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941" y="1472577"/>
            <a:ext cx="5351887" cy="4751900"/>
          </a:xfrm>
        </p:spPr>
      </p:pic>
    </p:spTree>
    <p:extLst>
      <p:ext uri="{BB962C8B-B14F-4D97-AF65-F5344CB8AC3E}">
        <p14:creationId xmlns:p14="http://schemas.microsoft.com/office/powerpoint/2010/main" val="1662875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weak_ptr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20F6A-59E4-9E4F-B932-A6B4C117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948"/>
            <a:ext cx="10515600" cy="4573015"/>
          </a:xfrm>
        </p:spPr>
        <p:txBody>
          <a:bodyPr/>
          <a:lstStyle/>
          <a:p>
            <a:r>
              <a:rPr lang="en-US" dirty="0" err="1">
                <a:latin typeface="Adobe Clean SemiLight" panose="020B0403020404020204" pitchFamily="34" charset="0"/>
              </a:rPr>
              <a:t>weak_ptr</a:t>
            </a:r>
            <a:r>
              <a:rPr lang="en-US" dirty="0">
                <a:latin typeface="Adobe Clean SemiLight" panose="020B0403020404020204" pitchFamily="34" charset="0"/>
              </a:rPr>
              <a:t> – “non-owning” pointer care </a:t>
            </a:r>
            <a:r>
              <a:rPr lang="en-US" dirty="0" err="1">
                <a:latin typeface="Adobe Clean SemiLight" panose="020B0403020404020204" pitchFamily="34" charset="0"/>
              </a:rPr>
              <a:t>pointeaz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spre</a:t>
            </a:r>
            <a:r>
              <a:rPr lang="en-US" dirty="0">
                <a:latin typeface="Adobe Clean SemiLight" panose="020B0403020404020204" pitchFamily="34" charset="0"/>
              </a:rPr>
              <a:t> o </a:t>
            </a:r>
            <a:r>
              <a:rPr lang="en-US" dirty="0" err="1">
                <a:latin typeface="Adobe Clean SemiLight" panose="020B0403020404020204" pitchFamily="34" charset="0"/>
              </a:rPr>
              <a:t>resurs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a </a:t>
            </a:r>
            <a:r>
              <a:rPr lang="en-US" dirty="0" err="1">
                <a:latin typeface="Adobe Clean SemiLight" panose="020B0403020404020204" pitchFamily="34" charset="0"/>
              </a:rPr>
              <a:t>unui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shared_ptr</a:t>
            </a:r>
            <a:endParaRPr lang="en-US" dirty="0">
              <a:latin typeface="Adobe Clean SemiLight" panose="020B0403020404020204" pitchFamily="34" charset="0"/>
            </a:endParaRPr>
          </a:p>
          <a:p>
            <a:endParaRPr lang="en-US" dirty="0">
              <a:latin typeface="Adobe Clean SemiLight" panose="020B0403020404020204" pitchFamily="34" charset="0"/>
            </a:endParaRPr>
          </a:p>
          <a:p>
            <a:r>
              <a:rPr lang="en-US" dirty="0">
                <a:latin typeface="Adobe Clean SemiLight" panose="020B0403020404020204" pitchFamily="34" charset="0"/>
              </a:rPr>
              <a:t>Nu </a:t>
            </a:r>
            <a:r>
              <a:rPr lang="en-US" dirty="0" err="1">
                <a:latin typeface="Adobe Clean SemiLight" panose="020B0403020404020204" pitchFamily="34" charset="0"/>
              </a:rPr>
              <a:t>afecteaz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num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 err="1">
                <a:latin typeface="Adobe Clean SemiLight" panose="020B0403020404020204" pitchFamily="34" charset="0"/>
              </a:rPr>
              <a:t>rul</a:t>
            </a:r>
            <a:r>
              <a:rPr lang="en-US" dirty="0">
                <a:latin typeface="Adobe Clean SemiLight" panose="020B0403020404020204" pitchFamily="34" charset="0"/>
              </a:rPr>
              <a:t> de </a:t>
            </a:r>
            <a:r>
              <a:rPr lang="en-US" dirty="0" err="1">
                <a:latin typeface="Adobe Clean SemiLight" panose="020B0403020404020204" pitchFamily="34" charset="0"/>
              </a:rPr>
              <a:t>referin</a:t>
            </a:r>
            <a:r>
              <a:rPr lang="en-GB" dirty="0" err="1">
                <a:latin typeface="Adobe Clean SemiLight" panose="020B0403020404020204" pitchFamily="34" charset="0"/>
              </a:rPr>
              <a:t>ț</a:t>
            </a:r>
            <a:r>
              <a:rPr lang="en-US" dirty="0">
                <a:latin typeface="Adobe Clean SemiLight" panose="020B0403020404020204" pitchFamily="34" charset="0"/>
              </a:rPr>
              <a:t>e </a:t>
            </a:r>
            <a:r>
              <a:rPr lang="en-GB" dirty="0" err="1">
                <a:latin typeface="Adobe Clean SemiLight" panose="020B0403020404020204" pitchFamily="34" charset="0"/>
              </a:rPr>
              <a:t>că</a:t>
            </a:r>
            <a:r>
              <a:rPr lang="en-US" dirty="0" err="1">
                <a:latin typeface="Adobe Clean SemiLight" panose="020B0403020404020204" pitchFamily="34" charset="0"/>
              </a:rPr>
              <a:t>tre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resursa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respectiv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endParaRPr lang="en-US" dirty="0">
              <a:latin typeface="Adobe Clean SemiLight" panose="020B0403020404020204" pitchFamily="34" charset="0"/>
            </a:endParaRPr>
          </a:p>
          <a:p>
            <a:endParaRPr lang="en-US" dirty="0">
              <a:latin typeface="Adobe Clean SemiLight" panose="020B0403020404020204" pitchFamily="34" charset="0"/>
            </a:endParaRPr>
          </a:p>
          <a:p>
            <a:r>
              <a:rPr lang="en-US" dirty="0" err="1">
                <a:latin typeface="Adobe Clean SemiLight" panose="020B0403020404020204" pitchFamily="34" charset="0"/>
              </a:rPr>
              <a:t>Doar</a:t>
            </a:r>
            <a:r>
              <a:rPr lang="en-US" dirty="0">
                <a:latin typeface="Adobe Clean SemiLight" panose="020B0403020404020204" pitchFamily="34" charset="0"/>
              </a:rPr>
              <a:t> men</a:t>
            </a:r>
            <a:r>
              <a:rPr lang="en-GB" dirty="0" err="1">
                <a:latin typeface="Adobe Clean SemiLight" panose="020B0403020404020204" pitchFamily="34" charset="0"/>
              </a:rPr>
              <a:t>ț</a:t>
            </a:r>
            <a:r>
              <a:rPr lang="en-US" dirty="0" err="1">
                <a:latin typeface="Adobe Clean SemiLight" panose="020B0403020404020204" pitchFamily="34" charset="0"/>
              </a:rPr>
              <a:t>ine</a:t>
            </a:r>
            <a:r>
              <a:rPr lang="en-US" dirty="0">
                <a:latin typeface="Adobe Clean SemiLight" panose="020B0403020404020204" pitchFamily="34" charset="0"/>
              </a:rPr>
              <a:t> o “</a:t>
            </a:r>
            <a:r>
              <a:rPr lang="en-US" dirty="0" err="1">
                <a:latin typeface="Adobe Clean SemiLight" panose="020B0403020404020204" pitchFamily="34" charset="0"/>
              </a:rPr>
              <a:t>legatur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” c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 err="1">
                <a:latin typeface="Adobe Clean SemiLight" panose="020B0403020404020204" pitchFamily="34" charset="0"/>
              </a:rPr>
              <a:t>tre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resurs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GB" dirty="0" err="1">
                <a:latin typeface="Adobe Clean SemiLight" panose="020B0403020404020204" pitchFamily="34" charset="0"/>
              </a:rPr>
              <a:t>î</a:t>
            </a:r>
            <a:r>
              <a:rPr lang="en-US" dirty="0">
                <a:latin typeface="Adobe Clean SemiLight" panose="020B0403020404020204" pitchFamily="34" charset="0"/>
              </a:rPr>
              <a:t>ns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nu o </a:t>
            </a:r>
            <a:r>
              <a:rPr lang="en-US" dirty="0" err="1">
                <a:latin typeface="Adobe Clean SemiLight" panose="020B0403020404020204" pitchFamily="34" charset="0"/>
              </a:rPr>
              <a:t>poate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accesa</a:t>
            </a:r>
            <a:r>
              <a:rPr lang="en-US" dirty="0">
                <a:latin typeface="Adobe Clean SemiLight" panose="020B0403020404020204" pitchFamily="34" charset="0"/>
              </a:rPr>
              <a:t> direct</a:t>
            </a:r>
          </a:p>
        </p:txBody>
      </p:sp>
    </p:spTree>
    <p:extLst>
      <p:ext uri="{BB962C8B-B14F-4D97-AF65-F5344CB8AC3E}">
        <p14:creationId xmlns:p14="http://schemas.microsoft.com/office/powerpoint/2010/main" val="2578456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weak_ptr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-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exemplu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6F589-F0AC-E344-8DF7-633ADF03FDD6}"/>
              </a:ext>
            </a:extLst>
          </p:cNvPr>
          <p:cNvSpPr txBox="1"/>
          <p:nvPr/>
        </p:nvSpPr>
        <p:spPr>
          <a:xfrm>
            <a:off x="493716" y="2505670"/>
            <a:ext cx="280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Clean SemiLight" panose="020B0403020404020204" pitchFamily="34" charset="0"/>
              </a:rPr>
              <a:t>use_count</a:t>
            </a:r>
            <a:r>
              <a:rPr lang="en-US" dirty="0">
                <a:latin typeface="Adobe Clean SemiLight" panose="020B0403020404020204" pitchFamily="34" charset="0"/>
              </a:rPr>
              <a:t> = num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 err="1">
                <a:latin typeface="Adobe Clean SemiLight" panose="020B0403020404020204" pitchFamily="34" charset="0"/>
              </a:rPr>
              <a:t>rul</a:t>
            </a:r>
            <a:r>
              <a:rPr lang="en-US" dirty="0">
                <a:latin typeface="Adobe Clean SemiLight" panose="020B0403020404020204" pitchFamily="34" charset="0"/>
              </a:rPr>
              <a:t> de </a:t>
            </a:r>
            <a:r>
              <a:rPr lang="en-US" dirty="0" err="1">
                <a:latin typeface="Adobe Clean SemiLight" panose="020B0403020404020204" pitchFamily="34" charset="0"/>
              </a:rPr>
              <a:t>shared_ptr</a:t>
            </a:r>
            <a:r>
              <a:rPr lang="en-US" dirty="0">
                <a:latin typeface="Adobe Clean SemiLight" panose="020B0403020404020204" pitchFamily="34" charset="0"/>
              </a:rPr>
              <a:t> care </a:t>
            </a:r>
            <a:r>
              <a:rPr lang="en-US" dirty="0" err="1">
                <a:latin typeface="Adobe Clean SemiLight" panose="020B0403020404020204" pitchFamily="34" charset="0"/>
              </a:rPr>
              <a:t>pointeaz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c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 err="1">
                <a:latin typeface="Adobe Clean SemiLight" panose="020B0403020404020204" pitchFamily="34" charset="0"/>
              </a:rPr>
              <a:t>tre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resurs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endParaRPr lang="en-US" dirty="0">
              <a:latin typeface="Adobe Clean SemiLight" panose="020B0403020404020204" pitchFamily="34" charset="0"/>
            </a:endParaRPr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05583-3289-D94B-BD5C-03B56F160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3415" y="1637960"/>
            <a:ext cx="7180385" cy="4574172"/>
          </a:xfrm>
        </p:spPr>
      </p:pic>
    </p:spTree>
    <p:extLst>
      <p:ext uri="{BB962C8B-B14F-4D97-AF65-F5344CB8AC3E}">
        <p14:creationId xmlns:p14="http://schemas.microsoft.com/office/powerpoint/2010/main" val="6478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- intro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B77766F-D0F4-4DB0-A195-BE2A00F0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61" y="1717589"/>
            <a:ext cx="11312932" cy="4525556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Adobe Clean SemiLight" panose="020B0403020404020204" pitchFamily="34" charset="0"/>
              </a:rPr>
              <a:t>De </a:t>
            </a:r>
            <a:r>
              <a:rPr lang="en-US" sz="2000" dirty="0" err="1">
                <a:latin typeface="Adobe Clean SemiLight" panose="020B0403020404020204" pitchFamily="34" charset="0"/>
              </a:rPr>
              <a:t>ce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avem</a:t>
            </a:r>
            <a:r>
              <a:rPr lang="en-US" sz="2000" dirty="0">
                <a:latin typeface="Adobe Clean SemiLight" panose="020B0403020404020204" pitchFamily="34" charset="0"/>
              </a:rPr>
              <a:t> </a:t>
            </a:r>
            <a:r>
              <a:rPr lang="en-US" sz="2000" dirty="0" err="1">
                <a:latin typeface="Adobe Clean SemiLight" panose="020B0403020404020204" pitchFamily="34" charset="0"/>
              </a:rPr>
              <a:t>nevoie</a:t>
            </a:r>
            <a:r>
              <a:rPr lang="en-US" sz="2000" dirty="0">
                <a:latin typeface="Adobe Clean SemiLight" panose="020B0403020404020204" pitchFamily="34" charset="0"/>
              </a:rPr>
              <a:t> de </a:t>
            </a:r>
            <a:r>
              <a:rPr lang="en-US" sz="2000" dirty="0" err="1">
                <a:latin typeface="Adobe Clean SemiLight" panose="020B0403020404020204" pitchFamily="34" charset="0"/>
              </a:rPr>
              <a:t>excep</a:t>
            </a:r>
            <a:r>
              <a:rPr lang="en-GB" sz="2000" dirty="0" err="1">
                <a:latin typeface="Adobe Clean SemiLight" panose="020B0403020404020204" pitchFamily="34" charset="0"/>
              </a:rPr>
              <a:t>ț</a:t>
            </a:r>
            <a:r>
              <a:rPr lang="en-US" sz="2000" dirty="0">
                <a:latin typeface="Adobe Clean SemiLight" panose="020B0403020404020204" pitchFamily="34" charset="0"/>
              </a:rPr>
              <a:t>ii?</a:t>
            </a:r>
          </a:p>
          <a:p>
            <a:pPr lvl="2"/>
            <a:r>
              <a:rPr lang="en-US" sz="1800" dirty="0" err="1">
                <a:latin typeface="Adobe Clean SemiLight" panose="020B0403020404020204" pitchFamily="34" charset="0"/>
              </a:rPr>
              <a:t>Pentru</a:t>
            </a:r>
            <a:r>
              <a:rPr lang="en-US" sz="1800" dirty="0">
                <a:latin typeface="Adobe Clean SemiLight" panose="020B0403020404020204" pitchFamily="34" charset="0"/>
              </a:rPr>
              <a:t> a </a:t>
            </a:r>
            <a:r>
              <a:rPr lang="en-US" sz="1800" dirty="0" err="1">
                <a:latin typeface="Adobe Clean SemiLight" panose="020B0403020404020204" pitchFamily="34" charset="0"/>
              </a:rPr>
              <a:t>trata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probleme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neprev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 err="1">
                <a:latin typeface="Adobe Clean SemiLight" panose="020B0403020404020204" pitchFamily="34" charset="0"/>
              </a:rPr>
              <a:t>zute</a:t>
            </a:r>
            <a:r>
              <a:rPr lang="en-US" sz="1800" dirty="0">
                <a:latin typeface="Adobe Clean SemiLight" panose="020B0403020404020204" pitchFamily="34" charset="0"/>
              </a:rPr>
              <a:t> ap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 err="1">
                <a:latin typeface="Adobe Clean SemiLight" panose="020B0403020404020204" pitchFamily="34" charset="0"/>
              </a:rPr>
              <a:t>rute</a:t>
            </a:r>
            <a:r>
              <a:rPr lang="en-US" sz="1800" dirty="0">
                <a:latin typeface="Adobe Clean SemiLight" panose="020B0403020404020204" pitchFamily="34" charset="0"/>
              </a:rPr>
              <a:t> la runtime</a:t>
            </a:r>
          </a:p>
          <a:p>
            <a:pPr lvl="2"/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r>
              <a:rPr lang="en-US" sz="2000" dirty="0" err="1">
                <a:latin typeface="Adobe Clean SemiLight" panose="020B0403020404020204" pitchFamily="34" charset="0"/>
              </a:rPr>
              <a:t>Exemple</a:t>
            </a:r>
            <a:r>
              <a:rPr lang="en-US" sz="2000" dirty="0">
                <a:latin typeface="Adobe Clean SemiLight" panose="020B0403020404020204" pitchFamily="34" charset="0"/>
              </a:rPr>
              <a:t>:</a:t>
            </a:r>
          </a:p>
          <a:p>
            <a:pPr lvl="2"/>
            <a:r>
              <a:rPr lang="en-US" sz="1800" dirty="0" err="1">
                <a:latin typeface="Adobe Clean SemiLight" panose="020B0403020404020204" pitchFamily="34" charset="0"/>
              </a:rPr>
              <a:t>Deschiderea</a:t>
            </a:r>
            <a:r>
              <a:rPr lang="en-US" sz="1800" dirty="0">
                <a:latin typeface="Adobe Clean SemiLight" panose="020B0403020404020204" pitchFamily="34" charset="0"/>
              </a:rPr>
              <a:t> e</a:t>
            </a:r>
            <a:r>
              <a:rPr lang="en-GB" sz="1800" dirty="0" err="1">
                <a:latin typeface="Adobe Clean SemiLight" panose="020B0403020404020204" pitchFamily="34" charset="0"/>
              </a:rPr>
              <a:t>ș</a:t>
            </a:r>
            <a:r>
              <a:rPr lang="en-US" sz="1800" dirty="0" err="1">
                <a:latin typeface="Adobe Clean SemiLight" panose="020B0403020404020204" pitchFamily="34" charset="0"/>
              </a:rPr>
              <a:t>uat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>
                <a:latin typeface="Adobe Clean SemiLight" panose="020B0403020404020204" pitchFamily="34" charset="0"/>
              </a:rPr>
              <a:t> a </a:t>
            </a:r>
            <a:r>
              <a:rPr lang="en-US" sz="1800" dirty="0" err="1">
                <a:latin typeface="Adobe Clean SemiLight" panose="020B0403020404020204" pitchFamily="34" charset="0"/>
              </a:rPr>
              <a:t>unui</a:t>
            </a:r>
            <a:r>
              <a:rPr lang="en-US" sz="1800" dirty="0">
                <a:latin typeface="Adobe Clean SemiLight" panose="020B0403020404020204" pitchFamily="34" charset="0"/>
              </a:rPr>
              <a:t> fi</a:t>
            </a:r>
            <a:r>
              <a:rPr lang="en-GB" sz="1800" dirty="0" err="1">
                <a:latin typeface="Adobe Clean SemiLight" panose="020B0403020404020204" pitchFamily="34" charset="0"/>
              </a:rPr>
              <a:t>ș</a:t>
            </a:r>
            <a:r>
              <a:rPr lang="en-US" sz="1800" dirty="0" err="1">
                <a:latin typeface="Adobe Clean SemiLight" panose="020B0403020404020204" pitchFamily="34" charset="0"/>
              </a:rPr>
              <a:t>ier</a:t>
            </a:r>
            <a:r>
              <a:rPr lang="en-US" sz="1800" dirty="0">
                <a:latin typeface="Adobe Clean SemiLight" panose="020B0403020404020204" pitchFamily="34" charset="0"/>
              </a:rPr>
              <a:t> / </a:t>
            </a:r>
            <a:r>
              <a:rPr lang="en-US" sz="1800" dirty="0" err="1">
                <a:latin typeface="Adobe Clean SemiLight" panose="020B0403020404020204" pitchFamily="34" charset="0"/>
              </a:rPr>
              <a:t>scrierea</a:t>
            </a:r>
            <a:r>
              <a:rPr lang="en-US" sz="1800" dirty="0">
                <a:latin typeface="Adobe Clean SemiLight" panose="020B0403020404020204" pitchFamily="34" charset="0"/>
              </a:rPr>
              <a:t> e</a:t>
            </a:r>
            <a:r>
              <a:rPr lang="en-GB" sz="1800" dirty="0" err="1">
                <a:latin typeface="Adobe Clean SemiLight" panose="020B0403020404020204" pitchFamily="34" charset="0"/>
              </a:rPr>
              <a:t>ș</a:t>
            </a:r>
            <a:r>
              <a:rPr lang="en-US" sz="1800" dirty="0" err="1">
                <a:latin typeface="Adobe Clean SemiLight" panose="020B0403020404020204" pitchFamily="34" charset="0"/>
              </a:rPr>
              <a:t>uat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î</a:t>
            </a:r>
            <a:r>
              <a:rPr lang="en-US" sz="1800" dirty="0" err="1">
                <a:latin typeface="Adobe Clean SemiLight" panose="020B0403020404020204" pitchFamily="34" charset="0"/>
              </a:rPr>
              <a:t>ntr</a:t>
            </a:r>
            <a:r>
              <a:rPr lang="en-US" sz="1800" dirty="0">
                <a:latin typeface="Adobe Clean SemiLight" panose="020B0403020404020204" pitchFamily="34" charset="0"/>
              </a:rPr>
              <a:t>-un fi</a:t>
            </a:r>
            <a:r>
              <a:rPr lang="en-GB" sz="1800" dirty="0" err="1">
                <a:latin typeface="Adobe Clean SemiLight" panose="020B0403020404020204" pitchFamily="34" charset="0"/>
              </a:rPr>
              <a:t>ș</a:t>
            </a:r>
            <a:r>
              <a:rPr lang="en-US" sz="1800" dirty="0" err="1">
                <a:latin typeface="Adobe Clean SemiLight" panose="020B0403020404020204" pitchFamily="34" charset="0"/>
              </a:rPr>
              <a:t>ier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2"/>
            <a:r>
              <a:rPr lang="en-US" sz="1800" dirty="0">
                <a:latin typeface="Adobe Clean SemiLight" panose="020B0403020404020204" pitchFamily="34" charset="0"/>
              </a:rPr>
              <a:t>Request c</a:t>
            </a:r>
            <a:r>
              <a:rPr lang="en-GB" sz="1800" dirty="0" err="1">
                <a:latin typeface="Adobe Clean SemiLight" panose="020B0403020404020204" pitchFamily="34" charset="0"/>
              </a:rPr>
              <a:t>ă</a:t>
            </a:r>
            <a:r>
              <a:rPr lang="en-US" sz="1800" dirty="0" err="1">
                <a:latin typeface="Adobe Clean SemiLight" panose="020B0403020404020204" pitchFamily="34" charset="0"/>
              </a:rPr>
              <a:t>tre</a:t>
            </a:r>
            <a:r>
              <a:rPr lang="en-US" sz="1800" dirty="0">
                <a:latin typeface="Adobe Clean SemiLight" panose="020B0403020404020204" pitchFamily="34" charset="0"/>
              </a:rPr>
              <a:t> un server – </a:t>
            </a:r>
            <a:r>
              <a:rPr lang="en-US" sz="1800" dirty="0" err="1">
                <a:latin typeface="Adobe Clean SemiLight" panose="020B0403020404020204" pitchFamily="34" charset="0"/>
              </a:rPr>
              <a:t>serverul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poate</a:t>
            </a:r>
            <a:r>
              <a:rPr lang="en-US" sz="1800" dirty="0">
                <a:latin typeface="Adobe Clean SemiLight" panose="020B0403020404020204" pitchFamily="34" charset="0"/>
              </a:rPr>
              <a:t> fi </a:t>
            </a:r>
            <a:r>
              <a:rPr lang="en-US" sz="1800" dirty="0" err="1">
                <a:latin typeface="Adobe Clean SemiLight" panose="020B0403020404020204" pitchFamily="34" charset="0"/>
              </a:rPr>
              <a:t>indisponibil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î</a:t>
            </a:r>
            <a:r>
              <a:rPr lang="en-US" sz="1800" dirty="0">
                <a:latin typeface="Adobe Clean SemiLight" panose="020B0403020404020204" pitchFamily="34" charset="0"/>
              </a:rPr>
              <a:t>n </a:t>
            </a:r>
            <a:r>
              <a:rPr lang="en-US" sz="1800" dirty="0" err="1">
                <a:latin typeface="Adobe Clean SemiLight" panose="020B0403020404020204" pitchFamily="34" charset="0"/>
              </a:rPr>
              <a:t>acel</a:t>
            </a:r>
            <a:r>
              <a:rPr lang="en-US" sz="1800" dirty="0">
                <a:latin typeface="Adobe Clean SemiLight" panose="020B0403020404020204" pitchFamily="34" charset="0"/>
              </a:rPr>
              <a:t> moment</a:t>
            </a:r>
          </a:p>
          <a:p>
            <a:pPr lvl="2"/>
            <a:r>
              <a:rPr lang="en-US" sz="1800" dirty="0">
                <a:latin typeface="Adobe Clean SemiLight" panose="020B0403020404020204" pitchFamily="34" charset="0"/>
              </a:rPr>
              <a:t>Input </a:t>
            </a:r>
            <a:r>
              <a:rPr lang="en-US" sz="1800" dirty="0" err="1">
                <a:latin typeface="Adobe Clean SemiLight" panose="020B0403020404020204" pitchFamily="34" charset="0"/>
              </a:rPr>
              <a:t>incorect</a:t>
            </a:r>
            <a:r>
              <a:rPr lang="en-US" sz="1800" dirty="0">
                <a:latin typeface="Adobe Clean SemiLight" panose="020B0403020404020204" pitchFamily="34" charset="0"/>
              </a:rPr>
              <a:t> de la </a:t>
            </a:r>
            <a:r>
              <a:rPr lang="en-US" sz="1800" dirty="0" err="1">
                <a:latin typeface="Adobe Clean SemiLight" panose="020B0403020404020204" pitchFamily="34" charset="0"/>
              </a:rPr>
              <a:t>utilizator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2"/>
            <a:r>
              <a:rPr lang="en-US" sz="1800" dirty="0">
                <a:latin typeface="Adobe Clean SemiLight" panose="020B0403020404020204" pitchFamily="34" charset="0"/>
              </a:rPr>
              <a:t>Bug-</a:t>
            </a:r>
            <a:r>
              <a:rPr lang="en-US" sz="1800" dirty="0" err="1">
                <a:latin typeface="Adobe Clean SemiLight" panose="020B0403020404020204" pitchFamily="34" charset="0"/>
              </a:rPr>
              <a:t>uri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pentru</a:t>
            </a:r>
            <a:r>
              <a:rPr lang="en-US" sz="1800" dirty="0">
                <a:latin typeface="Adobe Clean SemiLight" panose="020B0403020404020204" pitchFamily="34" charset="0"/>
              </a:rPr>
              <a:t> care </a:t>
            </a:r>
            <a:r>
              <a:rPr lang="en-US" sz="1800" dirty="0" err="1">
                <a:latin typeface="Adobe Clean SemiLight" panose="020B0403020404020204" pitchFamily="34" charset="0"/>
              </a:rPr>
              <a:t>avem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nevoie</a:t>
            </a:r>
            <a:r>
              <a:rPr lang="en-US" sz="1800" dirty="0">
                <a:latin typeface="Adobe Clean SemiLight" panose="020B0403020404020204" pitchFamily="34" charset="0"/>
              </a:rPr>
              <a:t> de </a:t>
            </a:r>
            <a:r>
              <a:rPr lang="en-US" sz="1800" dirty="0" err="1">
                <a:latin typeface="Adobe Clean SemiLight" panose="020B0403020404020204" pitchFamily="34" charset="0"/>
              </a:rPr>
              <a:t>mai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multe</a:t>
            </a:r>
            <a:r>
              <a:rPr lang="en-US" sz="1800" dirty="0">
                <a:latin typeface="Adobe Clean SemiLight" panose="020B0403020404020204" pitchFamily="34" charset="0"/>
              </a:rPr>
              <a:t> </a:t>
            </a:r>
            <a:r>
              <a:rPr lang="en-US" sz="1800" dirty="0" err="1">
                <a:latin typeface="Adobe Clean SemiLight" panose="020B0403020404020204" pitchFamily="34" charset="0"/>
              </a:rPr>
              <a:t>informa</a:t>
            </a:r>
            <a:r>
              <a:rPr lang="en-GB" sz="1800" dirty="0" err="1">
                <a:latin typeface="Adobe Clean SemiLight" panose="020B0403020404020204" pitchFamily="34" charset="0"/>
              </a:rPr>
              <a:t>ț</a:t>
            </a:r>
            <a:r>
              <a:rPr lang="en-US" sz="1800" dirty="0">
                <a:latin typeface="Adobe Clean SemiLight" panose="020B0403020404020204" pitchFamily="34" charset="0"/>
              </a:rPr>
              <a:t>ii</a:t>
            </a:r>
          </a:p>
          <a:p>
            <a:pPr lvl="2"/>
            <a:endParaRPr lang="en-US" sz="1800" dirty="0">
              <a:latin typeface="Adobe Clean SemiLight" panose="020B0403020404020204" pitchFamily="34" charset="0"/>
            </a:endParaRPr>
          </a:p>
          <a:p>
            <a:pPr lvl="2"/>
            <a:endParaRPr lang="en-US" sz="1800" dirty="0">
              <a:latin typeface="Adobe Clean SemiLight" panose="020B0403020404020204" pitchFamily="34" charset="0"/>
            </a:endParaRPr>
          </a:p>
          <a:p>
            <a:pPr lvl="2"/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endParaRPr lang="en-US" sz="2200" dirty="0">
              <a:latin typeface="Adobe Clean SemiLight" panose="020B04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2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Control block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A527652-21D8-7744-A54B-19743D8E12CC}"/>
              </a:ext>
            </a:extLst>
          </p:cNvPr>
          <p:cNvSpPr txBox="1">
            <a:spLocks/>
          </p:cNvSpPr>
          <p:nvPr/>
        </p:nvSpPr>
        <p:spPr>
          <a:xfrm>
            <a:off x="838200" y="1431924"/>
            <a:ext cx="4015154" cy="4828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dobe Clean SemiLight" panose="020B0403020404020204" pitchFamily="34" charset="0"/>
              </a:rPr>
              <a:t>Reference count = num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 err="1">
                <a:latin typeface="Adobe Clean SemiLight" panose="020B0403020404020204" pitchFamily="34" charset="0"/>
              </a:rPr>
              <a:t>rul</a:t>
            </a:r>
            <a:r>
              <a:rPr lang="en-US" sz="2200" dirty="0">
                <a:latin typeface="Adobe Clean SemiLight" panose="020B0403020404020204" pitchFamily="34" charset="0"/>
              </a:rPr>
              <a:t> de </a:t>
            </a:r>
            <a:r>
              <a:rPr lang="en-US" sz="2200" dirty="0" err="1">
                <a:latin typeface="Adobe Clean SemiLight" panose="020B0403020404020204" pitchFamily="34" charset="0"/>
              </a:rPr>
              <a:t>shared_ptr</a:t>
            </a:r>
            <a:r>
              <a:rPr lang="en-US" sz="2200" dirty="0">
                <a:latin typeface="Adobe Clean SemiLight" panose="020B0403020404020204" pitchFamily="34" charset="0"/>
              </a:rPr>
              <a:t> care </a:t>
            </a:r>
            <a:r>
              <a:rPr lang="en-US" sz="2200" dirty="0" err="1">
                <a:latin typeface="Adobe Clean SemiLight" panose="020B0403020404020204" pitchFamily="34" charset="0"/>
              </a:rPr>
              <a:t>pointeaz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c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 err="1">
                <a:latin typeface="Adobe Clean SemiLight" panose="020B0403020404020204" pitchFamily="34" charset="0"/>
              </a:rPr>
              <a:t>tre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resurs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2200" dirty="0">
                <a:latin typeface="Adobe Clean SemiLight" panose="020B0403020404020204" pitchFamily="34" charset="0"/>
              </a:rPr>
              <a:t>Weak count = num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 err="1">
                <a:latin typeface="Adobe Clean SemiLight" panose="020B0403020404020204" pitchFamily="34" charset="0"/>
              </a:rPr>
              <a:t>rul</a:t>
            </a:r>
            <a:r>
              <a:rPr lang="en-US" sz="2200" dirty="0">
                <a:latin typeface="Adobe Clean SemiLight" panose="020B0403020404020204" pitchFamily="34" charset="0"/>
              </a:rPr>
              <a:t> de </a:t>
            </a:r>
            <a:r>
              <a:rPr lang="en-US" sz="2200" dirty="0" err="1">
                <a:latin typeface="Adobe Clean SemiLight" panose="020B0403020404020204" pitchFamily="34" charset="0"/>
              </a:rPr>
              <a:t>weak_ptr</a:t>
            </a:r>
            <a:r>
              <a:rPr lang="en-US" sz="2200" dirty="0">
                <a:latin typeface="Adobe Clean SemiLight" panose="020B0403020404020204" pitchFamily="34" charset="0"/>
              </a:rPr>
              <a:t> care </a:t>
            </a:r>
            <a:r>
              <a:rPr lang="en-US" sz="2200" dirty="0" err="1">
                <a:latin typeface="Adobe Clean SemiLight" panose="020B0403020404020204" pitchFamily="34" charset="0"/>
              </a:rPr>
              <a:t>pointeaz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c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 err="1">
                <a:latin typeface="Adobe Clean SemiLight" panose="020B0403020404020204" pitchFamily="34" charset="0"/>
              </a:rPr>
              <a:t>tre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resurs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endParaRPr lang="en-US" sz="2200" dirty="0">
              <a:latin typeface="Adobe Clean SemiLight" panose="020B0403020404020204" pitchFamily="34" charset="0"/>
            </a:endParaRP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Resursa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este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distrus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c</a:t>
            </a:r>
            <a:r>
              <a:rPr lang="en-GB" sz="2400" dirty="0" err="1">
                <a:latin typeface="Adobe Clean SemiLight" panose="020B0403020404020204" pitchFamily="34" charset="0"/>
              </a:rPr>
              <a:t>â</a:t>
            </a:r>
            <a:r>
              <a:rPr lang="en-US" sz="2200" dirty="0" err="1">
                <a:latin typeface="Adobe Clean SemiLight" panose="020B0403020404020204" pitchFamily="34" charset="0"/>
              </a:rPr>
              <a:t>nd</a:t>
            </a:r>
            <a:r>
              <a:rPr lang="en-US" sz="2200" dirty="0">
                <a:latin typeface="Adobe Clean SemiLight" panose="020B0403020404020204" pitchFamily="34" charset="0"/>
              </a:rPr>
              <a:t> reference count </a:t>
            </a:r>
            <a:r>
              <a:rPr lang="en-US" sz="2200" dirty="0" err="1">
                <a:latin typeface="Adobe Clean SemiLight" panose="020B0403020404020204" pitchFamily="34" charset="0"/>
              </a:rPr>
              <a:t>ajunge</a:t>
            </a:r>
            <a:r>
              <a:rPr lang="en-US" sz="2200" dirty="0">
                <a:latin typeface="Adobe Clean SemiLight" panose="020B0403020404020204" pitchFamily="34" charset="0"/>
              </a:rPr>
              <a:t> la 0</a:t>
            </a: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2200" dirty="0">
                <a:latin typeface="Adobe Clean SemiLight" panose="020B0403020404020204" pitchFamily="34" charset="0"/>
              </a:rPr>
              <a:t>Control block </a:t>
            </a:r>
            <a:r>
              <a:rPr lang="en-GB" sz="2200" dirty="0" err="1">
                <a:latin typeface="Adobe Clean SemiLight" panose="020B0403020404020204" pitchFamily="34" charset="0"/>
              </a:rPr>
              <a:t>î</a:t>
            </a:r>
            <a:r>
              <a:rPr lang="en-US" sz="2200" dirty="0" err="1">
                <a:latin typeface="Adobe Clean SemiLight" panose="020B0403020404020204" pitchFamily="34" charset="0"/>
              </a:rPr>
              <a:t>nc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mai</a:t>
            </a:r>
            <a:r>
              <a:rPr lang="en-US" sz="2200" dirty="0">
                <a:latin typeface="Adobe Clean SemiLight" panose="020B0403020404020204" pitchFamily="34" charset="0"/>
              </a:rPr>
              <a:t> exist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GB" sz="2200" dirty="0">
                <a:latin typeface="Adobe Clean SemiLight" panose="020B0403020404020204" pitchFamily="34" charset="0"/>
              </a:rPr>
              <a:t> </a:t>
            </a:r>
            <a:r>
              <a:rPr lang="en-GB" sz="2200" dirty="0" err="1">
                <a:latin typeface="Adobe Clean SemiLight" panose="020B0403020404020204" pitchFamily="34" charset="0"/>
              </a:rPr>
              <a:t>pana</a:t>
            </a:r>
            <a:r>
              <a:rPr lang="en-GB" sz="2200" dirty="0">
                <a:latin typeface="Adobe Clean SemiLight" panose="020B0403020404020204" pitchFamily="34" charset="0"/>
              </a:rPr>
              <a:t> weak count </a:t>
            </a:r>
            <a:r>
              <a:rPr lang="en-GB" sz="2200" dirty="0" err="1">
                <a:latin typeface="Adobe Clean SemiLight" panose="020B0403020404020204" pitchFamily="34" charset="0"/>
              </a:rPr>
              <a:t>ajunge</a:t>
            </a:r>
            <a:r>
              <a:rPr lang="en-GB" sz="2200" dirty="0">
                <a:latin typeface="Adobe Clean SemiLight" panose="020B0403020404020204" pitchFamily="34" charset="0"/>
              </a:rPr>
              <a:t> la 0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pentru</a:t>
            </a:r>
            <a:r>
              <a:rPr lang="en-US" sz="2200" dirty="0">
                <a:latin typeface="Adobe Clean SemiLight" panose="020B0403020404020204" pitchFamily="34" charset="0"/>
              </a:rPr>
              <a:t> ca </a:t>
            </a:r>
            <a:r>
              <a:rPr lang="en-US" sz="2200" dirty="0" err="1">
                <a:latin typeface="Adobe Clean SemiLight" panose="020B0403020404020204" pitchFamily="34" charset="0"/>
              </a:rPr>
              <a:t>weak_ptr</a:t>
            </a:r>
            <a:r>
              <a:rPr lang="en-US" sz="2200" dirty="0">
                <a:latin typeface="Adobe Clean SemiLight" panose="020B0403020404020204" pitchFamily="34" charset="0"/>
              </a:rPr>
              <a:t> s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GB" sz="2200" dirty="0" err="1">
                <a:latin typeface="Adobe Clean SemiLight" panose="020B0403020404020204" pitchFamily="34" charset="0"/>
              </a:rPr>
              <a:t>ș</a:t>
            </a:r>
            <a:r>
              <a:rPr lang="en-US" sz="2200" dirty="0">
                <a:latin typeface="Adobe Clean SemiLight" panose="020B0403020404020204" pitchFamily="34" charset="0"/>
              </a:rPr>
              <a:t>tie care e </a:t>
            </a:r>
            <a:r>
              <a:rPr lang="en-US" sz="2200" dirty="0" err="1">
                <a:latin typeface="Adobe Clean SemiLight" panose="020B0403020404020204" pitchFamily="34" charset="0"/>
              </a:rPr>
              <a:t>situa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ia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resursei</a:t>
            </a:r>
            <a:endParaRPr lang="en-US" sz="2200" dirty="0">
              <a:latin typeface="Adobe Clean SemiLight" panose="020B0403020404020204" pitchFamily="34" charset="0"/>
            </a:endParaRP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C109D8D4-50D6-5249-B7D8-8C76067B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600" y="1431924"/>
            <a:ext cx="6935599" cy="4351338"/>
          </a:xfrm>
        </p:spPr>
      </p:pic>
    </p:spTree>
    <p:extLst>
      <p:ext uri="{BB962C8B-B14F-4D97-AF65-F5344CB8AC3E}">
        <p14:creationId xmlns:p14="http://schemas.microsoft.com/office/powerpoint/2010/main" val="889720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11D6-4AD8-423E-8F39-1365DAF9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933114" cy="1737360"/>
          </a:xfrm>
        </p:spPr>
        <p:txBody>
          <a:bodyPr/>
          <a:lstStyle/>
          <a:p>
            <a:r>
              <a:rPr lang="en-US" dirty="0">
                <a:latin typeface="Adobe Clean SemiLight" panose="020B0403020404020204" pitchFamily="34" charset="0"/>
              </a:rPr>
              <a:t>Cast-</a:t>
            </a:r>
            <a:r>
              <a:rPr lang="en-US" dirty="0" err="1">
                <a:latin typeface="Adobe Clean SemiLight" panose="020B0403020404020204" pitchFamily="34" charset="0"/>
              </a:rPr>
              <a:t>uri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pentru</a:t>
            </a:r>
            <a:r>
              <a:rPr lang="en-US" dirty="0">
                <a:latin typeface="Adobe Clean SemiLight" panose="020B0403020404020204" pitchFamily="34" charset="0"/>
              </a:rPr>
              <a:t> smart pointers</a:t>
            </a:r>
            <a:br>
              <a:rPr lang="en-US" dirty="0">
                <a:latin typeface="Adobe Clean SemiLight" panose="020B0403020404020204" pitchFamily="34" charset="0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86192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Tipuri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de cast-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uri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(recap.)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A527652-21D8-7744-A54B-19743D8E12CC}"/>
              </a:ext>
            </a:extLst>
          </p:cNvPr>
          <p:cNvSpPr txBox="1">
            <a:spLocks/>
          </p:cNvSpPr>
          <p:nvPr/>
        </p:nvSpPr>
        <p:spPr>
          <a:xfrm>
            <a:off x="838199" y="1431924"/>
            <a:ext cx="10515599" cy="482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dobe Clean SemiLight" panose="020B0403020404020204" pitchFamily="34" charset="0"/>
              </a:rPr>
              <a:t>Din </a:t>
            </a:r>
            <a:r>
              <a:rPr lang="en-US" sz="2200" dirty="0" err="1">
                <a:latin typeface="Adobe Clean SemiLight" panose="020B0403020404020204" pitchFamily="34" charset="0"/>
              </a:rPr>
              <a:t>cursul</a:t>
            </a:r>
            <a:r>
              <a:rPr lang="en-US" sz="2200" dirty="0">
                <a:latin typeface="Adobe Clean SemiLight" panose="020B0403020404020204" pitchFamily="34" charset="0"/>
              </a:rPr>
              <a:t> 1:</a:t>
            </a:r>
          </a:p>
          <a:p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static_cast</a:t>
            </a:r>
            <a:r>
              <a:rPr lang="en-US" sz="2200" dirty="0">
                <a:latin typeface="Adobe Clean SemiLight" panose="020B0403020404020204" pitchFamily="34" charset="0"/>
              </a:rPr>
              <a:t> – </a:t>
            </a:r>
            <a:r>
              <a:rPr lang="en-US" sz="2200" dirty="0" err="1">
                <a:latin typeface="Adobe Clean SemiLight" panose="020B0403020404020204" pitchFamily="34" charset="0"/>
              </a:rPr>
              <a:t>realizat</a:t>
            </a:r>
            <a:r>
              <a:rPr lang="en-US" sz="2200" dirty="0">
                <a:latin typeface="Adobe Clean SemiLight" panose="020B0403020404020204" pitchFamily="34" charset="0"/>
              </a:rPr>
              <a:t> la </a:t>
            </a:r>
            <a:r>
              <a:rPr lang="en-US" sz="2200" dirty="0" err="1">
                <a:latin typeface="Adobe Clean SemiLight" panose="020B0403020404020204" pitchFamily="34" charset="0"/>
              </a:rPr>
              <a:t>compilare</a:t>
            </a:r>
            <a:r>
              <a:rPr lang="en-US" sz="2200" dirty="0">
                <a:latin typeface="Adobe Clean SemiLight" panose="020B0403020404020204" pitchFamily="34" charset="0"/>
              </a:rPr>
              <a:t>:</a:t>
            </a:r>
          </a:p>
          <a:p>
            <a:pPr lvl="1"/>
            <a:r>
              <a:rPr lang="en-GB" sz="1800" dirty="0" err="1">
                <a:latin typeface="Adobe Clean SemiLight" panose="020B0403020404020204" pitchFamily="34" charset="0"/>
              </a:rPr>
              <a:t>conversia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între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tipuri</a:t>
            </a:r>
            <a:r>
              <a:rPr lang="en-GB" sz="1800" dirty="0">
                <a:latin typeface="Adobe Clean SemiLight" panose="020B0403020404020204" pitchFamily="34" charset="0"/>
              </a:rPr>
              <a:t> primitive (de la int la float, </a:t>
            </a:r>
            <a:r>
              <a:rPr lang="en-GB" sz="1800" dirty="0" err="1">
                <a:latin typeface="Adobe Clean SemiLight" panose="020B0403020404020204" pitchFamily="34" charset="0"/>
              </a:rPr>
              <a:t>sau</a:t>
            </a:r>
            <a:r>
              <a:rPr lang="en-GB" sz="1800" dirty="0">
                <a:latin typeface="Adobe Clean SemiLight" panose="020B0403020404020204" pitchFamily="34" charset="0"/>
              </a:rPr>
              <a:t> invers) </a:t>
            </a:r>
          </a:p>
          <a:p>
            <a:r>
              <a:rPr lang="en-GB" sz="2200" dirty="0" err="1">
                <a:latin typeface="Adobe Clean SemiLight" panose="020B0403020404020204" pitchFamily="34" charset="0"/>
              </a:rPr>
              <a:t>dynamic_cast</a:t>
            </a:r>
            <a:r>
              <a:rPr lang="en-US" sz="2200" dirty="0">
                <a:latin typeface="Adobe Clean SemiLight" panose="020B0403020404020204" pitchFamily="34" charset="0"/>
              </a:rPr>
              <a:t> – </a:t>
            </a:r>
            <a:r>
              <a:rPr lang="en-US" sz="2200" dirty="0" err="1">
                <a:latin typeface="Adobe Clean SemiLight" panose="020B0403020404020204" pitchFamily="34" charset="0"/>
              </a:rPr>
              <a:t>realizat</a:t>
            </a:r>
            <a:r>
              <a:rPr lang="en-US" sz="2200" dirty="0">
                <a:latin typeface="Adobe Clean SemiLight" panose="020B0403020404020204" pitchFamily="34" charset="0"/>
              </a:rPr>
              <a:t> la runtime</a:t>
            </a:r>
          </a:p>
          <a:p>
            <a:pPr lvl="1"/>
            <a:r>
              <a:rPr lang="en-GB" sz="1800" dirty="0" err="1">
                <a:latin typeface="Adobe Clean SemiLight" panose="020B0403020404020204" pitchFamily="34" charset="0"/>
              </a:rPr>
              <a:t>conversia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unui</a:t>
            </a:r>
            <a:r>
              <a:rPr lang="en-GB" sz="1800" dirty="0">
                <a:latin typeface="Adobe Clean SemiLight" panose="020B0403020404020204" pitchFamily="34" charset="0"/>
              </a:rPr>
              <a:t> pointer (</a:t>
            </a:r>
            <a:r>
              <a:rPr lang="en-GB" sz="1800" dirty="0" err="1">
                <a:latin typeface="Adobe Clean SemiLight" panose="020B0403020404020204" pitchFamily="34" charset="0"/>
              </a:rPr>
              <a:t>sau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referință</a:t>
            </a:r>
            <a:r>
              <a:rPr lang="en-GB" sz="1800" dirty="0">
                <a:latin typeface="Adobe Clean SemiLight" panose="020B0403020404020204" pitchFamily="34" charset="0"/>
              </a:rPr>
              <a:t>) la </a:t>
            </a:r>
            <a:r>
              <a:rPr lang="en-GB" sz="1800" dirty="0" err="1">
                <a:latin typeface="Adobe Clean SemiLight" panose="020B0403020404020204" pitchFamily="34" charset="0"/>
              </a:rPr>
              <a:t>altul</a:t>
            </a:r>
            <a:r>
              <a:rPr lang="en-GB" sz="1800" dirty="0">
                <a:latin typeface="Adobe Clean SemiLight" panose="020B0403020404020204" pitchFamily="34" charset="0"/>
              </a:rPr>
              <a:t>, pe </a:t>
            </a:r>
            <a:r>
              <a:rPr lang="en-GB" sz="1800" dirty="0" err="1">
                <a:latin typeface="Adobe Clean SemiLight" panose="020B0403020404020204" pitchFamily="34" charset="0"/>
              </a:rPr>
              <a:t>baza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relației</a:t>
            </a:r>
            <a:r>
              <a:rPr lang="en-GB" sz="1800" dirty="0">
                <a:latin typeface="Adobe Clean SemiLight" panose="020B0403020404020204" pitchFamily="34" charset="0"/>
              </a:rPr>
              <a:t> de </a:t>
            </a:r>
            <a:r>
              <a:rPr lang="en-GB" sz="1800" dirty="0" err="1">
                <a:latin typeface="Adobe Clean SemiLight" panose="020B0403020404020204" pitchFamily="34" charset="0"/>
              </a:rPr>
              <a:t>moștenire</a:t>
            </a:r>
            <a:endParaRPr lang="en-GB" sz="1800" dirty="0">
              <a:latin typeface="Adobe Clean SemiLight" panose="020B0403020404020204" pitchFamily="34" charset="0"/>
            </a:endParaRPr>
          </a:p>
          <a:p>
            <a:r>
              <a:rPr lang="en-GB" sz="2200" dirty="0" err="1">
                <a:latin typeface="Adobe Clean SemiLight" panose="020B0403020404020204" pitchFamily="34" charset="0"/>
              </a:rPr>
              <a:t>reinterpret_cast</a:t>
            </a:r>
            <a:r>
              <a:rPr lang="en-GB" sz="2200" dirty="0">
                <a:latin typeface="Adobe Clean SemiLight" panose="020B0403020404020204" pitchFamily="34" charset="0"/>
              </a:rPr>
              <a:t>:</a:t>
            </a:r>
          </a:p>
          <a:p>
            <a:pPr lvl="1"/>
            <a:r>
              <a:rPr lang="en-GB" sz="1800" dirty="0" err="1">
                <a:latin typeface="Adobe Clean SemiLight" panose="020B0403020404020204" pitchFamily="34" charset="0"/>
              </a:rPr>
              <a:t>conversia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unui</a:t>
            </a:r>
            <a:r>
              <a:rPr lang="en-GB" sz="1800" dirty="0">
                <a:latin typeface="Adobe Clean SemiLight" panose="020B0403020404020204" pitchFamily="34" charset="0"/>
              </a:rPr>
              <a:t> pointer la </a:t>
            </a:r>
            <a:r>
              <a:rPr lang="en-GB" sz="1800" dirty="0" err="1">
                <a:latin typeface="Adobe Clean SemiLight" panose="020B0403020404020204" pitchFamily="34" charset="0"/>
              </a:rPr>
              <a:t>altul</a:t>
            </a:r>
            <a:r>
              <a:rPr lang="en-GB" sz="1800" dirty="0">
                <a:latin typeface="Adobe Clean SemiLight" panose="020B0403020404020204" pitchFamily="34" charset="0"/>
              </a:rPr>
              <a:t>, </a:t>
            </a:r>
            <a:r>
              <a:rPr lang="en-GB" sz="1800" dirty="0" err="1">
                <a:latin typeface="Adobe Clean SemiLight" panose="020B0403020404020204" pitchFamily="34" charset="0"/>
              </a:rPr>
              <a:t>indiferent</a:t>
            </a:r>
            <a:r>
              <a:rPr lang="en-GB" sz="1800" dirty="0">
                <a:latin typeface="Adobe Clean SemiLight" panose="020B0403020404020204" pitchFamily="34" charset="0"/>
              </a:rPr>
              <a:t> de </a:t>
            </a:r>
            <a:r>
              <a:rPr lang="en-GB" sz="1800" dirty="0" err="1">
                <a:latin typeface="Adobe Clean SemiLight" panose="020B0403020404020204" pitchFamily="34" charset="0"/>
              </a:rPr>
              <a:t>relația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dintre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ei</a:t>
            </a:r>
            <a:endParaRPr lang="en-GB" sz="1800" dirty="0">
              <a:latin typeface="Adobe Clean SemiLight" panose="020B0403020404020204" pitchFamily="34" charset="0"/>
            </a:endParaRPr>
          </a:p>
          <a:p>
            <a:r>
              <a:rPr lang="en-GB" sz="2200" dirty="0" err="1">
                <a:latin typeface="Adobe Clean SemiLight" panose="020B0403020404020204" pitchFamily="34" charset="0"/>
              </a:rPr>
              <a:t>const_cast</a:t>
            </a:r>
            <a:r>
              <a:rPr lang="en-GB" sz="2200" dirty="0">
                <a:latin typeface="Adobe Clean SemiLight" panose="020B0403020404020204" pitchFamily="34" charset="0"/>
              </a:rPr>
              <a:t>:</a:t>
            </a:r>
          </a:p>
          <a:p>
            <a:pPr lvl="1"/>
            <a:r>
              <a:rPr lang="en-GB" sz="1800" dirty="0" err="1">
                <a:latin typeface="Adobe Clean SemiLight" panose="020B0403020404020204" pitchFamily="34" charset="0"/>
              </a:rPr>
              <a:t>Folosit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pentru</a:t>
            </a:r>
            <a:r>
              <a:rPr lang="en-GB" sz="1800" dirty="0">
                <a:latin typeface="Adobe Clean SemiLight" panose="020B0403020404020204" pitchFamily="34" charset="0"/>
              </a:rPr>
              <a:t> a </a:t>
            </a:r>
            <a:r>
              <a:rPr lang="en-GB" sz="1800" dirty="0" err="1">
                <a:latin typeface="Adobe Clean SemiLight" panose="020B0403020404020204" pitchFamily="34" charset="0"/>
              </a:rPr>
              <a:t>înlătura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atributul</a:t>
            </a:r>
            <a:r>
              <a:rPr lang="en-GB" sz="1800" dirty="0">
                <a:latin typeface="Adobe Clean SemiLight" panose="020B0403020404020204" pitchFamily="34" charset="0"/>
              </a:rPr>
              <a:t> </a:t>
            </a:r>
            <a:r>
              <a:rPr lang="en-GB" sz="1800" dirty="0" err="1">
                <a:latin typeface="Adobe Clean SemiLight" panose="020B0403020404020204" pitchFamily="34" charset="0"/>
              </a:rPr>
              <a:t>const</a:t>
            </a:r>
            <a:endParaRPr lang="en-GB" sz="1800" dirty="0">
              <a:latin typeface="Adobe Clean SemiLight" panose="020B0403020404020204" pitchFamily="34" charset="0"/>
            </a:endParaRPr>
          </a:p>
          <a:p>
            <a:pPr lvl="1"/>
            <a:endParaRPr lang="en-GB" sz="1800" dirty="0">
              <a:latin typeface="Adobe Clean SemiLight" panose="020B0403020404020204" pitchFamily="34" charset="0"/>
            </a:endParaRPr>
          </a:p>
          <a:p>
            <a:pPr lvl="1"/>
            <a:endParaRPr lang="en-US" sz="1800" dirty="0">
              <a:latin typeface="Adobe Clean SemiLight" panose="020B04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65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Tipuri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de cast-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uri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(recap.)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A527652-21D8-7744-A54B-19743D8E12CC}"/>
              </a:ext>
            </a:extLst>
          </p:cNvPr>
          <p:cNvSpPr txBox="1">
            <a:spLocks/>
          </p:cNvSpPr>
          <p:nvPr/>
        </p:nvSpPr>
        <p:spPr>
          <a:xfrm>
            <a:off x="838199" y="1431924"/>
            <a:ext cx="10515599" cy="482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>
                <a:latin typeface="Adobe Clean SemiLight" panose="020B0403020404020204" pitchFamily="34" charset="0"/>
              </a:rPr>
              <a:t>În</a:t>
            </a:r>
            <a:r>
              <a:rPr lang="en-GB" sz="2400" dirty="0">
                <a:latin typeface="Adobe Clean SemiLight" panose="020B0403020404020204" pitchFamily="34" charset="0"/>
              </a:rPr>
              <a:t> </a:t>
            </a:r>
            <a:r>
              <a:rPr lang="en-GB" sz="2400" dirty="0" err="1">
                <a:latin typeface="Adobe Clean SemiLight" panose="020B0403020404020204" pitchFamily="34" charset="0"/>
              </a:rPr>
              <a:t>cazul</a:t>
            </a:r>
            <a:r>
              <a:rPr lang="en-GB" sz="2400" dirty="0">
                <a:latin typeface="Adobe Clean SemiLight" panose="020B0403020404020204" pitchFamily="34" charset="0"/>
              </a:rPr>
              <a:t> </a:t>
            </a:r>
            <a:r>
              <a:rPr lang="en-GB" sz="2400" dirty="0" err="1">
                <a:latin typeface="Adobe Clean SemiLight" panose="020B0403020404020204" pitchFamily="34" charset="0"/>
              </a:rPr>
              <a:t>shared_ptr</a:t>
            </a:r>
            <a:r>
              <a:rPr lang="en-GB" sz="2400" dirty="0">
                <a:latin typeface="Adobe Clean SemiLight" panose="020B0403020404020204" pitchFamily="34" charset="0"/>
              </a:rPr>
              <a:t>, cast-urile </a:t>
            </a:r>
            <a:r>
              <a:rPr lang="en-GB" sz="2400" dirty="0" err="1">
                <a:latin typeface="Adobe Clean SemiLight" panose="020B0403020404020204" pitchFamily="34" charset="0"/>
              </a:rPr>
              <a:t>menționate</a:t>
            </a:r>
            <a:r>
              <a:rPr lang="en-GB" sz="2400" dirty="0">
                <a:latin typeface="Adobe Clean SemiLight" panose="020B0403020404020204" pitchFamily="34" charset="0"/>
              </a:rPr>
              <a:t> anterior nu </a:t>
            </a:r>
            <a:r>
              <a:rPr lang="en-GB" sz="2400" dirty="0" err="1">
                <a:latin typeface="Adobe Clean SemiLight" panose="020B0403020404020204" pitchFamily="34" charset="0"/>
              </a:rPr>
              <a:t>funcționează</a:t>
            </a:r>
            <a:r>
              <a:rPr lang="en-GB" sz="2400" dirty="0">
                <a:latin typeface="Adobe Clean SemiLight" panose="020B0403020404020204" pitchFamily="34" charset="0"/>
              </a:rPr>
              <a:t> =&gt; </a:t>
            </a:r>
            <a:r>
              <a:rPr lang="en-GB" sz="2400" dirty="0" err="1">
                <a:latin typeface="Adobe Clean SemiLight" panose="020B0403020404020204" pitchFamily="34" charset="0"/>
              </a:rPr>
              <a:t>tipuri</a:t>
            </a:r>
            <a:r>
              <a:rPr lang="en-GB" sz="2400" dirty="0">
                <a:latin typeface="Adobe Clean SemiLight" panose="020B0403020404020204" pitchFamily="34" charset="0"/>
              </a:rPr>
              <a:t> </a:t>
            </a:r>
            <a:r>
              <a:rPr lang="en-GB" sz="2400" dirty="0" err="1">
                <a:latin typeface="Adobe Clean SemiLight" panose="020B0403020404020204" pitchFamily="34" charset="0"/>
              </a:rPr>
              <a:t>speciale</a:t>
            </a:r>
            <a:r>
              <a:rPr lang="en-GB" sz="2400" dirty="0">
                <a:latin typeface="Adobe Clean SemiLight" panose="020B0403020404020204" pitchFamily="34" charset="0"/>
              </a:rPr>
              <a:t> de cast-</a:t>
            </a:r>
            <a:r>
              <a:rPr lang="en-GB" sz="2400" dirty="0" err="1">
                <a:latin typeface="Adobe Clean SemiLight" panose="020B0403020404020204" pitchFamily="34" charset="0"/>
              </a:rPr>
              <a:t>uri</a:t>
            </a:r>
            <a:r>
              <a:rPr lang="en-GB" sz="2400" dirty="0">
                <a:latin typeface="Adobe Clean SemiLight" panose="020B0403020404020204" pitchFamily="34" charset="0"/>
              </a:rPr>
              <a:t>:</a:t>
            </a:r>
          </a:p>
          <a:p>
            <a:endParaRPr lang="en-GB" sz="2200" dirty="0">
              <a:latin typeface="Adobe Clean SemiLight" panose="020B0403020404020204" pitchFamily="34" charset="0"/>
            </a:endParaRPr>
          </a:p>
          <a:p>
            <a:r>
              <a:rPr lang="en-US" sz="2200" dirty="0" err="1">
                <a:latin typeface="Adobe Clean SemiLight" panose="020B0403020404020204" pitchFamily="34" charset="0"/>
              </a:rPr>
              <a:t>static_pointer_cast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</a:p>
          <a:p>
            <a:r>
              <a:rPr lang="en-GB" sz="2200" dirty="0" err="1">
                <a:latin typeface="Adobe Clean SemiLight" panose="020B0403020404020204" pitchFamily="34" charset="0"/>
              </a:rPr>
              <a:t>dynamic_pointer_cast</a:t>
            </a:r>
            <a:endParaRPr lang="en-US" sz="2200" dirty="0">
              <a:latin typeface="Adobe Clean SemiLight" panose="020B0403020404020204" pitchFamily="34" charset="0"/>
            </a:endParaRPr>
          </a:p>
          <a:p>
            <a:r>
              <a:rPr lang="en-GB" sz="2200" dirty="0" err="1">
                <a:latin typeface="Adobe Clean SemiLight" panose="020B0403020404020204" pitchFamily="34" charset="0"/>
              </a:rPr>
              <a:t>reinterpret_pointer_cast</a:t>
            </a:r>
            <a:r>
              <a:rPr lang="en-GB" sz="2200" dirty="0">
                <a:latin typeface="Adobe Clean SemiLight" panose="020B0403020404020204" pitchFamily="34" charset="0"/>
              </a:rPr>
              <a:t>:</a:t>
            </a:r>
          </a:p>
          <a:p>
            <a:r>
              <a:rPr lang="en-GB" sz="2200" dirty="0" err="1">
                <a:latin typeface="Adobe Clean SemiLight" panose="020B0403020404020204" pitchFamily="34" charset="0"/>
              </a:rPr>
              <a:t>const_pointer_cast</a:t>
            </a:r>
            <a:r>
              <a:rPr lang="en-GB" sz="2200" dirty="0">
                <a:latin typeface="Adobe Clean SemiLight" panose="020B0403020404020204" pitchFamily="34" charset="0"/>
              </a:rPr>
              <a:t>:</a:t>
            </a:r>
          </a:p>
          <a:p>
            <a:pPr marL="0" indent="0">
              <a:buNone/>
            </a:pPr>
            <a:endParaRPr lang="en-GB" sz="2200" dirty="0">
              <a:latin typeface="Adobe Clean SemiLight" panose="020B0403020404020204" pitchFamily="34" charset="0"/>
            </a:endParaRPr>
          </a:p>
          <a:p>
            <a:endParaRPr lang="en-GB" sz="2200" dirty="0">
              <a:latin typeface="Adobe Clean SemiLight" panose="020B0403020404020204" pitchFamily="34" charset="0"/>
            </a:endParaRPr>
          </a:p>
          <a:p>
            <a:pPr lvl="1"/>
            <a:endParaRPr lang="en-US" sz="1800" dirty="0">
              <a:latin typeface="Adobe Clean SemiLight" panose="020B04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– intro (cont.)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B77766F-D0F4-4DB0-A195-BE2A00F0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61" y="1717589"/>
            <a:ext cx="11312932" cy="4525556"/>
          </a:xfrm>
        </p:spPr>
        <p:txBody>
          <a:bodyPr>
            <a:normAutofit/>
          </a:bodyPr>
          <a:lstStyle/>
          <a:p>
            <a:pPr lvl="1"/>
            <a:endParaRPr lang="en-US" sz="2200" dirty="0">
              <a:latin typeface="Adobe Clean SemiLight" panose="020B0403020404020204" pitchFamily="34" charset="0"/>
            </a:endParaRPr>
          </a:p>
          <a:p>
            <a:pPr lvl="1"/>
            <a:r>
              <a:rPr lang="en-US" sz="2200" dirty="0">
                <a:latin typeface="Adobe Clean SemiLight" panose="020B0403020404020204" pitchFamily="34" charset="0"/>
              </a:rPr>
              <a:t>De </a:t>
            </a:r>
            <a:r>
              <a:rPr lang="en-US" sz="2200" dirty="0" err="1">
                <a:latin typeface="Adobe Clean SemiLight" panose="020B0403020404020204" pitchFamily="34" charset="0"/>
              </a:rPr>
              <a:t>ce</a:t>
            </a:r>
            <a:r>
              <a:rPr lang="en-US" sz="2200" dirty="0">
                <a:latin typeface="Adobe Clean SemiLight" panose="020B0403020404020204" pitchFamily="34" charset="0"/>
              </a:rPr>
              <a:t> nu </a:t>
            </a:r>
            <a:r>
              <a:rPr lang="en-US" sz="2200" dirty="0" err="1">
                <a:latin typeface="Adobe Clean SemiLight" panose="020B0403020404020204" pitchFamily="34" charset="0"/>
              </a:rPr>
              <a:t>utilizam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condi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>
                <a:latin typeface="Adobe Clean SemiLight" panose="020B0403020404020204" pitchFamily="34" charset="0"/>
              </a:rPr>
              <a:t>ii / </a:t>
            </a:r>
            <a:r>
              <a:rPr lang="en-US" sz="2200" dirty="0" err="1">
                <a:latin typeface="Adobe Clean SemiLight" panose="020B0403020404020204" pitchFamily="34" charset="0"/>
              </a:rPr>
              <a:t>alte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mecanisme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GB" sz="2200" dirty="0" err="1">
                <a:latin typeface="Adobe Clean SemiLight" panose="020B0403020404020204" pitchFamily="34" charset="0"/>
              </a:rPr>
              <a:t>î</a:t>
            </a:r>
            <a:r>
              <a:rPr lang="en-US" sz="2200" dirty="0">
                <a:latin typeface="Adobe Clean SemiLight" panose="020B0403020404020204" pitchFamily="34" charset="0"/>
              </a:rPr>
              <a:t>n loc de </a:t>
            </a:r>
            <a:r>
              <a:rPr lang="en-US" sz="2200" dirty="0" err="1">
                <a:latin typeface="Adobe Clean SemiLight" panose="020B0403020404020204" pitchFamily="34" charset="0"/>
              </a:rPr>
              <a:t>excep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>
                <a:latin typeface="Adobe Clean SemiLight" panose="020B0403020404020204" pitchFamily="34" charset="0"/>
              </a:rPr>
              <a:t>ii?</a:t>
            </a:r>
          </a:p>
          <a:p>
            <a:pPr lvl="1"/>
            <a:endParaRPr lang="en-US" sz="1800" dirty="0">
              <a:latin typeface="Adobe Clean SemiLight" panose="020B0403020404020204" pitchFamily="34" charset="0"/>
            </a:endParaRPr>
          </a:p>
          <a:p>
            <a:pPr lvl="2"/>
            <a:r>
              <a:rPr lang="en-US" dirty="0" err="1">
                <a:latin typeface="Adobe Clean SemiLight" panose="020B0403020404020204" pitchFamily="34" charset="0"/>
              </a:rPr>
              <a:t>Separare</a:t>
            </a:r>
            <a:r>
              <a:rPr lang="en-US" dirty="0">
                <a:latin typeface="Adobe Clean SemiLight" panose="020B0403020404020204" pitchFamily="34" charset="0"/>
              </a:rPr>
              <a:t> - </a:t>
            </a:r>
            <a:r>
              <a:rPr lang="en-US" dirty="0" err="1">
                <a:latin typeface="Adobe Clean SemiLight" panose="020B0403020404020204" pitchFamily="34" charset="0"/>
              </a:rPr>
              <a:t>codul</a:t>
            </a:r>
            <a:r>
              <a:rPr lang="en-US" dirty="0">
                <a:latin typeface="Adobe Clean SemiLight" panose="020B0403020404020204" pitchFamily="34" charset="0"/>
              </a:rPr>
              <a:t> “normal” </a:t>
            </a:r>
            <a:r>
              <a:rPr lang="en-US" dirty="0" err="1">
                <a:latin typeface="Adobe Clean SemiLight" panose="020B0403020404020204" pitchFamily="34" charset="0"/>
              </a:rPr>
              <a:t>separat</a:t>
            </a:r>
            <a:r>
              <a:rPr lang="en-US" dirty="0">
                <a:latin typeface="Adobe Clean SemiLight" panose="020B0403020404020204" pitchFamily="34" charset="0"/>
              </a:rPr>
              <a:t> de exception handling</a:t>
            </a:r>
          </a:p>
          <a:p>
            <a:pPr lvl="3"/>
            <a:r>
              <a:rPr lang="en-US" dirty="0">
                <a:latin typeface="Adobe Clean SemiLight" panose="020B0403020404020204" pitchFamily="34" charset="0"/>
              </a:rPr>
              <a:t>Exception handling – </a:t>
            </a:r>
            <a:r>
              <a:rPr lang="en-US" dirty="0" err="1">
                <a:latin typeface="Adobe Clean SemiLight" panose="020B0403020404020204" pitchFamily="34" charset="0"/>
              </a:rPr>
              <a:t>controlul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este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transferat</a:t>
            </a:r>
            <a:r>
              <a:rPr lang="en-US" dirty="0">
                <a:latin typeface="Adobe Clean SemiLight" panose="020B0403020404020204" pitchFamily="34" charset="0"/>
              </a:rPr>
              <a:t> c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 err="1">
                <a:latin typeface="Adobe Clean SemiLight" panose="020B0403020404020204" pitchFamily="34" charset="0"/>
              </a:rPr>
              <a:t>tre</a:t>
            </a:r>
            <a:r>
              <a:rPr lang="en-US" dirty="0">
                <a:latin typeface="Adobe Clean SemiLight" panose="020B0403020404020204" pitchFamily="34" charset="0"/>
              </a:rPr>
              <a:t> un handler</a:t>
            </a:r>
          </a:p>
          <a:p>
            <a:pPr lvl="3"/>
            <a:endParaRPr lang="en-US" dirty="0">
              <a:latin typeface="Adobe Clean SemiLight" panose="020B0403020404020204" pitchFamily="34" charset="0"/>
            </a:endParaRPr>
          </a:p>
          <a:p>
            <a:pPr lvl="2"/>
            <a:r>
              <a:rPr lang="en-US" dirty="0" err="1">
                <a:latin typeface="Adobe Clean SemiLight" panose="020B0403020404020204" pitchFamily="34" charset="0"/>
              </a:rPr>
              <a:t>Flexibilitate</a:t>
            </a:r>
            <a:r>
              <a:rPr lang="en-US" dirty="0">
                <a:latin typeface="Adobe Clean SemiLight" panose="020B0403020404020204" pitchFamily="34" charset="0"/>
              </a:rPr>
              <a:t> - </a:t>
            </a:r>
            <a:r>
              <a:rPr lang="en-US" dirty="0" err="1">
                <a:latin typeface="Adobe Clean SemiLight" panose="020B0403020404020204" pitchFamily="34" charset="0"/>
              </a:rPr>
              <a:t>utilizatorii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func</a:t>
            </a:r>
            <a:r>
              <a:rPr lang="en-GB" dirty="0" err="1">
                <a:latin typeface="Adobe Clean SemiLight" panose="020B0403020404020204" pitchFamily="34" charset="0"/>
              </a:rPr>
              <a:t>ț</a:t>
            </a:r>
            <a:r>
              <a:rPr lang="en-US" dirty="0" err="1">
                <a:latin typeface="Adobe Clean SemiLight" panose="020B0403020404020204" pitchFamily="34" charset="0"/>
              </a:rPr>
              <a:t>iilor</a:t>
            </a:r>
            <a:r>
              <a:rPr lang="en-US" dirty="0">
                <a:latin typeface="Adobe Clean SemiLight" panose="020B0403020404020204" pitchFamily="34" charset="0"/>
              </a:rPr>
              <a:t> care </a:t>
            </a:r>
            <a:r>
              <a:rPr lang="en-US" dirty="0" err="1">
                <a:latin typeface="Adobe Clean SemiLight" panose="020B0403020404020204" pitchFamily="34" charset="0"/>
              </a:rPr>
              <a:t>arunc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excep</a:t>
            </a:r>
            <a:r>
              <a:rPr lang="en-GB" dirty="0" err="1">
                <a:latin typeface="Adobe Clean SemiLight" panose="020B0403020404020204" pitchFamily="34" charset="0"/>
              </a:rPr>
              <a:t>ț</a:t>
            </a:r>
            <a:r>
              <a:rPr lang="en-US" dirty="0">
                <a:latin typeface="Adobe Clean SemiLight" panose="020B0403020404020204" pitchFamily="34" charset="0"/>
              </a:rPr>
              <a:t>ii pot </a:t>
            </a:r>
            <a:r>
              <a:rPr lang="en-US" dirty="0" err="1">
                <a:latin typeface="Adobe Clean SemiLight" panose="020B0403020404020204" pitchFamily="34" charset="0"/>
              </a:rPr>
              <a:t>alege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ce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excep</a:t>
            </a:r>
            <a:r>
              <a:rPr lang="en-GB" dirty="0" err="1">
                <a:latin typeface="Adobe Clean SemiLight" panose="020B0403020404020204" pitchFamily="34" charset="0"/>
              </a:rPr>
              <a:t>ț</a:t>
            </a:r>
            <a:r>
              <a:rPr lang="en-US" dirty="0">
                <a:latin typeface="Adobe Clean SemiLight" panose="020B0403020404020204" pitchFamily="34" charset="0"/>
              </a:rPr>
              <a:t>ii </a:t>
            </a:r>
            <a:r>
              <a:rPr lang="en-US" dirty="0" err="1">
                <a:latin typeface="Adobe Clean SemiLight" panose="020B0403020404020204" pitchFamily="34" charset="0"/>
              </a:rPr>
              <a:t>prind</a:t>
            </a:r>
            <a:r>
              <a:rPr lang="en-US" dirty="0">
                <a:latin typeface="Adobe Clean SemiLight" panose="020B0403020404020204" pitchFamily="34" charset="0"/>
              </a:rPr>
              <a:t>/</a:t>
            </a:r>
            <a:r>
              <a:rPr lang="en-US" dirty="0" err="1">
                <a:latin typeface="Adobe Clean SemiLight" panose="020B0403020404020204" pitchFamily="34" charset="0"/>
              </a:rPr>
              <a:t>trateaz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endParaRPr lang="en-GB" dirty="0">
              <a:latin typeface="Adobe Clean SemiLight" panose="020B0403020404020204" pitchFamily="34" charset="0"/>
            </a:endParaRPr>
          </a:p>
          <a:p>
            <a:pPr lvl="2"/>
            <a:endParaRPr lang="en-US" dirty="0">
              <a:latin typeface="Adobe Clean SemiLight" panose="020B0403020404020204" pitchFamily="34" charset="0"/>
            </a:endParaRPr>
          </a:p>
          <a:p>
            <a:pPr lvl="2"/>
            <a:r>
              <a:rPr lang="en-US" dirty="0" err="1">
                <a:latin typeface="Adobe Clean SemiLight" panose="020B0403020404020204" pitchFamily="34" charset="0"/>
              </a:rPr>
              <a:t>Gestionare</a:t>
            </a:r>
            <a:r>
              <a:rPr lang="en-US" dirty="0">
                <a:latin typeface="Adobe Clean SemiLight" panose="020B0403020404020204" pitchFamily="34" charset="0"/>
              </a:rPr>
              <a:t> - </a:t>
            </a:r>
            <a:r>
              <a:rPr lang="en-US" dirty="0" err="1">
                <a:latin typeface="Adobe Clean SemiLight" panose="020B0403020404020204" pitchFamily="34" charset="0"/>
              </a:rPr>
              <a:t>excep</a:t>
            </a:r>
            <a:r>
              <a:rPr lang="en-GB" dirty="0" err="1">
                <a:latin typeface="Adobe Clean SemiLight" panose="020B0403020404020204" pitchFamily="34" charset="0"/>
              </a:rPr>
              <a:t>ț</a:t>
            </a:r>
            <a:r>
              <a:rPr lang="en-US" dirty="0" err="1">
                <a:latin typeface="Adobe Clean SemiLight" panose="020B0403020404020204" pitchFamily="34" charset="0"/>
              </a:rPr>
              <a:t>iile</a:t>
            </a:r>
            <a:r>
              <a:rPr lang="en-US" dirty="0">
                <a:latin typeface="Adobe Clean SemiLight" panose="020B0403020404020204" pitchFamily="34" charset="0"/>
              </a:rPr>
              <a:t> se pot </a:t>
            </a:r>
            <a:r>
              <a:rPr lang="en-US" dirty="0" err="1">
                <a:latin typeface="Adobe Clean SemiLight" panose="020B0403020404020204" pitchFamily="34" charset="0"/>
              </a:rPr>
              <a:t>grupa</a:t>
            </a:r>
            <a:r>
              <a:rPr lang="en-US" dirty="0">
                <a:latin typeface="Adobe Clean SemiLight" panose="020B0403020404020204" pitchFamily="34" charset="0"/>
              </a:rPr>
              <a:t> dup</a:t>
            </a:r>
            <a:r>
              <a:rPr lang="en-GB" dirty="0" err="1">
                <a:latin typeface="Adobe Clean SemiLight" panose="020B0403020404020204" pitchFamily="34" charset="0"/>
              </a:rPr>
              <a:t>ă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tipuri</a:t>
            </a:r>
            <a:r>
              <a:rPr lang="en-US" dirty="0">
                <a:latin typeface="Adobe Clean SemiLight" panose="020B0403020404020204" pitchFamily="34" charset="0"/>
              </a:rPr>
              <a:t> </a:t>
            </a:r>
            <a:r>
              <a:rPr lang="en-US" dirty="0" err="1">
                <a:latin typeface="Adobe Clean SemiLight" panose="020B0403020404020204" pitchFamily="34" charset="0"/>
              </a:rPr>
              <a:t>atunci</a:t>
            </a:r>
            <a:r>
              <a:rPr lang="en-US" dirty="0">
                <a:latin typeface="Adobe Clean SemiLight" panose="020B0403020404020204" pitchFamily="34" charset="0"/>
              </a:rPr>
              <a:t> c</a:t>
            </a:r>
            <a:r>
              <a:rPr lang="en-GB" dirty="0" err="1">
                <a:latin typeface="Adobe Clean SemiLight" panose="020B0403020404020204" pitchFamily="34" charset="0"/>
              </a:rPr>
              <a:t>â</a:t>
            </a:r>
            <a:r>
              <a:rPr lang="en-US" dirty="0" err="1">
                <a:latin typeface="Adobe Clean SemiLight" panose="020B0403020404020204" pitchFamily="34" charset="0"/>
              </a:rPr>
              <a:t>nd</a:t>
            </a:r>
            <a:r>
              <a:rPr lang="en-US" dirty="0">
                <a:latin typeface="Adobe Clean SemiLight" panose="020B0403020404020204" pitchFamily="34" charset="0"/>
              </a:rPr>
              <a:t> sunt </a:t>
            </a:r>
            <a:r>
              <a:rPr lang="en-US" dirty="0" err="1">
                <a:latin typeface="Adobe Clean SemiLight" panose="020B0403020404020204" pitchFamily="34" charset="0"/>
              </a:rPr>
              <a:t>prinse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2"/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endParaRPr lang="en-US" sz="2200" dirty="0">
              <a:latin typeface="Adobe Clean SemiLight" panose="020B04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7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- no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iuni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B77766F-D0F4-4DB0-A195-BE2A00F0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61" y="1717589"/>
            <a:ext cx="11312932" cy="4525556"/>
          </a:xfrm>
        </p:spPr>
        <p:txBody>
          <a:bodyPr>
            <a:normAutofit/>
          </a:bodyPr>
          <a:lstStyle/>
          <a:p>
            <a:pPr lvl="1"/>
            <a:endParaRPr lang="en-US" sz="2200" dirty="0">
              <a:latin typeface="Adobe Clean SemiLight" panose="020B0403020404020204" pitchFamily="34" charset="0"/>
            </a:endParaRPr>
          </a:p>
          <a:p>
            <a:pPr lvl="2"/>
            <a:r>
              <a:rPr lang="en-US" sz="2200" dirty="0">
                <a:latin typeface="Adobe Clean SemiLight" panose="020B0403020404020204" pitchFamily="34" charset="0"/>
              </a:rPr>
              <a:t>throw statement – </a:t>
            </a:r>
            <a:r>
              <a:rPr lang="en-US" sz="2200" dirty="0" err="1">
                <a:latin typeface="Adobe Clean SemiLight" panose="020B0403020404020204" pitchFamily="34" charset="0"/>
              </a:rPr>
              <a:t>arunc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o </a:t>
            </a:r>
            <a:r>
              <a:rPr lang="en-US" sz="2200" dirty="0" err="1">
                <a:latin typeface="Adobe Clean SemiLight" panose="020B0403020404020204" pitchFamily="34" charset="0"/>
              </a:rPr>
              <a:t>excep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ie</a:t>
            </a:r>
            <a:endParaRPr lang="en-US" sz="2200" dirty="0">
              <a:latin typeface="Adobe Clean SemiLight" panose="020B0403020404020204" pitchFamily="34" charset="0"/>
            </a:endParaRPr>
          </a:p>
          <a:p>
            <a:pPr lvl="2"/>
            <a:endParaRPr lang="en-US" sz="2200" dirty="0">
              <a:latin typeface="Adobe Clean SemiLight" panose="020B0403020404020204" pitchFamily="34" charset="0"/>
            </a:endParaRPr>
          </a:p>
          <a:p>
            <a:pPr lvl="2"/>
            <a:r>
              <a:rPr lang="en-US" sz="2200" dirty="0">
                <a:latin typeface="Adobe Clean SemiLight" panose="020B0403020404020204" pitchFamily="34" charset="0"/>
              </a:rPr>
              <a:t>try block – un bloc de cod care </a:t>
            </a:r>
            <a:r>
              <a:rPr lang="en-US" sz="2200" dirty="0" err="1">
                <a:latin typeface="Adobe Clean SemiLight" panose="020B0403020404020204" pitchFamily="34" charset="0"/>
              </a:rPr>
              <a:t>ar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putea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arunca</a:t>
            </a:r>
            <a:r>
              <a:rPr lang="en-US" sz="2200" dirty="0">
                <a:latin typeface="Adobe Clean SemiLight" panose="020B0403020404020204" pitchFamily="34" charset="0"/>
              </a:rPr>
              <a:t> o </a:t>
            </a:r>
            <a:r>
              <a:rPr lang="en-US" sz="2200" dirty="0" err="1">
                <a:latin typeface="Adobe Clean SemiLight" panose="020B0403020404020204" pitchFamily="34" charset="0"/>
              </a:rPr>
              <a:t>excep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ie</a:t>
            </a:r>
            <a:endParaRPr lang="en-US" sz="2200" dirty="0">
              <a:latin typeface="Adobe Clean SemiLight" panose="020B0403020404020204" pitchFamily="34" charset="0"/>
            </a:endParaRPr>
          </a:p>
          <a:p>
            <a:pPr lvl="2"/>
            <a:endParaRPr lang="en-US" sz="2200" dirty="0">
              <a:latin typeface="Adobe Clean SemiLight" panose="020B0403020404020204" pitchFamily="34" charset="0"/>
            </a:endParaRPr>
          </a:p>
          <a:p>
            <a:pPr lvl="2"/>
            <a:r>
              <a:rPr lang="en-US" sz="2200" dirty="0">
                <a:latin typeface="Adobe Clean SemiLight" panose="020B0403020404020204" pitchFamily="34" charset="0"/>
              </a:rPr>
              <a:t>catch block – un bloc de cod </a:t>
            </a:r>
            <a:r>
              <a:rPr lang="en-US" sz="2200" dirty="0" err="1">
                <a:latin typeface="Adobe Clean SemiLight" panose="020B0403020404020204" pitchFamily="34" charset="0"/>
              </a:rPr>
              <a:t>unde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este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tratat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o </a:t>
            </a:r>
            <a:r>
              <a:rPr lang="en-US" sz="2200" dirty="0" err="1">
                <a:latin typeface="Adobe Clean SemiLight" panose="020B0403020404020204" pitchFamily="34" charset="0"/>
              </a:rPr>
              <a:t>excep</a:t>
            </a:r>
            <a:r>
              <a:rPr lang="en-GB" sz="2200" dirty="0" err="1">
                <a:latin typeface="Adobe Clean SemiLight" panose="020B0403020404020204" pitchFamily="34" charset="0"/>
              </a:rPr>
              <a:t>ț</a:t>
            </a:r>
            <a:r>
              <a:rPr lang="en-US" sz="2200" dirty="0" err="1">
                <a:latin typeface="Adobe Clean SemiLight" panose="020B0403020404020204" pitchFamily="34" charset="0"/>
              </a:rPr>
              <a:t>ie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US" sz="2200" dirty="0" err="1">
                <a:latin typeface="Adobe Clean SemiLight" panose="020B0403020404020204" pitchFamily="34" charset="0"/>
              </a:rPr>
              <a:t>aruncat</a:t>
            </a:r>
            <a:r>
              <a:rPr lang="en-GB" sz="2200" dirty="0" err="1">
                <a:latin typeface="Adobe Clean SemiLight" panose="020B0403020404020204" pitchFamily="34" charset="0"/>
              </a:rPr>
              <a:t>ă</a:t>
            </a:r>
            <a:r>
              <a:rPr lang="en-US" sz="2200" dirty="0">
                <a:latin typeface="Adobe Clean SemiLight" panose="020B0403020404020204" pitchFamily="34" charset="0"/>
              </a:rPr>
              <a:t> </a:t>
            </a:r>
            <a:r>
              <a:rPr lang="en-GB" sz="2200" dirty="0" err="1">
                <a:latin typeface="Adobe Clean SemiLight" panose="020B0403020404020204" pitchFamily="34" charset="0"/>
              </a:rPr>
              <a:t>î</a:t>
            </a:r>
            <a:r>
              <a:rPr lang="en-US" sz="2200" dirty="0" err="1">
                <a:latin typeface="Adobe Clean SemiLight" panose="020B0403020404020204" pitchFamily="34" charset="0"/>
              </a:rPr>
              <a:t>ntr</a:t>
            </a:r>
            <a:r>
              <a:rPr lang="en-US" sz="2200" dirty="0">
                <a:latin typeface="Adobe Clean SemiLight" panose="020B0403020404020204" pitchFamily="34" charset="0"/>
              </a:rPr>
              <a:t>-un try block</a:t>
            </a:r>
            <a:endParaRPr lang="en-US" sz="1800" dirty="0">
              <a:latin typeface="Adobe Clean SemiLight" panose="020B0403020404020204" pitchFamily="34" charset="0"/>
            </a:endParaRPr>
          </a:p>
          <a:p>
            <a:pPr lvl="1"/>
            <a:endParaRPr lang="en-US" sz="2200" dirty="0">
              <a:latin typeface="Adobe Clean SemiLight" panose="020B04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-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exemple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C82EE4-DBFF-0E48-A660-1C28FB965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501" y="1873452"/>
            <a:ext cx="5167405" cy="3786896"/>
          </a:xfr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71D8BA-DB8F-6347-8520-100677B6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4100"/>
            <a:ext cx="60198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–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specificitatea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catch-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urilor</a:t>
            </a:r>
            <a:endParaRPr lang="en-US" sz="2800" b="1" dirty="0">
              <a:solidFill>
                <a:srgbClr val="FF0000"/>
              </a:solidFill>
              <a:latin typeface="Adobe Clean ExtraBold" panose="020B0503020404020204" pitchFamily="34" charset="0"/>
            </a:endParaRP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22C74BA9-2BAB-494D-9125-DAD5FB0FC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0891" y="1664562"/>
            <a:ext cx="3984426" cy="4828313"/>
          </a:xfrm>
        </p:spPr>
      </p:pic>
    </p:spTree>
    <p:extLst>
      <p:ext uri="{BB962C8B-B14F-4D97-AF65-F5344CB8AC3E}">
        <p14:creationId xmlns:p14="http://schemas.microsoft.com/office/powerpoint/2010/main" val="317456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E4B8-B57E-407F-848F-575DB8B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Excep</a:t>
            </a:r>
            <a:r>
              <a:rPr lang="en-GB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ț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ii –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specificitatea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dobe Clean ExtraBold" panose="020B0503020404020204" pitchFamily="34" charset="0"/>
              </a:rPr>
              <a:t>blocurilor</a:t>
            </a:r>
            <a:r>
              <a:rPr lang="en-US" sz="2800" b="1" dirty="0">
                <a:solidFill>
                  <a:srgbClr val="FF0000"/>
                </a:solidFill>
                <a:latin typeface="Adobe Clean ExtraBold" panose="020B0503020404020204" pitchFamily="34" charset="0"/>
              </a:rPr>
              <a:t> catch (cont.)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7E39DBFE-3614-F741-9F67-6F72E3ABE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1300" y="3398044"/>
            <a:ext cx="9169400" cy="1206500"/>
          </a:xfrm>
        </p:spPr>
      </p:pic>
    </p:spTree>
    <p:extLst>
      <p:ext uri="{BB962C8B-B14F-4D97-AF65-F5344CB8AC3E}">
        <p14:creationId xmlns:p14="http://schemas.microsoft.com/office/powerpoint/2010/main" val="219206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93839104939E4BB0D19A16DB4D252E" ma:contentTypeVersion="6" ma:contentTypeDescription="Create a new document." ma:contentTypeScope="" ma:versionID="cc391b8e16b5dbc73c8c50d5a9dde239">
  <xsd:schema xmlns:xsd="http://www.w3.org/2001/XMLSchema" xmlns:xs="http://www.w3.org/2001/XMLSchema" xmlns:p="http://schemas.microsoft.com/office/2006/metadata/properties" xmlns:ns2="48f7fad5-1142-4d19-984c-f336d5ebea18" targetNamespace="http://schemas.microsoft.com/office/2006/metadata/properties" ma:root="true" ma:fieldsID="a4c40d76c443e820c60ef23689372018" ns2:_="">
    <xsd:import namespace="48f7fad5-1142-4d19-984c-f336d5ebea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7fad5-1142-4d19-984c-f336d5ebe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71EAA2-C58B-4752-B064-26E085A1F578}"/>
</file>

<file path=customXml/itemProps2.xml><?xml version="1.0" encoding="utf-8"?>
<ds:datastoreItem xmlns:ds="http://schemas.openxmlformats.org/officeDocument/2006/customXml" ds:itemID="{A7792BE6-710F-4D63-9AC4-65636BD3713A}"/>
</file>

<file path=customXml/itemProps3.xml><?xml version="1.0" encoding="utf-8"?>
<ds:datastoreItem xmlns:ds="http://schemas.openxmlformats.org/officeDocument/2006/customXml" ds:itemID="{4BE3C8C7-9B3D-4F23-8DE8-1D6658295C23}"/>
</file>

<file path=docProps/app.xml><?xml version="1.0" encoding="utf-8"?>
<Properties xmlns="http://schemas.openxmlformats.org/officeDocument/2006/extended-properties" xmlns:vt="http://schemas.openxmlformats.org/officeDocument/2006/docPropsVTypes">
  <TotalTime>13148</TotalTime>
  <Words>1268</Words>
  <Application>Microsoft Macintosh PowerPoint</Application>
  <PresentationFormat>Widescreen</PresentationFormat>
  <Paragraphs>195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Adobe Clean ExtraBold</vt:lpstr>
      <vt:lpstr>Adobe Clean SemiLight</vt:lpstr>
      <vt:lpstr>Arial</vt:lpstr>
      <vt:lpstr>Calibri</vt:lpstr>
      <vt:lpstr>Calibri Light</vt:lpstr>
      <vt:lpstr>Office Theme</vt:lpstr>
      <vt:lpstr>Curs 2 – Managementul resurselor și smart pointeri</vt:lpstr>
      <vt:lpstr>Agenda</vt:lpstr>
      <vt:lpstr>Excepții</vt:lpstr>
      <vt:lpstr>Excepții - intro</vt:lpstr>
      <vt:lpstr>Excepții – intro (cont.)</vt:lpstr>
      <vt:lpstr>Excepții - noțiuni</vt:lpstr>
      <vt:lpstr>Excepții - exemple</vt:lpstr>
      <vt:lpstr>Excepții –specificitatea catch-urilor</vt:lpstr>
      <vt:lpstr>Excepții –specificitatea blocurilor catch (cont.)</vt:lpstr>
      <vt:lpstr>Excepții –specificitatea blocurilor catch (cont.)</vt:lpstr>
      <vt:lpstr>Excepții - exemple</vt:lpstr>
      <vt:lpstr>Excepții – transferul controlului</vt:lpstr>
      <vt:lpstr>Excepții –try/catch imbricate</vt:lpstr>
      <vt:lpstr>RAII</vt:lpstr>
      <vt:lpstr>RAII - intro</vt:lpstr>
      <vt:lpstr>Exception safety</vt:lpstr>
      <vt:lpstr>RAII - definiție</vt:lpstr>
      <vt:lpstr>Exemplu obiect RAII</vt:lpstr>
      <vt:lpstr>Exemplu utilizare obiecte RAII</vt:lpstr>
      <vt:lpstr>Smart pointeri</vt:lpstr>
      <vt:lpstr>Smart pointeri - intro</vt:lpstr>
      <vt:lpstr>Smart pointeri - definiție</vt:lpstr>
      <vt:lpstr>Smart pointeri in STL</vt:lpstr>
      <vt:lpstr>unique_ptr</vt:lpstr>
      <vt:lpstr>unique_ptr - intro</vt:lpstr>
      <vt:lpstr>unique_ptr – exemple instanțiere (raw pointer)</vt:lpstr>
      <vt:lpstr>unique_ptr – exemple instanțiere (raw pointer)</vt:lpstr>
      <vt:lpstr>unique_ptr – exemple instanțiere (move)</vt:lpstr>
      <vt:lpstr>unique_ptr – exemple instanțiere (make_unique)</vt:lpstr>
      <vt:lpstr>unique_ptr - ownership</vt:lpstr>
      <vt:lpstr>unique_ptr –ownership (cont.) </vt:lpstr>
      <vt:lpstr>unique_ptr – încercare de pointare spre aceeași resursă</vt:lpstr>
      <vt:lpstr>unique_ptr – exemplu de transfer al ownership-ului</vt:lpstr>
      <vt:lpstr>shared_ptr &amp; weak_ptr</vt:lpstr>
      <vt:lpstr>shared_ptr - intro</vt:lpstr>
      <vt:lpstr>shared_ptr - exemple instanțiere</vt:lpstr>
      <vt:lpstr>shared_ptr - exemplu de ownership multiplu</vt:lpstr>
      <vt:lpstr>weak_ptr</vt:lpstr>
      <vt:lpstr>weak_ptr - exemplu</vt:lpstr>
      <vt:lpstr>Control block</vt:lpstr>
      <vt:lpstr>Cast-uri pentru smart pointers </vt:lpstr>
      <vt:lpstr>Tipuri de cast-uri (recap.)</vt:lpstr>
      <vt:lpstr>Tipuri de cast-uri (recap.)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2 - Polimorfism</dc:title>
  <dc:creator>Isabella Minca</dc:creator>
  <cp:lastModifiedBy>Isabella Minca</cp:lastModifiedBy>
  <cp:revision>201</cp:revision>
  <dcterms:created xsi:type="dcterms:W3CDTF">2021-03-17T15:32:03Z</dcterms:created>
  <dcterms:modified xsi:type="dcterms:W3CDTF">2021-04-23T08:48:11Z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0x0101003E93839104939E4BB0D19A16DB4D252E</vt:lpwstr>
  </property>
</Properties>
</file>