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media/image1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 b="def" i="def"/>
      <a:tcStyle>
        <a:tcBdr/>
        <a:fill>
          <a:solidFill>
            <a:srgbClr val="EBEDF1"/>
          </a:solidFill>
        </a:fill>
      </a:tcStyle>
    </a:band2H>
    <a:firstCol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EFE5CE"/>
          </a:solidFill>
        </a:fill>
      </a:tcStyle>
    </a:wholeTbl>
    <a:band2H>
      <a:tcTxStyle b="def" i="def"/>
      <a:tcStyle>
        <a:tcBdr/>
        <a:fill>
          <a:solidFill>
            <a:srgbClr val="F7F2E8"/>
          </a:solidFill>
        </a:fill>
      </a:tcStyle>
    </a:band2H>
    <a:firstCol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BD8DF"/>
          </a:solidFill>
        </a:fill>
      </a:tcStyle>
    </a:wholeTbl>
    <a:band2H>
      <a:tcTxStyle b="def" i="def"/>
      <a:tcStyle>
        <a:tcBdr/>
        <a:fill>
          <a:solidFill>
            <a:srgbClr val="EEECF0"/>
          </a:solidFill>
        </a:fill>
      </a:tcStyle>
    </a:band2H>
    <a:firstCol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7E7"/>
          </a:solidFill>
        </a:fill>
      </a:tcStyle>
    </a:wholeTbl>
    <a:band2H>
      <a:tcTxStyle b="def" i="def"/>
      <a:tcStyle>
        <a:tcBdr/>
        <a:fill>
          <a:solidFill>
            <a:srgbClr val="24383E"/>
          </a:solidFill>
        </a:fill>
      </a:tcStyle>
    </a:band2H>
    <a:firstCol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383E"/>
          </a:solidFill>
        </a:fill>
      </a:tcStyle>
    </a:lastRow>
    <a:fir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CDCBCB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Col>
    <a:la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lastRow>
    <a:firstRow>
      <a:tcTxStyle b="on" i="off">
        <a:fontRef idx="maj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firstCol>
    <a:lastRow>
      <a:tcTxStyle b="on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ustomXml" Target="../customXml/item2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ustomXml" Target="../customXml/item3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algn="ctr">
              <a:spcBef>
                <a:spcPts val="0"/>
              </a:spcBef>
              <a:buBlip>
                <a:blip r:embed="rId2"/>
              </a:buBlip>
            </a:lvl2pPr>
            <a:lvl3pPr algn="ctr">
              <a:spcBef>
                <a:spcPts val="0"/>
              </a:spcBef>
              <a:buBlip>
                <a:blip r:embed="rId2"/>
              </a:buBlip>
            </a:lvl3pPr>
            <a:lvl4pPr algn="ctr">
              <a:spcBef>
                <a:spcPts val="0"/>
              </a:spcBef>
              <a:buBlip>
                <a:blip r:embed="rId2"/>
              </a:buBlip>
            </a:lvl4pPr>
            <a:lvl5pPr algn="ctr">
              <a:spcBef>
                <a:spcPts val="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/>
          <a:p>
            <a:pPr marL="347726" indent="-347726" defTabSz="432308">
              <a:spcBef>
                <a:spcPts val="2200"/>
              </a:spcBef>
              <a:buBlip>
                <a:blip r:embed="rId2"/>
              </a:buBlip>
              <a:defRPr sz="281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574800" y="114300"/>
            <a:ext cx="9855200" cy="6502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5283200" y="2819400"/>
            <a:ext cx="8565282" cy="5651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7391400" y="762000"/>
            <a:ext cx="4660900" cy="3075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6901629" y="3197026"/>
            <a:ext cx="5380146" cy="81153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400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mailto:irina.butaru@softbinator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groups/331729644865300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droi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</a:t>
            </a:r>
          </a:p>
        </p:txBody>
      </p:sp>
      <p:sp>
        <p:nvSpPr>
          <p:cNvPr id="120" name="Curs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 1</a:t>
            </a:r>
          </a:p>
        </p:txBody>
      </p:sp>
      <p:pic>
        <p:nvPicPr>
          <p:cNvPr id="121" name="Google Shape;280;p13" descr="Google Shape;280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199" y="890400"/>
            <a:ext cx="2755874" cy="711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oftbinator_logo-200.png" descr="softbinator_logo-2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741" y="813498"/>
            <a:ext cx="2540002" cy="71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llo World!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World!!!!</a:t>
            </a:r>
          </a:p>
        </p:txBody>
      </p:sp>
      <p:sp>
        <p:nvSpPr>
          <p:cNvPr id="152" name="Start a new Android Studio Proj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Start a new Android Studio Project</a:t>
            </a:r>
          </a:p>
        </p:txBody>
      </p:sp>
      <p:pic>
        <p:nvPicPr>
          <p:cNvPr id="153" name="Google Shape;326;p20" descr="Google Shape;326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2819400"/>
            <a:ext cx="4843001" cy="4640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ello World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World!!!</a:t>
            </a:r>
          </a:p>
        </p:txBody>
      </p:sp>
      <p:sp>
        <p:nvSpPr>
          <p:cNvPr id="156" name="Android Studion ne pune la dispozitie o serie de template-uri din care putem ale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00"/>
            </a:pPr>
            <a:r>
              <a:t>Android Studion ne pune la dispozitie o serie de template-uri din care putem alege</a:t>
            </a: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00"/>
            </a:pP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00"/>
            </a:pP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00"/>
            </a:pPr>
          </a:p>
        </p:txBody>
      </p:sp>
      <p:pic>
        <p:nvPicPr>
          <p:cNvPr id="157" name="Screenshot 2020-02-13 at 17.05.04.png" descr="Screenshot 2020-02-13 at 17.05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1477" y="4338072"/>
            <a:ext cx="6184828" cy="4947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ello World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World!!!</a:t>
            </a:r>
          </a:p>
        </p:txBody>
      </p:sp>
      <p:pic>
        <p:nvPicPr>
          <p:cNvPr id="160" name="Screenshot 2020-02-13 at 17.06.49.png" descr="Screenshot 2020-02-13 at 17.06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4639" y="2251955"/>
            <a:ext cx="8735522" cy="6976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ject “Packages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“Packages”</a:t>
            </a:r>
          </a:p>
        </p:txBody>
      </p:sp>
      <p:sp>
        <p:nvSpPr>
          <p:cNvPr id="163" name="Manife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Manifests</a:t>
            </a:r>
          </a:p>
          <a:p>
            <a:pPr>
              <a:buBlip>
                <a:blip r:embed="rId2"/>
              </a:buBlip>
            </a:pPr>
            <a:r>
              <a:t>Code Sources </a:t>
            </a:r>
          </a:p>
          <a:p>
            <a:pPr>
              <a:buBlip>
                <a:blip r:embed="rId2"/>
              </a:buBlip>
            </a:pPr>
            <a:r>
              <a:t>Test Sources</a:t>
            </a:r>
          </a:p>
          <a:p>
            <a:pPr>
              <a:buBlip>
                <a:blip r:embed="rId2"/>
              </a:buBlip>
            </a:pPr>
            <a:r>
              <a:t>Resources</a:t>
            </a:r>
          </a:p>
          <a:p>
            <a:pPr>
              <a:buBlip>
                <a:blip r:embed="rId2"/>
              </a:buBlip>
            </a:pPr>
            <a:r>
              <a:t>Gradle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pp Components - The Fantastic Fo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5100"/>
            </a:lvl1pPr>
          </a:lstStyle>
          <a:p>
            <a:pPr/>
            <a:r>
              <a:t>App Components - The Fantastic Four</a:t>
            </a:r>
          </a:p>
        </p:txBody>
      </p:sp>
      <p:sp>
        <p:nvSpPr>
          <p:cNvPr id="166" name="Activities…"/>
          <p:cNvSpPr txBox="1"/>
          <p:nvPr>
            <p:ph type="body" sz="quarter" idx="1"/>
          </p:nvPr>
        </p:nvSpPr>
        <p:spPr>
          <a:xfrm>
            <a:off x="1219200" y="2463800"/>
            <a:ext cx="2861717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Activities</a:t>
            </a:r>
          </a:p>
          <a:p>
            <a:pPr>
              <a:buBlip>
                <a:blip r:embed="rId2"/>
              </a:buBlip>
            </a:pPr>
            <a:r>
              <a:t>Services</a:t>
            </a:r>
          </a:p>
          <a:p>
            <a:pPr>
              <a:buBlip>
                <a:blip r:embed="rId2"/>
              </a:buBlip>
            </a:pPr>
            <a:r>
              <a:t> Receivers</a:t>
            </a:r>
          </a:p>
          <a:p>
            <a:pPr>
              <a:buBlip>
                <a:blip r:embed="rId2"/>
              </a:buBlip>
            </a:pPr>
            <a:r>
              <a:t>Content Providers</a:t>
            </a:r>
          </a:p>
        </p:txBody>
      </p:sp>
      <p:pic>
        <p:nvPicPr>
          <p:cNvPr id="167" name="Google Shape;360;p25" descr="Google Shape;360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2205" y="3253449"/>
            <a:ext cx="6694614" cy="426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c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Activities</a:t>
            </a:r>
          </a:p>
        </p:txBody>
      </p:sp>
      <p:sp>
        <p:nvSpPr>
          <p:cNvPr id="170" name="Responsabila de interactiunea cu utilizatorul prin afisarea de continut catre acesta si prin primirea de “feedback” de la acest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Responsabila de interactiunea cu utilizatorul prin afisarea de continut catre acesta si prin primirea de “feedback” de la acesta.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c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Activities</a:t>
            </a:r>
          </a:p>
        </p:txBody>
      </p:sp>
      <p:sp>
        <p:nvSpPr>
          <p:cNvPr id="173" name="In termeni de activitati, o aplicatie poate fi descrisa ca fiind o serie de activitati “inlantuite”, dupa modelul stiv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In termeni de activitati, o aplicatie poate fi descrisa ca fiind o serie de activitati “inlantuite”, dupa modelul stivei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 be continue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be continued…</a:t>
            </a:r>
          </a:p>
        </p:txBody>
      </p:sp>
      <p:sp>
        <p:nvSpPr>
          <p:cNvPr id="176" name="Mai multe detalii despre proiectul fi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Mai multe detalii despre proiectul final</a:t>
            </a:r>
          </a:p>
          <a:p>
            <a:pPr>
              <a:buBlip>
                <a:blip r:embed="rId2"/>
              </a:buBlip>
            </a:pPr>
            <a:r>
              <a:t>Activitati si fragmente</a:t>
            </a:r>
          </a:p>
          <a:p>
            <a:pPr>
              <a:buBlip>
                <a:blip r:embed="rId2"/>
              </a:buBlip>
            </a:pPr>
            <a:r>
              <a:t>Tema nr.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utare!"/>
          <p:cNvSpPr txBox="1"/>
          <p:nvPr>
            <p:ph type="title"/>
          </p:nvPr>
        </p:nvSpPr>
        <p:spPr>
          <a:xfrm>
            <a:off x="1270000" y="673100"/>
            <a:ext cx="10464800" cy="2108200"/>
          </a:xfrm>
          <a:prstGeom prst="rect">
            <a:avLst/>
          </a:prstGeom>
        </p:spPr>
        <p:txBody>
          <a:bodyPr/>
          <a:lstStyle/>
          <a:p>
            <a:pPr defTabSz="292100">
              <a:defRPr sz="3600"/>
            </a:pPr>
          </a:p>
          <a:p>
            <a:pPr defTabSz="292100">
              <a:defRPr sz="4600"/>
            </a:pPr>
            <a:r>
              <a:t>Salutare!</a:t>
            </a:r>
          </a:p>
        </p:txBody>
      </p:sp>
      <p:pic>
        <p:nvPicPr>
          <p:cNvPr id="125" name="Google Shape;287;p14" descr="Google Shape;287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673100"/>
            <a:ext cx="1936326" cy="9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Irina Butar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/>
            </a:pPr>
            <a:r>
              <a:t>Irina Butaru</a:t>
            </a:r>
          </a:p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irina.butaru@softbinator.com</a:t>
            </a:r>
          </a:p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/>
            </a:pPr>
            <a:r>
              <a:t>Senior Engineer @Softbinator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alutare!"/>
          <p:cNvSpPr txBox="1"/>
          <p:nvPr>
            <p:ph type="title"/>
          </p:nvPr>
        </p:nvSpPr>
        <p:spPr>
          <a:xfrm>
            <a:off x="1270000" y="673100"/>
            <a:ext cx="10464800" cy="2108200"/>
          </a:xfrm>
          <a:prstGeom prst="rect">
            <a:avLst/>
          </a:prstGeom>
        </p:spPr>
        <p:txBody>
          <a:bodyPr/>
          <a:lstStyle/>
          <a:p>
            <a:pPr defTabSz="292100">
              <a:defRPr sz="3600"/>
            </a:pPr>
          </a:p>
          <a:p>
            <a:pPr defTabSz="292100">
              <a:defRPr sz="4600"/>
            </a:pPr>
            <a:r>
              <a:t>Salutare!</a:t>
            </a:r>
          </a:p>
        </p:txBody>
      </p:sp>
      <p:pic>
        <p:nvPicPr>
          <p:cNvPr id="129" name="Google Shape;287;p14" descr="Google Shape;287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673100"/>
            <a:ext cx="1936326" cy="9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Irina Butar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/>
            </a:pPr>
            <a:r>
              <a:t>Anca Dobrescu</a:t>
            </a:r>
          </a:p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t>anca.dobrescu@softbinator.com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lutare!"/>
          <p:cNvSpPr txBox="1"/>
          <p:nvPr>
            <p:ph type="title"/>
          </p:nvPr>
        </p:nvSpPr>
        <p:spPr>
          <a:xfrm>
            <a:off x="1270000" y="673100"/>
            <a:ext cx="10464800" cy="2108200"/>
          </a:xfrm>
          <a:prstGeom prst="rect">
            <a:avLst/>
          </a:prstGeom>
        </p:spPr>
        <p:txBody>
          <a:bodyPr/>
          <a:lstStyle/>
          <a:p>
            <a:pPr defTabSz="292100">
              <a:defRPr sz="3600"/>
            </a:pPr>
          </a:p>
          <a:p>
            <a:pPr defTabSz="292100">
              <a:defRPr sz="4600"/>
            </a:pPr>
            <a:r>
              <a:t>Salutare!</a:t>
            </a:r>
          </a:p>
        </p:txBody>
      </p:sp>
      <p:pic>
        <p:nvPicPr>
          <p:cNvPr id="133" name="Google Shape;287;p14" descr="Google Shape;287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673100"/>
            <a:ext cx="1936326" cy="9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Irina Butar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/>
            </a:pPr>
            <a:r>
              <a:t>Grup Facebook: </a:t>
            </a:r>
          </a:p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/>
            </a:pPr>
            <a:r>
              <a:t>FMI Android 2021</a:t>
            </a:r>
          </a:p>
          <a:p>
            <a:pPr marL="399415" indent="-399415" defTabSz="496569">
              <a:spcBef>
                <a:spcPts val="2500"/>
              </a:spcBef>
              <a:buBlip>
                <a:blip r:embed="rId3"/>
              </a:buBlip>
              <a:defRPr sz="3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https://www.facebook.com/groups/331729644865300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esfasurarea laboratoarelor si notare - Varianta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5100"/>
            </a:lvl1pPr>
          </a:lstStyle>
          <a:p>
            <a:pPr/>
            <a:r>
              <a:t>Desfasurarea laboratoarelor si notare</a:t>
            </a:r>
          </a:p>
        </p:txBody>
      </p:sp>
      <p:sp>
        <p:nvSpPr>
          <p:cNvPr id="137" name="Proiect: 10 punc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Proiect: 10 puncte</a:t>
            </a:r>
          </a:p>
          <a:p>
            <a:pPr>
              <a:buBlip>
                <a:blip r:embed="rId2"/>
              </a:buBlip>
            </a:pPr>
            <a:r>
              <a:t>Miercurea, de la 8:00 la 10:00, in doua grupe</a:t>
            </a:r>
          </a:p>
          <a:p>
            <a:pPr>
              <a:buBlip>
                <a:blip r:embed="rId2"/>
              </a:buBlip>
            </a:pPr>
            <a:r>
              <a:t>Prezenta la laborator nu este obligatoire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esfasurarea laboratorelor si notare: Completar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5100"/>
            </a:lvl1pPr>
          </a:lstStyle>
          <a:p>
            <a:pPr/>
            <a:r>
              <a:t>Desfasurarea laboratorelor si notare: Completari</a:t>
            </a:r>
          </a:p>
        </p:txBody>
      </p:sp>
      <p:sp>
        <p:nvSpPr>
          <p:cNvPr id="140" name="Proiectul final: echipe de 2 sau individu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0">
              <a:spcBef>
                <a:spcPts val="2800"/>
              </a:spcBef>
              <a:buBlip>
                <a:blip r:embed="rId2"/>
              </a:buBlip>
              <a:defRPr sz="3600"/>
            </a:pPr>
            <a:r>
              <a:t>Proiectul final: echipe de 2 sau individual</a:t>
            </a:r>
          </a:p>
          <a:p>
            <a:pPr marL="451104" indent="-451104" defTabSz="560830">
              <a:spcBef>
                <a:spcPts val="2800"/>
              </a:spcBef>
              <a:buBlip>
                <a:blip r:embed="rId2"/>
              </a:buBlip>
              <a:defRPr sz="3600">
                <a:solidFill>
                  <a:schemeClr val="accent5"/>
                </a:solidFill>
              </a:defRPr>
            </a:pPr>
            <a:r>
              <a:t>Crash in timpul prezentarii: -1 punct</a:t>
            </a:r>
          </a:p>
          <a:p>
            <a:pPr marL="451104" indent="-451104" defTabSz="560830">
              <a:spcBef>
                <a:spcPts val="2800"/>
              </a:spcBef>
              <a:buBlip>
                <a:blip r:embed="rId2"/>
              </a:buBlip>
              <a:defRPr sz="3600"/>
            </a:pPr>
            <a:r>
              <a:t>Prezentari de 5 - 10 minute + intrebari(daca este cazul)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et’s have some fun!!!"/>
          <p:cNvSpPr txBox="1"/>
          <p:nvPr>
            <p:ph type="body" idx="1"/>
          </p:nvPr>
        </p:nvSpPr>
        <p:spPr>
          <a:xfrm>
            <a:off x="1270000" y="1092200"/>
            <a:ext cx="10464800" cy="756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7200"/>
            </a:lvl1pPr>
          </a:lstStyle>
          <a:p>
            <a:pPr/>
            <a:r>
              <a:t>Let’s have some fun!!!</a:t>
            </a:r>
          </a:p>
        </p:txBody>
      </p:sp>
      <p:pic>
        <p:nvPicPr>
          <p:cNvPr id="143" name="Google Shape;312;p18" descr="Google Shape;31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1092200"/>
            <a:ext cx="3712806" cy="2400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do we know about Androi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5400"/>
            </a:lvl1pPr>
          </a:lstStyle>
          <a:p>
            <a:pPr/>
            <a:r>
              <a:t>What do we know about Android?</a:t>
            </a:r>
          </a:p>
        </p:txBody>
      </p:sp>
      <p:sp>
        <p:nvSpPr>
          <p:cNvPr id="146" name="Creatura domestica, inteligenta, care Trieste in interiorul dispozitivelor smart(telefon, tableta, televizor, ceas etc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2400"/>
              </a:spcBef>
              <a:buBlip>
                <a:blip r:embed="rId2"/>
              </a:buBlip>
              <a:defRPr sz="3100"/>
            </a:pPr>
            <a:r>
              <a:t>Creatura domestica, inteligenta, care Trieste in interiorul dispozitivelor smart(telefon, tableta, televizor, ceas etc.)</a:t>
            </a:r>
          </a:p>
          <a:p>
            <a:pPr marL="385318" indent="-385318" defTabSz="479044">
              <a:spcBef>
                <a:spcPts val="2400"/>
              </a:spcBef>
              <a:buBlip>
                <a:blip r:embed="rId2"/>
              </a:buBlip>
              <a:defRPr sz="3100"/>
            </a:pPr>
            <a:r>
              <a:t>Se hraneste cu preparate din Java sau Kotlin, preparate in bucataria Android Studio</a:t>
            </a:r>
          </a:p>
          <a:p>
            <a:pPr marL="385318" indent="-385318" defTabSz="479044">
              <a:spcBef>
                <a:spcPts val="2400"/>
              </a:spcBef>
              <a:buBlip>
                <a:blip r:embed="rId2"/>
              </a:buBlip>
              <a:defRPr sz="3100"/>
            </a:pPr>
            <a:r>
              <a:t>Evolueaza si se adapteaza de la un an la altul</a:t>
            </a:r>
          </a:p>
          <a:p>
            <a:pPr marL="385318" indent="-385318" defTabSz="479044">
              <a:spcBef>
                <a:spcPts val="2400"/>
              </a:spcBef>
              <a:buBlip>
                <a:blip r:embed="rId2"/>
              </a:buBlip>
              <a:defRPr sz="3100"/>
            </a:pPr>
            <a:r>
              <a:t>Poate fi gasit si in salbaticie, ca proiect Open Source si domesticit dupa placul fiecaruia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droid Stud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Studio</a:t>
            </a:r>
          </a:p>
        </p:txBody>
      </p:sp>
      <p:sp>
        <p:nvSpPr>
          <p:cNvPr id="149" name="https://developer.android.com/studio"/>
          <p:cNvSpPr txBox="1"/>
          <p:nvPr>
            <p:ph type="body" idx="1"/>
          </p:nvPr>
        </p:nvSpPr>
        <p:spPr>
          <a:xfrm>
            <a:off x="1270000" y="28321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https://developer.android.com/studio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17B7060E5CA4C83E980BA385C7166" ma:contentTypeVersion="0" ma:contentTypeDescription="Create a new document." ma:contentTypeScope="" ma:versionID="895227a60d87074001f85f37c569a9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66E03C-3F77-4D87-B20F-BF55F7BF2A4F}"/>
</file>

<file path=customXml/itemProps2.xml><?xml version="1.0" encoding="utf-8"?>
<ds:datastoreItem xmlns:ds="http://schemas.openxmlformats.org/officeDocument/2006/customXml" ds:itemID="{7286EC5F-FDE6-455F-A8EF-E5FB7F5088F5}"/>
</file>

<file path=customXml/itemProps3.xml><?xml version="1.0" encoding="utf-8"?>
<ds:datastoreItem xmlns:ds="http://schemas.openxmlformats.org/officeDocument/2006/customXml" ds:itemID="{BB39AFD7-36C0-4C1E-AC79-EE80F9262CDE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0x010100DF617B7060E5CA4C83E980BA385C7166</vt:lpwstr>
  </property>
</Properties>
</file>