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0d3e1e508_1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f0d3e1e508_12_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4ae2297f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f4ae2297f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4ae2297f7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f4ae2297f7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4ae2297f7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f4ae2297f7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4ae2297f7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f4ae2297f7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4ae2297f7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f4ae2297f7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4ae2297f7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gf4ae2297f7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4ae2297f7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f4ae2297f7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4ae2297f7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gf4ae2297f7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0d3e1e508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f0d3e1e508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4ae2297f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f4ae2297f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0d3e1e508_1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f0d3e1e508_12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0d3e1e508_12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f0d3e1e508_12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0d3e1e508_1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f0d3e1e508_12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0d3e1e508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f0d3e1e508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0d3e1e508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f0d3e1e508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0d3e1e508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f0d3e1e508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f0d3e1e508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f0d3e1e508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0d3e1e508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f0d3e1e508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0d3e1e508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f0d3e1e508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0d3e1e508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f0d3e1e508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grpSp>
        <p:nvGrpSpPr>
          <p:cNvPr id="68" name="Google Shape;68;p14"/>
          <p:cNvGrpSpPr/>
          <p:nvPr/>
        </p:nvGrpSpPr>
        <p:grpSpPr>
          <a:xfrm>
            <a:off x="0" y="-6350"/>
            <a:ext cx="9144000" cy="5149850"/>
            <a:chOff x="0" y="-8467"/>
            <a:chExt cx="12192000" cy="6866467"/>
          </a:xfrm>
        </p:grpSpPr>
        <p:cxnSp>
          <p:nvCxnSpPr>
            <p:cNvPr id="69" name="Google Shape;69;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0" name="Google Shape;70;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1" name="Google Shape;71;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019"/>
              </a:schemeClr>
            </a:solidFill>
            <a:ln>
              <a:noFill/>
            </a:ln>
          </p:spPr>
        </p:sp>
        <p:sp>
          <p:nvSpPr>
            <p:cNvPr id="72" name="Google Shape;72;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3" name="Google Shape;73;p14"/>
            <p:cNvSpPr/>
            <p:nvPr/>
          </p:nvSpPr>
          <p:spPr>
            <a:xfrm>
              <a:off x="8932333" y="3048000"/>
              <a:ext cx="3259667" cy="3810000"/>
            </a:xfrm>
            <a:prstGeom prst="triangle">
              <a:avLst>
                <a:gd fmla="val 100000" name="adj"/>
              </a:avLst>
            </a:prstGeom>
            <a:solidFill>
              <a:schemeClr val="accent2">
                <a:alpha val="7098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4" name="Google Shape;74;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019"/>
              </a:srgbClr>
            </a:solidFill>
            <a:ln>
              <a:noFill/>
            </a:ln>
          </p:spPr>
        </p:sp>
        <p:sp>
          <p:nvSpPr>
            <p:cNvPr id="75" name="Google Shape;75;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019"/>
              </a:srgbClr>
            </a:solidFill>
            <a:ln>
              <a:noFill/>
            </a:ln>
          </p:spPr>
        </p:sp>
        <p:sp>
          <p:nvSpPr>
            <p:cNvPr id="76" name="Google Shape;76;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921"/>
              </a:schemeClr>
            </a:solidFill>
            <a:ln>
              <a:noFill/>
            </a:ln>
          </p:spPr>
        </p:sp>
        <p:sp>
          <p:nvSpPr>
            <p:cNvPr id="77" name="Google Shape;77;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8" name="Google Shape;78;p14"/>
            <p:cNvSpPr/>
            <p:nvPr/>
          </p:nvSpPr>
          <p:spPr>
            <a:xfrm rot="10800000">
              <a:off x="0" y="0"/>
              <a:ext cx="842596" cy="5666154"/>
            </a:xfrm>
            <a:prstGeom prst="triangle">
              <a:avLst>
                <a:gd fmla="val 100000" name="adj"/>
              </a:avLst>
            </a:prstGeom>
            <a:solidFill>
              <a:schemeClr val="accent1">
                <a:alpha val="83921"/>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79" name="Google Shape;79;p14"/>
          <p:cNvSpPr txBox="1"/>
          <p:nvPr>
            <p:ph type="ctrTitle"/>
          </p:nvPr>
        </p:nvSpPr>
        <p:spPr>
          <a:xfrm>
            <a:off x="1130300" y="1803400"/>
            <a:ext cx="5825202" cy="1234726"/>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chemeClr val="accent1"/>
              </a:buClr>
              <a:buSzPts val="4100"/>
              <a:buFont typeface="Trebuchet MS"/>
              <a:buNone/>
              <a:defRPr sz="41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4"/>
          <p:cNvSpPr txBox="1"/>
          <p:nvPr>
            <p:ph idx="1" type="subTitle"/>
          </p:nvPr>
        </p:nvSpPr>
        <p:spPr>
          <a:xfrm>
            <a:off x="1130300" y="3038125"/>
            <a:ext cx="5825202" cy="822674"/>
          </a:xfrm>
          <a:prstGeom prst="rect">
            <a:avLst/>
          </a:prstGeom>
          <a:noFill/>
          <a:ln>
            <a:noFill/>
          </a:ln>
        </p:spPr>
        <p:txBody>
          <a:bodyPr anchorCtr="0" anchor="t" bIns="34275" lIns="68575" spcFirstLastPara="1" rIns="68575" wrap="square" tIns="34275">
            <a:normAutofit/>
          </a:bodyPr>
          <a:lstStyle>
            <a:lvl1pPr lvl="0" algn="r">
              <a:lnSpc>
                <a:spcPct val="100000"/>
              </a:lnSpc>
              <a:spcBef>
                <a:spcPts val="800"/>
              </a:spcBef>
              <a:spcAft>
                <a:spcPts val="0"/>
              </a:spcAft>
              <a:buSzPts val="1100"/>
              <a:buNone/>
              <a:defRPr>
                <a:solidFill>
                  <a:srgbClr val="7F7F7F"/>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p:txBody>
      </p:sp>
      <p:sp>
        <p:nvSpPr>
          <p:cNvPr id="81" name="Google Shape;81;p14"/>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4"/>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4"/>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4" name="Shape 84"/>
        <p:cNvGrpSpPr/>
        <p:nvPr/>
      </p:nvGrpSpPr>
      <p:grpSpPr>
        <a:xfrm>
          <a:off x="0" y="0"/>
          <a:ext cx="0" cy="0"/>
          <a:chOff x="0" y="0"/>
          <a:chExt cx="0" cy="0"/>
        </a:xfrm>
      </p:grpSpPr>
      <p:sp>
        <p:nvSpPr>
          <p:cNvPr id="85" name="Google Shape;85;p15"/>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5"/>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87" name="Google Shape;87;p15"/>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5"/>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5"/>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6"/>
          <p:cNvSpPr txBox="1"/>
          <p:nvPr>
            <p:ph type="title"/>
          </p:nvPr>
        </p:nvSpPr>
        <p:spPr>
          <a:xfrm>
            <a:off x="508001" y="2025650"/>
            <a:ext cx="6447501" cy="1369936"/>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000"/>
              <a:buFont typeface="Trebuchet MS"/>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6"/>
          <p:cNvSpPr txBox="1"/>
          <p:nvPr>
            <p:ph idx="1" type="body"/>
          </p:nvPr>
        </p:nvSpPr>
        <p:spPr>
          <a:xfrm>
            <a:off x="508001" y="3395586"/>
            <a:ext cx="6447501"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200"/>
              <a:buNone/>
              <a:defRPr sz="15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93" name="Google Shape;93;p16"/>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6"/>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6"/>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6" name="Shape 96"/>
        <p:cNvGrpSpPr/>
        <p:nvPr/>
      </p:nvGrpSpPr>
      <p:grpSpPr>
        <a:xfrm>
          <a:off x="0" y="0"/>
          <a:ext cx="0" cy="0"/>
          <a:chOff x="0" y="0"/>
          <a:chExt cx="0" cy="0"/>
        </a:xfrm>
      </p:grpSpPr>
      <p:sp>
        <p:nvSpPr>
          <p:cNvPr id="97" name="Google Shape;97;p17"/>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7"/>
          <p:cNvSpPr txBox="1"/>
          <p:nvPr>
            <p:ph idx="1" type="body"/>
          </p:nvPr>
        </p:nvSpPr>
        <p:spPr>
          <a:xfrm>
            <a:off x="508000" y="1620442"/>
            <a:ext cx="3138026" cy="2910579"/>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99" name="Google Shape;99;p17"/>
          <p:cNvSpPr txBox="1"/>
          <p:nvPr>
            <p:ph idx="2" type="body"/>
          </p:nvPr>
        </p:nvSpPr>
        <p:spPr>
          <a:xfrm>
            <a:off x="3817477" y="1620442"/>
            <a:ext cx="3138025" cy="291058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00" name="Google Shape;100;p17"/>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17"/>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7"/>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3" name="Shape 103"/>
        <p:cNvGrpSpPr/>
        <p:nvPr/>
      </p:nvGrpSpPr>
      <p:grpSpPr>
        <a:xfrm>
          <a:off x="0" y="0"/>
          <a:ext cx="0" cy="0"/>
          <a:chOff x="0" y="0"/>
          <a:chExt cx="0" cy="0"/>
        </a:xfrm>
      </p:grpSpPr>
      <p:sp>
        <p:nvSpPr>
          <p:cNvPr id="104" name="Google Shape;104;p1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8"/>
          <p:cNvSpPr txBox="1"/>
          <p:nvPr>
            <p:ph idx="1" type="body"/>
          </p:nvPr>
        </p:nvSpPr>
        <p:spPr>
          <a:xfrm>
            <a:off x="506809" y="1620737"/>
            <a:ext cx="3139217"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06" name="Google Shape;106;p18"/>
          <p:cNvSpPr txBox="1"/>
          <p:nvPr>
            <p:ph idx="2" type="body"/>
          </p:nvPr>
        </p:nvSpPr>
        <p:spPr>
          <a:xfrm>
            <a:off x="506809" y="2052934"/>
            <a:ext cx="3139217" cy="2478088"/>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07" name="Google Shape;107;p18"/>
          <p:cNvSpPr txBox="1"/>
          <p:nvPr>
            <p:ph idx="3" type="body"/>
          </p:nvPr>
        </p:nvSpPr>
        <p:spPr>
          <a:xfrm>
            <a:off x="3816287" y="1620737"/>
            <a:ext cx="3139213" cy="432197"/>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108" name="Google Shape;108;p18"/>
          <p:cNvSpPr txBox="1"/>
          <p:nvPr>
            <p:ph idx="4" type="body"/>
          </p:nvPr>
        </p:nvSpPr>
        <p:spPr>
          <a:xfrm>
            <a:off x="3816288" y="2052934"/>
            <a:ext cx="3139213" cy="2478088"/>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09" name="Google Shape;109;p18"/>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8"/>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19"/>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19"/>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19"/>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19"/>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20"/>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0"/>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20"/>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21"/>
          <p:cNvSpPr txBox="1"/>
          <p:nvPr>
            <p:ph type="title"/>
          </p:nvPr>
        </p:nvSpPr>
        <p:spPr>
          <a:xfrm>
            <a:off x="508000" y="1123953"/>
            <a:ext cx="2890896" cy="9588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500"/>
              <a:buFont typeface="Trebuchet MS"/>
              <a:buNone/>
              <a:defRPr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1"/>
          <p:cNvSpPr txBox="1"/>
          <p:nvPr>
            <p:ph idx="1" type="body"/>
          </p:nvPr>
        </p:nvSpPr>
        <p:spPr>
          <a:xfrm>
            <a:off x="3570346" y="386193"/>
            <a:ext cx="3385156" cy="4144828"/>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24" name="Google Shape;124;p21"/>
          <p:cNvSpPr txBox="1"/>
          <p:nvPr>
            <p:ph idx="2" type="body"/>
          </p:nvPr>
        </p:nvSpPr>
        <p:spPr>
          <a:xfrm>
            <a:off x="508000" y="2082802"/>
            <a:ext cx="2890896" cy="193833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800"/>
              <a:buNone/>
              <a:defRPr sz="1100"/>
            </a:lvl2pPr>
            <a:lvl3pPr indent="-228600" lvl="2" marL="1371600" algn="l">
              <a:lnSpc>
                <a:spcPct val="100000"/>
              </a:lnSpc>
              <a:spcBef>
                <a:spcPts val="800"/>
              </a:spcBef>
              <a:spcAft>
                <a:spcPts val="0"/>
              </a:spcAft>
              <a:buSzPts val="700"/>
              <a:buNone/>
              <a:defRPr sz="900"/>
            </a:lvl3pPr>
            <a:lvl4pPr indent="-228600" lvl="3" marL="1828800" algn="l">
              <a:lnSpc>
                <a:spcPct val="100000"/>
              </a:lnSpc>
              <a:spcBef>
                <a:spcPts val="800"/>
              </a:spcBef>
              <a:spcAft>
                <a:spcPts val="0"/>
              </a:spcAft>
              <a:buSzPts val="600"/>
              <a:buNone/>
              <a:defRPr sz="800"/>
            </a:lvl4pPr>
            <a:lvl5pPr indent="-228600" lvl="4" marL="2286000" algn="l">
              <a:lnSpc>
                <a:spcPct val="100000"/>
              </a:lnSpc>
              <a:spcBef>
                <a:spcPts val="800"/>
              </a:spcBef>
              <a:spcAft>
                <a:spcPts val="0"/>
              </a:spcAft>
              <a:buSzPts val="600"/>
              <a:buNone/>
              <a:defRPr sz="800"/>
            </a:lvl5pPr>
            <a:lvl6pPr indent="-228600" lvl="5" marL="2743200" algn="l">
              <a:lnSpc>
                <a:spcPct val="100000"/>
              </a:lnSpc>
              <a:spcBef>
                <a:spcPts val="800"/>
              </a:spcBef>
              <a:spcAft>
                <a:spcPts val="0"/>
              </a:spcAft>
              <a:buSzPts val="600"/>
              <a:buNone/>
              <a:defRPr sz="800"/>
            </a:lvl6pPr>
            <a:lvl7pPr indent="-228600" lvl="6" marL="3200400" algn="l">
              <a:lnSpc>
                <a:spcPct val="100000"/>
              </a:lnSpc>
              <a:spcBef>
                <a:spcPts val="800"/>
              </a:spcBef>
              <a:spcAft>
                <a:spcPts val="0"/>
              </a:spcAft>
              <a:buSzPts val="600"/>
              <a:buNone/>
              <a:defRPr sz="800"/>
            </a:lvl7pPr>
            <a:lvl8pPr indent="-228600" lvl="7" marL="3657600" algn="l">
              <a:lnSpc>
                <a:spcPct val="100000"/>
              </a:lnSpc>
              <a:spcBef>
                <a:spcPts val="800"/>
              </a:spcBef>
              <a:spcAft>
                <a:spcPts val="0"/>
              </a:spcAft>
              <a:buSzPts val="600"/>
              <a:buNone/>
              <a:defRPr sz="800"/>
            </a:lvl8pPr>
            <a:lvl9pPr indent="-228600" lvl="8" marL="4114800" algn="l">
              <a:lnSpc>
                <a:spcPct val="100000"/>
              </a:lnSpc>
              <a:spcBef>
                <a:spcPts val="800"/>
              </a:spcBef>
              <a:spcAft>
                <a:spcPts val="0"/>
              </a:spcAft>
              <a:buSzPts val="600"/>
              <a:buNone/>
              <a:defRPr sz="800"/>
            </a:lvl9pPr>
          </a:lstStyle>
          <a:p/>
        </p:txBody>
      </p:sp>
      <p:sp>
        <p:nvSpPr>
          <p:cNvPr id="125" name="Google Shape;125;p21"/>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1"/>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1"/>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8" name="Shape 128"/>
        <p:cNvGrpSpPr/>
        <p:nvPr/>
      </p:nvGrpSpPr>
      <p:grpSpPr>
        <a:xfrm>
          <a:off x="0" y="0"/>
          <a:ext cx="0" cy="0"/>
          <a:chOff x="0" y="0"/>
          <a:chExt cx="0" cy="0"/>
        </a:xfrm>
      </p:grpSpPr>
      <p:sp>
        <p:nvSpPr>
          <p:cNvPr id="129" name="Google Shape;129;p22"/>
          <p:cNvSpPr txBox="1"/>
          <p:nvPr>
            <p:ph type="title"/>
          </p:nvPr>
        </p:nvSpPr>
        <p:spPr>
          <a:xfrm>
            <a:off x="508000" y="3600450"/>
            <a:ext cx="6447500" cy="425053"/>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800"/>
              <a:buFont typeface="Trebuchet MS"/>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22"/>
          <p:cNvSpPr/>
          <p:nvPr>
            <p:ph idx="2" type="pic"/>
          </p:nvPr>
        </p:nvSpPr>
        <p:spPr>
          <a:xfrm>
            <a:off x="508000" y="457200"/>
            <a:ext cx="6447501" cy="2884289"/>
          </a:xfrm>
          <a:prstGeom prst="rect">
            <a:avLst/>
          </a:prstGeom>
          <a:noFill/>
          <a:ln>
            <a:noFill/>
          </a:ln>
        </p:spPr>
      </p:sp>
      <p:sp>
        <p:nvSpPr>
          <p:cNvPr id="131" name="Google Shape;131;p22"/>
          <p:cNvSpPr txBox="1"/>
          <p:nvPr>
            <p:ph idx="1" type="body"/>
          </p:nvPr>
        </p:nvSpPr>
        <p:spPr>
          <a:xfrm>
            <a:off x="508000" y="4025503"/>
            <a:ext cx="6447500" cy="50551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700"/>
              <a:buNone/>
              <a:defRPr sz="9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32" name="Google Shape;132;p22"/>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2"/>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4" name="Google Shape;134;p22"/>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5" name="Shape 135"/>
        <p:cNvGrpSpPr/>
        <p:nvPr/>
      </p:nvGrpSpPr>
      <p:grpSpPr>
        <a:xfrm>
          <a:off x="0" y="0"/>
          <a:ext cx="0" cy="0"/>
          <a:chOff x="0" y="0"/>
          <a:chExt cx="0" cy="0"/>
        </a:xfrm>
      </p:grpSpPr>
      <p:sp>
        <p:nvSpPr>
          <p:cNvPr id="136" name="Google Shape;136;p23"/>
          <p:cNvSpPr txBox="1"/>
          <p:nvPr>
            <p:ph type="title"/>
          </p:nvPr>
        </p:nvSpPr>
        <p:spPr>
          <a:xfrm>
            <a:off x="508001" y="457200"/>
            <a:ext cx="6447501" cy="25527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3"/>
          <p:cNvSpPr txBox="1"/>
          <p:nvPr>
            <p:ph idx="1" type="body"/>
          </p:nvPr>
        </p:nvSpPr>
        <p:spPr>
          <a:xfrm>
            <a:off x="508001" y="3352800"/>
            <a:ext cx="6447501" cy="1178221"/>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38" name="Google Shape;138;p23"/>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p23"/>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3"/>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1" name="Shape 141"/>
        <p:cNvGrpSpPr/>
        <p:nvPr/>
      </p:nvGrpSpPr>
      <p:grpSpPr>
        <a:xfrm>
          <a:off x="0" y="0"/>
          <a:ext cx="0" cy="0"/>
          <a:chOff x="0" y="0"/>
          <a:chExt cx="0" cy="0"/>
        </a:xfrm>
      </p:grpSpPr>
      <p:sp>
        <p:nvSpPr>
          <p:cNvPr id="142" name="Google Shape;142;p24"/>
          <p:cNvSpPr txBox="1"/>
          <p:nvPr>
            <p:ph type="title"/>
          </p:nvPr>
        </p:nvSpPr>
        <p:spPr>
          <a:xfrm>
            <a:off x="698500" y="457200"/>
            <a:ext cx="6070601" cy="2266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24"/>
          <p:cNvSpPr txBox="1"/>
          <p:nvPr>
            <p:ph idx="1" type="body"/>
          </p:nvPr>
        </p:nvSpPr>
        <p:spPr>
          <a:xfrm>
            <a:off x="1024604" y="2724150"/>
            <a:ext cx="5418393" cy="28575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800"/>
              </a:spcBef>
              <a:spcAft>
                <a:spcPts val="0"/>
              </a:spcAft>
              <a:buSzPts val="1000"/>
              <a:buFont typeface="Trebuchet MS"/>
              <a:buNone/>
              <a:defRPr sz="1200">
                <a:solidFill>
                  <a:srgbClr val="7F7F7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44" name="Google Shape;144;p24"/>
          <p:cNvSpPr txBox="1"/>
          <p:nvPr>
            <p:ph idx="2" type="body"/>
          </p:nvPr>
        </p:nvSpPr>
        <p:spPr>
          <a:xfrm>
            <a:off x="508001" y="3352800"/>
            <a:ext cx="6447501" cy="1178221"/>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45" name="Google Shape;145;p24"/>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4"/>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24"/>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4"/>
          <p:cNvSpPr txBox="1"/>
          <p:nvPr/>
        </p:nvSpPr>
        <p:spPr>
          <a:xfrm>
            <a:off x="406403" y="592783"/>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49" name="Google Shape;149;p24"/>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0" name="Shape 150"/>
        <p:cNvGrpSpPr/>
        <p:nvPr/>
      </p:nvGrpSpPr>
      <p:grpSpPr>
        <a:xfrm>
          <a:off x="0" y="0"/>
          <a:ext cx="0" cy="0"/>
          <a:chOff x="0" y="0"/>
          <a:chExt cx="0" cy="0"/>
        </a:xfrm>
      </p:grpSpPr>
      <p:sp>
        <p:nvSpPr>
          <p:cNvPr id="151" name="Google Shape;151;p25"/>
          <p:cNvSpPr txBox="1"/>
          <p:nvPr>
            <p:ph type="title"/>
          </p:nvPr>
        </p:nvSpPr>
        <p:spPr>
          <a:xfrm>
            <a:off x="508001" y="1448991"/>
            <a:ext cx="6447501" cy="1946595"/>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5"/>
          <p:cNvSpPr txBox="1"/>
          <p:nvPr>
            <p:ph idx="1" type="body"/>
          </p:nvPr>
        </p:nvSpPr>
        <p:spPr>
          <a:xfrm>
            <a:off x="508001" y="3395586"/>
            <a:ext cx="6447501" cy="1135436"/>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53" name="Google Shape;153;p25"/>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25"/>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5" name="Google Shape;155;p25"/>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56" name="Shape 156"/>
        <p:cNvGrpSpPr/>
        <p:nvPr/>
      </p:nvGrpSpPr>
      <p:grpSpPr>
        <a:xfrm>
          <a:off x="0" y="0"/>
          <a:ext cx="0" cy="0"/>
          <a:chOff x="0" y="0"/>
          <a:chExt cx="0" cy="0"/>
        </a:xfrm>
      </p:grpSpPr>
      <p:sp>
        <p:nvSpPr>
          <p:cNvPr id="157" name="Google Shape;157;p26"/>
          <p:cNvSpPr txBox="1"/>
          <p:nvPr>
            <p:ph type="title"/>
          </p:nvPr>
        </p:nvSpPr>
        <p:spPr>
          <a:xfrm>
            <a:off x="698500" y="457200"/>
            <a:ext cx="6070601" cy="2266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p26"/>
          <p:cNvSpPr txBox="1"/>
          <p:nvPr>
            <p:ph idx="1" type="body"/>
          </p:nvPr>
        </p:nvSpPr>
        <p:spPr>
          <a:xfrm>
            <a:off x="507999" y="3009900"/>
            <a:ext cx="6447502" cy="385686"/>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rgbClr val="3F3F3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59" name="Google Shape;159;p26"/>
          <p:cNvSpPr txBox="1"/>
          <p:nvPr>
            <p:ph idx="2" type="body"/>
          </p:nvPr>
        </p:nvSpPr>
        <p:spPr>
          <a:xfrm>
            <a:off x="508001" y="3395586"/>
            <a:ext cx="6447501" cy="1135436"/>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60" name="Google Shape;160;p26"/>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1" name="Google Shape;161;p26"/>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26"/>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63" name="Google Shape;163;p26"/>
          <p:cNvSpPr txBox="1"/>
          <p:nvPr/>
        </p:nvSpPr>
        <p:spPr>
          <a:xfrm>
            <a:off x="406403" y="592783"/>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64" name="Google Shape;164;p26"/>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5" name="Shape 165"/>
        <p:cNvGrpSpPr/>
        <p:nvPr/>
      </p:nvGrpSpPr>
      <p:grpSpPr>
        <a:xfrm>
          <a:off x="0" y="0"/>
          <a:ext cx="0" cy="0"/>
          <a:chOff x="0" y="0"/>
          <a:chExt cx="0" cy="0"/>
        </a:xfrm>
      </p:grpSpPr>
      <p:sp>
        <p:nvSpPr>
          <p:cNvPr id="166" name="Google Shape;166;p27"/>
          <p:cNvSpPr txBox="1"/>
          <p:nvPr>
            <p:ph type="title"/>
          </p:nvPr>
        </p:nvSpPr>
        <p:spPr>
          <a:xfrm>
            <a:off x="514349" y="457200"/>
            <a:ext cx="6441152" cy="22669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27"/>
          <p:cNvSpPr txBox="1"/>
          <p:nvPr>
            <p:ph idx="1" type="body"/>
          </p:nvPr>
        </p:nvSpPr>
        <p:spPr>
          <a:xfrm>
            <a:off x="507999" y="3009900"/>
            <a:ext cx="6447502" cy="385686"/>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chemeClr val="accent1"/>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68" name="Google Shape;168;p27"/>
          <p:cNvSpPr txBox="1"/>
          <p:nvPr>
            <p:ph idx="2" type="body"/>
          </p:nvPr>
        </p:nvSpPr>
        <p:spPr>
          <a:xfrm>
            <a:off x="508001" y="3395586"/>
            <a:ext cx="6447501" cy="1135436"/>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69" name="Google Shape;169;p27"/>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0" name="Google Shape;170;p27"/>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1" name="Google Shape;171;p27"/>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2" name="Shape 172"/>
        <p:cNvGrpSpPr/>
        <p:nvPr/>
      </p:nvGrpSpPr>
      <p:grpSpPr>
        <a:xfrm>
          <a:off x="0" y="0"/>
          <a:ext cx="0" cy="0"/>
          <a:chOff x="0" y="0"/>
          <a:chExt cx="0" cy="0"/>
        </a:xfrm>
      </p:grpSpPr>
      <p:sp>
        <p:nvSpPr>
          <p:cNvPr id="173" name="Google Shape;173;p2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28"/>
          <p:cNvSpPr txBox="1"/>
          <p:nvPr>
            <p:ph idx="1" type="body"/>
          </p:nvPr>
        </p:nvSpPr>
        <p:spPr>
          <a:xfrm rot="5400000">
            <a:off x="2276461" y="-148019"/>
            <a:ext cx="2910580" cy="6447501"/>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75" name="Google Shape;175;p28"/>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28"/>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7" name="Google Shape;177;p2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8" name="Shape 178"/>
        <p:cNvGrpSpPr/>
        <p:nvPr/>
      </p:nvGrpSpPr>
      <p:grpSpPr>
        <a:xfrm>
          <a:off x="0" y="0"/>
          <a:ext cx="0" cy="0"/>
          <a:chOff x="0" y="0"/>
          <a:chExt cx="0" cy="0"/>
        </a:xfrm>
      </p:grpSpPr>
      <p:sp>
        <p:nvSpPr>
          <p:cNvPr id="179" name="Google Shape;179;p29"/>
          <p:cNvSpPr txBox="1"/>
          <p:nvPr>
            <p:ph type="title"/>
          </p:nvPr>
        </p:nvSpPr>
        <p:spPr>
          <a:xfrm rot="5400000">
            <a:off x="4495739" y="1937215"/>
            <a:ext cx="3938588" cy="978557"/>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29"/>
          <p:cNvSpPr txBox="1"/>
          <p:nvPr>
            <p:ph idx="1" type="body"/>
          </p:nvPr>
        </p:nvSpPr>
        <p:spPr>
          <a:xfrm rot="5400000">
            <a:off x="1186264" y="-221063"/>
            <a:ext cx="3938587" cy="5295112"/>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81" name="Google Shape;181;p29"/>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29"/>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29"/>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2D32"/>
        </a:solidFill>
      </p:bgPr>
    </p:bg>
    <p:spTree>
      <p:nvGrpSpPr>
        <p:cNvPr id="50" name="Shape 50"/>
        <p:cNvGrpSpPr/>
        <p:nvPr/>
      </p:nvGrpSpPr>
      <p:grpSpPr>
        <a:xfrm>
          <a:off x="0" y="0"/>
          <a:ext cx="0" cy="0"/>
          <a:chOff x="0" y="0"/>
          <a:chExt cx="0" cy="0"/>
        </a:xfrm>
      </p:grpSpPr>
      <p:grpSp>
        <p:nvGrpSpPr>
          <p:cNvPr id="51" name="Google Shape;51;p13"/>
          <p:cNvGrpSpPr/>
          <p:nvPr/>
        </p:nvGrpSpPr>
        <p:grpSpPr>
          <a:xfrm>
            <a:off x="0" y="-6350"/>
            <a:ext cx="9144000" cy="5149850"/>
            <a:chOff x="0" y="-8467"/>
            <a:chExt cx="12192000" cy="6866467"/>
          </a:xfrm>
        </p:grpSpPr>
        <p:cxnSp>
          <p:nvCxnSpPr>
            <p:cNvPr id="52" name="Google Shape;52;p1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3" name="Google Shape;53;p1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4" name="Google Shape;54;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019"/>
              </a:schemeClr>
            </a:solidFill>
            <a:ln>
              <a:noFill/>
            </a:ln>
          </p:spPr>
        </p:sp>
        <p:sp>
          <p:nvSpPr>
            <p:cNvPr id="55" name="Google Shape;55;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Google Shape;56;p13"/>
            <p:cNvSpPr/>
            <p:nvPr/>
          </p:nvSpPr>
          <p:spPr>
            <a:xfrm>
              <a:off x="8932333" y="3048000"/>
              <a:ext cx="3259667" cy="3810000"/>
            </a:xfrm>
            <a:prstGeom prst="triangle">
              <a:avLst>
                <a:gd fmla="val 100000" name="adj"/>
              </a:avLst>
            </a:prstGeom>
            <a:solidFill>
              <a:schemeClr val="accent2">
                <a:alpha val="7098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7" name="Google Shape;57;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019"/>
              </a:srgbClr>
            </a:solidFill>
            <a:ln>
              <a:noFill/>
            </a:ln>
          </p:spPr>
        </p:sp>
        <p:sp>
          <p:nvSpPr>
            <p:cNvPr id="58" name="Google Shape;58;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019"/>
              </a:srgbClr>
            </a:solidFill>
            <a:ln>
              <a:noFill/>
            </a:ln>
          </p:spPr>
        </p:sp>
        <p:sp>
          <p:nvSpPr>
            <p:cNvPr id="59" name="Google Shape;59;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921"/>
              </a:schemeClr>
            </a:solidFill>
            <a:ln>
              <a:noFill/>
            </a:ln>
          </p:spPr>
        </p:sp>
        <p:sp>
          <p:nvSpPr>
            <p:cNvPr id="60" name="Google Shape;60;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 name="Google Shape;61;p13"/>
            <p:cNvSpPr/>
            <p:nvPr/>
          </p:nvSpPr>
          <p:spPr>
            <a:xfrm>
              <a:off x="0" y="4013200"/>
              <a:ext cx="448733" cy="2844800"/>
            </a:xfrm>
            <a:prstGeom prst="triangle">
              <a:avLst>
                <a:gd fmla="val 0" name="adj"/>
              </a:avLst>
            </a:prstGeom>
            <a:solidFill>
              <a:schemeClr val="accent1">
                <a:alpha val="83921"/>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62" name="Google Shape;62;p13"/>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rmAutofit/>
          </a:bodyPr>
          <a:lstStyle>
            <a:lvl1pPr lvl="0" marR="0" rtl="0" algn="l">
              <a:lnSpc>
                <a:spcPct val="100000"/>
              </a:lnSpc>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63" name="Google Shape;63;p13"/>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00000"/>
              </a:lnSpc>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lnSpc>
                <a:spcPct val="100000"/>
              </a:lnSpc>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lnSpc>
                <a:spcPct val="100000"/>
              </a:lnSpc>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4" name="Google Shape;64;p13"/>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65" name="Google Shape;65;p13"/>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66" name="Google Shape;66;p13"/>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ctrTitle"/>
          </p:nvPr>
        </p:nvSpPr>
        <p:spPr>
          <a:xfrm>
            <a:off x="1130300" y="1142999"/>
            <a:ext cx="5825202" cy="644119"/>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accent1"/>
              </a:buClr>
              <a:buSzPts val="4100"/>
              <a:buFont typeface="Trebuchet MS"/>
              <a:buNone/>
            </a:pPr>
            <a:r>
              <a:rPr lang="en" sz="4000">
                <a:latin typeface="Times New Roman"/>
                <a:ea typeface="Times New Roman"/>
                <a:cs typeface="Times New Roman"/>
                <a:sym typeface="Times New Roman"/>
              </a:rPr>
              <a:t>RabbitMQ</a:t>
            </a:r>
            <a:endParaRPr sz="4000">
              <a:latin typeface="Times New Roman"/>
              <a:ea typeface="Times New Roman"/>
              <a:cs typeface="Times New Roman"/>
              <a:sym typeface="Times New Roman"/>
            </a:endParaRPr>
          </a:p>
        </p:txBody>
      </p:sp>
      <p:sp>
        <p:nvSpPr>
          <p:cNvPr id="189" name="Google Shape;189;p30"/>
          <p:cNvSpPr txBox="1"/>
          <p:nvPr>
            <p:ph idx="1" type="subTitle"/>
          </p:nvPr>
        </p:nvSpPr>
        <p:spPr>
          <a:xfrm>
            <a:off x="1130300" y="2052166"/>
            <a:ext cx="5825202" cy="1149242"/>
          </a:xfrm>
          <a:prstGeom prst="rect">
            <a:avLst/>
          </a:prstGeom>
          <a:noFill/>
          <a:ln>
            <a:noFill/>
          </a:ln>
        </p:spPr>
        <p:txBody>
          <a:bodyPr anchorCtr="0" anchor="t" bIns="34275" lIns="68575" spcFirstLastPara="1" rIns="68575" wrap="square" tIns="34275">
            <a:noAutofit/>
          </a:bodyPr>
          <a:lstStyle/>
          <a:p>
            <a:pPr indent="-349250" lvl="0" marL="342900" rtl="0" algn="l">
              <a:lnSpc>
                <a:spcPct val="100000"/>
              </a:lnSpc>
              <a:spcBef>
                <a:spcPts val="800"/>
              </a:spcBef>
              <a:spcAft>
                <a:spcPts val="0"/>
              </a:spcAft>
              <a:buClr>
                <a:schemeClr val="lt1"/>
              </a:buClr>
              <a:buSzPts val="1700"/>
              <a:buFont typeface="Times New Roman"/>
              <a:buChar char="•"/>
            </a:pPr>
            <a:r>
              <a:rPr lang="en" sz="2100">
                <a:solidFill>
                  <a:schemeClr val="lt1"/>
                </a:solidFill>
                <a:latin typeface="Times New Roman"/>
                <a:ea typeface="Times New Roman"/>
                <a:cs typeface="Times New Roman"/>
                <a:sym typeface="Times New Roman"/>
              </a:rPr>
              <a:t>Problems and solutions to improve performance  by RabbitMQ</a:t>
            </a:r>
            <a:endParaRPr sz="1100">
              <a:solidFill>
                <a:schemeClr val="lt1"/>
              </a:solidFill>
              <a:latin typeface="Times New Roman"/>
              <a:ea typeface="Times New Roman"/>
              <a:cs typeface="Times New Roman"/>
              <a:sym typeface="Times New Roman"/>
            </a:endParaRPr>
          </a:p>
          <a:p>
            <a:pPr indent="-349250" lvl="0" marL="342900" rtl="0" algn="l">
              <a:spcBef>
                <a:spcPts val="800"/>
              </a:spcBef>
              <a:spcAft>
                <a:spcPts val="0"/>
              </a:spcAft>
              <a:buClr>
                <a:schemeClr val="lt1"/>
              </a:buClr>
              <a:buSzPts val="1700"/>
              <a:buFont typeface="Times New Roman"/>
              <a:buChar char="•"/>
            </a:pPr>
            <a:r>
              <a:rPr lang="en" sz="2100">
                <a:solidFill>
                  <a:schemeClr val="lt1"/>
                </a:solidFill>
                <a:latin typeface="Times New Roman"/>
                <a:ea typeface="Times New Roman"/>
                <a:cs typeface="Times New Roman"/>
                <a:sym typeface="Times New Roman"/>
              </a:rPr>
              <a:t>Best practices</a:t>
            </a:r>
            <a:endParaRPr sz="2100">
              <a:solidFill>
                <a:schemeClr val="lt1"/>
              </a:solidFill>
              <a:latin typeface="Times New Roman"/>
              <a:ea typeface="Times New Roman"/>
              <a:cs typeface="Times New Roman"/>
              <a:sym typeface="Times New Roman"/>
            </a:endParaRPr>
          </a:p>
        </p:txBody>
      </p:sp>
      <p:pic>
        <p:nvPicPr>
          <p:cNvPr id="190" name="Google Shape;190;p30"/>
          <p:cNvPicPr preferRelativeResize="0"/>
          <p:nvPr/>
        </p:nvPicPr>
        <p:blipFill rotWithShape="1">
          <a:blip r:embed="rId3">
            <a:alphaModFix/>
          </a:blip>
          <a:srcRect b="0" l="0" r="0" t="0"/>
          <a:stretch/>
        </p:blipFill>
        <p:spPr>
          <a:xfrm>
            <a:off x="753766" y="248869"/>
            <a:ext cx="1699050" cy="428906"/>
          </a:xfrm>
          <a:prstGeom prst="rect">
            <a:avLst/>
          </a:prstGeom>
          <a:noFill/>
          <a:ln>
            <a:noFill/>
          </a:ln>
        </p:spPr>
      </p:pic>
      <p:sp>
        <p:nvSpPr>
          <p:cNvPr id="191" name="Google Shape;191;p30"/>
          <p:cNvSpPr txBox="1"/>
          <p:nvPr>
            <p:ph idx="1" type="subTitle"/>
          </p:nvPr>
        </p:nvSpPr>
        <p:spPr>
          <a:xfrm>
            <a:off x="1210988" y="4522125"/>
            <a:ext cx="5825250" cy="550125"/>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None/>
            </a:pPr>
            <a:r>
              <a:rPr lang="en" sz="1500">
                <a:solidFill>
                  <a:schemeClr val="lt1"/>
                </a:solidFill>
                <a:latin typeface="Times New Roman"/>
                <a:ea typeface="Times New Roman"/>
                <a:cs typeface="Times New Roman"/>
                <a:sym typeface="Times New Roman"/>
              </a:rPr>
              <a:t>Author: Tai.Vo</a:t>
            </a:r>
            <a:endParaRPr sz="15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idx="1" type="body"/>
          </p:nvPr>
        </p:nvSpPr>
        <p:spPr>
          <a:xfrm>
            <a:off x="508000" y="1620450"/>
            <a:ext cx="2400600" cy="291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None/>
            </a:pPr>
            <a:r>
              <a:rPr lang="en" sz="1700">
                <a:solidFill>
                  <a:schemeClr val="lt1"/>
                </a:solidFill>
                <a:latin typeface="Times New Roman"/>
                <a:ea typeface="Times New Roman"/>
                <a:cs typeface="Times New Roman"/>
                <a:sym typeface="Times New Roman"/>
              </a:rPr>
              <a:t>The direct exchange type is useful to distinguish messages published to the same exchange using a simple string identifier.</a:t>
            </a:r>
            <a:endParaRPr sz="1700">
              <a:solidFill>
                <a:schemeClr val="lt1"/>
              </a:solidFill>
              <a:latin typeface="Times New Roman"/>
              <a:ea typeface="Times New Roman"/>
              <a:cs typeface="Times New Roman"/>
              <a:sym typeface="Times New Roman"/>
            </a:endParaRPr>
          </a:p>
        </p:txBody>
      </p:sp>
      <p:sp>
        <p:nvSpPr>
          <p:cNvPr id="263" name="Google Shape;263;p39"/>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Solutions - </a:t>
            </a:r>
            <a:r>
              <a:rPr lang="en" sz="2700">
                <a:solidFill>
                  <a:srgbClr val="93DF5F"/>
                </a:solidFill>
                <a:latin typeface="Times New Roman"/>
                <a:ea typeface="Times New Roman"/>
                <a:cs typeface="Times New Roman"/>
                <a:sym typeface="Times New Roman"/>
              </a:rPr>
              <a:t>Direct Exchange</a:t>
            </a:r>
            <a:endParaRPr b="0" i="0" sz="2700" u="none" cap="none" strike="noStrike">
              <a:solidFill>
                <a:srgbClr val="93DF5F"/>
              </a:solidFill>
              <a:latin typeface="Times New Roman"/>
              <a:ea typeface="Times New Roman"/>
              <a:cs typeface="Times New Roman"/>
              <a:sym typeface="Times New Roman"/>
            </a:endParaRPr>
          </a:p>
        </p:txBody>
      </p:sp>
      <p:cxnSp>
        <p:nvCxnSpPr>
          <p:cNvPr id="264" name="Google Shape;264;p39"/>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265" name="Google Shape;265;p39"/>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pic>
        <p:nvPicPr>
          <p:cNvPr id="266" name="Google Shape;266;p39"/>
          <p:cNvPicPr preferRelativeResize="0"/>
          <p:nvPr/>
        </p:nvPicPr>
        <p:blipFill>
          <a:blip r:embed="rId4">
            <a:alphaModFix/>
          </a:blip>
          <a:stretch>
            <a:fillRect/>
          </a:stretch>
        </p:blipFill>
        <p:spPr>
          <a:xfrm>
            <a:off x="3096925" y="1137875"/>
            <a:ext cx="3416825" cy="374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idx="1" type="body"/>
          </p:nvPr>
        </p:nvSpPr>
        <p:spPr>
          <a:xfrm>
            <a:off x="508000" y="1620450"/>
            <a:ext cx="2400600" cy="2910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sz="1700">
                <a:solidFill>
                  <a:schemeClr val="lt1"/>
                </a:solidFill>
                <a:latin typeface="Times New Roman"/>
                <a:ea typeface="Times New Roman"/>
                <a:cs typeface="Times New Roman"/>
                <a:sym typeface="Times New Roman"/>
              </a:rPr>
              <a:t>The Topic exchange type is useful for directing messages based on multiple categories.</a:t>
            </a:r>
            <a:endParaRPr sz="17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
        <p:nvSpPr>
          <p:cNvPr id="272" name="Google Shape;272;p40"/>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Solutions - </a:t>
            </a:r>
            <a:r>
              <a:rPr lang="en" sz="2700">
                <a:solidFill>
                  <a:srgbClr val="93DF5F"/>
                </a:solidFill>
                <a:latin typeface="Times New Roman"/>
                <a:ea typeface="Times New Roman"/>
                <a:cs typeface="Times New Roman"/>
                <a:sym typeface="Times New Roman"/>
              </a:rPr>
              <a:t>Topic Exchange</a:t>
            </a:r>
            <a:endParaRPr b="0" i="0" sz="2700" u="none" cap="none" strike="noStrike">
              <a:solidFill>
                <a:srgbClr val="93DF5F"/>
              </a:solidFill>
              <a:latin typeface="Times New Roman"/>
              <a:ea typeface="Times New Roman"/>
              <a:cs typeface="Times New Roman"/>
              <a:sym typeface="Times New Roman"/>
            </a:endParaRPr>
          </a:p>
        </p:txBody>
      </p:sp>
      <p:cxnSp>
        <p:nvCxnSpPr>
          <p:cNvPr id="273" name="Google Shape;273;p40"/>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274" name="Google Shape;274;p40"/>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pic>
        <p:nvPicPr>
          <p:cNvPr id="275" name="Google Shape;275;p40"/>
          <p:cNvPicPr preferRelativeResize="0"/>
          <p:nvPr/>
        </p:nvPicPr>
        <p:blipFill>
          <a:blip r:embed="rId4">
            <a:alphaModFix/>
          </a:blip>
          <a:stretch>
            <a:fillRect/>
          </a:stretch>
        </p:blipFill>
        <p:spPr>
          <a:xfrm>
            <a:off x="3112925" y="1075363"/>
            <a:ext cx="3649840" cy="4000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idx="1" type="body"/>
          </p:nvPr>
        </p:nvSpPr>
        <p:spPr>
          <a:xfrm>
            <a:off x="508000" y="1620450"/>
            <a:ext cx="2400600" cy="291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None/>
            </a:pPr>
            <a:r>
              <a:rPr lang="en" sz="1700">
                <a:solidFill>
                  <a:schemeClr val="lt1"/>
                </a:solidFill>
                <a:latin typeface="Times New Roman"/>
                <a:ea typeface="Times New Roman"/>
                <a:cs typeface="Times New Roman"/>
                <a:sym typeface="Times New Roman"/>
              </a:rPr>
              <a:t>Fanout exchanges can be useful when the same message needs to be sent to one or more queues with consumers who may process the same message in different ways.</a:t>
            </a:r>
            <a:endParaRPr sz="1700">
              <a:solidFill>
                <a:schemeClr val="lt1"/>
              </a:solidFill>
              <a:latin typeface="Times New Roman"/>
              <a:ea typeface="Times New Roman"/>
              <a:cs typeface="Times New Roman"/>
              <a:sym typeface="Times New Roman"/>
            </a:endParaRPr>
          </a:p>
        </p:txBody>
      </p:sp>
      <p:sp>
        <p:nvSpPr>
          <p:cNvPr id="281" name="Google Shape;281;p41"/>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Solutions - </a:t>
            </a:r>
            <a:r>
              <a:rPr lang="en" sz="2700">
                <a:solidFill>
                  <a:srgbClr val="93DF5F"/>
                </a:solidFill>
                <a:latin typeface="Times New Roman"/>
                <a:ea typeface="Times New Roman"/>
                <a:cs typeface="Times New Roman"/>
                <a:sym typeface="Times New Roman"/>
              </a:rPr>
              <a:t>Fanout Exchange</a:t>
            </a:r>
            <a:endParaRPr b="0" i="0" sz="2700" u="none" cap="none" strike="noStrike">
              <a:solidFill>
                <a:srgbClr val="93DF5F"/>
              </a:solidFill>
              <a:latin typeface="Times New Roman"/>
              <a:ea typeface="Times New Roman"/>
              <a:cs typeface="Times New Roman"/>
              <a:sym typeface="Times New Roman"/>
            </a:endParaRPr>
          </a:p>
        </p:txBody>
      </p:sp>
      <p:cxnSp>
        <p:nvCxnSpPr>
          <p:cNvPr id="282" name="Google Shape;282;p41"/>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283" name="Google Shape;283;p41"/>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pic>
        <p:nvPicPr>
          <p:cNvPr id="284" name="Google Shape;284;p41"/>
          <p:cNvPicPr preferRelativeResize="0"/>
          <p:nvPr/>
        </p:nvPicPr>
        <p:blipFill>
          <a:blip r:embed="rId4">
            <a:alphaModFix/>
          </a:blip>
          <a:stretch>
            <a:fillRect/>
          </a:stretch>
        </p:blipFill>
        <p:spPr>
          <a:xfrm>
            <a:off x="3061000" y="1146355"/>
            <a:ext cx="3859590" cy="38447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idx="1" type="body"/>
          </p:nvPr>
        </p:nvSpPr>
        <p:spPr>
          <a:xfrm>
            <a:off x="508000" y="1620450"/>
            <a:ext cx="2400600" cy="291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None/>
            </a:pPr>
            <a:r>
              <a:rPr lang="en" sz="1700">
                <a:solidFill>
                  <a:schemeClr val="lt1"/>
                </a:solidFill>
                <a:latin typeface="Times New Roman"/>
                <a:ea typeface="Times New Roman"/>
                <a:cs typeface="Times New Roman"/>
                <a:sym typeface="Times New Roman"/>
              </a:rPr>
              <a:t>Headers exchanges are very similar to topic exchanges, but route messages based on header values instead of routing keys. A message matches if the value of the header equals the value specified upon binding</a:t>
            </a:r>
            <a:endParaRPr sz="1700">
              <a:solidFill>
                <a:schemeClr val="lt1"/>
              </a:solidFill>
              <a:latin typeface="Times New Roman"/>
              <a:ea typeface="Times New Roman"/>
              <a:cs typeface="Times New Roman"/>
              <a:sym typeface="Times New Roman"/>
            </a:endParaRPr>
          </a:p>
        </p:txBody>
      </p:sp>
      <p:sp>
        <p:nvSpPr>
          <p:cNvPr id="290" name="Google Shape;290;p42"/>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Solutions - </a:t>
            </a:r>
            <a:r>
              <a:rPr lang="en" sz="2700">
                <a:solidFill>
                  <a:srgbClr val="93DF5F"/>
                </a:solidFill>
                <a:latin typeface="Times New Roman"/>
                <a:ea typeface="Times New Roman"/>
                <a:cs typeface="Times New Roman"/>
                <a:sym typeface="Times New Roman"/>
              </a:rPr>
              <a:t>Headers Exchange</a:t>
            </a:r>
            <a:endParaRPr b="0" i="0" sz="2700" u="none" cap="none" strike="noStrike">
              <a:solidFill>
                <a:srgbClr val="93DF5F"/>
              </a:solidFill>
              <a:latin typeface="Times New Roman"/>
              <a:ea typeface="Times New Roman"/>
              <a:cs typeface="Times New Roman"/>
              <a:sym typeface="Times New Roman"/>
            </a:endParaRPr>
          </a:p>
        </p:txBody>
      </p:sp>
      <p:cxnSp>
        <p:nvCxnSpPr>
          <p:cNvPr id="291" name="Google Shape;291;p42"/>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292" name="Google Shape;292;p42"/>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pic>
        <p:nvPicPr>
          <p:cNvPr id="293" name="Google Shape;293;p42"/>
          <p:cNvPicPr preferRelativeResize="0"/>
          <p:nvPr/>
        </p:nvPicPr>
        <p:blipFill>
          <a:blip r:embed="rId4">
            <a:alphaModFix/>
          </a:blip>
          <a:stretch>
            <a:fillRect/>
          </a:stretch>
        </p:blipFill>
        <p:spPr>
          <a:xfrm>
            <a:off x="3104575" y="1124125"/>
            <a:ext cx="3570070" cy="396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idx="1" type="body"/>
          </p:nvPr>
        </p:nvSpPr>
        <p:spPr>
          <a:xfrm>
            <a:off x="508000" y="1620450"/>
            <a:ext cx="2400600" cy="2910600"/>
          </a:xfrm>
          <a:prstGeom prst="rect">
            <a:avLst/>
          </a:prstGeom>
          <a:noFill/>
          <a:ln>
            <a:noFill/>
          </a:ln>
        </p:spPr>
        <p:txBody>
          <a:bodyPr anchorCtr="0" anchor="t" bIns="34275" lIns="68575" spcFirstLastPara="1" rIns="68575" wrap="square" tIns="34275">
            <a:normAutofit/>
          </a:bodyPr>
          <a:lstStyle/>
          <a:p>
            <a:pPr indent="-336550" lvl="0" marL="4572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Short TTL to scale down the number of messages in the queue</a:t>
            </a:r>
            <a:endParaRPr sz="1700">
              <a:solidFill>
                <a:schemeClr val="lt1"/>
              </a:solidFill>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Dead Letter Exchange used to handle long response messages</a:t>
            </a:r>
            <a:endParaRPr sz="1700">
              <a:solidFill>
                <a:schemeClr val="lt1"/>
              </a:solidFill>
              <a:latin typeface="Times New Roman"/>
              <a:ea typeface="Times New Roman"/>
              <a:cs typeface="Times New Roman"/>
              <a:sym typeface="Times New Roman"/>
            </a:endParaRPr>
          </a:p>
        </p:txBody>
      </p:sp>
      <p:sp>
        <p:nvSpPr>
          <p:cNvPr id="299" name="Google Shape;299;p43"/>
          <p:cNvSpPr txBox="1"/>
          <p:nvPr/>
        </p:nvSpPr>
        <p:spPr>
          <a:xfrm>
            <a:off x="508000" y="509150"/>
            <a:ext cx="61668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Solutions - </a:t>
            </a:r>
            <a:r>
              <a:rPr lang="en" sz="2700">
                <a:solidFill>
                  <a:srgbClr val="93DF5F"/>
                </a:solidFill>
                <a:latin typeface="Times New Roman"/>
                <a:ea typeface="Times New Roman"/>
                <a:cs typeface="Times New Roman"/>
                <a:sym typeface="Times New Roman"/>
              </a:rPr>
              <a:t>Dead Letter Exchange and TTL</a:t>
            </a:r>
            <a:endParaRPr b="0" i="0" sz="2700" u="none" cap="none" strike="noStrike">
              <a:solidFill>
                <a:srgbClr val="93DF5F"/>
              </a:solidFill>
              <a:latin typeface="Times New Roman"/>
              <a:ea typeface="Times New Roman"/>
              <a:cs typeface="Times New Roman"/>
              <a:sym typeface="Times New Roman"/>
            </a:endParaRPr>
          </a:p>
        </p:txBody>
      </p:sp>
      <p:cxnSp>
        <p:nvCxnSpPr>
          <p:cNvPr id="300" name="Google Shape;300;p43"/>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301" name="Google Shape;301;p43"/>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pic>
        <p:nvPicPr>
          <p:cNvPr id="302" name="Google Shape;302;p43"/>
          <p:cNvPicPr preferRelativeResize="0"/>
          <p:nvPr/>
        </p:nvPicPr>
        <p:blipFill>
          <a:blip r:embed="rId4">
            <a:alphaModFix/>
          </a:blip>
          <a:stretch>
            <a:fillRect/>
          </a:stretch>
        </p:blipFill>
        <p:spPr>
          <a:xfrm>
            <a:off x="3076300" y="1751025"/>
            <a:ext cx="5930600" cy="23428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idx="1" type="body"/>
          </p:nvPr>
        </p:nvSpPr>
        <p:spPr>
          <a:xfrm>
            <a:off x="508000" y="1620450"/>
            <a:ext cx="2400600" cy="2910600"/>
          </a:xfrm>
          <a:prstGeom prst="rect">
            <a:avLst/>
          </a:prstGeom>
          <a:noFill/>
          <a:ln>
            <a:noFill/>
          </a:ln>
        </p:spPr>
        <p:txBody>
          <a:bodyPr anchorCtr="0" anchor="t" bIns="34275" lIns="68575" spcFirstLastPara="1" rIns="68575" wrap="square" tIns="34275">
            <a:normAutofit/>
          </a:bodyPr>
          <a:lstStyle/>
          <a:p>
            <a:pPr indent="-336550" lvl="0" marL="4572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Queues that move their contents to disk as early as practically possible, and only load them in RAM when requested by consumers.</a:t>
            </a:r>
            <a:endParaRPr sz="1700">
              <a:solidFill>
                <a:schemeClr val="lt1"/>
              </a:solidFill>
              <a:latin typeface="Times New Roman"/>
              <a:ea typeface="Times New Roman"/>
              <a:cs typeface="Times New Roman"/>
              <a:sym typeface="Times New Roman"/>
            </a:endParaRPr>
          </a:p>
        </p:txBody>
      </p:sp>
      <p:sp>
        <p:nvSpPr>
          <p:cNvPr id="308" name="Google Shape;308;p44"/>
          <p:cNvSpPr txBox="1"/>
          <p:nvPr/>
        </p:nvSpPr>
        <p:spPr>
          <a:xfrm>
            <a:off x="508000" y="509150"/>
            <a:ext cx="61668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Solutions - L</a:t>
            </a:r>
            <a:r>
              <a:rPr lang="en" sz="2700">
                <a:solidFill>
                  <a:srgbClr val="93DF5F"/>
                </a:solidFill>
                <a:latin typeface="Times New Roman"/>
                <a:ea typeface="Times New Roman"/>
                <a:cs typeface="Times New Roman"/>
                <a:sym typeface="Times New Roman"/>
              </a:rPr>
              <a:t>azy Queues</a:t>
            </a:r>
            <a:endParaRPr b="0" i="0" sz="2700" u="none" cap="none" strike="noStrike">
              <a:solidFill>
                <a:srgbClr val="93DF5F"/>
              </a:solidFill>
              <a:latin typeface="Times New Roman"/>
              <a:ea typeface="Times New Roman"/>
              <a:cs typeface="Times New Roman"/>
              <a:sym typeface="Times New Roman"/>
            </a:endParaRPr>
          </a:p>
        </p:txBody>
      </p:sp>
      <p:cxnSp>
        <p:nvCxnSpPr>
          <p:cNvPr id="309" name="Google Shape;309;p44"/>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310" name="Google Shape;310;p44"/>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pic>
        <p:nvPicPr>
          <p:cNvPr id="311" name="Google Shape;311;p44"/>
          <p:cNvPicPr preferRelativeResize="0"/>
          <p:nvPr/>
        </p:nvPicPr>
        <p:blipFill>
          <a:blip r:embed="rId4">
            <a:alphaModFix/>
          </a:blip>
          <a:stretch>
            <a:fillRect/>
          </a:stretch>
        </p:blipFill>
        <p:spPr>
          <a:xfrm>
            <a:off x="3068675" y="1674500"/>
            <a:ext cx="5930600" cy="21442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idx="1" type="body"/>
          </p:nvPr>
        </p:nvSpPr>
        <p:spPr>
          <a:xfrm>
            <a:off x="508000" y="1620450"/>
            <a:ext cx="2400600" cy="2910600"/>
          </a:xfrm>
          <a:prstGeom prst="rect">
            <a:avLst/>
          </a:prstGeom>
          <a:noFill/>
          <a:ln>
            <a:noFill/>
          </a:ln>
        </p:spPr>
        <p:txBody>
          <a:bodyPr anchorCtr="0" anchor="t" bIns="34275" lIns="68575" spcFirstLastPara="1" rIns="68575" wrap="square" tIns="34275">
            <a:normAutofit/>
          </a:bodyPr>
          <a:lstStyle/>
          <a:p>
            <a:pPr indent="-336550" lvl="0" marL="4572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Use custom ack for long response tasks to move forward to the next messages</a:t>
            </a:r>
            <a:endParaRPr sz="1700">
              <a:solidFill>
                <a:schemeClr val="lt1"/>
              </a:solidFill>
              <a:latin typeface="Times New Roman"/>
              <a:ea typeface="Times New Roman"/>
              <a:cs typeface="Times New Roman"/>
              <a:sym typeface="Times New Roman"/>
            </a:endParaRPr>
          </a:p>
        </p:txBody>
      </p:sp>
      <p:sp>
        <p:nvSpPr>
          <p:cNvPr id="317" name="Google Shape;317;p45"/>
          <p:cNvSpPr txBox="1"/>
          <p:nvPr/>
        </p:nvSpPr>
        <p:spPr>
          <a:xfrm>
            <a:off x="508000" y="509150"/>
            <a:ext cx="61668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Solutions - </a:t>
            </a:r>
            <a:r>
              <a:rPr lang="en" sz="2700">
                <a:solidFill>
                  <a:srgbClr val="93DF5F"/>
                </a:solidFill>
                <a:latin typeface="Times New Roman"/>
                <a:ea typeface="Times New Roman"/>
                <a:cs typeface="Times New Roman"/>
                <a:sym typeface="Times New Roman"/>
              </a:rPr>
              <a:t>Custom Ack</a:t>
            </a:r>
            <a:endParaRPr b="0" i="0" sz="2700" u="none" cap="none" strike="noStrike">
              <a:solidFill>
                <a:srgbClr val="93DF5F"/>
              </a:solidFill>
              <a:latin typeface="Times New Roman"/>
              <a:ea typeface="Times New Roman"/>
              <a:cs typeface="Times New Roman"/>
              <a:sym typeface="Times New Roman"/>
            </a:endParaRPr>
          </a:p>
        </p:txBody>
      </p:sp>
      <p:cxnSp>
        <p:nvCxnSpPr>
          <p:cNvPr id="318" name="Google Shape;318;p45"/>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319" name="Google Shape;319;p45"/>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pic>
        <p:nvPicPr>
          <p:cNvPr id="320" name="Google Shape;320;p45"/>
          <p:cNvPicPr preferRelativeResize="0"/>
          <p:nvPr/>
        </p:nvPicPr>
        <p:blipFill>
          <a:blip r:embed="rId4">
            <a:alphaModFix/>
          </a:blip>
          <a:stretch>
            <a:fillRect/>
          </a:stretch>
        </p:blipFill>
        <p:spPr>
          <a:xfrm>
            <a:off x="3015750" y="1620450"/>
            <a:ext cx="5657850" cy="1485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idx="1" type="body"/>
          </p:nvPr>
        </p:nvSpPr>
        <p:spPr>
          <a:xfrm>
            <a:off x="508000" y="1620450"/>
            <a:ext cx="2400600" cy="2910600"/>
          </a:xfrm>
          <a:prstGeom prst="rect">
            <a:avLst/>
          </a:prstGeom>
          <a:noFill/>
          <a:ln>
            <a:noFill/>
          </a:ln>
        </p:spPr>
        <p:txBody>
          <a:bodyPr anchorCtr="0" anchor="t" bIns="34275" lIns="68575" spcFirstLastPara="1" rIns="68575" wrap="square" tIns="34275">
            <a:normAutofit/>
          </a:bodyPr>
          <a:lstStyle/>
          <a:p>
            <a:pPr indent="-336550" lvl="0" marL="4572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Set Prefetch Count value to limit the number of messages received at the same time.</a:t>
            </a:r>
            <a:endParaRPr sz="1700">
              <a:solidFill>
                <a:schemeClr val="lt1"/>
              </a:solidFill>
              <a:latin typeface="Times New Roman"/>
              <a:ea typeface="Times New Roman"/>
              <a:cs typeface="Times New Roman"/>
              <a:sym typeface="Times New Roman"/>
            </a:endParaRPr>
          </a:p>
          <a:p>
            <a:pPr indent="-336550" lvl="0" marL="4572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Set Auto Ack is true to prevent mistakes and save the waiting time.</a:t>
            </a:r>
            <a:endParaRPr sz="1700">
              <a:solidFill>
                <a:schemeClr val="lt1"/>
              </a:solidFill>
              <a:latin typeface="Times New Roman"/>
              <a:ea typeface="Times New Roman"/>
              <a:cs typeface="Times New Roman"/>
              <a:sym typeface="Times New Roman"/>
            </a:endParaRPr>
          </a:p>
        </p:txBody>
      </p:sp>
      <p:sp>
        <p:nvSpPr>
          <p:cNvPr id="326" name="Google Shape;326;p46"/>
          <p:cNvSpPr txBox="1"/>
          <p:nvPr/>
        </p:nvSpPr>
        <p:spPr>
          <a:xfrm>
            <a:off x="508000" y="509150"/>
            <a:ext cx="61668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Solutions - A</a:t>
            </a:r>
            <a:r>
              <a:rPr lang="en" sz="2700">
                <a:solidFill>
                  <a:srgbClr val="93DF5F"/>
                </a:solidFill>
                <a:latin typeface="Times New Roman"/>
                <a:ea typeface="Times New Roman"/>
                <a:cs typeface="Times New Roman"/>
                <a:sym typeface="Times New Roman"/>
              </a:rPr>
              <a:t>uto Ack and Prefetch Count</a:t>
            </a:r>
            <a:endParaRPr b="0" i="0" sz="2700" u="none" cap="none" strike="noStrike">
              <a:solidFill>
                <a:srgbClr val="93DF5F"/>
              </a:solidFill>
              <a:latin typeface="Times New Roman"/>
              <a:ea typeface="Times New Roman"/>
              <a:cs typeface="Times New Roman"/>
              <a:sym typeface="Times New Roman"/>
            </a:endParaRPr>
          </a:p>
        </p:txBody>
      </p:sp>
      <p:cxnSp>
        <p:nvCxnSpPr>
          <p:cNvPr id="327" name="Google Shape;327;p46"/>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328" name="Google Shape;328;p46"/>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pic>
        <p:nvPicPr>
          <p:cNvPr id="329" name="Google Shape;329;p46"/>
          <p:cNvPicPr preferRelativeResize="0"/>
          <p:nvPr/>
        </p:nvPicPr>
        <p:blipFill>
          <a:blip r:embed="rId4">
            <a:alphaModFix/>
          </a:blip>
          <a:stretch>
            <a:fillRect/>
          </a:stretch>
        </p:blipFill>
        <p:spPr>
          <a:xfrm>
            <a:off x="3129900" y="1466300"/>
            <a:ext cx="5930599" cy="22108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Don’t open and close connections or channels repeatedly</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Don’t use too many connections or channels.</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Don’t share channels between threads.</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Don't have queues that are too large or too long.</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Don't use old RabbitMQ/Erlang versions or RabbitMQ clients/libraries.</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Don't have an unlimited prefetch value.</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Don't ignore lazy queues.</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Limit queue size with TTL or max-length, if possible.</a:t>
            </a:r>
            <a:endParaRPr sz="1700">
              <a:solidFill>
                <a:schemeClr val="lt1"/>
              </a:solidFill>
              <a:latin typeface="Times New Roman"/>
              <a:ea typeface="Times New Roman"/>
              <a:cs typeface="Times New Roman"/>
              <a:sym typeface="Times New Roman"/>
            </a:endParaRPr>
          </a:p>
        </p:txBody>
      </p:sp>
      <p:sp>
        <p:nvSpPr>
          <p:cNvPr id="335" name="Google Shape;335;p47"/>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Best practices</a:t>
            </a:r>
            <a:endParaRPr b="0" i="0" sz="2700" u="none" cap="none" strike="noStrike">
              <a:solidFill>
                <a:srgbClr val="93DF5F"/>
              </a:solidFill>
              <a:latin typeface="Times New Roman"/>
              <a:ea typeface="Times New Roman"/>
              <a:cs typeface="Times New Roman"/>
              <a:sym typeface="Times New Roman"/>
            </a:endParaRPr>
          </a:p>
        </p:txBody>
      </p:sp>
      <p:cxnSp>
        <p:nvCxnSpPr>
          <p:cNvPr id="336" name="Google Shape;336;p47"/>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337" name="Google Shape;337;p47"/>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Use multiple queues and consumers.</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Persistent messages and durable queues for a message to survive a server restart.</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Split your queues over different cores (RabbitMQ sharding plugin).</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Consume (push), don’t poll (pull) for messages (BasicGet vs BasicConsume).</a:t>
            </a:r>
            <a:endParaRPr sz="1700">
              <a:solidFill>
                <a:schemeClr val="lt1"/>
              </a:solidFill>
              <a:latin typeface="Times New Roman"/>
              <a:ea typeface="Times New Roman"/>
              <a:cs typeface="Times New Roman"/>
              <a:sym typeface="Times New Roman"/>
            </a:endParaRPr>
          </a:p>
        </p:txBody>
      </p:sp>
      <p:sp>
        <p:nvSpPr>
          <p:cNvPr id="343" name="Google Shape;343;p48"/>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Best practices</a:t>
            </a:r>
            <a:endParaRPr b="0" i="0" sz="2700" u="none" cap="none" strike="noStrike">
              <a:solidFill>
                <a:srgbClr val="93DF5F"/>
              </a:solidFill>
              <a:latin typeface="Times New Roman"/>
              <a:ea typeface="Times New Roman"/>
              <a:cs typeface="Times New Roman"/>
              <a:sym typeface="Times New Roman"/>
            </a:endParaRPr>
          </a:p>
        </p:txBody>
      </p:sp>
      <p:cxnSp>
        <p:nvCxnSpPr>
          <p:cNvPr id="344" name="Google Shape;344;p48"/>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345" name="Google Shape;345;p48"/>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Overview RabbitMQ</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Solutions to improve performance by RabbitMQ</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Best practices</a:t>
            </a:r>
            <a:endParaRPr sz="1700">
              <a:solidFill>
                <a:schemeClr val="lt1"/>
              </a:solidFill>
              <a:latin typeface="Times New Roman"/>
              <a:ea typeface="Times New Roman"/>
              <a:cs typeface="Times New Roman"/>
              <a:sym typeface="Times New Roman"/>
            </a:endParaRPr>
          </a:p>
        </p:txBody>
      </p:sp>
      <p:sp>
        <p:nvSpPr>
          <p:cNvPr id="197" name="Google Shape;197;p31"/>
          <p:cNvSpPr txBox="1"/>
          <p:nvPr/>
        </p:nvSpPr>
        <p:spPr>
          <a:xfrm>
            <a:off x="508000" y="509155"/>
            <a:ext cx="4572000" cy="48487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Agenda</a:t>
            </a:r>
            <a:endParaRPr b="0" i="0" sz="2700" u="none" cap="none" strike="noStrike">
              <a:solidFill>
                <a:srgbClr val="93DF5F"/>
              </a:solidFill>
              <a:latin typeface="Times New Roman"/>
              <a:ea typeface="Times New Roman"/>
              <a:cs typeface="Times New Roman"/>
              <a:sym typeface="Times New Roman"/>
            </a:endParaRPr>
          </a:p>
        </p:txBody>
      </p:sp>
      <p:cxnSp>
        <p:nvCxnSpPr>
          <p:cNvPr id="198" name="Google Shape;198;p31"/>
          <p:cNvCxnSpPr/>
          <p:nvPr/>
        </p:nvCxnSpPr>
        <p:spPr>
          <a:xfrm>
            <a:off x="611909" y="993903"/>
            <a:ext cx="3908025" cy="0"/>
          </a:xfrm>
          <a:prstGeom prst="straightConnector1">
            <a:avLst/>
          </a:prstGeom>
          <a:noFill/>
          <a:ln cap="flat" cmpd="sng" w="25400">
            <a:solidFill>
              <a:schemeClr val="accent1"/>
            </a:solidFill>
            <a:prstDash val="solid"/>
            <a:round/>
            <a:headEnd len="sm" w="sm" type="none"/>
            <a:tailEnd len="sm" w="sm" type="none"/>
          </a:ln>
        </p:spPr>
      </p:cxnSp>
      <p:pic>
        <p:nvPicPr>
          <p:cNvPr id="199" name="Google Shape;199;p31"/>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9"/>
          <p:cNvSpPr txBox="1"/>
          <p:nvPr/>
        </p:nvSpPr>
        <p:spPr>
          <a:xfrm>
            <a:off x="507993" y="509156"/>
            <a:ext cx="39399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RabbitMQ</a:t>
            </a:r>
            <a:endParaRPr b="0" i="0" sz="2700" u="none" cap="none" strike="noStrike">
              <a:solidFill>
                <a:srgbClr val="93DF5F"/>
              </a:solidFill>
              <a:latin typeface="Times New Roman"/>
              <a:ea typeface="Times New Roman"/>
              <a:cs typeface="Times New Roman"/>
              <a:sym typeface="Times New Roman"/>
            </a:endParaRPr>
          </a:p>
        </p:txBody>
      </p:sp>
      <p:cxnSp>
        <p:nvCxnSpPr>
          <p:cNvPr id="351" name="Google Shape;351;p49"/>
          <p:cNvCxnSpPr/>
          <p:nvPr/>
        </p:nvCxnSpPr>
        <p:spPr>
          <a:xfrm>
            <a:off x="611909" y="993903"/>
            <a:ext cx="3908025" cy="0"/>
          </a:xfrm>
          <a:prstGeom prst="straightConnector1">
            <a:avLst/>
          </a:prstGeom>
          <a:noFill/>
          <a:ln cap="flat" cmpd="sng" w="25400">
            <a:solidFill>
              <a:schemeClr val="accent1"/>
            </a:solidFill>
            <a:prstDash val="solid"/>
            <a:round/>
            <a:headEnd len="sm" w="sm" type="none"/>
            <a:tailEnd len="sm" w="sm" type="none"/>
          </a:ln>
        </p:spPr>
      </p:cxnSp>
      <p:pic>
        <p:nvPicPr>
          <p:cNvPr id="352" name="Google Shape;352;p49"/>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sp>
        <p:nvSpPr>
          <p:cNvPr id="353" name="Google Shape;353;p49"/>
          <p:cNvSpPr txBox="1"/>
          <p:nvPr/>
        </p:nvSpPr>
        <p:spPr>
          <a:xfrm>
            <a:off x="3146288" y="2051569"/>
            <a:ext cx="1494000" cy="62325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chemeClr val="lt1"/>
                </a:solidFill>
                <a:latin typeface="Times New Roman"/>
                <a:ea typeface="Times New Roman"/>
                <a:cs typeface="Times New Roman"/>
                <a:sym typeface="Times New Roman"/>
              </a:rPr>
              <a:t>Q &amp; A</a:t>
            </a:r>
            <a:endParaRPr b="0" i="0" sz="3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0"/>
          <p:cNvSpPr txBox="1"/>
          <p:nvPr/>
        </p:nvSpPr>
        <p:spPr>
          <a:xfrm>
            <a:off x="507993" y="509156"/>
            <a:ext cx="3939750" cy="48487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RabbitMQ</a:t>
            </a:r>
            <a:endParaRPr b="0" i="0" sz="2700" u="none" cap="none" strike="noStrike">
              <a:solidFill>
                <a:srgbClr val="93DF5F"/>
              </a:solidFill>
              <a:latin typeface="Times New Roman"/>
              <a:ea typeface="Times New Roman"/>
              <a:cs typeface="Times New Roman"/>
              <a:sym typeface="Times New Roman"/>
            </a:endParaRPr>
          </a:p>
        </p:txBody>
      </p:sp>
      <p:cxnSp>
        <p:nvCxnSpPr>
          <p:cNvPr id="359" name="Google Shape;359;p50"/>
          <p:cNvCxnSpPr/>
          <p:nvPr/>
        </p:nvCxnSpPr>
        <p:spPr>
          <a:xfrm>
            <a:off x="611909" y="993903"/>
            <a:ext cx="3908025" cy="0"/>
          </a:xfrm>
          <a:prstGeom prst="straightConnector1">
            <a:avLst/>
          </a:prstGeom>
          <a:noFill/>
          <a:ln cap="flat" cmpd="sng" w="25400">
            <a:solidFill>
              <a:schemeClr val="accent1"/>
            </a:solidFill>
            <a:prstDash val="solid"/>
            <a:round/>
            <a:headEnd len="sm" w="sm" type="none"/>
            <a:tailEnd len="sm" w="sm" type="none"/>
          </a:ln>
        </p:spPr>
      </p:cxnSp>
      <p:pic>
        <p:nvPicPr>
          <p:cNvPr id="360" name="Google Shape;360;p50"/>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sp>
        <p:nvSpPr>
          <p:cNvPr id="361" name="Google Shape;361;p50"/>
          <p:cNvSpPr txBox="1"/>
          <p:nvPr/>
        </p:nvSpPr>
        <p:spPr>
          <a:xfrm>
            <a:off x="2701275" y="2347594"/>
            <a:ext cx="3382200" cy="62325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3600"/>
              <a:buFont typeface="Arial"/>
              <a:buNone/>
            </a:pPr>
            <a:r>
              <a:rPr lang="en" sz="3600">
                <a:solidFill>
                  <a:schemeClr val="lt1"/>
                </a:solidFill>
                <a:latin typeface="Times New Roman"/>
                <a:ea typeface="Times New Roman"/>
                <a:cs typeface="Times New Roman"/>
                <a:sym typeface="Times New Roman"/>
              </a:rPr>
              <a:t>THANK YOU!!!</a:t>
            </a:r>
            <a:endParaRPr b="0" i="0" sz="36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
        <p:nvSpPr>
          <p:cNvPr id="205" name="Google Shape;205;p32"/>
          <p:cNvSpPr txBox="1"/>
          <p:nvPr/>
        </p:nvSpPr>
        <p:spPr>
          <a:xfrm>
            <a:off x="508000" y="509150"/>
            <a:ext cx="65565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Overview - Big Picture</a:t>
            </a:r>
            <a:endParaRPr b="0" i="0" sz="2700" u="none" cap="none" strike="noStrike">
              <a:solidFill>
                <a:srgbClr val="93DF5F"/>
              </a:solidFill>
              <a:latin typeface="Times New Roman"/>
              <a:ea typeface="Times New Roman"/>
              <a:cs typeface="Times New Roman"/>
              <a:sym typeface="Times New Roman"/>
            </a:endParaRPr>
          </a:p>
        </p:txBody>
      </p:sp>
      <p:cxnSp>
        <p:nvCxnSpPr>
          <p:cNvPr id="206" name="Google Shape;206;p32"/>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207" name="Google Shape;207;p32"/>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pic>
        <p:nvPicPr>
          <p:cNvPr id="208" name="Google Shape;208;p32"/>
          <p:cNvPicPr preferRelativeResize="0"/>
          <p:nvPr/>
        </p:nvPicPr>
        <p:blipFill>
          <a:blip r:embed="rId4">
            <a:alphaModFix/>
          </a:blip>
          <a:stretch>
            <a:fillRect/>
          </a:stretch>
        </p:blipFill>
        <p:spPr>
          <a:xfrm>
            <a:off x="640250" y="1129681"/>
            <a:ext cx="7406277" cy="35225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
        <p:nvSpPr>
          <p:cNvPr id="214" name="Google Shape;214;p33"/>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Overview - Type Of Exchanges</a:t>
            </a:r>
            <a:endParaRPr b="0" i="0" sz="2700" u="none" cap="none" strike="noStrike">
              <a:solidFill>
                <a:srgbClr val="93DF5F"/>
              </a:solidFill>
              <a:latin typeface="Times New Roman"/>
              <a:ea typeface="Times New Roman"/>
              <a:cs typeface="Times New Roman"/>
              <a:sym typeface="Times New Roman"/>
            </a:endParaRPr>
          </a:p>
        </p:txBody>
      </p:sp>
      <p:cxnSp>
        <p:nvCxnSpPr>
          <p:cNvPr id="215" name="Google Shape;215;p33"/>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216" name="Google Shape;216;p33"/>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pic>
        <p:nvPicPr>
          <p:cNvPr id="217" name="Google Shape;217;p33"/>
          <p:cNvPicPr preferRelativeResize="0"/>
          <p:nvPr/>
        </p:nvPicPr>
        <p:blipFill>
          <a:blip r:embed="rId4">
            <a:alphaModFix/>
          </a:blip>
          <a:stretch>
            <a:fillRect/>
          </a:stretch>
        </p:blipFill>
        <p:spPr>
          <a:xfrm>
            <a:off x="623515" y="1095475"/>
            <a:ext cx="5915774" cy="3610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Overview - Type Of Exchanges</a:t>
            </a:r>
            <a:endParaRPr b="0" i="0" sz="2700" u="none" cap="none" strike="noStrike">
              <a:solidFill>
                <a:srgbClr val="93DF5F"/>
              </a:solidFill>
              <a:latin typeface="Times New Roman"/>
              <a:ea typeface="Times New Roman"/>
              <a:cs typeface="Times New Roman"/>
              <a:sym typeface="Times New Roman"/>
            </a:endParaRPr>
          </a:p>
        </p:txBody>
      </p:sp>
      <p:cxnSp>
        <p:nvCxnSpPr>
          <p:cNvPr id="223" name="Google Shape;223;p34"/>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224" name="Google Shape;224;p34"/>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sp>
        <p:nvSpPr>
          <p:cNvPr id="225" name="Google Shape;225;p34"/>
          <p:cNvSpPr txBox="1"/>
          <p:nvPr>
            <p:ph idx="1" type="body"/>
          </p:nvPr>
        </p:nvSpPr>
        <p:spPr>
          <a:xfrm>
            <a:off x="611900" y="1352542"/>
            <a:ext cx="6447600" cy="2910600"/>
          </a:xfrm>
          <a:prstGeom prst="rect">
            <a:avLst/>
          </a:prstGeom>
          <a:noFill/>
          <a:ln>
            <a:noFill/>
          </a:ln>
        </p:spPr>
        <p:txBody>
          <a:bodyPr anchorCtr="0" anchor="t" bIns="34275" lIns="68575" spcFirstLastPara="1" rIns="68575" wrap="square" tIns="34275">
            <a:normAutofit lnSpcReduction="10000"/>
          </a:bodyPr>
          <a:lstStyle/>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Direct: The message is routed to the queues whose binding key exactly matches the routing key of the message. For example, if the queue is bound to the exchange with the binding key userprocess, a message published to the exchange with a routing key userprocess is routed to that queue.</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Fanout: A fanout exchange routes messages to all of the queues bound to it.</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Topic: The topic exchange does a wildcard match between the routing key and the routing pattern specified in the binding.</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Headers: Headers exchanges use the message header attributes for routing.</a:t>
            </a:r>
            <a:endParaRPr sz="1700">
              <a:solidFill>
                <a:schemeClr val="lt1"/>
              </a:solidFill>
              <a:latin typeface="Times New Roman"/>
              <a:ea typeface="Times New Roman"/>
              <a:cs typeface="Times New Roman"/>
              <a:sym typeface="Times New Roman"/>
            </a:endParaRPr>
          </a:p>
          <a:p>
            <a:pPr indent="0" lvl="0" marL="342900" rtl="0" algn="l">
              <a:lnSpc>
                <a:spcPct val="100000"/>
              </a:lnSpc>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Overview - Concepts</a:t>
            </a:r>
            <a:endParaRPr b="0" i="0" sz="2700" u="none" cap="none" strike="noStrike">
              <a:solidFill>
                <a:srgbClr val="93DF5F"/>
              </a:solidFill>
              <a:latin typeface="Times New Roman"/>
              <a:ea typeface="Times New Roman"/>
              <a:cs typeface="Times New Roman"/>
              <a:sym typeface="Times New Roman"/>
            </a:endParaRPr>
          </a:p>
        </p:txBody>
      </p:sp>
      <p:cxnSp>
        <p:nvCxnSpPr>
          <p:cNvPr id="231" name="Google Shape;231;p35"/>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232" name="Google Shape;232;p35"/>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sp>
        <p:nvSpPr>
          <p:cNvPr id="233" name="Google Shape;233;p35"/>
          <p:cNvSpPr txBox="1"/>
          <p:nvPr>
            <p:ph idx="1" type="body"/>
          </p:nvPr>
        </p:nvSpPr>
        <p:spPr>
          <a:xfrm>
            <a:off x="611900" y="1352542"/>
            <a:ext cx="6447600" cy="2910600"/>
          </a:xfrm>
          <a:prstGeom prst="rect">
            <a:avLst/>
          </a:prstGeom>
          <a:noFill/>
          <a:ln>
            <a:noFill/>
          </a:ln>
        </p:spPr>
        <p:txBody>
          <a:bodyPr anchorCtr="0" anchor="t" bIns="34275" lIns="68575" spcFirstLastPara="1" rIns="68575" wrap="square" tIns="34275">
            <a:normAutofit/>
          </a:bodyPr>
          <a:lstStyle/>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Producer: Application that sends the messages.</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Consumer: Application that receives the messages.</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Queue: Buffer that stores messages.</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Message: Information that is sent from the producer to a consumer through RabbitMQ.</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Connection: A TCP connection between your application and the RabbitMQ broker.</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Channel: A virtual connection inside a connection. When publishing or consuming messages from a queue - it's all done over a channel.</a:t>
            </a:r>
            <a:endParaRPr sz="1700">
              <a:solidFill>
                <a:schemeClr val="lt1"/>
              </a:solidFill>
              <a:latin typeface="Times New Roman"/>
              <a:ea typeface="Times New Roman"/>
              <a:cs typeface="Times New Roman"/>
              <a:sym typeface="Times New Roman"/>
            </a:endParaRPr>
          </a:p>
          <a:p>
            <a:pPr indent="0" lvl="0" marL="342900" rtl="0" algn="l">
              <a:lnSpc>
                <a:spcPct val="100000"/>
              </a:lnSpc>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2700"/>
              <a:buFont typeface="Arial"/>
              <a:buNone/>
            </a:pPr>
            <a:r>
              <a:rPr lang="en" sz="2700">
                <a:solidFill>
                  <a:srgbClr val="93DF5F"/>
                </a:solidFill>
                <a:latin typeface="Times New Roman"/>
                <a:ea typeface="Times New Roman"/>
                <a:cs typeface="Times New Roman"/>
                <a:sym typeface="Times New Roman"/>
              </a:rPr>
              <a:t>Overview - Concepts</a:t>
            </a:r>
            <a:endParaRPr b="0" i="0" sz="2700" u="none" cap="none" strike="noStrike">
              <a:solidFill>
                <a:srgbClr val="93DF5F"/>
              </a:solidFill>
              <a:latin typeface="Times New Roman"/>
              <a:ea typeface="Times New Roman"/>
              <a:cs typeface="Times New Roman"/>
              <a:sym typeface="Times New Roman"/>
            </a:endParaRPr>
          </a:p>
        </p:txBody>
      </p:sp>
      <p:cxnSp>
        <p:nvCxnSpPr>
          <p:cNvPr id="239" name="Google Shape;239;p36"/>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240" name="Google Shape;240;p36"/>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sp>
        <p:nvSpPr>
          <p:cNvPr id="241" name="Google Shape;241;p36"/>
          <p:cNvSpPr txBox="1"/>
          <p:nvPr>
            <p:ph idx="1" type="body"/>
          </p:nvPr>
        </p:nvSpPr>
        <p:spPr>
          <a:xfrm>
            <a:off x="611900" y="1352542"/>
            <a:ext cx="6447600" cy="2910600"/>
          </a:xfrm>
          <a:prstGeom prst="rect">
            <a:avLst/>
          </a:prstGeom>
          <a:noFill/>
          <a:ln>
            <a:noFill/>
          </a:ln>
        </p:spPr>
        <p:txBody>
          <a:bodyPr anchorCtr="0" anchor="t" bIns="34275" lIns="68575" spcFirstLastPara="1" rIns="68575" wrap="square" tIns="34275">
            <a:normAutofit/>
          </a:bodyPr>
          <a:lstStyle/>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Exchange: Receives messages from producers and pushes them to queues depending on rules defined by the exchange type. To receive messages, a queue needs to be bound to at least one exchange.</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Binding: A binding is a link between a queue and an exchange.</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Routing key: A key that the exchange looks at to decide how to route the message to queues. Think of the routing key like an address for the message.</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AMQP: Advanced Message Queuing Protocol is the protocol used by RabbitMQ for messaging.</a:t>
            </a:r>
            <a:endParaRPr sz="1700">
              <a:solidFill>
                <a:schemeClr val="lt1"/>
              </a:solidFill>
              <a:latin typeface="Times New Roman"/>
              <a:ea typeface="Times New Roman"/>
              <a:cs typeface="Times New Roman"/>
              <a:sym typeface="Times New Roman"/>
            </a:endParaRPr>
          </a:p>
          <a:p>
            <a:pPr indent="0" lvl="0" marL="342900" rtl="0" algn="l">
              <a:lnSpc>
                <a:spcPct val="100000"/>
              </a:lnSpc>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2700"/>
              <a:buFont typeface="Arial"/>
              <a:buNone/>
            </a:pPr>
            <a:r>
              <a:rPr lang="en" sz="2700">
                <a:solidFill>
                  <a:srgbClr val="93DF5F"/>
                </a:solidFill>
                <a:latin typeface="Times New Roman"/>
                <a:ea typeface="Times New Roman"/>
                <a:cs typeface="Times New Roman"/>
                <a:sym typeface="Times New Roman"/>
              </a:rPr>
              <a:t>Overview - Concepts</a:t>
            </a:r>
            <a:endParaRPr b="0" i="0" sz="2700" u="none" cap="none" strike="noStrike">
              <a:solidFill>
                <a:srgbClr val="93DF5F"/>
              </a:solidFill>
              <a:latin typeface="Times New Roman"/>
              <a:ea typeface="Times New Roman"/>
              <a:cs typeface="Times New Roman"/>
              <a:sym typeface="Times New Roman"/>
            </a:endParaRPr>
          </a:p>
        </p:txBody>
      </p:sp>
      <p:cxnSp>
        <p:nvCxnSpPr>
          <p:cNvPr id="247" name="Google Shape;247;p37"/>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248" name="Google Shape;248;p37"/>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sp>
        <p:nvSpPr>
          <p:cNvPr id="249" name="Google Shape;249;p37"/>
          <p:cNvSpPr txBox="1"/>
          <p:nvPr>
            <p:ph idx="1" type="body"/>
          </p:nvPr>
        </p:nvSpPr>
        <p:spPr>
          <a:xfrm>
            <a:off x="611900" y="1352542"/>
            <a:ext cx="6447600" cy="2910600"/>
          </a:xfrm>
          <a:prstGeom prst="rect">
            <a:avLst/>
          </a:prstGeom>
          <a:noFill/>
          <a:ln>
            <a:noFill/>
          </a:ln>
        </p:spPr>
        <p:txBody>
          <a:bodyPr anchorCtr="0" anchor="t" bIns="34275" lIns="68575" spcFirstLastPara="1" rIns="68575" wrap="square" tIns="34275">
            <a:normAutofit fontScale="92500" lnSpcReduction="20000"/>
          </a:bodyPr>
          <a:lstStyle/>
          <a:p>
            <a:pPr indent="-264953" lvl="0" marL="342900" rtl="0" algn="l">
              <a:lnSpc>
                <a:spcPct val="100000"/>
              </a:lnSpc>
              <a:spcBef>
                <a:spcPts val="0"/>
              </a:spcBef>
              <a:spcAft>
                <a:spcPts val="0"/>
              </a:spcAft>
              <a:buClr>
                <a:schemeClr val="lt1"/>
              </a:buClr>
              <a:buSzPct val="100000"/>
              <a:buFont typeface="Times New Roman"/>
              <a:buChar char="►"/>
            </a:pPr>
            <a:r>
              <a:rPr lang="en" sz="1700">
                <a:solidFill>
                  <a:schemeClr val="lt1"/>
                </a:solidFill>
                <a:latin typeface="Times New Roman"/>
                <a:ea typeface="Times New Roman"/>
                <a:cs typeface="Times New Roman"/>
                <a:sym typeface="Times New Roman"/>
              </a:rPr>
              <a:t>Users: It is possible to connect to RabbitMQ with a given username and password. Every user can be assigned permissions such as rights to read, write and configure privileges within the instance. Users can also be assigned permissions for specific virtual hosts.</a:t>
            </a:r>
            <a:endParaRPr sz="1700">
              <a:solidFill>
                <a:schemeClr val="lt1"/>
              </a:solidFill>
              <a:latin typeface="Times New Roman"/>
              <a:ea typeface="Times New Roman"/>
              <a:cs typeface="Times New Roman"/>
              <a:sym typeface="Times New Roman"/>
            </a:endParaRPr>
          </a:p>
          <a:p>
            <a:pPr indent="-264953" lvl="0" marL="342900" rtl="0" algn="l">
              <a:lnSpc>
                <a:spcPct val="100000"/>
              </a:lnSpc>
              <a:spcBef>
                <a:spcPts val="0"/>
              </a:spcBef>
              <a:spcAft>
                <a:spcPts val="0"/>
              </a:spcAft>
              <a:buClr>
                <a:schemeClr val="lt1"/>
              </a:buClr>
              <a:buSzPct val="100000"/>
              <a:buFont typeface="Times New Roman"/>
              <a:buChar char="►"/>
            </a:pPr>
            <a:r>
              <a:rPr lang="en" sz="1700">
                <a:solidFill>
                  <a:schemeClr val="lt1"/>
                </a:solidFill>
                <a:latin typeface="Times New Roman"/>
                <a:ea typeface="Times New Roman"/>
                <a:cs typeface="Times New Roman"/>
                <a:sym typeface="Times New Roman"/>
              </a:rPr>
              <a:t>Vhost, virtual host: Provides a way to segregate applications using the same RabbitMQ instance. Different users can have different permissions to different vhost and queues and exchanges can be created, so they only exist in one vhost.</a:t>
            </a:r>
            <a:endParaRPr sz="1700">
              <a:solidFill>
                <a:schemeClr val="lt1"/>
              </a:solidFill>
              <a:latin typeface="Times New Roman"/>
              <a:ea typeface="Times New Roman"/>
              <a:cs typeface="Times New Roman"/>
              <a:sym typeface="Times New Roman"/>
            </a:endParaRPr>
          </a:p>
          <a:p>
            <a:pPr indent="-264953" lvl="0" marL="342900" rtl="0" algn="l">
              <a:lnSpc>
                <a:spcPct val="100000"/>
              </a:lnSpc>
              <a:spcBef>
                <a:spcPts val="0"/>
              </a:spcBef>
              <a:spcAft>
                <a:spcPts val="0"/>
              </a:spcAft>
              <a:buClr>
                <a:schemeClr val="lt1"/>
              </a:buClr>
              <a:buSzPct val="100000"/>
              <a:buFont typeface="Times New Roman"/>
              <a:buChar char="►"/>
            </a:pPr>
            <a:r>
              <a:rPr lang="en" sz="1700">
                <a:solidFill>
                  <a:schemeClr val="lt1"/>
                </a:solidFill>
                <a:latin typeface="Times New Roman"/>
                <a:ea typeface="Times New Roman"/>
                <a:cs typeface="Times New Roman"/>
                <a:sym typeface="Times New Roman"/>
              </a:rPr>
              <a:t>Cluster: A cluster consists of a set of connected computers that work together. If the RabbitMQ instance consisting of more than one node - it is called a RabbitMQ cluster. A cluster is a group of nodes i.e., a group of computers.</a:t>
            </a:r>
            <a:endParaRPr sz="1700">
              <a:solidFill>
                <a:schemeClr val="lt1"/>
              </a:solidFill>
              <a:latin typeface="Times New Roman"/>
              <a:ea typeface="Times New Roman"/>
              <a:cs typeface="Times New Roman"/>
              <a:sym typeface="Times New Roman"/>
            </a:endParaRPr>
          </a:p>
          <a:p>
            <a:pPr indent="-264953" lvl="0" marL="342900" rtl="0" algn="l">
              <a:lnSpc>
                <a:spcPct val="100000"/>
              </a:lnSpc>
              <a:spcBef>
                <a:spcPts val="0"/>
              </a:spcBef>
              <a:spcAft>
                <a:spcPts val="0"/>
              </a:spcAft>
              <a:buClr>
                <a:schemeClr val="lt1"/>
              </a:buClr>
              <a:buSzPct val="100000"/>
              <a:buFont typeface="Times New Roman"/>
              <a:buChar char="►"/>
            </a:pPr>
            <a:r>
              <a:rPr lang="en" sz="1700">
                <a:solidFill>
                  <a:schemeClr val="lt1"/>
                </a:solidFill>
                <a:latin typeface="Times New Roman"/>
                <a:ea typeface="Times New Roman"/>
                <a:cs typeface="Times New Roman"/>
                <a:sym typeface="Times New Roman"/>
              </a:rPr>
              <a:t>Node: A node is a single computer the RabbitMQ cluster.</a:t>
            </a:r>
            <a:endParaRPr sz="1700">
              <a:solidFill>
                <a:schemeClr val="lt1"/>
              </a:solidFill>
              <a:latin typeface="Times New Roman"/>
              <a:ea typeface="Times New Roman"/>
              <a:cs typeface="Times New Roman"/>
              <a:sym typeface="Times New Roman"/>
            </a:endParaRPr>
          </a:p>
          <a:p>
            <a:pPr indent="0" lvl="0" marL="342900" rtl="0" algn="l">
              <a:lnSpc>
                <a:spcPct val="100000"/>
              </a:lnSpc>
              <a:spcBef>
                <a:spcPts val="0"/>
              </a:spcBef>
              <a:spcAft>
                <a:spcPts val="0"/>
              </a:spcAft>
              <a:buNone/>
            </a:pPr>
            <a:r>
              <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Use the specific exchange for the specific purpose</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Setup Dead Letter exchange and TTL to scale down the queue</a:t>
            </a:r>
            <a:endParaRPr sz="1700">
              <a:solidFill>
                <a:schemeClr val="lt1"/>
              </a:solidFill>
              <a:latin typeface="Times New Roman"/>
              <a:ea typeface="Times New Roman"/>
              <a:cs typeface="Times New Roman"/>
              <a:sym typeface="Times New Roman"/>
            </a:endParaRPr>
          </a:p>
          <a:p>
            <a:pPr indent="-273050" lvl="0" marL="342900" rtl="0" algn="l">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Use lazy queues</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Custom ack for timeout response</a:t>
            </a:r>
            <a:endParaRPr sz="1700">
              <a:solidFill>
                <a:schemeClr val="lt1"/>
              </a:solidFill>
              <a:latin typeface="Times New Roman"/>
              <a:ea typeface="Times New Roman"/>
              <a:cs typeface="Times New Roman"/>
              <a:sym typeface="Times New Roman"/>
            </a:endParaRPr>
          </a:p>
          <a:p>
            <a:pPr indent="-273050" lvl="0" marL="342900" rtl="0" algn="l">
              <a:lnSpc>
                <a:spcPct val="100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Set auto ack for consumers and prefetch for queue</a:t>
            </a:r>
            <a:endParaRPr sz="1700">
              <a:solidFill>
                <a:schemeClr val="lt1"/>
              </a:solidFill>
              <a:latin typeface="Times New Roman"/>
              <a:ea typeface="Times New Roman"/>
              <a:cs typeface="Times New Roman"/>
              <a:sym typeface="Times New Roman"/>
            </a:endParaRPr>
          </a:p>
        </p:txBody>
      </p:sp>
      <p:sp>
        <p:nvSpPr>
          <p:cNvPr id="255" name="Google Shape;255;p38"/>
          <p:cNvSpPr txBox="1"/>
          <p:nvPr/>
        </p:nvSpPr>
        <p:spPr>
          <a:xfrm>
            <a:off x="508000" y="509155"/>
            <a:ext cx="4572000" cy="484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lang="en" sz="2700">
                <a:solidFill>
                  <a:srgbClr val="93DF5F"/>
                </a:solidFill>
                <a:latin typeface="Times New Roman"/>
                <a:ea typeface="Times New Roman"/>
                <a:cs typeface="Times New Roman"/>
                <a:sym typeface="Times New Roman"/>
              </a:rPr>
              <a:t>Solutions</a:t>
            </a:r>
            <a:endParaRPr b="0" i="0" sz="2700" u="none" cap="none" strike="noStrike">
              <a:solidFill>
                <a:srgbClr val="93DF5F"/>
              </a:solidFill>
              <a:latin typeface="Times New Roman"/>
              <a:ea typeface="Times New Roman"/>
              <a:cs typeface="Times New Roman"/>
              <a:sym typeface="Times New Roman"/>
            </a:endParaRPr>
          </a:p>
        </p:txBody>
      </p:sp>
      <p:cxnSp>
        <p:nvCxnSpPr>
          <p:cNvPr id="256" name="Google Shape;256;p38"/>
          <p:cNvCxnSpPr/>
          <p:nvPr/>
        </p:nvCxnSpPr>
        <p:spPr>
          <a:xfrm>
            <a:off x="611909" y="993903"/>
            <a:ext cx="3908100" cy="0"/>
          </a:xfrm>
          <a:prstGeom prst="straightConnector1">
            <a:avLst/>
          </a:prstGeom>
          <a:noFill/>
          <a:ln cap="flat" cmpd="sng" w="25400">
            <a:solidFill>
              <a:schemeClr val="accent1"/>
            </a:solidFill>
            <a:prstDash val="solid"/>
            <a:round/>
            <a:headEnd len="sm" w="sm" type="none"/>
            <a:tailEnd len="sm" w="sm" type="none"/>
          </a:ln>
        </p:spPr>
      </p:cxnSp>
      <p:pic>
        <p:nvPicPr>
          <p:cNvPr id="257" name="Google Shape;257;p38"/>
          <p:cNvPicPr preferRelativeResize="0"/>
          <p:nvPr/>
        </p:nvPicPr>
        <p:blipFill rotWithShape="1">
          <a:blip r:embed="rId3">
            <a:alphaModFix/>
          </a:blip>
          <a:srcRect b="0" l="0" r="0" t="0"/>
          <a:stretch/>
        </p:blipFill>
        <p:spPr>
          <a:xfrm>
            <a:off x="507987" y="4705764"/>
            <a:ext cx="1229737" cy="31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