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88" r:id="rId5"/>
    <p:sldId id="260" r:id="rId6"/>
    <p:sldId id="261" r:id="rId7"/>
    <p:sldId id="265" r:id="rId8"/>
    <p:sldId id="266" r:id="rId9"/>
    <p:sldId id="269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FAB88-C9E7-483B-B53E-D9091FE3AAF9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7B721-9147-485B-B72E-4985FC7C58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CB4E7-B387-4AF4-91F7-938A163F2B68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29FE8-1D8A-494A-BB13-F29683D38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F3EA-71F6-496E-B0D0-083C438E40BA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16604-DFDD-477D-B441-EDDF9FEE4D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547C0-C763-4A86-97B4-A6668538A64E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AC1D0-0752-4B83-BAF9-D1FCA08FE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1577-C8A8-4B4A-9272-4589645F7861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4BDB5-9DCA-427D-92A2-7523A33464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4EFF7-974E-4A96-B41A-E34B66F9DB92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2D35F-E904-4A3E-9586-BF1CB786C5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EB67-321B-44D9-8E5C-AEC74D517F11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D84B5-4642-4FB4-AD48-67801D769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6A3E1-935E-4E69-911C-54170766157B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C8545-A041-4D1C-99CF-F6C86133A3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D73AC-B473-4A85-BA2A-DCB10F039A97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E50A8-18A5-442A-A8E8-A97900E129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0196-55A9-4FAF-B52C-D157E58BDB41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31E9D-4B7F-44E0-8B2D-2B93B00B01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7437-CAD4-42AA-A425-E24A1804AC32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D8492-52A2-47B5-B293-0971B8FAC3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29823-5E81-4598-A012-40675AD9053D}" type="datetimeFigureOut">
              <a:rPr lang="zh-CN" altLang="en-US"/>
              <a:pPr>
                <a:defRPr/>
              </a:pPr>
              <a:t>2016-8-31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ED272A-7792-45C0-95D6-B3546FD747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单调队列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void getMax(){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int head=1,tail=0;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for(i=1;i&lt;k;i++){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    while(head&lt;=tail&amp;&amp;Q[tail]&lt;=a[i])tail--;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    tail++;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    Q[tail]=i;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}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for(i=k;i&lt;=n;i++){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    while(head&lt;=tail&amp;&amp;a[Q[tail]]&lt;=a[i])tail--;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    tail++;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    Q[tail]=i;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    while(Q[head]&lt;=i-k)head++;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    printf("%d ",a[Q[head]]);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    }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latin typeface="Calibri" pitchFamily="34" charset="0"/>
              </a:rPr>
              <a:t>} </a:t>
            </a:r>
            <a:endParaRPr lang="zh-CN" altLang="en-US" sz="2400" b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int main(){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    scanf("%d %d",&amp;n,&amp;k);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    for(i=1;i&lt;=n;i++)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        scanf("%d",&amp;a[i]);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    getMin();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    printf("\n");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    getMax();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    return 0;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b="1" smtClean="0"/>
              <a:t>}</a:t>
            </a:r>
            <a:endParaRPr lang="zh-CN" altLang="en-US" sz="2800" b="1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广告印刷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问题描述</a:t>
            </a:r>
            <a:r>
              <a:rPr lang="en-US" altLang="zh-CN" sz="2400" smtClean="0"/>
              <a:t>】</a:t>
            </a:r>
          </a:p>
          <a:p>
            <a:pPr>
              <a:buNone/>
            </a:pPr>
            <a:r>
              <a:rPr lang="zh-CN" altLang="en-US" sz="2400" smtClean="0"/>
              <a:t>最近，</a:t>
            </a:r>
            <a:r>
              <a:rPr lang="en-US" altLang="zh-CN" sz="2400" smtClean="0"/>
              <a:t>afy</a:t>
            </a:r>
            <a:r>
              <a:rPr lang="zh-CN" altLang="en-US" sz="2400" smtClean="0"/>
              <a:t>决定给</a:t>
            </a:r>
            <a:r>
              <a:rPr lang="en-US" altLang="zh-CN" sz="2400" smtClean="0"/>
              <a:t>TOJ</a:t>
            </a:r>
            <a:r>
              <a:rPr lang="zh-CN" altLang="en-US" sz="2400" smtClean="0"/>
              <a:t>印刷广告，广告牌是刷在城市的建筑物上的，城市里有紧靠着的</a:t>
            </a:r>
            <a:r>
              <a:rPr lang="en-US" altLang="zh-CN" sz="2400" smtClean="0"/>
              <a:t>N(N&lt;=400000)</a:t>
            </a:r>
            <a:r>
              <a:rPr lang="zh-CN" altLang="en-US" sz="2400" smtClean="0"/>
              <a:t>个建筑。</a:t>
            </a:r>
            <a:r>
              <a:rPr lang="en-US" altLang="zh-CN" sz="2400" smtClean="0"/>
              <a:t>afy</a:t>
            </a:r>
            <a:r>
              <a:rPr lang="zh-CN" altLang="en-US" sz="2400" smtClean="0"/>
              <a:t>决定在上面找一块尽可能大的矩形放置广告牌。我们假设每个建筑物都有一个高度，从左到右给出每个建筑物的高度</a:t>
            </a:r>
            <a:r>
              <a:rPr lang="en-US" altLang="zh-CN" sz="2400" smtClean="0"/>
              <a:t>H1,H2…HN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0&lt;Hi&lt;=1,000,000,000</a:t>
            </a:r>
            <a:r>
              <a:rPr lang="zh-CN" altLang="en-US" sz="2400" smtClean="0"/>
              <a:t>，并且我们假设每个建筑物的宽度均为</a:t>
            </a:r>
            <a:r>
              <a:rPr lang="en-US" altLang="zh-CN" sz="2400" smtClean="0"/>
              <a:t>1</a:t>
            </a:r>
            <a:r>
              <a:rPr lang="zh-CN" altLang="en-US" sz="2400" smtClean="0"/>
              <a:t>。要求输出广告牌的最大面积。</a:t>
            </a:r>
          </a:p>
          <a:p>
            <a:pPr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输入样例</a:t>
            </a:r>
            <a:r>
              <a:rPr lang="en-US" altLang="zh-CN" sz="2400" smtClean="0"/>
              <a:t>】</a:t>
            </a:r>
          </a:p>
          <a:p>
            <a:pPr>
              <a:buNone/>
            </a:pPr>
            <a:r>
              <a:rPr lang="en-US" altLang="zh-CN" sz="2400" smtClean="0"/>
              <a:t>6</a:t>
            </a:r>
          </a:p>
          <a:p>
            <a:pPr>
              <a:buNone/>
            </a:pPr>
            <a:r>
              <a:rPr lang="en-US" altLang="zh-CN" sz="2400" smtClean="0"/>
              <a:t>5 8 4 4 8 4</a:t>
            </a:r>
          </a:p>
          <a:p>
            <a:pPr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输出样例</a:t>
            </a:r>
            <a:r>
              <a:rPr lang="en-US" altLang="zh-CN" sz="2400" smtClean="0"/>
              <a:t>】</a:t>
            </a:r>
          </a:p>
          <a:p>
            <a:pPr>
              <a:buNone/>
            </a:pPr>
            <a:r>
              <a:rPr lang="en-US" altLang="zh-CN" sz="2400" smtClean="0"/>
              <a:t>24</a:t>
            </a: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广告印刷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0"/>
            <a:ext cx="8786842" cy="6858000"/>
          </a:xfrm>
        </p:spPr>
        <p:txBody>
          <a:bodyPr/>
          <a:lstStyle/>
          <a:p>
            <a:pPr>
              <a:buNone/>
            </a:pPr>
            <a:r>
              <a:rPr lang="en-US" altLang="zh-CN" sz="2400" smtClean="0"/>
              <a:t>/*</a:t>
            </a:r>
          </a:p>
          <a:p>
            <a:pPr>
              <a:buNone/>
            </a:pPr>
            <a:r>
              <a:rPr lang="en-US" altLang="zh-CN" sz="2400" smtClean="0"/>
              <a:t>6</a:t>
            </a:r>
          </a:p>
          <a:p>
            <a:pPr>
              <a:buNone/>
            </a:pPr>
            <a:r>
              <a:rPr lang="en-US" altLang="zh-CN" sz="2400" smtClean="0"/>
              <a:t>5 8 4 4 8 4</a:t>
            </a:r>
          </a:p>
          <a:p>
            <a:pPr>
              <a:buNone/>
            </a:pPr>
            <a:r>
              <a:rPr lang="en-US" altLang="zh-CN" sz="2400" smtClean="0"/>
              <a:t>6</a:t>
            </a:r>
          </a:p>
          <a:p>
            <a:pPr>
              <a:buNone/>
            </a:pPr>
            <a:r>
              <a:rPr lang="en-US" altLang="zh-CN" sz="2400" smtClean="0"/>
              <a:t>9 5 8 2 8 8</a:t>
            </a:r>
          </a:p>
          <a:p>
            <a:pPr>
              <a:buNone/>
            </a:pPr>
            <a:r>
              <a:rPr lang="en-US" altLang="zh-CN" sz="2400" smtClean="0"/>
              <a:t>6</a:t>
            </a:r>
          </a:p>
          <a:p>
            <a:pPr>
              <a:buNone/>
            </a:pPr>
            <a:r>
              <a:rPr lang="en-US" altLang="zh-CN" sz="2400" smtClean="0"/>
              <a:t>9 6 8 2 8 8</a:t>
            </a:r>
          </a:p>
          <a:p>
            <a:pPr>
              <a:buNone/>
            </a:pPr>
            <a:r>
              <a:rPr lang="en-US" altLang="zh-CN" sz="2400" smtClean="0"/>
              <a:t>*/</a:t>
            </a:r>
          </a:p>
          <a:p>
            <a:pPr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分析</a:t>
            </a:r>
            <a:r>
              <a:rPr lang="en-US" altLang="zh-CN" sz="2400" smtClean="0"/>
              <a:t>】  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这道题目是要求每个建筑物向左向右能扩展到的最大宽度，即左右两边比它高的连续的宽度。显然暴力枚举</a:t>
            </a:r>
            <a:r>
              <a:rPr lang="en-US" altLang="zh-CN" sz="2400" smtClean="0"/>
              <a:t>O(n^2)</a:t>
            </a:r>
            <a:r>
              <a:rPr lang="zh-CN" altLang="en-US" sz="2400" smtClean="0"/>
              <a:t>的复杂度是不可行的</a:t>
            </a:r>
            <a:r>
              <a:rPr lang="zh-CN" altLang="en-US" sz="2400" smtClean="0"/>
              <a:t>。    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    考</a:t>
            </a:r>
            <a:r>
              <a:rPr lang="zh-CN" altLang="en-US" sz="2400" smtClean="0"/>
              <a:t>虑构造一个单调非递减队列，从左至右，依次加入到队列中，肯定会有元素出队列，设当前要插入的数为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，要出队列的数为</a:t>
            </a:r>
            <a:r>
              <a:rPr lang="en-US" altLang="zh-CN" sz="2400" smtClean="0"/>
              <a:t>b</a:t>
            </a:r>
            <a:r>
              <a:rPr lang="zh-CN" altLang="en-US" sz="2400" smtClean="0"/>
              <a:t>，必有</a:t>
            </a:r>
            <a:r>
              <a:rPr lang="en-US" altLang="zh-CN" sz="2400" smtClean="0"/>
              <a:t>b&gt;=a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b</a:t>
            </a:r>
            <a:r>
              <a:rPr lang="zh-CN" altLang="en-US" sz="2400" smtClean="0"/>
              <a:t>向右能到达的最远距离就是</a:t>
            </a:r>
            <a:r>
              <a:rPr lang="en-US" altLang="zh-CN" sz="2400" smtClean="0"/>
              <a:t>b-a</a:t>
            </a:r>
            <a:r>
              <a:rPr lang="zh-CN" altLang="en-US" sz="2400" smtClean="0"/>
              <a:t>。注意在求解时，让</a:t>
            </a:r>
            <a:r>
              <a:rPr lang="en-US" altLang="zh-CN" sz="2400" smtClean="0"/>
              <a:t>0</a:t>
            </a:r>
            <a:r>
              <a:rPr lang="zh-CN" altLang="en-US" sz="2400" smtClean="0"/>
              <a:t>先入队列，这样</a:t>
            </a:r>
            <a:r>
              <a:rPr lang="zh-CN" altLang="en-US" sz="2400" smtClean="0"/>
              <a:t>保</a:t>
            </a:r>
            <a:r>
              <a:rPr lang="zh-CN" altLang="en-US" sz="2400" smtClean="0"/>
              <a:t>证每</a:t>
            </a:r>
            <a:r>
              <a:rPr lang="zh-CN" altLang="en-US" sz="2400" smtClean="0"/>
              <a:t>个数据都会出队列。同理，左极限也可求出。</a:t>
            </a: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2"/>
            <a:ext cx="8820150" cy="666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MAXN 1000000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h[MAXN+5];		//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建筑物的高度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n;		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建筑物的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目</a:t>
            </a:r>
            <a:endParaRPr lang="zh-CN" altLang="en-US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mq[MAXN+5];		//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单调队列，对内元素为建筑物高度的下标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left[MAXN+5];	//left[i]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：在第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个建筑物左侧，不比它的高度小的建筑物数量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right[MAXN+5];	//right[i]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：在第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个建筑物右侧，不比它的高度小的建筑物数量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82015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CalcLeft()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mq[0] =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int front = 0, rear = 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int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for (i = 1; i &lt;=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while (front &lt; rear &amp;&amp; h[i] &lt;= h[mq[rear-1]])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	rear--;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left[i] = i - mq[rear-1] - 1;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mq[rear++] =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82015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CalcRight()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mq[0] = n + 1;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int front = 0, rear = 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int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for (i = n; i &gt;= 1; i--)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while (front &lt; rear &amp;&amp; h[i] &lt;= h[mq[rear-1]])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	rear--;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right[i] = mq[rear-1] - i - 1;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mq[rear++] =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82015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MaxRectArea()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int maxArea = -1;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int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for (i = 1; i &lt;=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int area = (left[i] + right[i] + 1) * h[i];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if (area &gt; maxArea)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	maxArea = area;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return maxArea;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4319588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while (cin &gt;&gt; n)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int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for (i = 1; i &lt;=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	cin &gt;&gt; h[i];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h[0] = h[n+1] = -1;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CalcLeft();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	CalcRight();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8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28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for (i = 1; i &lt;=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{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cout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&lt;&lt; left[i] &lt;&lt; ' ';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cout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&lt;&lt; endl;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(i = 1; i &lt;=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cout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&lt;&lt; right[i] &lt;&lt; ' ';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cout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&lt;&lt; endl;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cout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&lt;&lt; MaxRectArea() &lt;&lt;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HDU3474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sz="2400" b="1" smtClean="0"/>
              <a:t>题意</a:t>
            </a:r>
            <a:r>
              <a:rPr lang="en-US" altLang="zh-CN" sz="2400" b="1" smtClean="0"/>
              <a:t>:</a:t>
            </a:r>
            <a:r>
              <a:rPr lang="zh-CN" altLang="en-US" sz="2400" smtClean="0"/>
              <a:t>由</a:t>
            </a:r>
            <a:r>
              <a:rPr lang="en-US" altLang="zh-CN" sz="2400" smtClean="0"/>
              <a:t>n(10^6)</a:t>
            </a:r>
            <a:r>
              <a:rPr lang="zh-CN" altLang="en-US" sz="2400" smtClean="0"/>
              <a:t>个数据组成的圆环</a:t>
            </a:r>
            <a:r>
              <a:rPr lang="en-US" altLang="zh-CN" sz="2400" smtClean="0"/>
              <a:t>,</a:t>
            </a:r>
            <a:r>
              <a:rPr lang="zh-CN" altLang="en-US" sz="2400" smtClean="0"/>
              <a:t>数据为</a:t>
            </a:r>
            <a:r>
              <a:rPr lang="en-US" altLang="zh-CN" sz="2400" smtClean="0"/>
              <a:t>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-1,</a:t>
            </a:r>
            <a:r>
              <a:rPr lang="zh-CN" altLang="en-US" sz="2400" smtClean="0"/>
              <a:t>问从一个点开始顺时针或逆时针</a:t>
            </a:r>
            <a:r>
              <a:rPr lang="en-US" altLang="zh-CN" sz="2400" smtClean="0"/>
              <a:t>,</a:t>
            </a:r>
            <a:r>
              <a:rPr lang="zh-CN" altLang="en-US" sz="2400" smtClean="0"/>
              <a:t>能遍历完所有点</a:t>
            </a:r>
            <a:r>
              <a:rPr lang="en-US" altLang="zh-CN" sz="2400" smtClean="0"/>
              <a:t>,</a:t>
            </a:r>
            <a:r>
              <a:rPr lang="zh-CN" altLang="en-US" sz="2400" smtClean="0"/>
              <a:t>并且保证中间过程中</a:t>
            </a:r>
            <a:r>
              <a:rPr lang="en-US" altLang="zh-CN" sz="2400" smtClean="0"/>
              <a:t>sum&gt;=0</a:t>
            </a:r>
            <a:r>
              <a:rPr lang="zh-CN" altLang="en-US" sz="2400" smtClean="0"/>
              <a:t>。</a:t>
            </a:r>
          </a:p>
          <a:p>
            <a:pPr marL="82550" indent="-82550">
              <a:buNone/>
            </a:pPr>
            <a:r>
              <a:rPr lang="zh-CN" altLang="en-US" sz="2400" b="1" smtClean="0"/>
              <a:t>分</a:t>
            </a:r>
            <a:r>
              <a:rPr lang="zh-CN" altLang="en-US" sz="2400" b="1" smtClean="0"/>
              <a:t>析</a:t>
            </a:r>
            <a:r>
              <a:rPr lang="en-US" altLang="zh-CN" sz="2400" b="1" smtClean="0"/>
              <a:t>:</a:t>
            </a:r>
            <a:endParaRPr lang="zh-CN" altLang="en-US" sz="2400" smtClean="0"/>
          </a:p>
          <a:p>
            <a:pPr>
              <a:buNone/>
            </a:pPr>
            <a:r>
              <a:rPr lang="zh-CN" altLang="en-US" sz="2400" smtClean="0"/>
              <a:t>    假设从</a:t>
            </a:r>
            <a:r>
              <a:rPr lang="en-US" altLang="zh-CN" sz="2400" smtClean="0"/>
              <a:t>i</a:t>
            </a:r>
            <a:r>
              <a:rPr lang="zh-CN" altLang="en-US" sz="2400" smtClean="0"/>
              <a:t>点开始</a:t>
            </a:r>
            <a:r>
              <a:rPr lang="en-US" altLang="zh-CN" sz="2400" smtClean="0"/>
              <a:t>,</a:t>
            </a:r>
            <a:r>
              <a:rPr lang="zh-CN" altLang="en-US" sz="2400" smtClean="0"/>
              <a:t>这里仅考虑向左</a:t>
            </a:r>
            <a:r>
              <a:rPr lang="en-US" altLang="zh-CN" sz="2400" smtClean="0"/>
              <a:t>,</a:t>
            </a:r>
            <a:r>
              <a:rPr lang="zh-CN" altLang="en-US" sz="2400" smtClean="0"/>
              <a:t>必</a:t>
            </a:r>
            <a:r>
              <a:rPr lang="zh-CN" altLang="en-US" sz="2400" smtClean="0"/>
              <a:t>须</a:t>
            </a:r>
            <a:r>
              <a:rPr lang="zh-CN" altLang="en-US" sz="2400" smtClean="0"/>
              <a:t>保</a:t>
            </a:r>
            <a:r>
              <a:rPr lang="en-US" altLang="zh-CN" sz="2400" smtClean="0"/>
              <a:t>sum(j,i</a:t>
            </a:r>
            <a:r>
              <a:rPr lang="en-US" altLang="zh-CN" sz="2400" smtClean="0"/>
              <a:t>)&gt;=0, i-n &lt;j &lt;= i.</a:t>
            </a:r>
          </a:p>
          <a:p>
            <a:pPr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设</a:t>
            </a:r>
            <a:r>
              <a:rPr lang="en-US" altLang="zh-CN" sz="2400" smtClean="0"/>
              <a:t>sum[i]</a:t>
            </a:r>
            <a:r>
              <a:rPr lang="zh-CN" altLang="en-US" sz="2400" smtClean="0"/>
              <a:t>表示从</a:t>
            </a:r>
            <a:r>
              <a:rPr lang="en-US" altLang="zh-CN" sz="2400" smtClean="0"/>
              <a:t>0</a:t>
            </a:r>
            <a:r>
              <a:rPr lang="zh-CN" altLang="en-US" sz="2400" smtClean="0"/>
              <a:t>到</a:t>
            </a:r>
            <a:r>
              <a:rPr lang="en-US" altLang="zh-CN" sz="2400" smtClean="0"/>
              <a:t>i</a:t>
            </a:r>
            <a:r>
              <a:rPr lang="zh-CN" altLang="en-US" sz="2400" smtClean="0"/>
              <a:t>点的和</a:t>
            </a:r>
            <a:r>
              <a:rPr lang="en-US" altLang="zh-CN" sz="2400" smtClean="0"/>
              <a:t>,</a:t>
            </a:r>
            <a:r>
              <a:rPr lang="zh-CN" altLang="en-US" sz="2400" smtClean="0"/>
              <a:t>即保证</a:t>
            </a:r>
            <a:r>
              <a:rPr lang="en-US" altLang="zh-CN" sz="2400" smtClean="0"/>
              <a:t>sum[i]-sum[j]&gt;=0,</a:t>
            </a:r>
            <a:r>
              <a:rPr lang="zh-CN" altLang="en-US" sz="2400" smtClean="0"/>
              <a:t>即</a:t>
            </a:r>
            <a:r>
              <a:rPr lang="en-US" altLang="zh-CN" sz="2400" smtClean="0"/>
              <a:t>sum[i] - max(sum[j])&gt;=0.</a:t>
            </a:r>
          </a:p>
          <a:p>
            <a:pPr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要求区间</a:t>
            </a:r>
            <a:r>
              <a:rPr lang="en-US" altLang="zh-CN" sz="2400" smtClean="0"/>
              <a:t>[i-n,i-1]</a:t>
            </a:r>
            <a:r>
              <a:rPr lang="zh-CN" altLang="en-US" sz="2400" smtClean="0"/>
              <a:t>最大值</a:t>
            </a:r>
            <a:r>
              <a:rPr lang="en-US" altLang="zh-CN" sz="2400" smtClean="0"/>
              <a:t>,</a:t>
            </a:r>
            <a:r>
              <a:rPr lang="zh-CN" altLang="en-US" sz="2400" smtClean="0"/>
              <a:t>维护单调递减队列即可。</a:t>
            </a:r>
            <a:r>
              <a:rPr lang="en-US" altLang="zh-CN" sz="2400" smtClean="0"/>
              <a:t>24</a:t>
            </a:r>
            <a:endParaRPr lang="en-US" altLang="zh-CN" sz="2400" smtClean="0"/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3000" b="1" smtClean="0"/>
              <a:t>单调队列</a:t>
            </a:r>
            <a:r>
              <a:rPr lang="zh-CN" altLang="en-US" sz="3000" b="1" smtClean="0"/>
              <a:t>:</a:t>
            </a:r>
            <a:r>
              <a:rPr lang="zh-CN" altLang="zh-CN" b="1" smtClean="0"/>
              <a:t>队列中</a:t>
            </a:r>
            <a:r>
              <a:rPr lang="zh-CN" altLang="zh-CN" b="1" smtClean="0">
                <a:solidFill>
                  <a:srgbClr val="FF3300"/>
                </a:solidFill>
              </a:rPr>
              <a:t>元素</a:t>
            </a:r>
            <a:r>
              <a:rPr lang="zh-CN" altLang="zh-CN" b="1" smtClean="0"/>
              <a:t>之间的</a:t>
            </a:r>
            <a:r>
              <a:rPr lang="zh-CN" altLang="zh-CN" b="1" smtClean="0">
                <a:solidFill>
                  <a:srgbClr val="FF3300"/>
                </a:solidFill>
              </a:rPr>
              <a:t>关系</a:t>
            </a:r>
            <a:r>
              <a:rPr lang="zh-CN" altLang="zh-CN" b="1" smtClean="0"/>
              <a:t>具有</a:t>
            </a:r>
            <a:r>
              <a:rPr lang="zh-CN" altLang="zh-CN" b="1" smtClean="0">
                <a:solidFill>
                  <a:srgbClr val="FF3300"/>
                </a:solidFill>
              </a:rPr>
              <a:t>单调性</a:t>
            </a:r>
            <a:r>
              <a:rPr lang="zh-CN" altLang="zh-CN" b="1" smtClean="0"/>
              <a:t>，而且，</a:t>
            </a:r>
            <a:r>
              <a:rPr lang="zh-CN" altLang="zh-CN" b="1" smtClean="0">
                <a:solidFill>
                  <a:srgbClr val="FF3300"/>
                </a:solidFill>
              </a:rPr>
              <a:t>队首和队尾</a:t>
            </a:r>
            <a:r>
              <a:rPr lang="zh-CN" altLang="zh-CN" b="1" smtClean="0"/>
              <a:t>都可以进行</a:t>
            </a:r>
            <a:r>
              <a:rPr lang="zh-CN" altLang="zh-CN" b="1" smtClean="0">
                <a:solidFill>
                  <a:srgbClr val="FF3300"/>
                </a:solidFill>
              </a:rPr>
              <a:t>出队操作</a:t>
            </a:r>
            <a:r>
              <a:rPr lang="zh-CN" altLang="zh-CN" b="1" smtClean="0"/>
              <a:t>，只有队尾可以进行</a:t>
            </a:r>
            <a:r>
              <a:rPr lang="zh-CN" altLang="zh-CN" b="1" smtClean="0">
                <a:solidFill>
                  <a:srgbClr val="FF3300"/>
                </a:solidFill>
              </a:rPr>
              <a:t>入队</a:t>
            </a:r>
            <a:r>
              <a:rPr lang="zh-CN" altLang="zh-CN" b="1" smtClean="0"/>
              <a:t>操作。</a:t>
            </a:r>
            <a:r>
              <a:rPr lang="zh-CN" altLang="zh-CN" sz="3000" b="1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000" b="1" smtClean="0"/>
              <a:t>单调队列的常用操作如下：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000" b="1" smtClean="0"/>
              <a:t>（</a:t>
            </a:r>
            <a:r>
              <a:rPr lang="en-US" altLang="zh-CN" sz="3000" b="1" smtClean="0"/>
              <a:t>1</a:t>
            </a:r>
            <a:r>
              <a:rPr lang="zh-CN" altLang="zh-CN" sz="3000" b="1" smtClean="0"/>
              <a:t>）插入：若新元素从队尾插入后会</a:t>
            </a:r>
            <a:r>
              <a:rPr lang="zh-CN" altLang="zh-CN" sz="3000" b="1" smtClean="0">
                <a:solidFill>
                  <a:srgbClr val="FF3300"/>
                </a:solidFill>
              </a:rPr>
              <a:t>破坏</a:t>
            </a:r>
            <a:r>
              <a:rPr lang="zh-CN" altLang="zh-CN" sz="3000" b="1" smtClean="0"/>
              <a:t>单调性，则</a:t>
            </a:r>
            <a:r>
              <a:rPr lang="zh-CN" altLang="zh-CN" sz="3000" b="1" smtClean="0">
                <a:solidFill>
                  <a:srgbClr val="FF3300"/>
                </a:solidFill>
              </a:rPr>
              <a:t>删除</a:t>
            </a:r>
            <a:r>
              <a:rPr lang="zh-CN" altLang="zh-CN" sz="3000" b="1" smtClean="0"/>
              <a:t>队尾元素，直到插入后不再破坏单调性为止，再将其插入单调队列。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3000" b="1" smtClean="0"/>
              <a:t>（</a:t>
            </a:r>
            <a:r>
              <a:rPr lang="en-US" altLang="zh-CN" sz="3000" b="1" smtClean="0"/>
              <a:t>2</a:t>
            </a:r>
            <a:r>
              <a:rPr lang="zh-CN" altLang="zh-CN" sz="3000" b="1" smtClean="0"/>
              <a:t>）获取最优（最大、最小）值：访问首尾元素。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3000" b="1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2"/>
            <a:ext cx="3748084" cy="666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#include &lt;cstdio&gt;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#include &lt;cstring&gt;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const int N = 2100000;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n;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char a[N/2];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num[N];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sum[N];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que[N/2];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bool f[N/2],f2[N/2];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void solve(bool t)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int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int head=1,tail=0;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for(i = 1; i &lt;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while(head&lt;=tail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su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4744" y="0"/>
            <a:ext cx="5429256" cy="740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m[que[tail]]&lt;=sum[i]) tail--;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tail++;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que[tail] =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for(i = n; i &lt;= 2*n;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while(head&lt;=tail&amp;&amp;que[head]&lt;i-n) head++;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while(head&lt;=tail&amp;&amp;sum[que[tail]]&lt;=sum[i]) tail--;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tail++;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que[tail] =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if(sum[i]-sum[que[head]]&gt;=0)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if(t)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f[i-n] = true;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else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f2[i-n] = true;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2"/>
            <a:ext cx="3748084" cy="666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int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int 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int cases =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scanf("%d",&amp;t);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while(t--)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memset(f,0,sizeof(f));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memset(f2,0,sizeof(f2));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sum[0] =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scanf("%s",a+1);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n = strlen(a+1);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 = 1; i &lt;=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if(a[i]=='C')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num[i] = 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else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num[i] = -1;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0"/>
            <a:ext cx="4572000" cy="718350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for(i = 1; i &lt;=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num[i+n] = num[i];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 = 1; i &lt;= n*2;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sum[i] = sum[i-1] + num[i];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int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result =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solve(true);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//reverse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 = 1; i &lt;=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sum[i] = sum[i-1] + num[n+1-i];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 = n+1; i &lt;=2*n;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sum[i] = sum[i-1] + 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num[2*n+1-i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];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solve(false);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result =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 = 0; i &lt; n; 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if(f[i]||f2[n-i])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result++;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printf("Case %d: %d\n",++cases,result);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CN" smtClean="0"/>
              <a:t>HDU 3530 Subsequence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sz="2400" b="1" smtClean="0"/>
              <a:t>题</a:t>
            </a:r>
            <a:r>
              <a:rPr lang="zh-CN" altLang="en-US" sz="2400" b="1" smtClean="0"/>
              <a:t>意</a:t>
            </a:r>
            <a:r>
              <a:rPr lang="en-US" altLang="zh-CN" sz="2400" b="1" smtClean="0"/>
              <a:t>:</a:t>
            </a:r>
            <a:r>
              <a:rPr lang="zh-CN" altLang="en-US" sz="2400" smtClean="0"/>
              <a:t>给一个长度为 </a:t>
            </a:r>
            <a:r>
              <a:rPr lang="en-US" altLang="zh-CN" sz="2400" smtClean="0"/>
              <a:t>n </a:t>
            </a:r>
            <a:r>
              <a:rPr lang="zh-CN" altLang="en-US" sz="2400" smtClean="0"/>
              <a:t>的序列，找出最长的子序列满足 子序列中的最大值和最小值 的差在区间 </a:t>
            </a:r>
            <a:r>
              <a:rPr lang="en-US" altLang="zh-CN" sz="2400" smtClean="0"/>
              <a:t>[m,k] </a:t>
            </a:r>
            <a:r>
              <a:rPr lang="zh-CN" altLang="en-US" sz="2400" smtClean="0"/>
              <a:t>范围内。</a:t>
            </a:r>
          </a:p>
          <a:p>
            <a:pPr marL="82550" indent="-82550">
              <a:buNone/>
            </a:pPr>
            <a:r>
              <a:rPr lang="zh-CN" altLang="en-US" sz="2400" b="1" smtClean="0"/>
              <a:t>分</a:t>
            </a:r>
            <a:r>
              <a:rPr lang="zh-CN" altLang="en-US" sz="2400" b="1" smtClean="0"/>
              <a:t>析</a:t>
            </a:r>
            <a:r>
              <a:rPr lang="en-US" altLang="zh-CN" sz="2400" b="1" smtClean="0"/>
              <a:t>:</a:t>
            </a:r>
            <a:endParaRPr lang="zh-CN" altLang="en-US" sz="2400" smtClean="0"/>
          </a:p>
          <a:p>
            <a:pPr>
              <a:buNone/>
            </a:pPr>
            <a:r>
              <a:rPr lang="zh-CN" altLang="en-US" sz="2400" smtClean="0"/>
              <a:t>    维</a:t>
            </a:r>
            <a:r>
              <a:rPr lang="zh-CN" altLang="en-US" sz="2400" smtClean="0"/>
              <a:t>护两个单调队列，分别存最小值和最大值。</a:t>
            </a:r>
          </a:p>
          <a:p>
            <a:pPr marL="0" indent="0">
              <a:buNone/>
            </a:pPr>
            <a:r>
              <a:rPr lang="zh-CN" altLang="en-US" sz="2400" smtClean="0"/>
              <a:t>    利</a:t>
            </a:r>
            <a:r>
              <a:rPr lang="zh-CN" altLang="en-US" sz="2400" smtClean="0"/>
              <a:t>用 </a:t>
            </a:r>
            <a:r>
              <a:rPr lang="en-US" altLang="zh-CN" sz="2400" smtClean="0"/>
              <a:t>two pointer </a:t>
            </a:r>
            <a:r>
              <a:rPr lang="zh-CN" altLang="en-US" sz="2400" smtClean="0"/>
              <a:t>的思想，用 </a:t>
            </a:r>
            <a:r>
              <a:rPr lang="en-US" altLang="zh-CN" sz="2400" smtClean="0"/>
              <a:t>j </a:t>
            </a:r>
            <a:r>
              <a:rPr lang="zh-CN" altLang="en-US" sz="2400" smtClean="0"/>
              <a:t>指向正在考虑中的区间左端点位置，出队时不断右移左指针 </a:t>
            </a:r>
            <a:r>
              <a:rPr lang="en-US" altLang="zh-CN" sz="2400" smtClean="0"/>
              <a:t>j</a:t>
            </a:r>
            <a:r>
              <a:rPr lang="zh-CN" altLang="en-US" sz="2400" smtClean="0"/>
              <a:t>，对于每个 </a:t>
            </a:r>
            <a:r>
              <a:rPr lang="en-US" altLang="zh-CN" sz="2400" smtClean="0"/>
              <a:t>i </a:t>
            </a:r>
            <a:r>
              <a:rPr lang="zh-CN" altLang="en-US" sz="2400" smtClean="0"/>
              <a:t>不断更新 </a:t>
            </a:r>
            <a:r>
              <a:rPr lang="en-US" altLang="zh-CN" sz="2400" smtClean="0"/>
              <a:t>ans</a:t>
            </a:r>
            <a:r>
              <a:rPr lang="zh-CN" altLang="en-US" sz="2400" smtClean="0"/>
              <a:t>。</a:t>
            </a:r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2"/>
            <a:ext cx="3748084" cy="666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const int N = 1e5 + 5;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a[N],qmin[N],qmax[N];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int n,m,k;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while(~scanf("%d%d%d",&amp;n,&amp;m,&amp;k))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for(int i=0;i&lt;n;i++)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scanf("%d",&amp;a[i]);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int head1 = 0 , rear1 = -1;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int head2 = 0 , rear2 = -1;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int ans =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0"/>
            <a:ext cx="4572000" cy="441351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for(int i=0,j=0;i&lt;n;i++)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while(head1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&lt;= rear1 &amp;&amp; a[ qmin[rear1] ] &gt;= a[i])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rear1--;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qmin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[++rear1] =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while(head2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&lt;= rear2 &amp;&amp; a[ qmax[rear2] ] &lt;= a[i])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rear2--;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qmax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[++rear2] =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while(a[ qmax[head2] ] - a[ qmin[head1] ] &gt; k)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if(j == qmin[head1])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    ++head1;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if(j == qmax[head2])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    ++head2;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j++;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if(j &lt;= i &amp;&amp; a[ qmax[head2] ] - a[ qmin[head1] ] &gt;= m)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ans = max(ans,i-j+1);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printf("%d\n",ans);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altLang="zh-CN" sz="3200" smtClean="0"/>
              <a:t>HDU 3415 Max Sum </a:t>
            </a:r>
            <a:r>
              <a:rPr lang="en-US" altLang="zh-CN" sz="3200" smtClean="0"/>
              <a:t>of </a:t>
            </a:r>
            <a:r>
              <a:rPr lang="en-US" altLang="zh-CN" sz="3200" smtClean="0"/>
              <a:t>Max-K-sub-sequence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sz="2400" b="1" smtClean="0"/>
              <a:t>题</a:t>
            </a:r>
            <a:r>
              <a:rPr lang="zh-CN" altLang="en-US" sz="2400" b="1" smtClean="0"/>
              <a:t>意</a:t>
            </a:r>
            <a:r>
              <a:rPr lang="en-US" altLang="zh-CN" sz="2400" b="1" smtClean="0"/>
              <a:t>:</a:t>
            </a:r>
            <a:r>
              <a:rPr lang="zh-CN" altLang="en-US" sz="2400" smtClean="0"/>
              <a:t>给你一个循环序列</a:t>
            </a:r>
            <a:r>
              <a:rPr lang="en-US" altLang="zh-CN" sz="2400" smtClean="0"/>
              <a:t>{An}</a:t>
            </a:r>
            <a:r>
              <a:rPr lang="zh-CN" altLang="en-US" sz="2400" smtClean="0"/>
              <a:t>，让你找出长度不大于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的连续子序列，使这个子序列和最大。</a:t>
            </a:r>
          </a:p>
          <a:p>
            <a:pPr marL="82550" indent="-82550">
              <a:buNone/>
            </a:pPr>
            <a:r>
              <a:rPr lang="zh-CN" altLang="en-US" sz="2400" b="1" smtClean="0"/>
              <a:t>分</a:t>
            </a:r>
            <a:r>
              <a:rPr lang="zh-CN" altLang="en-US" sz="2400" b="1" smtClean="0"/>
              <a:t>析</a:t>
            </a:r>
            <a:r>
              <a:rPr lang="en-US" altLang="zh-CN" sz="2400" b="1" smtClean="0"/>
              <a:t>:</a:t>
            </a:r>
            <a:endParaRPr lang="zh-CN" altLang="en-US" sz="2400" smtClean="0"/>
          </a:p>
          <a:p>
            <a:pPr marL="0" indent="0"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由</a:t>
            </a:r>
            <a:r>
              <a:rPr lang="zh-CN" altLang="en-US" sz="2400" smtClean="0"/>
              <a:t>于子序列连</a:t>
            </a:r>
            <a:r>
              <a:rPr lang="zh-CN" altLang="en-US" sz="2400" smtClean="0"/>
              <a:t>续</a:t>
            </a:r>
            <a:r>
              <a:rPr lang="zh-CN" altLang="en-US" sz="2400" smtClean="0"/>
              <a:t>，它</a:t>
            </a:r>
            <a:r>
              <a:rPr lang="zh-CN" altLang="en-US" sz="2400" smtClean="0"/>
              <a:t>的和可以通过两个前缀和作差</a:t>
            </a:r>
            <a:r>
              <a:rPr lang="zh-CN" altLang="en-US" sz="2400" smtClean="0"/>
              <a:t>得</a:t>
            </a:r>
            <a:r>
              <a:rPr lang="zh-CN" altLang="en-US" sz="2400" smtClean="0"/>
              <a:t>到（</a:t>
            </a:r>
            <a:r>
              <a:rPr lang="zh-CN" altLang="en-US" sz="2400" smtClean="0"/>
              <a:t>即</a:t>
            </a:r>
            <a:r>
              <a:rPr lang="en-US" altLang="zh-CN" sz="2400" smtClean="0"/>
              <a:t>sum[i~j]=sum[j]-sum[i-1](j-i+1&lt;=k</a:t>
            </a:r>
            <a:r>
              <a:rPr lang="en-US" altLang="zh-CN" sz="2400" smtClean="0"/>
              <a:t>)</a:t>
            </a:r>
            <a:r>
              <a:rPr lang="zh-CN" altLang="en-US" sz="2400" smtClean="0"/>
              <a:t>）</a:t>
            </a:r>
            <a:r>
              <a:rPr lang="zh-CN" altLang="en-US" sz="2400" smtClean="0"/>
              <a:t>。</a:t>
            </a:r>
          </a:p>
          <a:p>
            <a:pPr>
              <a:buNone/>
            </a:pPr>
            <a:r>
              <a:rPr lang="zh-CN" altLang="en-US" sz="2400" smtClean="0"/>
              <a:t>而对于同一个序列终点来说，起点左边那个元素的前缀和越小，所得到的和越大。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07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#include &lt;limits.h&gt;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const int M = 100001&lt;&lt;1;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sum[M],q[M];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int z,n,k;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scanf("%d",&amp;z);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while(z--)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int start,end,max;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int head,rear;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scanf("%d%d",&amp;n,&amp;k);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for(int i=1;i&lt;=n;i++)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scanf("%d",&amp;sum[i]);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sum[i+n] = sum[i];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for(int i=2;i&lt; n+k;i++)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sum[i] += sum[i-1];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40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head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= rear =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q[head] =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max = INT_MIN;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for(int i=1;i&lt; n+k;i++)                 //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枚举每个区间终点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while(head&lt;=rear &amp;&amp; sum[i-1]&lt;=sum[ q[rear] ])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rear--;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q[++rear] =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if(q[head]+1 &lt; i-k+1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)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起点如果大于区间范围，删除队首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b="1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++;</a:t>
            </a:r>
            <a:endParaRPr lang="en-US" altLang="zh-CN" sz="2400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if(sum[i] - sum[ q[head] ] &gt; max)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start = q[head]+1;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end   = i;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    max   = sum[i] - sum[ q[head] ];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end = end&gt;n ? end%n : end;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printf("%d %d %d\n",max,start,end);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一组数（</a:t>
            </a:r>
            <a:r>
              <a:rPr lang="en-US" altLang="zh-CN" sz="4000" b="1" smtClean="0"/>
              <a:t>1</a:t>
            </a:r>
            <a:r>
              <a:rPr lang="zh-CN" altLang="en-US" sz="4000" b="1" smtClean="0"/>
              <a:t>，</a:t>
            </a:r>
            <a:r>
              <a:rPr lang="en-US" altLang="zh-CN" sz="4000" b="1" smtClean="0"/>
              <a:t>3</a:t>
            </a:r>
            <a:r>
              <a:rPr lang="zh-CN" altLang="en-US" sz="4000" b="1" smtClean="0"/>
              <a:t>，</a:t>
            </a:r>
            <a:r>
              <a:rPr lang="en-US" altLang="zh-CN" sz="4000" b="1" smtClean="0"/>
              <a:t>2</a:t>
            </a:r>
            <a:r>
              <a:rPr lang="zh-CN" altLang="en-US" sz="4000" b="1" smtClean="0"/>
              <a:t>，</a:t>
            </a:r>
            <a:r>
              <a:rPr lang="en-US" altLang="zh-CN" sz="4000" b="1" smtClean="0"/>
              <a:t>1</a:t>
            </a:r>
            <a:r>
              <a:rPr lang="zh-CN" altLang="en-US" sz="4000" b="1" smtClean="0"/>
              <a:t>，</a:t>
            </a:r>
            <a:r>
              <a:rPr lang="en-US" altLang="zh-CN" sz="4000" b="1" smtClean="0"/>
              <a:t>5</a:t>
            </a:r>
            <a:r>
              <a:rPr lang="zh-CN" altLang="en-US" sz="4000" b="1" smtClean="0"/>
              <a:t>，</a:t>
            </a:r>
            <a:r>
              <a:rPr lang="en-US" altLang="zh-CN" sz="4000" b="1" smtClean="0"/>
              <a:t>6</a:t>
            </a:r>
            <a:r>
              <a:rPr lang="zh-CN" altLang="en-US" sz="4000" b="1" smtClean="0"/>
              <a:t>），进入单调</a:t>
            </a:r>
            <a:r>
              <a:rPr lang="zh-CN" altLang="en-US" sz="4000" b="1" smtClean="0">
                <a:solidFill>
                  <a:srgbClr val="FF3300"/>
                </a:solidFill>
              </a:rPr>
              <a:t>不减队列</a:t>
            </a:r>
            <a:r>
              <a:rPr lang="zh-CN" altLang="en-US" sz="4000" b="1" smtClean="0"/>
              <a:t>的过程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smtClean="0"/>
              <a:t>1</a:t>
            </a:r>
            <a:r>
              <a:rPr lang="zh-CN" altLang="en-US" b="1" smtClean="0"/>
              <a:t>入队，得到队列（</a:t>
            </a:r>
            <a:r>
              <a:rPr lang="en-US" altLang="zh-CN" b="1" smtClean="0"/>
              <a:t>1</a:t>
            </a:r>
            <a:r>
              <a:rPr lang="zh-CN" altLang="en-US" b="1" smtClean="0"/>
              <a:t>）；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smtClean="0"/>
              <a:t>3</a:t>
            </a:r>
            <a:r>
              <a:rPr lang="zh-CN" altLang="en-US" b="1" smtClean="0"/>
              <a:t>入队，得到队列（</a:t>
            </a:r>
            <a:r>
              <a:rPr lang="en-US" altLang="zh-CN" b="1" smtClean="0"/>
              <a:t>1</a:t>
            </a:r>
            <a:r>
              <a:rPr lang="zh-CN" altLang="en-US" b="1" smtClean="0"/>
              <a:t>，</a:t>
            </a:r>
            <a:r>
              <a:rPr lang="en-US" altLang="zh-CN" b="1" smtClean="0"/>
              <a:t>3</a:t>
            </a:r>
            <a:r>
              <a:rPr lang="zh-CN" altLang="en-US" b="1" smtClean="0"/>
              <a:t>）；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smtClean="0"/>
              <a:t>2</a:t>
            </a:r>
            <a:r>
              <a:rPr lang="zh-CN" altLang="en-US" b="1" smtClean="0"/>
              <a:t>入队，这时，队尾的的元素</a:t>
            </a:r>
            <a:r>
              <a:rPr lang="en-US" altLang="zh-CN" b="1" smtClean="0"/>
              <a:t>3&gt;2</a:t>
            </a:r>
            <a:r>
              <a:rPr lang="zh-CN" altLang="en-US" b="1" smtClean="0"/>
              <a:t>，将</a:t>
            </a:r>
            <a:r>
              <a:rPr lang="en-US" altLang="zh-CN" b="1" smtClean="0"/>
              <a:t>3</a:t>
            </a:r>
            <a:r>
              <a:rPr lang="zh-CN" altLang="en-US" b="1" smtClean="0"/>
              <a:t>从队尾弹出，新的队尾元素</a:t>
            </a:r>
            <a:r>
              <a:rPr lang="en-US" altLang="zh-CN" b="1" smtClean="0"/>
              <a:t>1&lt;2</a:t>
            </a:r>
            <a:r>
              <a:rPr lang="zh-CN" altLang="en-US" b="1" smtClean="0"/>
              <a:t>，不用弹出，将</a:t>
            </a:r>
            <a:r>
              <a:rPr lang="en-US" altLang="zh-CN" b="1" smtClean="0"/>
              <a:t>2</a:t>
            </a:r>
            <a:r>
              <a:rPr lang="zh-CN" altLang="en-US" b="1" smtClean="0"/>
              <a:t>入队，得到队列（</a:t>
            </a:r>
            <a:r>
              <a:rPr lang="en-US" altLang="zh-CN" b="1" smtClean="0"/>
              <a:t>1</a:t>
            </a:r>
            <a:r>
              <a:rPr lang="zh-CN" altLang="en-US" b="1" smtClean="0"/>
              <a:t>，</a:t>
            </a:r>
            <a:r>
              <a:rPr lang="en-US" altLang="zh-CN" b="1" smtClean="0"/>
              <a:t>2</a:t>
            </a:r>
            <a:r>
              <a:rPr lang="zh-CN" altLang="en-US" b="1" smtClean="0"/>
              <a:t>）；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smtClean="0"/>
              <a:t>1</a:t>
            </a:r>
            <a:r>
              <a:rPr lang="zh-CN" altLang="en-US" b="1" smtClean="0"/>
              <a:t>入队，</a:t>
            </a:r>
            <a:r>
              <a:rPr lang="en-US" altLang="zh-CN" b="1" smtClean="0"/>
              <a:t>2&gt;1</a:t>
            </a:r>
            <a:r>
              <a:rPr lang="zh-CN" altLang="en-US" b="1" smtClean="0"/>
              <a:t>，将</a:t>
            </a:r>
            <a:r>
              <a:rPr lang="en-US" altLang="zh-CN" b="1" smtClean="0"/>
              <a:t>2</a:t>
            </a:r>
            <a:r>
              <a:rPr lang="zh-CN" altLang="en-US" b="1" smtClean="0"/>
              <a:t>从队尾弹出，得到队列（</a:t>
            </a:r>
            <a:r>
              <a:rPr lang="en-US" altLang="zh-CN" b="1" smtClean="0"/>
              <a:t>1</a:t>
            </a:r>
            <a:r>
              <a:rPr lang="zh-CN" altLang="en-US" b="1" smtClean="0"/>
              <a:t>，</a:t>
            </a:r>
            <a:r>
              <a:rPr lang="en-US" altLang="zh-CN" b="1" smtClean="0"/>
              <a:t>1</a:t>
            </a:r>
            <a:r>
              <a:rPr lang="zh-CN" altLang="en-US" b="1" smtClean="0"/>
              <a:t>）；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smtClean="0"/>
              <a:t>5</a:t>
            </a:r>
            <a:r>
              <a:rPr lang="zh-CN" altLang="en-US" b="1" smtClean="0"/>
              <a:t>入队，得到队列（</a:t>
            </a:r>
            <a:r>
              <a:rPr lang="en-US" altLang="zh-CN" b="1" smtClean="0"/>
              <a:t>1</a:t>
            </a:r>
            <a:r>
              <a:rPr lang="zh-CN" altLang="en-US" b="1" smtClean="0"/>
              <a:t>，</a:t>
            </a:r>
            <a:r>
              <a:rPr lang="en-US" altLang="zh-CN" b="1" smtClean="0"/>
              <a:t>1</a:t>
            </a:r>
            <a:r>
              <a:rPr lang="zh-CN" altLang="en-US" b="1" smtClean="0"/>
              <a:t>，</a:t>
            </a:r>
            <a:r>
              <a:rPr lang="en-US" altLang="zh-CN" b="1" smtClean="0"/>
              <a:t>5</a:t>
            </a:r>
            <a:r>
              <a:rPr lang="zh-CN" altLang="en-US" b="1" smtClean="0"/>
              <a:t>）；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smtClean="0"/>
              <a:t>6</a:t>
            </a:r>
            <a:r>
              <a:rPr lang="zh-CN" altLang="en-US" b="1" smtClean="0"/>
              <a:t>入队，得到队列（</a:t>
            </a:r>
            <a:r>
              <a:rPr lang="en-US" altLang="zh-CN" b="1" smtClean="0"/>
              <a:t>1</a:t>
            </a:r>
            <a:r>
              <a:rPr lang="zh-CN" altLang="en-US" b="1" smtClean="0"/>
              <a:t>，</a:t>
            </a:r>
            <a:r>
              <a:rPr lang="en-US" altLang="zh-CN" b="1" smtClean="0"/>
              <a:t>1</a:t>
            </a:r>
            <a:r>
              <a:rPr lang="zh-CN" altLang="en-US" b="1" smtClean="0"/>
              <a:t>，</a:t>
            </a:r>
            <a:r>
              <a:rPr lang="en-US" altLang="zh-CN" b="1" smtClean="0"/>
              <a:t>5</a:t>
            </a:r>
            <a:r>
              <a:rPr lang="zh-CN" altLang="en-US" b="1" smtClean="0"/>
              <a:t>，</a:t>
            </a:r>
            <a:r>
              <a:rPr lang="en-US" altLang="zh-CN" b="1" smtClean="0"/>
              <a:t>6</a:t>
            </a:r>
            <a:r>
              <a:rPr lang="zh-CN" altLang="en-US" b="1" smtClean="0"/>
              <a:t>）；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ChangeArrowheads="1"/>
          </p:cNvSpPr>
          <p:nvPr/>
        </p:nvSpPr>
        <p:spPr bwMode="auto">
          <a:xfrm>
            <a:off x="179388" y="0"/>
            <a:ext cx="8280400" cy="747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smtClean="0">
                <a:latin typeface="Times New Roman" pitchFamily="18" charset="0"/>
              </a:rPr>
              <a:t>#include &lt;cstdio&gt;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#include &lt;cstring&gt;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#define MAXN 80050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#define LL long long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using namespace std;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LL q[MAXN];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int main()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{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int n;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scanf("%d",&amp;n);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LL a;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LL ans=0;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int rear=-1,front=0;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for(int i=0;i&lt;n;i++){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    scanf("%I64d",&amp;a);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    while(rear&gt;=front&amp;&amp;q[rear]&lt;=a)rear--;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    q[++rear]=a;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    ans+=rear;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}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7686" y="50004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smtClean="0">
                <a:latin typeface="Times New Roman" pitchFamily="18" charset="0"/>
              </a:rPr>
              <a:t>cout&lt;&lt;ans&lt;&lt;endl;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    return 0;</a:t>
            </a:r>
          </a:p>
          <a:p>
            <a:r>
              <a:rPr lang="en-US" altLang="zh-CN" sz="2400" b="1" smtClean="0">
                <a:latin typeface="Times New Roman" pitchFamily="18" charset="0"/>
              </a:rPr>
              <a:t>}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Sliding  Window</a:t>
            </a:r>
            <a:r>
              <a:rPr lang="en-US" altLang="zh-CN" b="1" baseline="30000" smtClean="0"/>
              <a:t>1</a:t>
            </a:r>
            <a:r>
              <a:rPr lang="zh-CN" altLang="zh-CN" smtClean="0"/>
              <a:t/>
            </a:r>
            <a:br>
              <a:rPr lang="zh-CN" altLang="zh-CN" smtClean="0"/>
            </a:br>
            <a:endParaRPr lang="zh-CN" altLang="en-US" smtClean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zh-CN" b="1" smtClean="0"/>
              <a:t>【题目大意】</a:t>
            </a:r>
          </a:p>
          <a:p>
            <a:pPr eaLnBrk="1" hangingPunct="1">
              <a:buFont typeface="Arial" charset="0"/>
              <a:buNone/>
            </a:pPr>
            <a:r>
              <a:rPr lang="en-US" altLang="zh-CN" b="1" smtClean="0"/>
              <a:t> </a:t>
            </a:r>
            <a:r>
              <a:rPr lang="zh-CN" altLang="zh-CN" b="1" smtClean="0"/>
              <a:t>给定一个长度为</a:t>
            </a:r>
            <a:r>
              <a:rPr lang="en-US" altLang="zh-CN" b="1" smtClean="0"/>
              <a:t>n</a:t>
            </a:r>
            <a:r>
              <a:rPr lang="zh-CN" altLang="zh-CN" b="1" smtClean="0"/>
              <a:t>的数列，求长度为</a:t>
            </a:r>
            <a:r>
              <a:rPr lang="en-US" altLang="zh-CN" b="1" smtClean="0"/>
              <a:t>k</a:t>
            </a:r>
            <a:r>
              <a:rPr lang="zh-CN" altLang="zh-CN" b="1" smtClean="0"/>
              <a:t>的定长连续子区间｛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,a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,a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,a</a:t>
            </a:r>
            <a:r>
              <a:rPr lang="en-US" altLang="zh-CN" b="1" baseline="-25000" smtClean="0"/>
              <a:t>4</a:t>
            </a:r>
            <a:r>
              <a:rPr lang="en-US" altLang="zh-CN" b="1" smtClean="0"/>
              <a:t>,…,a</a:t>
            </a:r>
            <a:r>
              <a:rPr lang="en-US" altLang="zh-CN" b="1" baseline="-25000" smtClean="0"/>
              <a:t>k-1</a:t>
            </a:r>
            <a:r>
              <a:rPr lang="en-US" altLang="zh-CN" b="1" smtClean="0"/>
              <a:t>,a</a:t>
            </a:r>
            <a:r>
              <a:rPr lang="en-US" altLang="zh-CN" b="1" baseline="-25000" smtClean="0"/>
              <a:t>k</a:t>
            </a:r>
            <a:r>
              <a:rPr lang="zh-CN" altLang="zh-CN" b="1" smtClean="0"/>
              <a:t>｝</a:t>
            </a:r>
            <a:r>
              <a:rPr lang="en-US" altLang="zh-CN" b="1" smtClean="0"/>
              <a:t>{a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,a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,…,a</a:t>
            </a:r>
            <a:r>
              <a:rPr lang="en-US" altLang="zh-CN" b="1" baseline="-25000" smtClean="0"/>
              <a:t>k</a:t>
            </a:r>
            <a:r>
              <a:rPr lang="en-US" altLang="zh-CN" b="1" smtClean="0"/>
              <a:t>,a</a:t>
            </a:r>
            <a:r>
              <a:rPr lang="en-US" altLang="zh-CN" b="1" baseline="-25000" smtClean="0"/>
              <a:t>k+1</a:t>
            </a:r>
            <a:r>
              <a:rPr lang="en-US" altLang="zh-CN" b="1" smtClean="0"/>
              <a:t>}</a:t>
            </a:r>
            <a:r>
              <a:rPr lang="zh-CN" altLang="zh-CN" b="1" smtClean="0"/>
              <a:t>……中每个区间的最大值和最小值。</a:t>
            </a:r>
          </a:p>
          <a:p>
            <a:pPr eaLnBrk="1" hangingPunct="1"/>
            <a:endParaRPr lang="zh-CN" altLang="en-US" b="1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朴素算法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3000" b="1" smtClean="0"/>
              <a:t>这</a:t>
            </a:r>
            <a:r>
              <a:rPr lang="zh-CN" altLang="en-US" sz="3000" b="1" smtClean="0"/>
              <a:t>是一个区间求极值</a:t>
            </a:r>
            <a:r>
              <a:rPr lang="zh-CN" altLang="zh-CN" sz="3000" b="1" smtClean="0"/>
              <a:t>问题。</a:t>
            </a:r>
            <a:endParaRPr lang="zh-CN" altLang="en-US" sz="3000" b="1" smtClean="0"/>
          </a:p>
          <a:p>
            <a:pPr eaLnBrk="1" hangingPunct="1">
              <a:lnSpc>
                <a:spcPct val="80000"/>
              </a:lnSpc>
            </a:pPr>
            <a:r>
              <a:rPr lang="zh-CN" altLang="zh-CN" sz="3000" b="1" smtClean="0"/>
              <a:t>先枚举起始元素</a:t>
            </a:r>
            <a:r>
              <a:rPr lang="en-US" altLang="zh-CN" sz="3000" b="1" smtClean="0"/>
              <a:t>a</a:t>
            </a:r>
            <a:r>
              <a:rPr lang="en-US" altLang="zh-CN" sz="3000" b="1" baseline="-25000" smtClean="0"/>
              <a:t>x</a:t>
            </a:r>
            <a:r>
              <a:rPr lang="zh-CN" altLang="zh-CN" sz="3000" b="1" smtClean="0"/>
              <a:t>，然后求</a:t>
            </a:r>
            <a:r>
              <a:rPr lang="en-US" altLang="zh-CN" sz="3000" b="1" smtClean="0"/>
              <a:t>a</a:t>
            </a:r>
            <a:r>
              <a:rPr lang="en-US" altLang="zh-CN" sz="3000" b="1" baseline="-25000" smtClean="0"/>
              <a:t>x</a:t>
            </a:r>
            <a:r>
              <a:rPr lang="zh-CN" altLang="zh-CN" sz="3000" b="1" smtClean="0"/>
              <a:t>到</a:t>
            </a:r>
            <a:r>
              <a:rPr lang="en-US" altLang="zh-CN" sz="3000" b="1" smtClean="0"/>
              <a:t>a</a:t>
            </a:r>
            <a:r>
              <a:rPr lang="en-US" altLang="zh-CN" sz="3000" b="1" baseline="-25000" smtClean="0"/>
              <a:t>x+k-1</a:t>
            </a:r>
            <a:r>
              <a:rPr lang="zh-CN" altLang="zh-CN" sz="3000" b="1" smtClean="0"/>
              <a:t>的最大（小）值。</a:t>
            </a:r>
            <a:endParaRPr lang="zh-CN" altLang="en-US" sz="3000" b="1" smtClean="0"/>
          </a:p>
          <a:p>
            <a:pPr eaLnBrk="1" hangingPunct="1">
              <a:lnSpc>
                <a:spcPct val="80000"/>
              </a:lnSpc>
            </a:pPr>
            <a:r>
              <a:rPr lang="zh-CN" altLang="zh-CN" sz="3000" b="1" smtClean="0"/>
              <a:t>我们得到了一个复杂度为</a:t>
            </a:r>
            <a:r>
              <a:rPr lang="en-US" altLang="zh-CN" sz="3000" b="1" smtClean="0"/>
              <a:t>o</a:t>
            </a:r>
            <a:r>
              <a:rPr lang="zh-CN" altLang="zh-CN" sz="3000" b="1" smtClean="0"/>
              <a:t>（</a:t>
            </a:r>
            <a:r>
              <a:rPr lang="en-US" altLang="zh-CN" sz="3000" b="1" smtClean="0"/>
              <a:t>nk</a:t>
            </a:r>
            <a:r>
              <a:rPr lang="zh-CN" altLang="zh-CN" sz="3000" b="1" smtClean="0"/>
              <a:t>）的算法。</a:t>
            </a:r>
          </a:p>
          <a:p>
            <a:pPr eaLnBrk="1" hangingPunct="1">
              <a:lnSpc>
                <a:spcPct val="80000"/>
              </a:lnSpc>
            </a:pPr>
            <a:endParaRPr lang="zh-CN" altLang="zh-CN" sz="3000" b="1" smtClean="0"/>
          </a:p>
          <a:p>
            <a:pPr eaLnBrk="1" hangingPunct="1">
              <a:lnSpc>
                <a:spcPct val="80000"/>
              </a:lnSpc>
            </a:pPr>
            <a:endParaRPr lang="zh-CN" altLang="en-US" sz="3000" b="1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如何优化？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b="1" smtClean="0"/>
              <a:t>以最大值为例</a:t>
            </a:r>
            <a:endParaRPr lang="zh-CN" altLang="en-US" b="1" smtClean="0"/>
          </a:p>
          <a:p>
            <a:pPr eaLnBrk="1" hangingPunct="1"/>
            <a:r>
              <a:rPr lang="zh-CN" altLang="zh-CN" b="1" smtClean="0"/>
              <a:t>对任意</a:t>
            </a:r>
            <a:r>
              <a:rPr lang="en-US" altLang="zh-CN" b="1" smtClean="0"/>
              <a:t>l&lt;=i&lt;j&lt;=r</a:t>
            </a:r>
            <a:r>
              <a:rPr lang="zh-CN" altLang="zh-CN" b="1" smtClean="0"/>
              <a:t>，如果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en-US" altLang="zh-CN" b="1" smtClean="0"/>
              <a:t>&lt;a</a:t>
            </a:r>
            <a:r>
              <a:rPr lang="en-US" altLang="zh-CN" b="1" baseline="-25000" smtClean="0"/>
              <a:t>j</a:t>
            </a:r>
            <a:r>
              <a:rPr lang="zh-CN" altLang="zh-CN" b="1" smtClean="0"/>
              <a:t>，那么，在区间向右移动的过程中，最大值永远也不会落在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zh-CN" b="1" smtClean="0"/>
              <a:t>上，因为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zh-CN" b="1" smtClean="0"/>
              <a:t>比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j</a:t>
            </a:r>
            <a:r>
              <a:rPr lang="zh-CN" altLang="zh-CN" b="1" smtClean="0"/>
              <a:t>先失效，</a:t>
            </a:r>
            <a:r>
              <a:rPr lang="zh-CN" altLang="zh-CN" b="1" smtClean="0">
                <a:solidFill>
                  <a:srgbClr val="FF3300"/>
                </a:solidFill>
              </a:rPr>
              <a:t>能用</a:t>
            </a:r>
            <a:r>
              <a:rPr lang="en-US" altLang="zh-CN" b="1" smtClean="0">
                <a:solidFill>
                  <a:srgbClr val="FF3300"/>
                </a:solidFill>
              </a:rPr>
              <a:t>a</a:t>
            </a:r>
            <a:r>
              <a:rPr lang="en-US" altLang="zh-CN" b="1" baseline="-25000" smtClean="0">
                <a:solidFill>
                  <a:srgbClr val="FF3300"/>
                </a:solidFill>
              </a:rPr>
              <a:t>i</a:t>
            </a:r>
            <a:r>
              <a:rPr lang="zh-CN" altLang="zh-CN" b="1" smtClean="0">
                <a:solidFill>
                  <a:srgbClr val="FF3300"/>
                </a:solidFill>
              </a:rPr>
              <a:t>一定能用</a:t>
            </a:r>
            <a:r>
              <a:rPr lang="en-US" altLang="zh-CN" b="1" smtClean="0">
                <a:solidFill>
                  <a:srgbClr val="FF3300"/>
                </a:solidFill>
              </a:rPr>
              <a:t>a</a:t>
            </a:r>
            <a:r>
              <a:rPr lang="en-US" altLang="zh-CN" b="1" baseline="-25000" smtClean="0">
                <a:solidFill>
                  <a:srgbClr val="FF3300"/>
                </a:solidFill>
              </a:rPr>
              <a:t>j</a:t>
            </a:r>
            <a:r>
              <a:rPr lang="en-US" altLang="zh-CN" b="1" smtClean="0"/>
              <a:t> </a:t>
            </a:r>
            <a:r>
              <a:rPr lang="zh-CN" altLang="zh-CN" b="1" smtClean="0"/>
              <a:t>，此时，我们便不再需要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zh-CN" b="1" smtClean="0"/>
              <a:t>了。</a:t>
            </a:r>
            <a:endParaRPr lang="zh-CN" altLang="en-US" b="1" smtClean="0"/>
          </a:p>
          <a:p>
            <a:pPr eaLnBrk="1" hangingPunct="1"/>
            <a:r>
              <a:rPr lang="zh-CN" altLang="zh-CN" b="1" smtClean="0"/>
              <a:t>这个性质似乎与单调队列的性质重合了。</a:t>
            </a:r>
          </a:p>
          <a:p>
            <a:pPr eaLnBrk="1" hangingPunct="1"/>
            <a:endParaRPr lang="zh-CN" altLang="en-US" b="1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 </a:t>
            </a:r>
            <a:r>
              <a:rPr lang="zh-CN" altLang="zh-CN" b="1" smtClean="0"/>
              <a:t>当我们将区间从（</a:t>
            </a:r>
            <a:r>
              <a:rPr lang="en-US" altLang="zh-CN" b="1" smtClean="0"/>
              <a:t>l</a:t>
            </a:r>
            <a:r>
              <a:rPr lang="zh-CN" altLang="zh-CN" b="1" smtClean="0"/>
              <a:t>，</a:t>
            </a:r>
            <a:r>
              <a:rPr lang="en-US" altLang="zh-CN" b="1" smtClean="0"/>
              <a:t>r</a:t>
            </a:r>
            <a:r>
              <a:rPr lang="zh-CN" altLang="zh-CN" b="1" smtClean="0"/>
              <a:t>）移动到（</a:t>
            </a:r>
            <a:r>
              <a:rPr lang="en-US" altLang="zh-CN" b="1" smtClean="0"/>
              <a:t>l+1</a:t>
            </a:r>
            <a:r>
              <a:rPr lang="zh-CN" altLang="zh-CN" b="1" smtClean="0"/>
              <a:t>，</a:t>
            </a:r>
            <a:r>
              <a:rPr lang="en-US" altLang="zh-CN" b="1" smtClean="0"/>
              <a:t>r+1</a:t>
            </a:r>
            <a:r>
              <a:rPr lang="zh-CN" altLang="zh-CN" b="1" smtClean="0"/>
              <a:t>）时，我们将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r+1</a:t>
            </a:r>
            <a:r>
              <a:rPr lang="zh-CN" altLang="zh-CN" b="1" smtClean="0"/>
              <a:t>插入单调队列，若队首元素不在（</a:t>
            </a:r>
            <a:r>
              <a:rPr lang="en-US" altLang="zh-CN" b="1" smtClean="0"/>
              <a:t>l</a:t>
            </a:r>
            <a:r>
              <a:rPr lang="zh-CN" altLang="zh-CN" b="1" smtClean="0"/>
              <a:t>，</a:t>
            </a:r>
            <a:r>
              <a:rPr lang="en-US" altLang="zh-CN" b="1" smtClean="0"/>
              <a:t>r</a:t>
            </a:r>
            <a:r>
              <a:rPr lang="zh-CN" altLang="zh-CN" b="1" smtClean="0"/>
              <a:t>）区间当中，删除它。</a:t>
            </a:r>
          </a:p>
          <a:p>
            <a:pPr eaLnBrk="1" hangingPunct="1"/>
            <a:endParaRPr lang="zh-CN" altLang="en-US" b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ChangeArrowheads="1"/>
          </p:cNvSpPr>
          <p:nvPr/>
        </p:nvSpPr>
        <p:spPr bwMode="auto">
          <a:xfrm>
            <a:off x="179388" y="0"/>
            <a:ext cx="8280400" cy="66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nt a[M],Q[M],I[M]; </a:t>
            </a:r>
          </a:p>
          <a:p>
            <a:r>
              <a:rPr lang="en-US" altLang="zh-CN" sz="2400" b="1">
                <a:latin typeface="Times New Roman" pitchFamily="18" charset="0"/>
              </a:rPr>
              <a:t>int i,n,k;</a:t>
            </a:r>
            <a:r>
              <a:rPr lang="en-US" altLang="zh-CN" b="1">
                <a:latin typeface="Times New Roman" pitchFamily="18" charset="0"/>
              </a:rPr>
              <a:t> </a:t>
            </a:r>
          </a:p>
          <a:p>
            <a:r>
              <a:rPr lang="en-US" altLang="zh-CN" sz="2400" b="1">
                <a:latin typeface="Times New Roman" pitchFamily="18" charset="0"/>
              </a:rPr>
              <a:t>void getMin(){ </a:t>
            </a:r>
          </a:p>
          <a:p>
            <a:r>
              <a:rPr lang="en-US" altLang="zh-CN" sz="2400" b="1">
                <a:latin typeface="Times New Roman" pitchFamily="18" charset="0"/>
              </a:rPr>
              <a:t>    int head=1,tail=0; </a:t>
            </a:r>
          </a:p>
          <a:p>
            <a:r>
              <a:rPr lang="en-US" altLang="zh-CN" sz="2400" b="1">
                <a:latin typeface="Times New Roman" pitchFamily="18" charset="0"/>
              </a:rPr>
              <a:t>    for(i=1;i&lt;k;i++){ </a:t>
            </a:r>
          </a:p>
          <a:p>
            <a:r>
              <a:rPr lang="en-US" altLang="zh-CN" sz="2400" b="1">
                <a:latin typeface="Times New Roman" pitchFamily="18" charset="0"/>
              </a:rPr>
              <a:t>        while(head&lt;=tail&amp;&amp;Q[tail]&gt;=a[i])tail--; </a:t>
            </a:r>
          </a:p>
          <a:p>
            <a:r>
              <a:rPr lang="en-US" altLang="zh-CN" sz="2400" b="1">
                <a:latin typeface="Times New Roman" pitchFamily="18" charset="0"/>
              </a:rPr>
              <a:t>        tail++; </a:t>
            </a:r>
          </a:p>
          <a:p>
            <a:r>
              <a:rPr lang="en-US" altLang="zh-CN" sz="2400" b="1">
                <a:latin typeface="Times New Roman" pitchFamily="18" charset="0"/>
              </a:rPr>
              <a:t>        Q[tail]=a[i];I[tail]=i; </a:t>
            </a:r>
          </a:p>
          <a:p>
            <a:r>
              <a:rPr lang="en-US" altLang="zh-CN" sz="2400" b="1">
                <a:latin typeface="Times New Roman" pitchFamily="18" charset="0"/>
              </a:rPr>
              <a:t>    } </a:t>
            </a:r>
          </a:p>
          <a:p>
            <a:r>
              <a:rPr lang="en-US" altLang="zh-CN" sz="2400" b="1">
                <a:latin typeface="Times New Roman" pitchFamily="18" charset="0"/>
              </a:rPr>
              <a:t>    for(i=k;i&lt;=n;i++){ </a:t>
            </a:r>
          </a:p>
          <a:p>
            <a:r>
              <a:rPr lang="en-US" altLang="zh-CN" sz="2400" b="1">
                <a:latin typeface="Times New Roman" pitchFamily="18" charset="0"/>
              </a:rPr>
              <a:t>        while(head&lt;=tail&amp;&amp;Q[tail]&gt;=a[i])tail--; </a:t>
            </a:r>
          </a:p>
          <a:p>
            <a:r>
              <a:rPr lang="en-US" altLang="zh-CN" sz="2400" b="1">
                <a:latin typeface="Times New Roman" pitchFamily="18" charset="0"/>
              </a:rPr>
              <a:t>        tail++; </a:t>
            </a:r>
          </a:p>
          <a:p>
            <a:r>
              <a:rPr lang="en-US" altLang="zh-CN" sz="2400" b="1">
                <a:latin typeface="Times New Roman" pitchFamily="18" charset="0"/>
              </a:rPr>
              <a:t>        Q[tail]=a[i];I[tail]=i; </a:t>
            </a:r>
          </a:p>
          <a:p>
            <a:r>
              <a:rPr lang="en-US" altLang="zh-CN" sz="2400" b="1">
                <a:latin typeface="Times New Roman" pitchFamily="18" charset="0"/>
              </a:rPr>
              <a:t>        while(I[head]&lt;=i-k) head++; </a:t>
            </a:r>
          </a:p>
          <a:p>
            <a:r>
              <a:rPr lang="en-US" altLang="zh-CN" sz="2400" b="1">
                <a:latin typeface="Times New Roman" pitchFamily="18" charset="0"/>
              </a:rPr>
              <a:t>        printf("%d ",Q[head]); </a:t>
            </a:r>
          </a:p>
          <a:p>
            <a:r>
              <a:rPr lang="en-US" altLang="zh-CN" sz="2400" b="1">
                <a:latin typeface="Times New Roman" pitchFamily="18" charset="0"/>
              </a:rPr>
              <a:t>    } </a:t>
            </a:r>
          </a:p>
          <a:p>
            <a:r>
              <a:rPr lang="en-US" altLang="zh-CN" sz="2400" b="1">
                <a:latin typeface="Times New Roman" pitchFamily="18" charset="0"/>
              </a:rPr>
              <a:t>} </a:t>
            </a:r>
          </a:p>
          <a:p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2542</Words>
  <Application>Microsoft Office PowerPoint</Application>
  <PresentationFormat>全屏显示(4:3)</PresentationFormat>
  <Paragraphs>372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单调队列</vt:lpstr>
      <vt:lpstr>幻灯片 2</vt:lpstr>
      <vt:lpstr>一组数（1，3，2，1，5，6），进入单调不减队列的过程</vt:lpstr>
      <vt:lpstr>幻灯片 4</vt:lpstr>
      <vt:lpstr>Sliding  Window1 </vt:lpstr>
      <vt:lpstr>朴素算法</vt:lpstr>
      <vt:lpstr>如何优化？</vt:lpstr>
      <vt:lpstr>幻灯片 8</vt:lpstr>
      <vt:lpstr>幻灯片 9</vt:lpstr>
      <vt:lpstr>幻灯片 10</vt:lpstr>
      <vt:lpstr>幻灯片 11</vt:lpstr>
      <vt:lpstr> 广告印刷 </vt:lpstr>
      <vt:lpstr> 广告印刷 </vt:lpstr>
      <vt:lpstr>幻灯片 14</vt:lpstr>
      <vt:lpstr>幻灯片 15</vt:lpstr>
      <vt:lpstr>幻灯片 16</vt:lpstr>
      <vt:lpstr>幻灯片 17</vt:lpstr>
      <vt:lpstr>幻灯片 18</vt:lpstr>
      <vt:lpstr> HDU3474</vt:lpstr>
      <vt:lpstr>幻灯片 20</vt:lpstr>
      <vt:lpstr>幻灯片 21</vt:lpstr>
      <vt:lpstr>HDU 3530 Subsequence</vt:lpstr>
      <vt:lpstr>幻灯片 23</vt:lpstr>
      <vt:lpstr>幻灯片 24</vt:lpstr>
      <vt:lpstr>HDU 3415 Max Sum of Max-K-sub-sequence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单调队列</dc:title>
  <dc:creator>pat</dc:creator>
  <cp:lastModifiedBy>Administrator</cp:lastModifiedBy>
  <cp:revision>6</cp:revision>
  <dcterms:created xsi:type="dcterms:W3CDTF">2014-08-19T12:14:25Z</dcterms:created>
  <dcterms:modified xsi:type="dcterms:W3CDTF">2016-08-31T14:42:53Z</dcterms:modified>
</cp:coreProperties>
</file>