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Figtree"/>
      <p:regular r:id="rId58"/>
      <p:bold r:id="rId59"/>
      <p:italic r:id="rId60"/>
      <p:boldItalic r:id="rId61"/>
    </p:embeddedFont>
    <p:embeddedFont>
      <p:font typeface="Bebas Neu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E857F3-544E-4E27-AC69-92634926FAF5}">
  <a:tblStyle styleId="{41E857F3-544E-4E27-AC69-92634926FA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ebasNeue-regular.fntdata"/><Relationship Id="rId61" Type="http://schemas.openxmlformats.org/officeDocument/2006/relationships/font" Target="fonts/Figtree-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gtre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Figtree-bold.fntdata"/><Relationship Id="rId14" Type="http://schemas.openxmlformats.org/officeDocument/2006/relationships/slide" Target="slides/slide8.xml"/><Relationship Id="rId58" Type="http://schemas.openxmlformats.org/officeDocument/2006/relationships/font" Target="fonts/Figtre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7e250f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7e250f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b2fecbe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b2fecbe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b56bfc246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b56bfc246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b2fecbe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b2fecbe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b32b35e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b32b35e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b32b35e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b32b35e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bba2a94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7bba2a94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b32b35e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b32b35e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b2e5327b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b2e5327b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b2e5327b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b2e5327b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b2e5327b1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b2e5327b1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0bd49353745d31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0bd49353745d31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b2e5327b1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b2e5327b1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b2e5327b1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b2e5327b1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b2e5327b1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b2e5327b1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b2e5327b1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b2e5327b1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2e5327b1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b2e5327b1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b2e5327b1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b2e5327b1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b2e5327b1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b2e5327b1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2e5327b1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b2e5327b1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cd991b66000012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cd991b6600001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log data, we see residuals with a general upward trend and random fluctuations, but no regular patterns. So, we applied first-order differencing. This seemed to remove the strong autocorrelation and linear trend, as shown by the ACF and PACF. The residuals now look like a smooth line in the normal Q-Q plot, suggesting they're normally distributed. So, our differenced data seems stationary and ready for time series forecasting.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b23c0b7a63a8a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b23c0b7a63a8a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AutoARIMA to find the best-fitting model with the lowest AIC. The winner was ARIMA(0,1,0). We used this to forecast the next periods. The forecast shows an upward trend, but most predictions are within the 95% confidence interval, meaning the forecast isn't that great.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b3dbc05e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b3dbc05e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23c0b7a63a8a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23c0b7a63a8a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residuals, we found they're mostly around zero, with no autocorrelation, and seem normally distributed. The p-value of 0.437 shows the model beats random predictions. The RMSE values for the training and test sets are small, suggesting a good fit.  This model's future predictions aren't great, indicating room for improvement.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b23c0b7a63a8a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b23c0b7a63a8a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ETS model, specifically ETS(M, N, N), meaning multiplicative error, no trend, no seasonality, to fit the data. The predictions were similar to ARIMA's, showing an upward trend. But again, most of the data fell within the 95% confidence interval, indicating the predictions weren't great.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b23c0b7a63a8a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b23c0b7a63a8a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analyzed the residuals, much like with ARIMA. They mostly hover around zero, showing a normal distribution. With a p-value of 0.445, our model clearly beats randomness. The low RMSEs for training and test sets indicate a good fit. Yet, similar to ARIMA, our model's future predictions need some work.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b23c0b7a63a8a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b23c0b7a63a8a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ARIMA and ETS, we look at RMSE, MAE, and MAPE. Lower values mean better accuracy. ETS has a slightly lower RMSE on training data than ARIMA, but the difference is tiny, almost negligible. So, both models perform similarly. They're useful but could use some fine-tuning for better accuracy.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bf91caa495a18e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bf91caa495a18e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2012 to 2017, NASDAQ, DJIA, and SPX all trended upwards, showing a US bull market. But, they had unique performances due to their different compositions. NASDAQ, packed with tech stocks, was more volatile, reflecting the high-risk, high-reward nature of the tech sector. DJIA, with 30 big blue-chip stocks, mirrors the US industrial scene. SPX, with a mix of 500 companies, provides a wider snapshot of the US economy.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b56bfc24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b56bfc24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b56bfc24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b56bfc24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b56bfc246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b56bfc246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b56bfc246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b56bfc246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3dbc05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3dbc05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b56bfc24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b56bfc24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b56bfc246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b56bfc24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b56bfc24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b56bfc24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5b56bfc24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5b56bfc24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b56bfc246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b56bfc246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5b56bfc24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5b56bfc246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b56bfc246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b56bfc246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4af68445dc756d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4af68445dc756d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5b48b69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5b48b69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b3dbc05e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b3dbc05e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7bad75e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7bad75e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179a010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179a010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b48b696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b48b696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从左到右，从上到下：</a:t>
            </a:r>
            <a:r>
              <a:rPr lang="en"/>
              <a:t>T</a:t>
            </a:r>
            <a:r>
              <a:rPr lang="en"/>
              <a:t>ime series; log; logd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b2fecbea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b2fecbea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b2fecbe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b2fecbe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p:nvPr>
            <p:ph type="ctrTitle"/>
          </p:nvPr>
        </p:nvSpPr>
        <p:spPr>
          <a:xfrm>
            <a:off x="713225" y="943025"/>
            <a:ext cx="4458900" cy="2636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6000"/>
              <a:buNone/>
              <a:defRPr b="0" sz="600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13" name="Google Shape;13;p2"/>
          <p:cNvSpPr txBox="1"/>
          <p:nvPr>
            <p:ph idx="1" type="subTitle"/>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870988"/>
            <a:ext cx="6576000" cy="1054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p:nvPr>
            <p:ph idx="1" type="subTitle"/>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1600"/>
              </a:spcBef>
              <a:spcAft>
                <a:spcPts val="0"/>
              </a:spcAft>
              <a:buClr>
                <a:schemeClr val="lt1"/>
              </a:buClr>
              <a:buSzPts val="1100"/>
              <a:buNone/>
              <a:defRPr sz="1100">
                <a:solidFill>
                  <a:schemeClr val="lt1"/>
                </a:solidFill>
              </a:defRPr>
            </a:lvl3pPr>
            <a:lvl4pPr lvl="3" rtl="0" algn="ctr">
              <a:lnSpc>
                <a:spcPct val="100000"/>
              </a:lnSpc>
              <a:spcBef>
                <a:spcPts val="1600"/>
              </a:spcBef>
              <a:spcAft>
                <a:spcPts val="0"/>
              </a:spcAft>
              <a:buClr>
                <a:schemeClr val="lt1"/>
              </a:buClr>
              <a:buSzPts val="1100"/>
              <a:buNone/>
              <a:defRPr sz="1100">
                <a:solidFill>
                  <a:schemeClr val="lt1"/>
                </a:solidFill>
              </a:defRPr>
            </a:lvl4pPr>
            <a:lvl5pPr lvl="4" rtl="0" algn="ctr">
              <a:lnSpc>
                <a:spcPct val="100000"/>
              </a:lnSpc>
              <a:spcBef>
                <a:spcPts val="1600"/>
              </a:spcBef>
              <a:spcAft>
                <a:spcPts val="0"/>
              </a:spcAft>
              <a:buClr>
                <a:schemeClr val="lt1"/>
              </a:buClr>
              <a:buSzPts val="1100"/>
              <a:buNone/>
              <a:defRPr sz="1100">
                <a:solidFill>
                  <a:schemeClr val="lt1"/>
                </a:solidFill>
              </a:defRPr>
            </a:lvl5pPr>
            <a:lvl6pPr lvl="5" rtl="0" algn="ctr">
              <a:lnSpc>
                <a:spcPct val="100000"/>
              </a:lnSpc>
              <a:spcBef>
                <a:spcPts val="1600"/>
              </a:spcBef>
              <a:spcAft>
                <a:spcPts val="0"/>
              </a:spcAft>
              <a:buClr>
                <a:schemeClr val="lt1"/>
              </a:buClr>
              <a:buSzPts val="1100"/>
              <a:buNone/>
              <a:defRPr sz="1100">
                <a:solidFill>
                  <a:schemeClr val="lt1"/>
                </a:solidFill>
              </a:defRPr>
            </a:lvl6pPr>
            <a:lvl7pPr lvl="6" rtl="0" algn="ctr">
              <a:lnSpc>
                <a:spcPct val="100000"/>
              </a:lnSpc>
              <a:spcBef>
                <a:spcPts val="1600"/>
              </a:spcBef>
              <a:spcAft>
                <a:spcPts val="0"/>
              </a:spcAft>
              <a:buClr>
                <a:schemeClr val="lt1"/>
              </a:buClr>
              <a:buSzPts val="1100"/>
              <a:buNone/>
              <a:defRPr sz="1100">
                <a:solidFill>
                  <a:schemeClr val="lt1"/>
                </a:solidFill>
              </a:defRPr>
            </a:lvl7pPr>
            <a:lvl8pPr lvl="7" rtl="0" algn="ctr">
              <a:lnSpc>
                <a:spcPct val="100000"/>
              </a:lnSpc>
              <a:spcBef>
                <a:spcPts val="1600"/>
              </a:spcBef>
              <a:spcAft>
                <a:spcPts val="0"/>
              </a:spcAft>
              <a:buClr>
                <a:schemeClr val="lt1"/>
              </a:buClr>
              <a:buSzPts val="1100"/>
              <a:buNone/>
              <a:defRPr sz="1100">
                <a:solidFill>
                  <a:schemeClr val="lt1"/>
                </a:solidFill>
              </a:defRPr>
            </a:lvl8pPr>
            <a:lvl9pPr lvl="8" rtl="0" algn="ctr">
              <a:lnSpc>
                <a:spcPct val="100000"/>
              </a:lnSpc>
              <a:spcBef>
                <a:spcPts val="1600"/>
              </a:spcBef>
              <a:spcAft>
                <a:spcPts val="1600"/>
              </a:spcAft>
              <a:buClr>
                <a:schemeClr val="lt1"/>
              </a:buClr>
              <a:buSzPts val="1100"/>
              <a:buNone/>
              <a:defRPr sz="11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lt2"/>
        </a:solidFill>
      </p:bgPr>
    </p:bg>
    <p:spTree>
      <p:nvGrpSpPr>
        <p:cNvPr id="64"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72" name="Google Shape;72;p1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1" type="subTitle"/>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4" name="Google Shape;74;p1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4" type="subTitle"/>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6" name="Google Shape;76;p1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6" type="subTitle"/>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8" name="Google Shape;78;p13"/>
          <p:cNvSpPr txBox="1"/>
          <p:nvPr>
            <p:ph hasCustomPrompt="1" idx="7" type="title"/>
          </p:nvPr>
        </p:nvSpPr>
        <p:spPr>
          <a:xfrm>
            <a:off x="7200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8" type="title"/>
          </p:nvPr>
        </p:nvSpPr>
        <p:spPr>
          <a:xfrm>
            <a:off x="341925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9" type="title"/>
          </p:nvPr>
        </p:nvSpPr>
        <p:spPr>
          <a:xfrm>
            <a:off x="61185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
    <p:bg>
      <p:bgPr>
        <a:solidFill>
          <a:schemeClr val="lt2"/>
        </a:solidFill>
      </p:bgPr>
    </p:bg>
    <p:spTree>
      <p:nvGrpSpPr>
        <p:cNvPr id="8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dk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1" type="subTitle"/>
          </p:nvPr>
        </p:nvSpPr>
        <p:spPr>
          <a:xfrm>
            <a:off x="720000" y="1592025"/>
            <a:ext cx="4273800" cy="3041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gtree Light"/>
              <a:buChar char="●"/>
              <a:defRPr/>
            </a:lvl1pPr>
            <a:lvl2pPr lvl="1" rtl="0" algn="ctr">
              <a:lnSpc>
                <a:spcPct val="100000"/>
              </a:lnSpc>
              <a:spcBef>
                <a:spcPts val="100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
        <p:nvSpPr>
          <p:cNvPr id="93" name="Google Shape;93;p15"/>
          <p:cNvSpPr/>
          <p:nvPr>
            <p:ph idx="2" type="pic"/>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94"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 name="Google Shape;102;p16"/>
          <p:cNvSpPr txBox="1"/>
          <p:nvPr>
            <p:ph idx="1" type="subTitle"/>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3"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txBox="1"/>
          <p:nvPr>
            <p:ph idx="1" type="subTitle"/>
          </p:nvPr>
        </p:nvSpPr>
        <p:spPr>
          <a:xfrm>
            <a:off x="44613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9" name="Google Shape;109;p17"/>
          <p:cNvSpPr txBox="1"/>
          <p:nvPr>
            <p:ph idx="2" type="subTitle"/>
          </p:nvPr>
        </p:nvSpPr>
        <p:spPr>
          <a:xfrm>
            <a:off x="7200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110"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idx="1" type="subTitle"/>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a:solidFill>
                  <a:schemeClr val="lt1"/>
                </a:solidFill>
              </a:defRPr>
            </a:lvl1pPr>
            <a:lvl2pPr lvl="1" rtl="0" algn="ctr">
              <a:lnSpc>
                <a:spcPct val="100000"/>
              </a:lnSpc>
              <a:spcBef>
                <a:spcPts val="0"/>
              </a:spcBef>
              <a:spcAft>
                <a:spcPts val="0"/>
              </a:spcAft>
              <a:buClr>
                <a:schemeClr val="lt1"/>
              </a:buClr>
              <a:buSzPts val="1100"/>
              <a:buNone/>
              <a:defRPr>
                <a:solidFill>
                  <a:schemeClr val="lt1"/>
                </a:solidFill>
              </a:defRPr>
            </a:lvl2pPr>
            <a:lvl3pPr lvl="2" rtl="0" algn="ctr">
              <a:lnSpc>
                <a:spcPct val="100000"/>
              </a:lnSpc>
              <a:spcBef>
                <a:spcPts val="1600"/>
              </a:spcBef>
              <a:spcAft>
                <a:spcPts val="0"/>
              </a:spcAft>
              <a:buClr>
                <a:schemeClr val="lt1"/>
              </a:buClr>
              <a:buSzPts val="1100"/>
              <a:buNone/>
              <a:defRPr>
                <a:solidFill>
                  <a:schemeClr val="lt1"/>
                </a:solidFill>
              </a:defRPr>
            </a:lvl3pPr>
            <a:lvl4pPr lvl="3" rtl="0" algn="ctr">
              <a:lnSpc>
                <a:spcPct val="100000"/>
              </a:lnSpc>
              <a:spcBef>
                <a:spcPts val="1600"/>
              </a:spcBef>
              <a:spcAft>
                <a:spcPts val="0"/>
              </a:spcAft>
              <a:buClr>
                <a:schemeClr val="lt1"/>
              </a:buClr>
              <a:buSzPts val="1100"/>
              <a:buNone/>
              <a:defRPr>
                <a:solidFill>
                  <a:schemeClr val="lt1"/>
                </a:solidFill>
              </a:defRPr>
            </a:lvl4pPr>
            <a:lvl5pPr lvl="4" rtl="0" algn="ctr">
              <a:lnSpc>
                <a:spcPct val="100000"/>
              </a:lnSpc>
              <a:spcBef>
                <a:spcPts val="1600"/>
              </a:spcBef>
              <a:spcAft>
                <a:spcPts val="0"/>
              </a:spcAft>
              <a:buClr>
                <a:schemeClr val="lt1"/>
              </a:buClr>
              <a:buSzPts val="1100"/>
              <a:buNone/>
              <a:defRPr>
                <a:solidFill>
                  <a:schemeClr val="lt1"/>
                </a:solidFill>
              </a:defRPr>
            </a:lvl5pPr>
            <a:lvl6pPr lvl="5" rtl="0" algn="ctr">
              <a:lnSpc>
                <a:spcPct val="100000"/>
              </a:lnSpc>
              <a:spcBef>
                <a:spcPts val="1600"/>
              </a:spcBef>
              <a:spcAft>
                <a:spcPts val="0"/>
              </a:spcAft>
              <a:buClr>
                <a:schemeClr val="lt1"/>
              </a:buClr>
              <a:buSzPts val="1100"/>
              <a:buNone/>
              <a:defRPr>
                <a:solidFill>
                  <a:schemeClr val="lt1"/>
                </a:solidFill>
              </a:defRPr>
            </a:lvl6pPr>
            <a:lvl7pPr lvl="6" rtl="0" algn="ctr">
              <a:lnSpc>
                <a:spcPct val="100000"/>
              </a:lnSpc>
              <a:spcBef>
                <a:spcPts val="1600"/>
              </a:spcBef>
              <a:spcAft>
                <a:spcPts val="0"/>
              </a:spcAft>
              <a:buClr>
                <a:schemeClr val="lt1"/>
              </a:buClr>
              <a:buSzPts val="1100"/>
              <a:buNone/>
              <a:defRPr>
                <a:solidFill>
                  <a:schemeClr val="lt1"/>
                </a:solidFill>
              </a:defRPr>
            </a:lvl7pPr>
            <a:lvl8pPr lvl="7" rtl="0" algn="ctr">
              <a:lnSpc>
                <a:spcPct val="100000"/>
              </a:lnSpc>
              <a:spcBef>
                <a:spcPts val="1600"/>
              </a:spcBef>
              <a:spcAft>
                <a:spcPts val="0"/>
              </a:spcAft>
              <a:buClr>
                <a:schemeClr val="lt1"/>
              </a:buClr>
              <a:buSzPts val="1100"/>
              <a:buNone/>
              <a:defRPr>
                <a:solidFill>
                  <a:schemeClr val="lt1"/>
                </a:solidFill>
              </a:defRPr>
            </a:lvl8pPr>
            <a:lvl9pPr lvl="8" rtl="0" algn="ctr">
              <a:lnSpc>
                <a:spcPct val="100000"/>
              </a:lnSpc>
              <a:spcBef>
                <a:spcPts val="1600"/>
              </a:spcBef>
              <a:spcAft>
                <a:spcPts val="1600"/>
              </a:spcAft>
              <a:buClr>
                <a:schemeClr val="lt1"/>
              </a:buClr>
              <a:buSzPts val="1100"/>
              <a:buNone/>
              <a:defRPr>
                <a:solidFill>
                  <a:schemeClr val="lt1"/>
                </a:solidFill>
              </a:defRPr>
            </a:lvl9pPr>
          </a:lstStyle>
          <a:p/>
        </p:txBody>
      </p:sp>
      <p:sp>
        <p:nvSpPr>
          <p:cNvPr id="119" name="Google Shape;119;p18"/>
          <p:cNvSpPr txBox="1"/>
          <p:nvPr/>
        </p:nvSpPr>
        <p:spPr>
          <a:xfrm>
            <a:off x="713225" y="3499200"/>
            <a:ext cx="38187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5">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20"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dk2"/>
        </a:solidFill>
      </p:bgPr>
    </p:bg>
    <p:spTree>
      <p:nvGrpSpPr>
        <p:cNvPr id="124" name="Shape 124"/>
        <p:cNvGrpSpPr/>
        <p:nvPr/>
      </p:nvGrpSpPr>
      <p:grpSpPr>
        <a:xfrm>
          <a:off x="0" y="0"/>
          <a:ext cx="0" cy="0"/>
          <a:chOff x="0" y="0"/>
          <a:chExt cx="0" cy="0"/>
        </a:xfrm>
      </p:grpSpPr>
      <p:sp>
        <p:nvSpPr>
          <p:cNvPr id="125" name="Google Shape;125;p20"/>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p:nvPr>
            <p:ph type="title"/>
          </p:nvPr>
        </p:nvSpPr>
        <p:spPr>
          <a:xfrm>
            <a:off x="713225" y="3238325"/>
            <a:ext cx="4635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6794575" y="539500"/>
            <a:ext cx="1636200" cy="1108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solidFill>
                  <a:schemeClr val="lt1"/>
                </a:solidFill>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
    <p:bg>
      <p:bgPr>
        <a:solidFill>
          <a:schemeClr val="lt2"/>
        </a:solidFill>
      </p:bgPr>
    </p:bg>
    <p:spTree>
      <p:nvGrpSpPr>
        <p:cNvPr id="128"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Figtree Light"/>
              <a:buChar char="●"/>
              <a:defRPr sz="1200"/>
            </a:lvl1pPr>
            <a:lvl2pPr indent="-298450" lvl="1" marL="914400" rtl="0">
              <a:lnSpc>
                <a:spcPct val="115000"/>
              </a:lnSpc>
              <a:spcBef>
                <a:spcPts val="0"/>
              </a:spcBef>
              <a:spcAft>
                <a:spcPts val="0"/>
              </a:spcAft>
              <a:buSzPts val="1100"/>
              <a:buFont typeface="Figtree Light"/>
              <a:buChar char="○"/>
              <a:defRPr sz="1100"/>
            </a:lvl2pPr>
            <a:lvl3pPr indent="-298450" lvl="2" marL="1371600" rtl="0">
              <a:lnSpc>
                <a:spcPct val="115000"/>
              </a:lnSpc>
              <a:spcBef>
                <a:spcPts val="1600"/>
              </a:spcBef>
              <a:spcAft>
                <a:spcPts val="0"/>
              </a:spcAft>
              <a:buSzPts val="1100"/>
              <a:buFont typeface="Figtree Light"/>
              <a:buChar char="■"/>
              <a:defRPr sz="1100"/>
            </a:lvl3pPr>
            <a:lvl4pPr indent="-298450" lvl="3" marL="1828800" rtl="0">
              <a:lnSpc>
                <a:spcPct val="115000"/>
              </a:lnSpc>
              <a:spcBef>
                <a:spcPts val="1600"/>
              </a:spcBef>
              <a:spcAft>
                <a:spcPts val="0"/>
              </a:spcAft>
              <a:buSzPts val="1100"/>
              <a:buFont typeface="Figtree Light"/>
              <a:buChar char="●"/>
              <a:defRPr sz="1100"/>
            </a:lvl4pPr>
            <a:lvl5pPr indent="-298450" lvl="4" marL="2286000" rtl="0">
              <a:lnSpc>
                <a:spcPct val="115000"/>
              </a:lnSpc>
              <a:spcBef>
                <a:spcPts val="1600"/>
              </a:spcBef>
              <a:spcAft>
                <a:spcPts val="0"/>
              </a:spcAft>
              <a:buSzPts val="1100"/>
              <a:buFont typeface="Figtree Light"/>
              <a:buChar char="○"/>
              <a:defRPr sz="1100"/>
            </a:lvl5pPr>
            <a:lvl6pPr indent="-298450" lvl="5" marL="2743200" rtl="0">
              <a:lnSpc>
                <a:spcPct val="115000"/>
              </a:lnSpc>
              <a:spcBef>
                <a:spcPts val="1600"/>
              </a:spcBef>
              <a:spcAft>
                <a:spcPts val="0"/>
              </a:spcAft>
              <a:buSzPts val="1100"/>
              <a:buFont typeface="Figtree Light"/>
              <a:buChar char="■"/>
              <a:defRPr sz="1100"/>
            </a:lvl6pPr>
            <a:lvl7pPr indent="-298450" lvl="6" marL="3200400" rtl="0">
              <a:lnSpc>
                <a:spcPct val="115000"/>
              </a:lnSpc>
              <a:spcBef>
                <a:spcPts val="1600"/>
              </a:spcBef>
              <a:spcAft>
                <a:spcPts val="0"/>
              </a:spcAft>
              <a:buSzPts val="1100"/>
              <a:buFont typeface="Figtree Light"/>
              <a:buChar char="●"/>
              <a:defRPr sz="1100"/>
            </a:lvl7pPr>
            <a:lvl8pPr indent="-298450" lvl="7" marL="3657600" rtl="0">
              <a:lnSpc>
                <a:spcPct val="115000"/>
              </a:lnSpc>
              <a:spcBef>
                <a:spcPts val="1600"/>
              </a:spcBef>
              <a:spcAft>
                <a:spcPts val="0"/>
              </a:spcAft>
              <a:buSzPts val="1100"/>
              <a:buFont typeface="Figtree Light"/>
              <a:buChar char="○"/>
              <a:defRPr sz="1100"/>
            </a:lvl8pPr>
            <a:lvl9pPr indent="-298450" lvl="8" marL="4114800" rtl="0">
              <a:lnSpc>
                <a:spcPct val="115000"/>
              </a:lnSpc>
              <a:spcBef>
                <a:spcPts val="1600"/>
              </a:spcBef>
              <a:spcAft>
                <a:spcPts val="1600"/>
              </a:spcAft>
              <a:buSzPts val="1100"/>
              <a:buFont typeface="Figtree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4343623"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713225"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6" name="Shape 36"/>
        <p:cNvGrpSpPr/>
        <p:nvPr/>
      </p:nvGrpSpPr>
      <p:grpSpPr>
        <a:xfrm>
          <a:off x="0" y="0"/>
          <a:ext cx="0" cy="0"/>
          <a:chOff x="0" y="0"/>
          <a:chExt cx="0" cy="0"/>
        </a:xfrm>
      </p:grpSpPr>
      <p:sp>
        <p:nvSpPr>
          <p:cNvPr id="37" name="Google Shape;37;p6"/>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p:nvPr>
            <p:ph idx="2" type="pic"/>
          </p:nvPr>
        </p:nvSpPr>
        <p:spPr>
          <a:xfrm flipH="1">
            <a:off x="926982" y="1688043"/>
            <a:ext cx="2908800" cy="2908800"/>
          </a:xfrm>
          <a:prstGeom prst="ellipse">
            <a:avLst/>
          </a:prstGeom>
          <a:noFill/>
          <a:ln>
            <a:noFill/>
          </a:ln>
        </p:spPr>
      </p:sp>
      <p:sp>
        <p:nvSpPr>
          <p:cNvPr id="44" name="Google Shape;44;p7"/>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7"/>
          <p:cNvSpPr txBox="1"/>
          <p:nvPr>
            <p:ph idx="1" type="subTitle"/>
          </p:nvPr>
        </p:nvSpPr>
        <p:spPr>
          <a:xfrm>
            <a:off x="4631100" y="1688043"/>
            <a:ext cx="3799800" cy="277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a:lvl1pPr>
            <a:lvl2pPr lvl="1" rtl="0" algn="ctr">
              <a:lnSpc>
                <a:spcPct val="100000"/>
              </a:lnSpc>
              <a:spcBef>
                <a:spcPts val="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p:nvPr>
            <p:ph type="title"/>
          </p:nvPr>
        </p:nvSpPr>
        <p:spPr>
          <a:xfrm>
            <a:off x="2317950" y="1307100"/>
            <a:ext cx="4508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51" name="Shape 51"/>
        <p:cNvGrpSpPr/>
        <p:nvPr/>
      </p:nvGrpSpPr>
      <p:grpSpPr>
        <a:xfrm>
          <a:off x="0" y="0"/>
          <a:ext cx="0" cy="0"/>
          <a:chOff x="0" y="0"/>
          <a:chExt cx="0" cy="0"/>
        </a:xfrm>
      </p:grpSpPr>
      <p:sp>
        <p:nvSpPr>
          <p:cNvPr id="52" name="Google Shape;52;p9"/>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ph idx="2" type="pic"/>
          </p:nvPr>
        </p:nvSpPr>
        <p:spPr>
          <a:xfrm>
            <a:off x="0" y="0"/>
            <a:ext cx="9144000" cy="5143500"/>
          </a:xfrm>
          <a:prstGeom prst="rect">
            <a:avLst/>
          </a:prstGeom>
          <a:noFill/>
          <a:ln>
            <a:noFill/>
          </a:ln>
        </p:spPr>
      </p:sp>
      <p:sp>
        <p:nvSpPr>
          <p:cNvPr id="59" name="Google Shape;59;p10"/>
          <p:cNvSpPr txBox="1"/>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t" bIns="91425" lIns="91425" spcFirstLastPara="1" rIns="91425" wrap="square" tIns="91425">
            <a:noAutofit/>
          </a:bodyPr>
          <a:lstStyle>
            <a:lvl1pPr lvl="0" rtl="0" algn="ctr">
              <a:spcBef>
                <a:spcPts val="0"/>
              </a:spcBef>
              <a:spcAft>
                <a:spcPts val="0"/>
              </a:spcAft>
              <a:buSzPts val="3500"/>
              <a:buNone/>
              <a:defRPr sz="2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6.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2: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Mia Wang, Eric Gao, Cecilia Wang, Rona Zhang</a:t>
            </a:r>
            <a:endParaRPr b="1">
              <a:latin typeface="Times New Roman"/>
              <a:ea typeface="Times New Roman"/>
              <a:cs typeface="Times New Roman"/>
              <a:sym typeface="Times New Roman"/>
            </a:endParaRPr>
          </a:p>
        </p:txBody>
      </p:sp>
      <p:sp>
        <p:nvSpPr>
          <p:cNvPr id="140" name="Google Shape;140;p22"/>
          <p:cNvSpPr txBox="1"/>
          <p:nvPr>
            <p:ph type="ctrTitle"/>
          </p:nvPr>
        </p:nvSpPr>
        <p:spPr>
          <a:xfrm>
            <a:off x="606825" y="986875"/>
            <a:ext cx="7161600" cy="229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500">
                <a:latin typeface="Times New Roman"/>
                <a:ea typeface="Times New Roman"/>
                <a:cs typeface="Times New Roman"/>
                <a:sym typeface="Times New Roman"/>
              </a:rPr>
              <a:t>Analysis of Representative Stock Indices in the United States on Time Series Forecasting</a:t>
            </a:r>
            <a:endParaRPr b="1" sz="3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nvSpPr>
        <p:spPr>
          <a:xfrm>
            <a:off x="456875" y="946075"/>
            <a:ext cx="55653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ETS</a:t>
            </a:r>
            <a:r>
              <a:rPr b="1" lang="en" sz="2000">
                <a:latin typeface="Times New Roman"/>
                <a:ea typeface="Times New Roman"/>
                <a:cs typeface="Times New Roman"/>
                <a:sym typeface="Times New Roman"/>
              </a:rPr>
              <a:t> Model 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03" name="Google Shape;203;p31"/>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204" name="Google Shape;204;p31"/>
          <p:cNvPicPr preferRelativeResize="0"/>
          <p:nvPr/>
        </p:nvPicPr>
        <p:blipFill>
          <a:blip r:embed="rId3">
            <a:alphaModFix/>
          </a:blip>
          <a:stretch>
            <a:fillRect/>
          </a:stretch>
        </p:blipFill>
        <p:spPr>
          <a:xfrm>
            <a:off x="1833638" y="1495250"/>
            <a:ext cx="5476729" cy="3379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114000" y="946075"/>
            <a:ext cx="34953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ETS</a:t>
            </a:r>
            <a:r>
              <a:rPr b="1" lang="en" sz="2000">
                <a:latin typeface="Times New Roman"/>
                <a:ea typeface="Times New Roman"/>
                <a:cs typeface="Times New Roman"/>
                <a:sym typeface="Times New Roman"/>
              </a:rPr>
              <a:t> Model </a:t>
            </a:r>
            <a:endParaRPr b="1"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10" name="Google Shape;210;p32"/>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211" name="Google Shape;211;p32"/>
          <p:cNvPicPr preferRelativeResize="0"/>
          <p:nvPr/>
        </p:nvPicPr>
        <p:blipFill rotWithShape="1">
          <a:blip r:embed="rId3">
            <a:alphaModFix/>
          </a:blip>
          <a:srcRect b="0" l="0" r="0" t="0"/>
          <a:stretch/>
        </p:blipFill>
        <p:spPr>
          <a:xfrm>
            <a:off x="3912213" y="466575"/>
            <a:ext cx="4891525" cy="3018774"/>
          </a:xfrm>
          <a:prstGeom prst="rect">
            <a:avLst/>
          </a:prstGeom>
          <a:noFill/>
          <a:ln>
            <a:noFill/>
          </a:ln>
        </p:spPr>
      </p:pic>
      <p:sp>
        <p:nvSpPr>
          <p:cNvPr id="212" name="Google Shape;212;p32"/>
          <p:cNvSpPr txBox="1"/>
          <p:nvPr>
            <p:ph idx="4294967295" type="subTitle"/>
          </p:nvPr>
        </p:nvSpPr>
        <p:spPr>
          <a:xfrm>
            <a:off x="354650" y="3763925"/>
            <a:ext cx="6268200" cy="105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700">
                <a:latin typeface="Courier New"/>
                <a:ea typeface="Courier New"/>
                <a:cs typeface="Courier New"/>
                <a:sym typeface="Courier New"/>
              </a:rPr>
              <a:t>Ljung-Box test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data:  Residuals from ETS(M,N,N)</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Q* = 10.604, df = 10, p-value = 0.3892</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Model df: 0.   Total lags used: 10</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                       ME        RMSE         MAE         MPE       MAPE       MASE       ACF1 Theil's U</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Training set 0.0005658478 0.009483681 0.007017078 0.006819715 0.08455626  0.9991833 0.02159828        NA</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Test set     0.1446753505 0.166691575 0.145883177 1.652214585 1.66635679 20.7727547 0.98797550  26.18957</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sz="700">
              <a:latin typeface="Courier New"/>
              <a:ea typeface="Courier New"/>
              <a:cs typeface="Courier New"/>
              <a:sym typeface="Courier New"/>
            </a:endParaRPr>
          </a:p>
          <a:p>
            <a:pPr indent="0" lvl="0" marL="0" rtl="0" algn="l">
              <a:lnSpc>
                <a:spcPct val="120000"/>
              </a:lnSpc>
              <a:spcBef>
                <a:spcPts val="0"/>
              </a:spcBef>
              <a:spcAft>
                <a:spcPts val="1600"/>
              </a:spcAft>
              <a:buNone/>
            </a:pPr>
            <a:r>
              <a:t/>
            </a:r>
            <a:endParaRPr b="1" sz="7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Compar</a:t>
            </a:r>
            <a:r>
              <a:rPr b="1" lang="en" sz="2000">
                <a:latin typeface="Times New Roman"/>
                <a:ea typeface="Times New Roman"/>
                <a:cs typeface="Times New Roman"/>
                <a:sym typeface="Times New Roman"/>
              </a:rPr>
              <a:t>ing</a:t>
            </a:r>
            <a:r>
              <a:rPr b="1" lang="en" sz="2000">
                <a:latin typeface="Times New Roman"/>
                <a:ea typeface="Times New Roman"/>
                <a:cs typeface="Times New Roman"/>
                <a:sym typeface="Times New Roman"/>
              </a:rPr>
              <a:t> the ARIMA model </a:t>
            </a:r>
            <a:r>
              <a:rPr b="1" lang="en" sz="2000">
                <a:latin typeface="Times New Roman"/>
                <a:ea typeface="Times New Roman"/>
                <a:cs typeface="Times New Roman"/>
                <a:sym typeface="Times New Roman"/>
              </a:rPr>
              <a:t>and</a:t>
            </a:r>
            <a:r>
              <a:rPr b="1" lang="en" sz="2000">
                <a:latin typeface="Times New Roman"/>
                <a:ea typeface="Times New Roman"/>
                <a:cs typeface="Times New Roman"/>
                <a:sym typeface="Times New Roman"/>
              </a:rPr>
              <a:t> the ETS model：</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218" name="Google Shape;218;p33"/>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graphicFrame>
        <p:nvGraphicFramePr>
          <p:cNvPr id="219" name="Google Shape;219;p33"/>
          <p:cNvGraphicFramePr/>
          <p:nvPr/>
        </p:nvGraphicFramePr>
        <p:xfrm>
          <a:off x="456875" y="1545750"/>
          <a:ext cx="3000000" cy="3000000"/>
        </p:xfrm>
        <a:graphic>
          <a:graphicData uri="http://schemas.openxmlformats.org/drawingml/2006/table">
            <a:tbl>
              <a:tblPr>
                <a:noFill/>
                <a:tableStyleId>{41E857F3-544E-4E27-AC69-92634926FAF5}</a:tableStyleId>
              </a:tblPr>
              <a:tblGrid>
                <a:gridCol w="929900"/>
                <a:gridCol w="7297300"/>
              </a:tblGrid>
              <a:tr h="616625">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Model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1940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ARIMA</a:t>
                      </a:r>
                      <a:endParaRPr b="1" sz="1500">
                        <a:latin typeface="Times New Roman"/>
                        <a:ea typeface="Times New Roman"/>
                        <a:cs typeface="Times New Roman"/>
                        <a:sym typeface="Times New Roman"/>
                      </a:endParaRPr>
                    </a:p>
                  </a:txBody>
                  <a:tcPr marT="91425" marB="91425" marR="91425" marL="91425"/>
                </a:tc>
                <a:tc>
                  <a:txBody>
                    <a:bodyPr/>
                    <a:lstStyle/>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Suitable for data with non-constant variance and dynamic temporal structures.</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Popular in financial time series forecasting.</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Capable of capturing autocorrelations and trends, useful for cyclical economic variables and policy-influenced factors.</a:t>
                      </a:r>
                      <a:endParaRPr sz="1700"/>
                    </a:p>
                  </a:txBody>
                  <a:tcPr marT="91425" marB="91425" marR="91425" marL="91425"/>
                </a:tc>
              </a:tr>
              <a:tr h="640325">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ETS</a:t>
                      </a:r>
                      <a:endParaRPr b="1" sz="1500">
                        <a:latin typeface="Times New Roman"/>
                        <a:ea typeface="Times New Roman"/>
                        <a:cs typeface="Times New Roman"/>
                        <a:sym typeface="Times New Roman"/>
                      </a:endParaRPr>
                    </a:p>
                  </a:txBody>
                  <a:tcPr marT="91425" marB="91425" marR="91425" marL="91425"/>
                </a:tc>
                <a:tc>
                  <a:txBody>
                    <a:bodyPr/>
                    <a:lstStyle/>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Simpler, with more intuitive parameter interpretations.</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Restriction to multiplicative error, no trend, and no seasonality.</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Appropriate for stable, mature markets with predominantly multiplicative changes.</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Implications for Macroeconomics &amp; Stock Market:</a:t>
            </a:r>
            <a:endParaRPr b="1" sz="2000">
              <a:latin typeface="Times New Roman"/>
              <a:ea typeface="Times New Roman"/>
              <a:cs typeface="Times New Roman"/>
              <a:sym typeface="Times New Roman"/>
            </a:endParaRPr>
          </a:p>
        </p:txBody>
      </p:sp>
      <p:sp>
        <p:nvSpPr>
          <p:cNvPr id="225" name="Google Shape;225;p34"/>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26" name="Google Shape;226;p34"/>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market is volatile, influenced by factors like investor sentiment, macroeconomic indicators, and company-specific news.</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ARIMA's ability to model temporal dependencies can be beneficial for stock price predictions.</a:t>
            </a:r>
            <a:endParaRPr b="1"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Economics realities:</a:t>
            </a:r>
            <a:endParaRPr b="1" sz="2000">
              <a:latin typeface="Times New Roman"/>
              <a:ea typeface="Times New Roman"/>
              <a:cs typeface="Times New Roman"/>
              <a:sym typeface="Times New Roman"/>
            </a:endParaRPr>
          </a:p>
        </p:txBody>
      </p:sp>
      <p:sp>
        <p:nvSpPr>
          <p:cNvPr id="232" name="Google Shape;232;p35"/>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33" name="Google Shape;233;p35"/>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 last decade has witnessed significant volatility due to events like COVID-19, geopolitical tensions, and policy changes.</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These events lead to structural breaks in data, affecting both ARIMA and ETS model performance.</a:t>
            </a:r>
            <a:endParaRPr sz="1200">
              <a:solidFill>
                <a:srgbClr val="D1D5DB"/>
              </a:solidFill>
              <a:highlight>
                <a:srgbClr val="444654"/>
              </a:highlight>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Considerations for future forecasts:</a:t>
            </a:r>
            <a:endParaRPr b="1" sz="2000">
              <a:latin typeface="Times New Roman"/>
              <a:ea typeface="Times New Roman"/>
              <a:cs typeface="Times New Roman"/>
              <a:sym typeface="Times New Roman"/>
            </a:endParaRPr>
          </a:p>
        </p:txBody>
      </p:sp>
      <p:sp>
        <p:nvSpPr>
          <p:cNvPr id="239" name="Google Shape;239;p36"/>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40" name="Google Shape;240;p36"/>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Past model performance, changes in economic structures, and policies need to be considered.</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Major events like government stimulus or interest rate changes can affect stock prices and overall economic conditions.</a:t>
            </a:r>
            <a:endParaRPr sz="1200">
              <a:solidFill>
                <a:srgbClr val="D1D5DB"/>
              </a:solidFill>
              <a:highlight>
                <a:srgbClr val="444654"/>
              </a:highlight>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Summary:</a:t>
            </a:r>
            <a:endParaRPr b="1" sz="2000">
              <a:latin typeface="Times New Roman"/>
              <a:ea typeface="Times New Roman"/>
              <a:cs typeface="Times New Roman"/>
              <a:sym typeface="Times New Roman"/>
            </a:endParaRPr>
          </a:p>
        </p:txBody>
      </p:sp>
      <p:sp>
        <p:nvSpPr>
          <p:cNvPr id="246" name="Google Shape;246;p37"/>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47" name="Google Shape;247;p37"/>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b="1" lang="en" sz="1500">
                <a:latin typeface="Times New Roman"/>
                <a:ea typeface="Times New Roman"/>
                <a:cs typeface="Times New Roman"/>
                <a:sym typeface="Times New Roman"/>
              </a:rPr>
              <a:t>ARIMA and ETS strengths vary based on data characteristics and forecasting context.</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Periodic model evaluations and adjustments necessary for maintaining predictive accuracy.</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Incorporating external factors like policy changes and major events can enhance model performance.</a:t>
            </a:r>
            <a:endParaRPr sz="1200">
              <a:solidFill>
                <a:srgbClr val="D1D5DB"/>
              </a:solidFill>
              <a:highlight>
                <a:srgbClr val="444654"/>
              </a:highlight>
            </a:endParaRPr>
          </a:p>
          <a:p>
            <a:pPr indent="0" lvl="0" marL="0" rtl="0" algn="l">
              <a:spcBef>
                <a:spcPts val="0"/>
              </a:spcBef>
              <a:spcAft>
                <a:spcPts val="0"/>
              </a:spcAft>
              <a:buNone/>
            </a:pPr>
            <a:r>
              <a:t/>
            </a:r>
            <a:endParaRPr sz="1500">
              <a:latin typeface="Figtree"/>
              <a:ea typeface="Figtree"/>
              <a:cs typeface="Figtree"/>
              <a:sym typeface="Figtr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Processing data---</a:t>
            </a:r>
            <a:r>
              <a:rPr lang="en" sz="2400"/>
              <a:t> logrithm transformation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53" name="Google Shape;253;p38"/>
          <p:cNvSpPr txBox="1"/>
          <p:nvPr/>
        </p:nvSpPr>
        <p:spPr>
          <a:xfrm>
            <a:off x="80875" y="1876050"/>
            <a:ext cx="36162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N</a:t>
            </a:r>
            <a:r>
              <a:rPr lang="en"/>
              <a:t>ot enough</a:t>
            </a:r>
            <a:endParaRPr/>
          </a:p>
          <a:p>
            <a:pPr indent="-317500" lvl="0" marL="457200" rtl="0" algn="l">
              <a:lnSpc>
                <a:spcPct val="115000"/>
              </a:lnSpc>
              <a:spcBef>
                <a:spcPts val="0"/>
              </a:spcBef>
              <a:spcAft>
                <a:spcPts val="0"/>
              </a:spcAft>
              <a:buSzPts val="1400"/>
              <a:buChar char="●"/>
            </a:pPr>
            <a:r>
              <a:rPr lang="en"/>
              <a:t>ACF, PACF </a:t>
            </a:r>
            <a:r>
              <a:rPr lang="en"/>
              <a:t>not meet assumptions</a:t>
            </a:r>
            <a:endParaRPr/>
          </a:p>
          <a:p>
            <a:pPr indent="-317500" lvl="0" marL="457200" rtl="0" algn="l">
              <a:lnSpc>
                <a:spcPct val="115000"/>
              </a:lnSpc>
              <a:spcBef>
                <a:spcPts val="0"/>
              </a:spcBef>
              <a:spcAft>
                <a:spcPts val="0"/>
              </a:spcAft>
              <a:buSzPts val="1400"/>
              <a:buChar char="●"/>
            </a:pPr>
            <a:r>
              <a:rPr lang="en"/>
              <a:t>R</a:t>
            </a:r>
            <a:r>
              <a:rPr lang="en"/>
              <a:t>esiduals – clear trend</a:t>
            </a:r>
            <a:endParaRPr/>
          </a:p>
          <a:p>
            <a:pPr indent="-317500" lvl="0" marL="457200" rtl="0" algn="l">
              <a:lnSpc>
                <a:spcPct val="115000"/>
              </a:lnSpc>
              <a:spcBef>
                <a:spcPts val="0"/>
              </a:spcBef>
              <a:spcAft>
                <a:spcPts val="0"/>
              </a:spcAft>
              <a:buSzPts val="1400"/>
              <a:buChar char="●"/>
            </a:pPr>
            <a:r>
              <a:rPr lang="en"/>
              <a:t>Normal Q-Q plot — non-normality </a:t>
            </a:r>
            <a:endParaRPr/>
          </a:p>
          <a:p>
            <a:pPr indent="-317500" lvl="0" marL="457200" rtl="0" algn="l">
              <a:lnSpc>
                <a:spcPct val="115000"/>
              </a:lnSpc>
              <a:spcBef>
                <a:spcPts val="0"/>
              </a:spcBef>
              <a:spcAft>
                <a:spcPts val="0"/>
              </a:spcAft>
              <a:buSzPts val="1400"/>
              <a:buChar char="●"/>
            </a:pPr>
            <a:r>
              <a:rPr lang="en"/>
              <a:t>differencing + </a:t>
            </a:r>
            <a:r>
              <a:rPr lang="en"/>
              <a:t>log?</a:t>
            </a:r>
            <a:endParaRPr/>
          </a:p>
        </p:txBody>
      </p:sp>
      <p:pic>
        <p:nvPicPr>
          <p:cNvPr id="254" name="Google Shape;254;p38"/>
          <p:cNvPicPr preferRelativeResize="0"/>
          <p:nvPr/>
        </p:nvPicPr>
        <p:blipFill>
          <a:blip r:embed="rId3">
            <a:alphaModFix/>
          </a:blip>
          <a:stretch>
            <a:fillRect/>
          </a:stretch>
        </p:blipFill>
        <p:spPr>
          <a:xfrm>
            <a:off x="3697075" y="1509675"/>
            <a:ext cx="4832349" cy="345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0000" y="4195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Processing data--- differencing + </a:t>
            </a:r>
            <a:r>
              <a:rPr lang="en" sz="2400"/>
              <a:t> logrithm</a:t>
            </a:r>
            <a:r>
              <a:rPr lang="en" sz="2400"/>
              <a:t> transformation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60" name="Google Shape;260;p39"/>
          <p:cNvSpPr txBox="1"/>
          <p:nvPr/>
        </p:nvSpPr>
        <p:spPr>
          <a:xfrm>
            <a:off x="252200" y="1684450"/>
            <a:ext cx="30975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O</a:t>
            </a:r>
            <a:r>
              <a:rPr lang="en"/>
              <a:t>ne-time differencing operation + logrithm transformation</a:t>
            </a:r>
            <a:endParaRPr/>
          </a:p>
          <a:p>
            <a:pPr indent="-317500" lvl="0" marL="457200" rtl="0" algn="l">
              <a:lnSpc>
                <a:spcPct val="115000"/>
              </a:lnSpc>
              <a:spcBef>
                <a:spcPts val="0"/>
              </a:spcBef>
              <a:spcAft>
                <a:spcPts val="0"/>
              </a:spcAft>
              <a:buSzPts val="1400"/>
              <a:buChar char="●"/>
            </a:pPr>
            <a:r>
              <a:rPr lang="en"/>
              <a:t>ACF, PACF — sharp cutoff after lag 1</a:t>
            </a:r>
            <a:endParaRPr/>
          </a:p>
          <a:p>
            <a:pPr indent="-317500" lvl="0" marL="457200" rtl="0" algn="l">
              <a:lnSpc>
                <a:spcPct val="115000"/>
              </a:lnSpc>
              <a:spcBef>
                <a:spcPts val="0"/>
              </a:spcBef>
              <a:spcAft>
                <a:spcPts val="0"/>
              </a:spcAft>
              <a:buSzPts val="1400"/>
              <a:buChar char="●"/>
            </a:pPr>
            <a:r>
              <a:rPr lang="en"/>
              <a:t>Residuals —- random &amp; stable</a:t>
            </a:r>
            <a:endParaRPr/>
          </a:p>
          <a:p>
            <a:pPr indent="-317500" lvl="0" marL="457200" rtl="0" algn="l">
              <a:lnSpc>
                <a:spcPct val="115000"/>
              </a:lnSpc>
              <a:spcBef>
                <a:spcPts val="0"/>
              </a:spcBef>
              <a:spcAft>
                <a:spcPts val="0"/>
              </a:spcAft>
              <a:buSzPts val="1400"/>
              <a:buChar char="●"/>
            </a:pPr>
            <a:r>
              <a:rPr lang="en"/>
              <a:t>Normal Q-Q plot — follow a relatively straight line</a:t>
            </a:r>
            <a:endParaRPr/>
          </a:p>
          <a:p>
            <a:pPr indent="-317500" lvl="0" marL="457200" rtl="0" algn="l">
              <a:lnSpc>
                <a:spcPct val="115000"/>
              </a:lnSpc>
              <a:spcBef>
                <a:spcPts val="0"/>
              </a:spcBef>
              <a:spcAft>
                <a:spcPts val="0"/>
              </a:spcAft>
              <a:buSzPts val="1400"/>
              <a:buChar char="●"/>
            </a:pPr>
            <a:r>
              <a:rPr lang="en"/>
              <a:t>Stationarity</a:t>
            </a:r>
            <a:endParaRPr/>
          </a:p>
        </p:txBody>
      </p:sp>
      <p:pic>
        <p:nvPicPr>
          <p:cNvPr id="261" name="Google Shape;261;p39"/>
          <p:cNvPicPr preferRelativeResize="0"/>
          <p:nvPr/>
        </p:nvPicPr>
        <p:blipFill>
          <a:blip r:embed="rId3">
            <a:alphaModFix/>
          </a:blip>
          <a:stretch>
            <a:fillRect/>
          </a:stretch>
        </p:blipFill>
        <p:spPr>
          <a:xfrm>
            <a:off x="3654024" y="1524075"/>
            <a:ext cx="4868825" cy="347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67" name="Google Shape;267;p40"/>
          <p:cNvSpPr txBox="1"/>
          <p:nvPr/>
        </p:nvSpPr>
        <p:spPr>
          <a:xfrm>
            <a:off x="404600" y="1820475"/>
            <a:ext cx="3097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training set — 80%</a:t>
            </a:r>
            <a:endParaRPr/>
          </a:p>
          <a:p>
            <a:pPr indent="-317500" lvl="0" marL="457200" rtl="0" algn="l">
              <a:lnSpc>
                <a:spcPct val="115000"/>
              </a:lnSpc>
              <a:spcBef>
                <a:spcPts val="0"/>
              </a:spcBef>
              <a:spcAft>
                <a:spcPts val="0"/>
              </a:spcAft>
              <a:buSzPts val="1400"/>
              <a:buChar char="●"/>
            </a:pPr>
            <a:r>
              <a:rPr lang="en"/>
              <a:t>test set — 20%</a:t>
            </a:r>
            <a:endParaRPr/>
          </a:p>
        </p:txBody>
      </p:sp>
      <p:pic>
        <p:nvPicPr>
          <p:cNvPr id="268" name="Google Shape;268;p40"/>
          <p:cNvPicPr preferRelativeResize="0"/>
          <p:nvPr/>
        </p:nvPicPr>
        <p:blipFill>
          <a:blip r:embed="rId3">
            <a:alphaModFix/>
          </a:blip>
          <a:stretch>
            <a:fillRect/>
          </a:stretch>
        </p:blipFill>
        <p:spPr>
          <a:xfrm>
            <a:off x="3654275" y="1497899"/>
            <a:ext cx="4812501" cy="343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46" name="Google Shape;146;p2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sp>
        <p:nvSpPr>
          <p:cNvPr id="147" name="Google Shape;147;p23"/>
          <p:cNvSpPr txBox="1"/>
          <p:nvPr>
            <p:ph idx="1" type="subTitle"/>
          </p:nvPr>
        </p:nvSpPr>
        <p:spPr>
          <a:xfrm>
            <a:off x="713225" y="4080125"/>
            <a:ext cx="5066400" cy="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1</a:t>
            </a:r>
            <a:r>
              <a:rPr b="1" lang="en" sz="1000">
                <a:solidFill>
                  <a:srgbClr val="FFFFFF"/>
                </a:solidFill>
                <a:latin typeface="Times New Roman"/>
                <a:ea typeface="Times New Roman"/>
                <a:cs typeface="Times New Roman"/>
                <a:sym typeface="Times New Roman"/>
              </a:rPr>
              <a:t>.1 Background of the Study   1.2 Motivation of the Research   1.3 Scope of the Report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74" name="Google Shape;274;p41"/>
          <p:cNvSpPr txBox="1"/>
          <p:nvPr/>
        </p:nvSpPr>
        <p:spPr>
          <a:xfrm>
            <a:off x="4663300" y="780625"/>
            <a:ext cx="3097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auto.arima()</a:t>
            </a:r>
            <a:endParaRPr/>
          </a:p>
          <a:p>
            <a:pPr indent="-317500" lvl="0" marL="457200" rtl="0" algn="l">
              <a:lnSpc>
                <a:spcPct val="115000"/>
              </a:lnSpc>
              <a:spcBef>
                <a:spcPts val="0"/>
              </a:spcBef>
              <a:spcAft>
                <a:spcPts val="0"/>
              </a:spcAft>
              <a:buSzPts val="1400"/>
              <a:buChar char="●"/>
            </a:pPr>
            <a:r>
              <a:rPr lang="en"/>
              <a:t>ARIMA(p,d,q) = ARIMA(2,1,1)</a:t>
            </a:r>
            <a:endParaRPr/>
          </a:p>
        </p:txBody>
      </p:sp>
      <p:pic>
        <p:nvPicPr>
          <p:cNvPr id="275" name="Google Shape;275;p41"/>
          <p:cNvPicPr preferRelativeResize="0"/>
          <p:nvPr/>
        </p:nvPicPr>
        <p:blipFill>
          <a:blip r:embed="rId3">
            <a:alphaModFix/>
          </a:blip>
          <a:stretch>
            <a:fillRect/>
          </a:stretch>
        </p:blipFill>
        <p:spPr>
          <a:xfrm>
            <a:off x="320150" y="1706650"/>
            <a:ext cx="4251852" cy="3037037"/>
          </a:xfrm>
          <a:prstGeom prst="rect">
            <a:avLst/>
          </a:prstGeom>
          <a:noFill/>
          <a:ln>
            <a:noFill/>
          </a:ln>
        </p:spPr>
      </p:pic>
      <p:pic>
        <p:nvPicPr>
          <p:cNvPr id="276" name="Google Shape;276;p41"/>
          <p:cNvPicPr preferRelativeResize="0"/>
          <p:nvPr/>
        </p:nvPicPr>
        <p:blipFill>
          <a:blip r:embed="rId4">
            <a:alphaModFix/>
          </a:blip>
          <a:stretch>
            <a:fillRect/>
          </a:stretch>
        </p:blipFill>
        <p:spPr>
          <a:xfrm>
            <a:off x="4745050" y="1706643"/>
            <a:ext cx="4251852" cy="30370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 - Check Residuals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82" name="Google Shape;282;p42"/>
          <p:cNvSpPr txBox="1"/>
          <p:nvPr/>
        </p:nvSpPr>
        <p:spPr>
          <a:xfrm>
            <a:off x="311100" y="1820475"/>
            <a:ext cx="30975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checkresiduals</a:t>
            </a:r>
            <a:r>
              <a:rPr lang="en"/>
              <a:t>()</a:t>
            </a:r>
            <a:endParaRPr/>
          </a:p>
          <a:p>
            <a:pPr indent="-317500" lvl="0" marL="457200" rtl="0" algn="l">
              <a:lnSpc>
                <a:spcPct val="115000"/>
              </a:lnSpc>
              <a:spcBef>
                <a:spcPts val="0"/>
              </a:spcBef>
              <a:spcAft>
                <a:spcPts val="0"/>
              </a:spcAft>
              <a:buSzPts val="1400"/>
              <a:buChar char="●"/>
            </a:pPr>
            <a:r>
              <a:rPr lang="en"/>
              <a:t>average and stable </a:t>
            </a:r>
            <a:endParaRPr/>
          </a:p>
          <a:p>
            <a:pPr indent="-317500" lvl="0" marL="457200" rtl="0" algn="l">
              <a:lnSpc>
                <a:spcPct val="115000"/>
              </a:lnSpc>
              <a:spcBef>
                <a:spcPts val="0"/>
              </a:spcBef>
              <a:spcAft>
                <a:spcPts val="0"/>
              </a:spcAft>
              <a:buSzPts val="1400"/>
              <a:buChar char="●"/>
            </a:pPr>
            <a:r>
              <a:rPr lang="en"/>
              <a:t>ACF — white noise</a:t>
            </a:r>
            <a:endParaRPr/>
          </a:p>
          <a:p>
            <a:pPr indent="-317500" lvl="0" marL="457200" rtl="0" algn="l">
              <a:lnSpc>
                <a:spcPct val="115000"/>
              </a:lnSpc>
              <a:spcBef>
                <a:spcPts val="0"/>
              </a:spcBef>
              <a:spcAft>
                <a:spcPts val="0"/>
              </a:spcAft>
              <a:buSzPts val="1400"/>
              <a:buChar char="●"/>
            </a:pPr>
            <a:r>
              <a:rPr lang="en"/>
              <a:t>R</a:t>
            </a:r>
            <a:r>
              <a:rPr lang="en"/>
              <a:t>esiduals — normal</a:t>
            </a:r>
            <a:endParaRPr/>
          </a:p>
        </p:txBody>
      </p:sp>
      <p:pic>
        <p:nvPicPr>
          <p:cNvPr id="283" name="Google Shape;283;p42"/>
          <p:cNvPicPr preferRelativeResize="0"/>
          <p:nvPr/>
        </p:nvPicPr>
        <p:blipFill>
          <a:blip r:embed="rId3">
            <a:alphaModFix/>
          </a:blip>
          <a:stretch>
            <a:fillRect/>
          </a:stretch>
        </p:blipFill>
        <p:spPr>
          <a:xfrm>
            <a:off x="3582250" y="1515750"/>
            <a:ext cx="4734825" cy="33819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 - Check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89" name="Google Shape;289;p43"/>
          <p:cNvSpPr txBox="1"/>
          <p:nvPr/>
        </p:nvSpPr>
        <p:spPr>
          <a:xfrm>
            <a:off x="720000" y="1589925"/>
            <a:ext cx="69774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accuracy</a:t>
            </a:r>
            <a:r>
              <a:rPr lang="en"/>
              <a:t>()</a:t>
            </a:r>
            <a:endParaRPr/>
          </a:p>
          <a:p>
            <a:pPr indent="-317500" lvl="0" marL="457200" rtl="0" algn="l">
              <a:lnSpc>
                <a:spcPct val="115000"/>
              </a:lnSpc>
              <a:spcBef>
                <a:spcPts val="0"/>
              </a:spcBef>
              <a:spcAft>
                <a:spcPts val="0"/>
              </a:spcAft>
              <a:buSzPts val="1400"/>
              <a:buChar char="●"/>
            </a:pPr>
            <a:r>
              <a:rPr lang="en"/>
              <a:t>E</a:t>
            </a:r>
            <a:r>
              <a:rPr lang="en"/>
              <a:t>valuation Metrics</a:t>
            </a:r>
            <a:endParaRPr/>
          </a:p>
          <a:p>
            <a:pPr indent="-317500" lvl="0" marL="457200" rtl="0" algn="l">
              <a:lnSpc>
                <a:spcPct val="115000"/>
              </a:lnSpc>
              <a:spcBef>
                <a:spcPts val="0"/>
              </a:spcBef>
              <a:spcAft>
                <a:spcPts val="0"/>
              </a:spcAft>
              <a:buSzPts val="1400"/>
              <a:buChar char="●"/>
            </a:pPr>
            <a:r>
              <a:rPr lang="en"/>
              <a:t>RMSE, MAE , MAPE</a:t>
            </a:r>
            <a:endParaRPr/>
          </a:p>
          <a:p>
            <a:pPr indent="-317500" lvl="0" marL="457200" rtl="0" algn="l">
              <a:lnSpc>
                <a:spcPct val="115000"/>
              </a:lnSpc>
              <a:spcBef>
                <a:spcPts val="0"/>
              </a:spcBef>
              <a:spcAft>
                <a:spcPts val="0"/>
              </a:spcAft>
              <a:buSzPts val="1400"/>
              <a:buChar char="●"/>
            </a:pPr>
            <a:r>
              <a:rPr lang="en"/>
              <a:t>the lower, the better</a:t>
            </a:r>
            <a:endParaRPr/>
          </a:p>
          <a:p>
            <a:pPr indent="-317500" lvl="0" marL="457200" rtl="0" algn="l">
              <a:lnSpc>
                <a:spcPct val="115000"/>
              </a:lnSpc>
              <a:spcBef>
                <a:spcPts val="0"/>
              </a:spcBef>
              <a:spcAft>
                <a:spcPts val="0"/>
              </a:spcAft>
              <a:buSzPts val="1400"/>
              <a:buChar char="●"/>
            </a:pPr>
            <a:r>
              <a:rPr lang="en"/>
              <a:t>Fitting degree — high</a:t>
            </a:r>
            <a:endParaRPr/>
          </a:p>
        </p:txBody>
      </p:sp>
      <p:pic>
        <p:nvPicPr>
          <p:cNvPr id="290" name="Google Shape;290;p43"/>
          <p:cNvPicPr preferRelativeResize="0"/>
          <p:nvPr/>
        </p:nvPicPr>
        <p:blipFill>
          <a:blip r:embed="rId3">
            <a:alphaModFix/>
          </a:blip>
          <a:stretch>
            <a:fillRect/>
          </a:stretch>
        </p:blipFill>
        <p:spPr>
          <a:xfrm>
            <a:off x="406125" y="3112325"/>
            <a:ext cx="8438702" cy="145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96" name="Google Shape;296;p44"/>
          <p:cNvSpPr txBox="1"/>
          <p:nvPr/>
        </p:nvSpPr>
        <p:spPr>
          <a:xfrm>
            <a:off x="404600" y="1820475"/>
            <a:ext cx="3097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training set — 80%</a:t>
            </a:r>
            <a:endParaRPr/>
          </a:p>
          <a:p>
            <a:pPr indent="-317500" lvl="0" marL="457200" rtl="0" algn="l">
              <a:lnSpc>
                <a:spcPct val="115000"/>
              </a:lnSpc>
              <a:spcBef>
                <a:spcPts val="0"/>
              </a:spcBef>
              <a:spcAft>
                <a:spcPts val="0"/>
              </a:spcAft>
              <a:buSzPts val="1400"/>
              <a:buChar char="●"/>
            </a:pPr>
            <a:r>
              <a:rPr lang="en"/>
              <a:t>test set — 20%</a:t>
            </a:r>
            <a:endParaRPr/>
          </a:p>
        </p:txBody>
      </p:sp>
      <p:pic>
        <p:nvPicPr>
          <p:cNvPr id="297" name="Google Shape;297;p44"/>
          <p:cNvPicPr preferRelativeResize="0"/>
          <p:nvPr/>
        </p:nvPicPr>
        <p:blipFill>
          <a:blip r:embed="rId3">
            <a:alphaModFix/>
          </a:blip>
          <a:stretch>
            <a:fillRect/>
          </a:stretch>
        </p:blipFill>
        <p:spPr>
          <a:xfrm>
            <a:off x="3502100" y="1422224"/>
            <a:ext cx="5008349" cy="3577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03" name="Google Shape;303;p45"/>
          <p:cNvSpPr txBox="1"/>
          <p:nvPr/>
        </p:nvSpPr>
        <p:spPr>
          <a:xfrm>
            <a:off x="4307300" y="1077775"/>
            <a:ext cx="30975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ets</a:t>
            </a:r>
            <a:r>
              <a:rPr lang="en"/>
              <a:t>()</a:t>
            </a:r>
            <a:endParaRPr/>
          </a:p>
        </p:txBody>
      </p:sp>
      <p:pic>
        <p:nvPicPr>
          <p:cNvPr id="304" name="Google Shape;304;p45"/>
          <p:cNvPicPr preferRelativeResize="0"/>
          <p:nvPr/>
        </p:nvPicPr>
        <p:blipFill>
          <a:blip r:embed="rId3">
            <a:alphaModFix/>
          </a:blip>
          <a:stretch>
            <a:fillRect/>
          </a:stretch>
        </p:blipFill>
        <p:spPr>
          <a:xfrm>
            <a:off x="238625" y="1679300"/>
            <a:ext cx="4333375" cy="3095278"/>
          </a:xfrm>
          <a:prstGeom prst="rect">
            <a:avLst/>
          </a:prstGeom>
          <a:noFill/>
          <a:ln>
            <a:noFill/>
          </a:ln>
        </p:spPr>
      </p:pic>
      <p:pic>
        <p:nvPicPr>
          <p:cNvPr id="305" name="Google Shape;305;p45"/>
          <p:cNvPicPr preferRelativeResize="0"/>
          <p:nvPr/>
        </p:nvPicPr>
        <p:blipFill>
          <a:blip r:embed="rId4">
            <a:alphaModFix/>
          </a:blip>
          <a:stretch>
            <a:fillRect/>
          </a:stretch>
        </p:blipFill>
        <p:spPr>
          <a:xfrm>
            <a:off x="4699800" y="1679300"/>
            <a:ext cx="4333375" cy="30952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 - Check Residuals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11" name="Google Shape;311;p46"/>
          <p:cNvSpPr txBox="1"/>
          <p:nvPr/>
        </p:nvSpPr>
        <p:spPr>
          <a:xfrm>
            <a:off x="311100" y="1820475"/>
            <a:ext cx="30975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checkresiduals()</a:t>
            </a:r>
            <a:endParaRPr/>
          </a:p>
          <a:p>
            <a:pPr indent="-317500" lvl="0" marL="457200" rtl="0" algn="l">
              <a:lnSpc>
                <a:spcPct val="115000"/>
              </a:lnSpc>
              <a:spcBef>
                <a:spcPts val="0"/>
              </a:spcBef>
              <a:spcAft>
                <a:spcPts val="0"/>
              </a:spcAft>
              <a:buSzPts val="1400"/>
              <a:buChar char="●"/>
            </a:pPr>
            <a:r>
              <a:rPr lang="en"/>
              <a:t>uniform trend</a:t>
            </a:r>
            <a:r>
              <a:rPr lang="en"/>
              <a:t> </a:t>
            </a:r>
            <a:endParaRPr/>
          </a:p>
          <a:p>
            <a:pPr indent="-317500" lvl="0" marL="457200" rtl="0" algn="l">
              <a:lnSpc>
                <a:spcPct val="115000"/>
              </a:lnSpc>
              <a:spcBef>
                <a:spcPts val="0"/>
              </a:spcBef>
              <a:spcAft>
                <a:spcPts val="0"/>
              </a:spcAft>
              <a:buSzPts val="1400"/>
              <a:buChar char="●"/>
            </a:pPr>
            <a:r>
              <a:rPr lang="en"/>
              <a:t>ACF — not white noise</a:t>
            </a:r>
            <a:endParaRPr/>
          </a:p>
          <a:p>
            <a:pPr indent="-317500" lvl="0" marL="457200" rtl="0" algn="l">
              <a:lnSpc>
                <a:spcPct val="115000"/>
              </a:lnSpc>
              <a:spcBef>
                <a:spcPts val="0"/>
              </a:spcBef>
              <a:spcAft>
                <a:spcPts val="0"/>
              </a:spcAft>
              <a:buSzPts val="1400"/>
              <a:buChar char="●"/>
            </a:pPr>
            <a:r>
              <a:rPr lang="en"/>
              <a:t>Residuals — normal</a:t>
            </a:r>
            <a:endParaRPr/>
          </a:p>
          <a:p>
            <a:pPr indent="-317500" lvl="0" marL="457200" rtl="0" algn="l">
              <a:lnSpc>
                <a:spcPct val="115000"/>
              </a:lnSpc>
              <a:spcBef>
                <a:spcPts val="0"/>
              </a:spcBef>
              <a:spcAft>
                <a:spcPts val="0"/>
              </a:spcAft>
              <a:buSzPts val="1400"/>
              <a:buChar char="●"/>
            </a:pPr>
            <a:r>
              <a:rPr lang="en"/>
              <a:t>Feasible but n</a:t>
            </a:r>
            <a:r>
              <a:rPr lang="en"/>
              <a:t>ot so good</a:t>
            </a:r>
            <a:endParaRPr/>
          </a:p>
        </p:txBody>
      </p:sp>
      <p:pic>
        <p:nvPicPr>
          <p:cNvPr id="312" name="Google Shape;312;p46"/>
          <p:cNvPicPr preferRelativeResize="0"/>
          <p:nvPr/>
        </p:nvPicPr>
        <p:blipFill>
          <a:blip r:embed="rId3">
            <a:alphaModFix/>
          </a:blip>
          <a:stretch>
            <a:fillRect/>
          </a:stretch>
        </p:blipFill>
        <p:spPr>
          <a:xfrm>
            <a:off x="3507425" y="1486375"/>
            <a:ext cx="4861224" cy="3472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 - Check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18" name="Google Shape;318;p47"/>
          <p:cNvSpPr txBox="1"/>
          <p:nvPr/>
        </p:nvSpPr>
        <p:spPr>
          <a:xfrm>
            <a:off x="720000" y="1589925"/>
            <a:ext cx="6977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accuracy()</a:t>
            </a:r>
            <a:endParaRPr/>
          </a:p>
          <a:p>
            <a:pPr indent="-317500" lvl="0" marL="457200" rtl="0" algn="l">
              <a:lnSpc>
                <a:spcPct val="115000"/>
              </a:lnSpc>
              <a:spcBef>
                <a:spcPts val="0"/>
              </a:spcBef>
              <a:spcAft>
                <a:spcPts val="0"/>
              </a:spcAft>
              <a:buSzPts val="1400"/>
              <a:buChar char="●"/>
            </a:pPr>
            <a:r>
              <a:rPr lang="en"/>
              <a:t>Evaluation Metrics</a:t>
            </a:r>
            <a:endParaRPr/>
          </a:p>
          <a:p>
            <a:pPr indent="-317500" lvl="0" marL="457200" rtl="0" algn="l">
              <a:lnSpc>
                <a:spcPct val="115000"/>
              </a:lnSpc>
              <a:spcBef>
                <a:spcPts val="0"/>
              </a:spcBef>
              <a:spcAft>
                <a:spcPts val="0"/>
              </a:spcAft>
              <a:buSzPts val="1400"/>
              <a:buChar char="●"/>
            </a:pPr>
            <a:r>
              <a:rPr lang="en"/>
              <a:t>RMSE, MAE , MAPE —- low but not enough</a:t>
            </a:r>
            <a:endParaRPr/>
          </a:p>
        </p:txBody>
      </p:sp>
      <p:pic>
        <p:nvPicPr>
          <p:cNvPr id="319" name="Google Shape;319;p47"/>
          <p:cNvPicPr preferRelativeResize="0"/>
          <p:nvPr/>
        </p:nvPicPr>
        <p:blipFill>
          <a:blip r:embed="rId3">
            <a:alphaModFix/>
          </a:blip>
          <a:stretch>
            <a:fillRect/>
          </a:stretch>
        </p:blipFill>
        <p:spPr>
          <a:xfrm>
            <a:off x="352163" y="2960775"/>
            <a:ext cx="8439675" cy="1637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Comparison</a:t>
            </a:r>
            <a:r>
              <a:rPr lang="en" sz="2400"/>
              <a:t> - ARIMA model &amp;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25" name="Google Shape;325;p48"/>
          <p:cNvSpPr txBox="1"/>
          <p:nvPr/>
        </p:nvSpPr>
        <p:spPr>
          <a:xfrm>
            <a:off x="640975" y="15797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ARIMA model:</a:t>
            </a:r>
            <a:endParaRPr/>
          </a:p>
        </p:txBody>
      </p:sp>
      <p:sp>
        <p:nvSpPr>
          <p:cNvPr id="326" name="Google Shape;326;p48"/>
          <p:cNvSpPr txBox="1"/>
          <p:nvPr/>
        </p:nvSpPr>
        <p:spPr>
          <a:xfrm>
            <a:off x="640975" y="32430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ETS </a:t>
            </a:r>
            <a:r>
              <a:rPr lang="en"/>
              <a:t>model:</a:t>
            </a:r>
            <a:endParaRPr/>
          </a:p>
        </p:txBody>
      </p:sp>
      <p:sp>
        <p:nvSpPr>
          <p:cNvPr id="327" name="Google Shape;327;p48"/>
          <p:cNvSpPr txBox="1"/>
          <p:nvPr/>
        </p:nvSpPr>
        <p:spPr>
          <a:xfrm>
            <a:off x="6127850" y="1817975"/>
            <a:ext cx="2687100" cy="250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RMSE, MAE, MAPE … :</a:t>
            </a:r>
            <a:endParaRPr>
              <a:latin typeface="Figtree"/>
              <a:ea typeface="Figtree"/>
              <a:cs typeface="Figtree"/>
              <a:sym typeface="Figtree"/>
            </a:endParaRPr>
          </a:p>
          <a:p>
            <a:pPr indent="0" lvl="0" marL="457200" rtl="0" algn="l">
              <a:lnSpc>
                <a:spcPct val="115000"/>
              </a:lnSpc>
              <a:spcBef>
                <a:spcPts val="0"/>
              </a:spcBef>
              <a:spcAft>
                <a:spcPts val="0"/>
              </a:spcAft>
              <a:buNone/>
            </a:pPr>
            <a:r>
              <a:rPr lang="en">
                <a:latin typeface="Figtree"/>
                <a:ea typeface="Figtree"/>
                <a:cs typeface="Figtree"/>
                <a:sym typeface="Figtree"/>
              </a:rPr>
              <a:t>ARIMA &lt; ETS</a:t>
            </a:r>
            <a:endParaRPr>
              <a:latin typeface="Figtree"/>
              <a:ea typeface="Figtree"/>
              <a:cs typeface="Figtree"/>
              <a:sym typeface="Figtree"/>
            </a:endParaRPr>
          </a:p>
          <a:p>
            <a:pPr indent="0" lvl="0" marL="457200" rtl="0" algn="l">
              <a:lnSpc>
                <a:spcPct val="115000"/>
              </a:lnSpc>
              <a:spcBef>
                <a:spcPts val="0"/>
              </a:spcBef>
              <a:spcAft>
                <a:spcPts val="0"/>
              </a:spcAft>
              <a:buNone/>
            </a:pPr>
            <a:r>
              <a:t/>
            </a:r>
            <a:endParaRPr>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Differences — small</a:t>
            </a:r>
            <a:endParaRPr>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Optimal one — ARIMA</a:t>
            </a:r>
            <a:endParaRPr>
              <a:latin typeface="Figtree"/>
              <a:ea typeface="Figtree"/>
              <a:cs typeface="Figtree"/>
              <a:sym typeface="Figtree"/>
            </a:endParaRPr>
          </a:p>
          <a:p>
            <a:pPr indent="0" lvl="0" marL="457200" rtl="0" algn="l">
              <a:lnSpc>
                <a:spcPct val="115000"/>
              </a:lnSpc>
              <a:spcBef>
                <a:spcPts val="0"/>
              </a:spcBef>
              <a:spcAft>
                <a:spcPts val="0"/>
              </a:spcAft>
              <a:buNone/>
            </a:pPr>
            <a:r>
              <a:t/>
            </a:r>
            <a:endParaRPr>
              <a:latin typeface="Figtree"/>
              <a:ea typeface="Figtree"/>
              <a:cs typeface="Figtree"/>
              <a:sym typeface="Figtree"/>
            </a:endParaRPr>
          </a:p>
        </p:txBody>
      </p:sp>
      <p:pic>
        <p:nvPicPr>
          <p:cNvPr id="328" name="Google Shape;328;p48"/>
          <p:cNvPicPr preferRelativeResize="0"/>
          <p:nvPr/>
        </p:nvPicPr>
        <p:blipFill rotWithShape="1">
          <a:blip r:embed="rId3">
            <a:alphaModFix/>
          </a:blip>
          <a:srcRect b="0" l="0" r="13073" t="0"/>
          <a:stretch/>
        </p:blipFill>
        <p:spPr>
          <a:xfrm>
            <a:off x="640975" y="1996950"/>
            <a:ext cx="5486876" cy="1087349"/>
          </a:xfrm>
          <a:prstGeom prst="rect">
            <a:avLst/>
          </a:prstGeom>
          <a:noFill/>
          <a:ln>
            <a:noFill/>
          </a:ln>
        </p:spPr>
      </p:pic>
      <p:pic>
        <p:nvPicPr>
          <p:cNvPr id="329" name="Google Shape;329;p48"/>
          <p:cNvPicPr preferRelativeResize="0"/>
          <p:nvPr/>
        </p:nvPicPr>
        <p:blipFill rotWithShape="1">
          <a:blip r:embed="rId4">
            <a:alphaModFix/>
          </a:blip>
          <a:srcRect b="0" l="0" r="3716" t="0"/>
          <a:stretch/>
        </p:blipFill>
        <p:spPr>
          <a:xfrm>
            <a:off x="640975" y="3643282"/>
            <a:ext cx="5486874" cy="11055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35" name="Google Shape;335;p49"/>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36" name="Google Shape;336;p49"/>
          <p:cNvSpPr txBox="1"/>
          <p:nvPr/>
        </p:nvSpPr>
        <p:spPr>
          <a:xfrm>
            <a:off x="184425" y="1119538"/>
            <a:ext cx="32217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log transformation of data：</a:t>
            </a:r>
            <a:endParaRPr b="1" sz="1500">
              <a:latin typeface="Times New Roman"/>
              <a:ea typeface="Times New Roman"/>
              <a:cs typeface="Times New Roman"/>
              <a:sym typeface="Times New Roman"/>
            </a:endParaRPr>
          </a:p>
        </p:txBody>
      </p:sp>
      <p:pic>
        <p:nvPicPr>
          <p:cNvPr id="337" name="Google Shape;337;p49"/>
          <p:cNvPicPr preferRelativeResize="0"/>
          <p:nvPr/>
        </p:nvPicPr>
        <p:blipFill>
          <a:blip r:embed="rId3">
            <a:alphaModFix/>
          </a:blip>
          <a:stretch>
            <a:fillRect/>
          </a:stretch>
        </p:blipFill>
        <p:spPr>
          <a:xfrm>
            <a:off x="184425" y="1629675"/>
            <a:ext cx="4302219" cy="3064574"/>
          </a:xfrm>
          <a:prstGeom prst="rect">
            <a:avLst/>
          </a:prstGeom>
          <a:noFill/>
          <a:ln>
            <a:noFill/>
          </a:ln>
        </p:spPr>
      </p:pic>
      <p:sp>
        <p:nvSpPr>
          <p:cNvPr id="338" name="Google Shape;338;p49"/>
          <p:cNvSpPr txBox="1"/>
          <p:nvPr/>
        </p:nvSpPr>
        <p:spPr>
          <a:xfrm>
            <a:off x="4675950" y="1021575"/>
            <a:ext cx="43023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first order differencing and log transformation of data：</a:t>
            </a:r>
            <a:endParaRPr b="1">
              <a:latin typeface="Times New Roman"/>
              <a:ea typeface="Times New Roman"/>
              <a:cs typeface="Times New Roman"/>
              <a:sym typeface="Times New Roman"/>
            </a:endParaRPr>
          </a:p>
        </p:txBody>
      </p:sp>
      <p:pic>
        <p:nvPicPr>
          <p:cNvPr id="339" name="Google Shape;339;p49"/>
          <p:cNvPicPr preferRelativeResize="0"/>
          <p:nvPr/>
        </p:nvPicPr>
        <p:blipFill>
          <a:blip r:embed="rId4">
            <a:alphaModFix/>
          </a:blip>
          <a:stretch>
            <a:fillRect/>
          </a:stretch>
        </p:blipFill>
        <p:spPr>
          <a:xfrm>
            <a:off x="4722200" y="1629675"/>
            <a:ext cx="4209800" cy="306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45" name="Google Shape;345;p50"/>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46" name="Google Shape;346;p50"/>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automatic ARIMA model</a:t>
            </a:r>
            <a:endParaRPr b="1" sz="1500">
              <a:latin typeface="Times New Roman"/>
              <a:ea typeface="Times New Roman"/>
              <a:cs typeface="Times New Roman"/>
              <a:sym typeface="Times New Roman"/>
            </a:endParaRPr>
          </a:p>
        </p:txBody>
      </p:sp>
      <p:sp>
        <p:nvSpPr>
          <p:cNvPr id="347" name="Google Shape;347;p50"/>
          <p:cNvSpPr txBox="1"/>
          <p:nvPr/>
        </p:nvSpPr>
        <p:spPr>
          <a:xfrm>
            <a:off x="4675950" y="1021575"/>
            <a:ext cx="4302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48" name="Google Shape;348;p50"/>
          <p:cNvPicPr preferRelativeResize="0"/>
          <p:nvPr/>
        </p:nvPicPr>
        <p:blipFill>
          <a:blip r:embed="rId3">
            <a:alphaModFix/>
          </a:blip>
          <a:stretch>
            <a:fillRect/>
          </a:stretch>
        </p:blipFill>
        <p:spPr>
          <a:xfrm>
            <a:off x="1484376" y="844675"/>
            <a:ext cx="5910600" cy="4060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Background</a:t>
            </a:r>
            <a:endParaRPr sz="3500">
              <a:latin typeface="Times New Roman"/>
              <a:ea typeface="Times New Roman"/>
              <a:cs typeface="Times New Roman"/>
              <a:sym typeface="Times New Roman"/>
            </a:endParaRPr>
          </a:p>
        </p:txBody>
      </p:sp>
      <p:sp>
        <p:nvSpPr>
          <p:cNvPr id="153" name="Google Shape;153;p24"/>
          <p:cNvSpPr txBox="1"/>
          <p:nvPr/>
        </p:nvSpPr>
        <p:spPr>
          <a:xfrm>
            <a:off x="345275" y="1338675"/>
            <a:ext cx="52416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 global financial markets have evolved significantly in recent decades, becoming increasingly interconnected and complex. One of the world’s most influential economy, the United States, has been at the forefront of this transformation.</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Traditional analysis methods often fail to predict future trends effectively due to the inherently dynamic and non-linear nature of financial markets. So we need time series analysis, which takes into account temporal dependencies and fluctuations in the data over time, providing a deeper understanding of patterns and predictive insights.</a:t>
            </a:r>
            <a:endParaRPr b="1" sz="1500">
              <a:latin typeface="Times New Roman"/>
              <a:ea typeface="Times New Roman"/>
              <a:cs typeface="Times New Roman"/>
              <a:sym typeface="Times New Roman"/>
            </a:endParaRPr>
          </a:p>
        </p:txBody>
      </p:sp>
      <p:pic>
        <p:nvPicPr>
          <p:cNvPr id="154" name="Google Shape;154;p24"/>
          <p:cNvPicPr preferRelativeResize="0"/>
          <p:nvPr/>
        </p:nvPicPr>
        <p:blipFill>
          <a:blip r:embed="rId3">
            <a:alphaModFix/>
          </a:blip>
          <a:stretch>
            <a:fillRect/>
          </a:stretch>
        </p:blipFill>
        <p:spPr>
          <a:xfrm>
            <a:off x="5940475" y="1900275"/>
            <a:ext cx="2892149" cy="158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54" name="Google Shape;354;p51"/>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55" name="Google Shape;355;p51"/>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automatic ARIMA model</a:t>
            </a:r>
            <a:endParaRPr b="1" sz="1500">
              <a:latin typeface="Times New Roman"/>
              <a:ea typeface="Times New Roman"/>
              <a:cs typeface="Times New Roman"/>
              <a:sym typeface="Times New Roman"/>
            </a:endParaRPr>
          </a:p>
        </p:txBody>
      </p:sp>
      <p:sp>
        <p:nvSpPr>
          <p:cNvPr id="356" name="Google Shape;356;p51"/>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57" name="Google Shape;357;p51"/>
          <p:cNvPicPr preferRelativeResize="0"/>
          <p:nvPr/>
        </p:nvPicPr>
        <p:blipFill>
          <a:blip r:embed="rId3">
            <a:alphaModFix/>
          </a:blip>
          <a:stretch>
            <a:fillRect/>
          </a:stretch>
        </p:blipFill>
        <p:spPr>
          <a:xfrm>
            <a:off x="1848148" y="796098"/>
            <a:ext cx="4359999" cy="3039100"/>
          </a:xfrm>
          <a:prstGeom prst="rect">
            <a:avLst/>
          </a:prstGeom>
          <a:noFill/>
          <a:ln>
            <a:noFill/>
          </a:ln>
        </p:spPr>
      </p:pic>
      <p:pic>
        <p:nvPicPr>
          <p:cNvPr id="358" name="Google Shape;358;p51"/>
          <p:cNvPicPr preferRelativeResize="0"/>
          <p:nvPr/>
        </p:nvPicPr>
        <p:blipFill rotWithShape="1">
          <a:blip r:embed="rId4">
            <a:alphaModFix/>
          </a:blip>
          <a:srcRect b="61249" l="4005" r="18366" t="19975"/>
          <a:stretch/>
        </p:blipFill>
        <p:spPr>
          <a:xfrm>
            <a:off x="984607" y="3913428"/>
            <a:ext cx="6550900" cy="1101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64" name="Google Shape;364;p52"/>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65" name="Google Shape;365;p52"/>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ETS model</a:t>
            </a:r>
            <a:endParaRPr b="1" sz="1500">
              <a:latin typeface="Times New Roman"/>
              <a:ea typeface="Times New Roman"/>
              <a:cs typeface="Times New Roman"/>
              <a:sym typeface="Times New Roman"/>
            </a:endParaRPr>
          </a:p>
        </p:txBody>
      </p:sp>
      <p:sp>
        <p:nvSpPr>
          <p:cNvPr id="366" name="Google Shape;366;p52"/>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67" name="Google Shape;367;p52"/>
          <p:cNvPicPr preferRelativeResize="0"/>
          <p:nvPr/>
        </p:nvPicPr>
        <p:blipFill>
          <a:blip r:embed="rId3">
            <a:alphaModFix/>
          </a:blip>
          <a:stretch>
            <a:fillRect/>
          </a:stretch>
        </p:blipFill>
        <p:spPr>
          <a:xfrm>
            <a:off x="1654569" y="946076"/>
            <a:ext cx="5603976" cy="3716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73" name="Google Shape;373;p53"/>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74" name="Google Shape;374;p53"/>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ETS model</a:t>
            </a:r>
            <a:endParaRPr b="1" sz="1500">
              <a:latin typeface="Times New Roman"/>
              <a:ea typeface="Times New Roman"/>
              <a:cs typeface="Times New Roman"/>
              <a:sym typeface="Times New Roman"/>
            </a:endParaRPr>
          </a:p>
        </p:txBody>
      </p:sp>
      <p:sp>
        <p:nvSpPr>
          <p:cNvPr id="375" name="Google Shape;375;p53"/>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76" name="Google Shape;376;p53"/>
          <p:cNvPicPr preferRelativeResize="0"/>
          <p:nvPr/>
        </p:nvPicPr>
        <p:blipFill>
          <a:blip r:embed="rId3">
            <a:alphaModFix/>
          </a:blip>
          <a:stretch>
            <a:fillRect/>
          </a:stretch>
        </p:blipFill>
        <p:spPr>
          <a:xfrm>
            <a:off x="1837250" y="781590"/>
            <a:ext cx="4530224" cy="3074075"/>
          </a:xfrm>
          <a:prstGeom prst="rect">
            <a:avLst/>
          </a:prstGeom>
          <a:noFill/>
          <a:ln>
            <a:noFill/>
          </a:ln>
        </p:spPr>
      </p:pic>
      <p:pic>
        <p:nvPicPr>
          <p:cNvPr id="377" name="Google Shape;377;p53"/>
          <p:cNvPicPr preferRelativeResize="0"/>
          <p:nvPr/>
        </p:nvPicPr>
        <p:blipFill rotWithShape="1">
          <a:blip r:embed="rId4">
            <a:alphaModFix/>
          </a:blip>
          <a:srcRect b="39387" l="9332" r="23670" t="43690"/>
          <a:stretch/>
        </p:blipFill>
        <p:spPr>
          <a:xfrm>
            <a:off x="1022997" y="3945600"/>
            <a:ext cx="6406598" cy="11245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83" name="Google Shape;383;p54"/>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84" name="Google Shape;384;p54"/>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a:t>
            </a:r>
            <a:r>
              <a:rPr b="1" lang="en" sz="1500">
                <a:latin typeface="Times New Roman"/>
                <a:ea typeface="Times New Roman"/>
                <a:cs typeface="Times New Roman"/>
                <a:sym typeface="Times New Roman"/>
              </a:rPr>
              <a:t>comparing ARIMA &amp; ETS</a:t>
            </a:r>
            <a:endParaRPr b="1" sz="1500">
              <a:latin typeface="Times New Roman"/>
              <a:ea typeface="Times New Roman"/>
              <a:cs typeface="Times New Roman"/>
              <a:sym typeface="Times New Roman"/>
            </a:endParaRPr>
          </a:p>
        </p:txBody>
      </p:sp>
      <p:sp>
        <p:nvSpPr>
          <p:cNvPr id="385" name="Google Shape;385;p54"/>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86" name="Google Shape;386;p54"/>
          <p:cNvPicPr preferRelativeResize="0"/>
          <p:nvPr/>
        </p:nvPicPr>
        <p:blipFill>
          <a:blip r:embed="rId3">
            <a:alphaModFix/>
          </a:blip>
          <a:stretch>
            <a:fillRect/>
          </a:stretch>
        </p:blipFill>
        <p:spPr>
          <a:xfrm>
            <a:off x="254504" y="1501600"/>
            <a:ext cx="6686550" cy="1371600"/>
          </a:xfrm>
          <a:prstGeom prst="rect">
            <a:avLst/>
          </a:prstGeom>
          <a:noFill/>
          <a:ln>
            <a:noFill/>
          </a:ln>
        </p:spPr>
      </p:pic>
      <p:pic>
        <p:nvPicPr>
          <p:cNvPr id="387" name="Google Shape;387;p54"/>
          <p:cNvPicPr preferRelativeResize="0"/>
          <p:nvPr/>
        </p:nvPicPr>
        <p:blipFill>
          <a:blip r:embed="rId4">
            <a:alphaModFix/>
          </a:blip>
          <a:stretch>
            <a:fillRect/>
          </a:stretch>
        </p:blipFill>
        <p:spPr>
          <a:xfrm>
            <a:off x="254500" y="3428725"/>
            <a:ext cx="6686550" cy="1390650"/>
          </a:xfrm>
          <a:prstGeom prst="rect">
            <a:avLst/>
          </a:prstGeom>
          <a:noFill/>
          <a:ln>
            <a:noFill/>
          </a:ln>
        </p:spPr>
      </p:pic>
      <p:sp>
        <p:nvSpPr>
          <p:cNvPr id="388" name="Google Shape;388;p54"/>
          <p:cNvSpPr txBox="1"/>
          <p:nvPr/>
        </p:nvSpPr>
        <p:spPr>
          <a:xfrm>
            <a:off x="254504" y="1063438"/>
            <a:ext cx="2540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ARIMA</a:t>
            </a:r>
            <a:r>
              <a:rPr lang="en">
                <a:latin typeface="Figtree"/>
                <a:ea typeface="Figtree"/>
                <a:cs typeface="Figtree"/>
                <a:sym typeface="Figtree"/>
              </a:rPr>
              <a:t> </a:t>
            </a:r>
            <a:endParaRPr>
              <a:latin typeface="Figtree"/>
              <a:ea typeface="Figtree"/>
              <a:cs typeface="Figtree"/>
              <a:sym typeface="Figtree"/>
            </a:endParaRPr>
          </a:p>
        </p:txBody>
      </p:sp>
      <p:sp>
        <p:nvSpPr>
          <p:cNvPr id="389" name="Google Shape;389;p54"/>
          <p:cNvSpPr txBox="1"/>
          <p:nvPr/>
        </p:nvSpPr>
        <p:spPr>
          <a:xfrm>
            <a:off x="254501" y="3032425"/>
            <a:ext cx="3399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ETS</a:t>
            </a:r>
            <a:endParaRPr b="1">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95" name="Google Shape;395;p55"/>
          <p:cNvSpPr txBox="1"/>
          <p:nvPr>
            <p:ph type="title"/>
          </p:nvPr>
        </p:nvSpPr>
        <p:spPr>
          <a:xfrm>
            <a:off x="0" y="-119831"/>
            <a:ext cx="4767000" cy="51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comparing NASDAQ &amp; DJIA &amp; SPX</a:t>
            </a:r>
            <a:endParaRPr sz="1800">
              <a:latin typeface="Times New Roman"/>
              <a:ea typeface="Times New Roman"/>
              <a:cs typeface="Times New Roman"/>
              <a:sym typeface="Times New Roman"/>
            </a:endParaRPr>
          </a:p>
        </p:txBody>
      </p:sp>
      <p:pic>
        <p:nvPicPr>
          <p:cNvPr id="396" name="Google Shape;396;p55"/>
          <p:cNvPicPr preferRelativeResize="0"/>
          <p:nvPr/>
        </p:nvPicPr>
        <p:blipFill rotWithShape="1">
          <a:blip r:embed="rId3">
            <a:alphaModFix/>
          </a:blip>
          <a:srcRect b="0" l="0" r="1409" t="7209"/>
          <a:stretch/>
        </p:blipFill>
        <p:spPr>
          <a:xfrm>
            <a:off x="71300" y="414440"/>
            <a:ext cx="7020476" cy="1362935"/>
          </a:xfrm>
          <a:prstGeom prst="rect">
            <a:avLst/>
          </a:prstGeom>
          <a:noFill/>
          <a:ln>
            <a:noFill/>
          </a:ln>
        </p:spPr>
      </p:pic>
      <p:pic>
        <p:nvPicPr>
          <p:cNvPr id="397" name="Google Shape;397;p55"/>
          <p:cNvPicPr preferRelativeResize="0"/>
          <p:nvPr/>
        </p:nvPicPr>
        <p:blipFill rotWithShape="1">
          <a:blip r:embed="rId4">
            <a:alphaModFix/>
          </a:blip>
          <a:srcRect b="8" l="0" r="0" t="10022"/>
          <a:stretch/>
        </p:blipFill>
        <p:spPr>
          <a:xfrm>
            <a:off x="71300" y="1812663"/>
            <a:ext cx="7020476" cy="1518175"/>
          </a:xfrm>
          <a:prstGeom prst="rect">
            <a:avLst/>
          </a:prstGeom>
          <a:noFill/>
          <a:ln>
            <a:noFill/>
          </a:ln>
        </p:spPr>
      </p:pic>
      <p:pic>
        <p:nvPicPr>
          <p:cNvPr id="398" name="Google Shape;398;p55"/>
          <p:cNvPicPr preferRelativeResize="0"/>
          <p:nvPr/>
        </p:nvPicPr>
        <p:blipFill rotWithShape="1">
          <a:blip r:embed="rId5">
            <a:alphaModFix/>
          </a:blip>
          <a:srcRect b="0" l="0" r="0" t="6864"/>
          <a:stretch/>
        </p:blipFill>
        <p:spPr>
          <a:xfrm>
            <a:off x="120725" y="3452904"/>
            <a:ext cx="7020476" cy="1518151"/>
          </a:xfrm>
          <a:prstGeom prst="rect">
            <a:avLst/>
          </a:prstGeom>
          <a:noFill/>
          <a:ln>
            <a:noFill/>
          </a:ln>
        </p:spPr>
      </p:pic>
      <p:sp>
        <p:nvSpPr>
          <p:cNvPr id="399" name="Google Shape;399;p55"/>
          <p:cNvSpPr txBox="1"/>
          <p:nvPr/>
        </p:nvSpPr>
        <p:spPr>
          <a:xfrm>
            <a:off x="7141200" y="838816"/>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NASDAQ</a:t>
            </a:r>
            <a:endParaRPr>
              <a:latin typeface="Figtree"/>
              <a:ea typeface="Figtree"/>
              <a:cs typeface="Figtree"/>
              <a:sym typeface="Figtree"/>
            </a:endParaRPr>
          </a:p>
        </p:txBody>
      </p:sp>
      <p:sp>
        <p:nvSpPr>
          <p:cNvPr id="400" name="Google Shape;400;p55"/>
          <p:cNvSpPr txBox="1"/>
          <p:nvPr/>
        </p:nvSpPr>
        <p:spPr>
          <a:xfrm>
            <a:off x="7141201" y="2267873"/>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DJIA</a:t>
            </a:r>
            <a:endParaRPr>
              <a:latin typeface="Figtree"/>
              <a:ea typeface="Figtree"/>
              <a:cs typeface="Figtree"/>
              <a:sym typeface="Figtree"/>
            </a:endParaRPr>
          </a:p>
        </p:txBody>
      </p:sp>
      <p:sp>
        <p:nvSpPr>
          <p:cNvPr id="401" name="Google Shape;401;p55"/>
          <p:cNvSpPr txBox="1"/>
          <p:nvPr/>
        </p:nvSpPr>
        <p:spPr>
          <a:xfrm>
            <a:off x="7141201" y="4013818"/>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SPX</a:t>
            </a:r>
            <a:endParaRPr>
              <a:latin typeface="Figtree"/>
              <a:ea typeface="Figtree"/>
              <a:cs typeface="Figtree"/>
              <a:sym typeface="Figtre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5" name="Shape 405"/>
        <p:cNvGrpSpPr/>
        <p:nvPr/>
      </p:nvGrpSpPr>
      <p:grpSpPr>
        <a:xfrm>
          <a:off x="0" y="0"/>
          <a:ext cx="0" cy="0"/>
          <a:chOff x="0" y="0"/>
          <a:chExt cx="0" cy="0"/>
        </a:xfrm>
      </p:grpSpPr>
      <p:sp>
        <p:nvSpPr>
          <p:cNvPr id="406" name="Google Shape;406;p56"/>
          <p:cNvSpPr txBox="1"/>
          <p:nvPr>
            <p:ph idx="1" type="subTitle"/>
          </p:nvPr>
        </p:nvSpPr>
        <p:spPr>
          <a:xfrm>
            <a:off x="2805475" y="971250"/>
            <a:ext cx="5625300" cy="211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"The four most dangerous words in investing are: </a:t>
            </a:r>
            <a:endParaRPr/>
          </a:p>
          <a:p>
            <a:pPr indent="0" lvl="0" marL="0" rtl="0" algn="r">
              <a:spcBef>
                <a:spcPts val="0"/>
              </a:spcBef>
              <a:spcAft>
                <a:spcPts val="0"/>
              </a:spcAft>
              <a:buNone/>
            </a:pPr>
            <a:r>
              <a:rPr lang="en"/>
              <a:t>'This time it's different.'" </a:t>
            </a:r>
            <a:endParaRPr/>
          </a:p>
        </p:txBody>
      </p:sp>
      <p:sp>
        <p:nvSpPr>
          <p:cNvPr id="407" name="Google Shape;407;p5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 Sir John Templeton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1" name="Shape 411"/>
        <p:cNvGrpSpPr/>
        <p:nvPr/>
      </p:nvGrpSpPr>
      <p:grpSpPr>
        <a:xfrm>
          <a:off x="0" y="0"/>
          <a:ext cx="0" cy="0"/>
          <a:chOff x="0" y="0"/>
          <a:chExt cx="0" cy="0"/>
        </a:xfrm>
      </p:grpSpPr>
      <p:sp>
        <p:nvSpPr>
          <p:cNvPr id="412" name="Google Shape;412;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influence of time window </a:t>
            </a:r>
            <a:endParaRPr/>
          </a:p>
        </p:txBody>
      </p:sp>
      <p:sp>
        <p:nvSpPr>
          <p:cNvPr id="413" name="Google Shape;413;p57"/>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t>
            </a:r>
            <a:r>
              <a:rPr lang="en"/>
              <a:t>he length</a:t>
            </a:r>
            <a:endParaRPr/>
          </a:p>
        </p:txBody>
      </p:sp>
      <p:sp>
        <p:nvSpPr>
          <p:cNvPr id="414" name="Google Shape;414;p57"/>
          <p:cNvSpPr txBox="1"/>
          <p:nvPr>
            <p:ph idx="1" type="subTitle"/>
          </p:nvPr>
        </p:nvSpPr>
        <p:spPr>
          <a:xfrm>
            <a:off x="7200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predictive power of the ARIMA model was examined for two distinct periods - the entire span from 2012 to 2017, and a shorter duration from 2014 to 2017.</a:t>
            </a:r>
            <a:endParaRPr/>
          </a:p>
        </p:txBody>
      </p:sp>
      <p:sp>
        <p:nvSpPr>
          <p:cNvPr id="415" name="Google Shape;415;p57"/>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frequence</a:t>
            </a:r>
            <a:endParaRPr/>
          </a:p>
        </p:txBody>
      </p:sp>
      <p:sp>
        <p:nvSpPr>
          <p:cNvPr id="416" name="Google Shape;416;p57"/>
          <p:cNvSpPr txBox="1"/>
          <p:nvPr>
            <p:ph idx="4" type="subTitle"/>
          </p:nvPr>
        </p:nvSpPr>
        <p:spPr>
          <a:xfrm>
            <a:off x="341925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forecast quality was compared across three different frequencies (daily, weekly, and monthly) on the full 2012-2017 dataset.</a:t>
            </a:r>
            <a:endParaRPr/>
          </a:p>
        </p:txBody>
      </p:sp>
      <p:sp>
        <p:nvSpPr>
          <p:cNvPr id="417" name="Google Shape;417;p57"/>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
            </a:r>
            <a:r>
              <a:rPr lang="en"/>
              <a:t>average</a:t>
            </a:r>
            <a:endParaRPr/>
          </a:p>
        </p:txBody>
      </p:sp>
      <p:sp>
        <p:nvSpPr>
          <p:cNvPr id="418" name="Google Shape;418;p57"/>
          <p:cNvSpPr txBox="1"/>
          <p:nvPr>
            <p:ph idx="6" type="subTitle"/>
          </p:nvPr>
        </p:nvSpPr>
        <p:spPr>
          <a:xfrm>
            <a:off x="6118500" y="2774651"/>
            <a:ext cx="2305500" cy="15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weekly data averaging on the model's performance was investigated by using two weekly datasets from 2012 to 2017 - one based on data every seven days, and another using the average data of each week.</a:t>
            </a:r>
            <a:endParaRPr/>
          </a:p>
        </p:txBody>
      </p:sp>
      <p:sp>
        <p:nvSpPr>
          <p:cNvPr id="419" name="Google Shape;419;p57"/>
          <p:cNvSpPr txBox="1"/>
          <p:nvPr>
            <p:ph idx="7" type="title"/>
          </p:nvPr>
        </p:nvSpPr>
        <p:spPr>
          <a:xfrm>
            <a:off x="7200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20" name="Google Shape;420;p57"/>
          <p:cNvSpPr txBox="1"/>
          <p:nvPr>
            <p:ph idx="8" type="title"/>
          </p:nvPr>
        </p:nvSpPr>
        <p:spPr>
          <a:xfrm>
            <a:off x="341925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21" name="Google Shape;421;p57"/>
          <p:cNvSpPr txBox="1"/>
          <p:nvPr>
            <p:ph idx="9" type="title"/>
          </p:nvPr>
        </p:nvSpPr>
        <p:spPr>
          <a:xfrm>
            <a:off x="61185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5" name="Shape 425"/>
        <p:cNvGrpSpPr/>
        <p:nvPr/>
      </p:nvGrpSpPr>
      <p:grpSpPr>
        <a:xfrm>
          <a:off x="0" y="0"/>
          <a:ext cx="0" cy="0"/>
          <a:chOff x="0" y="0"/>
          <a:chExt cx="0" cy="0"/>
        </a:xfrm>
      </p:grpSpPr>
      <p:sp>
        <p:nvSpPr>
          <p:cNvPr id="426" name="Google Shape;426;p58"/>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length</a:t>
            </a:r>
            <a:endParaRPr sz="6000"/>
          </a:p>
        </p:txBody>
      </p:sp>
      <p:sp>
        <p:nvSpPr>
          <p:cNvPr id="427" name="Google Shape;427;p58"/>
          <p:cNvSpPr txBox="1"/>
          <p:nvPr/>
        </p:nvSpPr>
        <p:spPr>
          <a:xfrm>
            <a:off x="713225" y="1682425"/>
            <a:ext cx="3818700" cy="11655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first part of our study concerns the influence of the length of the time window on the forecasting results. Two different time periods have been considered - the full period from 2012 to 2017, and a shorter one from 2014 to 2017. The ARIMA model's predictive power is examined for both these periods.</a:t>
            </a:r>
            <a:endParaRPr sz="1100">
              <a:solidFill>
                <a:srgbClr val="FFFFFF"/>
              </a:solidFill>
              <a:latin typeface="Figtree"/>
              <a:ea typeface="Figtree"/>
              <a:cs typeface="Figtree"/>
              <a:sym typeface="Figtre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1" name="Shape 431"/>
        <p:cNvGrpSpPr/>
        <p:nvPr/>
      </p:nvGrpSpPr>
      <p:grpSpPr>
        <a:xfrm>
          <a:off x="0" y="0"/>
          <a:ext cx="0" cy="0"/>
          <a:chOff x="0" y="0"/>
          <a:chExt cx="0" cy="0"/>
        </a:xfrm>
      </p:grpSpPr>
      <p:sp>
        <p:nvSpPr>
          <p:cNvPr id="432" name="Google Shape;432;p59"/>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33" name="Google Shape;433;p59"/>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5 </a:t>
            </a:r>
            <a:r>
              <a:rPr b="1" lang="en" sz="2000">
                <a:solidFill>
                  <a:schemeClr val="lt1"/>
                </a:solidFill>
                <a:latin typeface="Times New Roman"/>
                <a:ea typeface="Times New Roman"/>
                <a:cs typeface="Times New Roman"/>
                <a:sym typeface="Times New Roman"/>
              </a:rPr>
              <a:t>years: ARIMA (2,1,1)</a:t>
            </a:r>
            <a:endParaRPr b="1" sz="2000">
              <a:solidFill>
                <a:schemeClr val="lt1"/>
              </a:solidFill>
              <a:latin typeface="Times New Roman"/>
              <a:ea typeface="Times New Roman"/>
              <a:cs typeface="Times New Roman"/>
              <a:sym typeface="Times New Roman"/>
            </a:endParaRPr>
          </a:p>
        </p:txBody>
      </p:sp>
      <p:sp>
        <p:nvSpPr>
          <p:cNvPr id="434" name="Google Shape;434;p59"/>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7.7824, df = 7, p-value = 0.3522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3.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2.505617e-05 0.008151126 0.005958462 0.0003575575 0.07964047 0.9961046 3.288009e-05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4.282435e-02 0.048625278 0.044155729 0.5481007908 0.56549402 7.3817245 9.702540e-01  10.75785</a:t>
            </a:r>
            <a:endParaRPr sz="700">
              <a:latin typeface="Courier New"/>
              <a:ea typeface="Courier New"/>
              <a:cs typeface="Courier New"/>
              <a:sym typeface="Courier New"/>
            </a:endParaRPr>
          </a:p>
        </p:txBody>
      </p:sp>
      <p:pic>
        <p:nvPicPr>
          <p:cNvPr id="435" name="Google Shape;435;p59"/>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36" name="Google Shape;436;p59"/>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0" name="Shape 440"/>
        <p:cNvGrpSpPr/>
        <p:nvPr/>
      </p:nvGrpSpPr>
      <p:grpSpPr>
        <a:xfrm>
          <a:off x="0" y="0"/>
          <a:ext cx="0" cy="0"/>
          <a:chOff x="0" y="0"/>
          <a:chExt cx="0" cy="0"/>
        </a:xfrm>
      </p:grpSpPr>
      <p:sp>
        <p:nvSpPr>
          <p:cNvPr id="441" name="Google Shape;441;p60"/>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42" name="Google Shape;442;p60"/>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3</a:t>
            </a:r>
            <a:r>
              <a:rPr b="1" lang="en" sz="2000">
                <a:solidFill>
                  <a:schemeClr val="lt1"/>
                </a:solidFill>
                <a:latin typeface="Times New Roman"/>
                <a:ea typeface="Times New Roman"/>
                <a:cs typeface="Times New Roman"/>
                <a:sym typeface="Times New Roman"/>
              </a:rPr>
              <a:t> years: ARIMA (1,1,1)</a:t>
            </a:r>
            <a:endParaRPr b="1" sz="2000">
              <a:solidFill>
                <a:schemeClr val="lt1"/>
              </a:solidFill>
              <a:latin typeface="Times New Roman"/>
              <a:ea typeface="Times New Roman"/>
              <a:cs typeface="Times New Roman"/>
              <a:sym typeface="Times New Roman"/>
            </a:endParaRPr>
          </a:p>
        </p:txBody>
      </p:sp>
      <p:sp>
        <p:nvSpPr>
          <p:cNvPr id="443" name="Google Shape;443;p60"/>
          <p:cNvSpPr txBox="1"/>
          <p:nvPr>
            <p:ph idx="1" type="subTitle"/>
          </p:nvPr>
        </p:nvSpPr>
        <p:spPr>
          <a:xfrm>
            <a:off x="424875" y="3978400"/>
            <a:ext cx="57924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Q* = 5.1082, df = 8, p-value = 0.7459</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Training set 3.638195e-06 0.008429114 0.005928125 -0.0000557846 0.0776588 0.996595 0.03214627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2.788398e-02 0.035589545 0.028078593  0.3549637326 0.3574610 4.720377 0.96752675  8.663283</a:t>
            </a:r>
            <a:endParaRPr>
              <a:highlight>
                <a:schemeClr val="dk1"/>
              </a:highlight>
            </a:endParaRPr>
          </a:p>
        </p:txBody>
      </p:sp>
      <p:pic>
        <p:nvPicPr>
          <p:cNvPr id="444" name="Google Shape;444;p60"/>
          <p:cNvPicPr preferRelativeResize="0"/>
          <p:nvPr/>
        </p:nvPicPr>
        <p:blipFill>
          <a:blip r:embed="rId3">
            <a:alphaModFix/>
          </a:blip>
          <a:stretch>
            <a:fillRect/>
          </a:stretch>
        </p:blipFill>
        <p:spPr>
          <a:xfrm>
            <a:off x="306950" y="1437325"/>
            <a:ext cx="4041274" cy="2494050"/>
          </a:xfrm>
          <a:prstGeom prst="rect">
            <a:avLst/>
          </a:prstGeom>
          <a:noFill/>
          <a:ln>
            <a:noFill/>
          </a:ln>
        </p:spPr>
      </p:pic>
      <p:pic>
        <p:nvPicPr>
          <p:cNvPr id="445" name="Google Shape;445;p60"/>
          <p:cNvPicPr preferRelativeResize="0"/>
          <p:nvPr/>
        </p:nvPicPr>
        <p:blipFill>
          <a:blip r:embed="rId4">
            <a:alphaModFix/>
          </a:blip>
          <a:stretch>
            <a:fillRect/>
          </a:stretch>
        </p:blipFill>
        <p:spPr>
          <a:xfrm>
            <a:off x="4457150" y="229900"/>
            <a:ext cx="4586374" cy="2830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Summary</a:t>
            </a:r>
            <a:endParaRPr sz="3500">
              <a:latin typeface="Times New Roman"/>
              <a:ea typeface="Times New Roman"/>
              <a:cs typeface="Times New Roman"/>
              <a:sym typeface="Times New Roman"/>
            </a:endParaRPr>
          </a:p>
        </p:txBody>
      </p:sp>
      <p:sp>
        <p:nvSpPr>
          <p:cNvPr id="160" name="Google Shape;160;p25"/>
          <p:cNvSpPr txBox="1"/>
          <p:nvPr/>
        </p:nvSpPr>
        <p:spPr>
          <a:xfrm>
            <a:off x="563275" y="1551525"/>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Applying time series analysis to the study of the United States stock indices,  including NASDAQ, DJIA, and SPX 500.</a:t>
            </a:r>
            <a:endParaRPr b="1" sz="1500">
              <a:latin typeface="Times New Roman"/>
              <a:ea typeface="Times New Roman"/>
              <a:cs typeface="Times New Roman"/>
              <a:sym typeface="Times New Roman"/>
            </a:endParaRPr>
          </a:p>
          <a:p>
            <a:pPr indent="-323850" lvl="0" marL="45720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Unravel their underlying patterns, dependencies, and possibly forecast future movements.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ARIMA model &amp; ETS model — Forecast</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Compare the forecasting performance of ARIMA model and ETS model</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Regularity, commonalities and differences behind three stock indices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Influence of different time windows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9" name="Shape 449"/>
        <p:cNvGrpSpPr/>
        <p:nvPr/>
      </p:nvGrpSpPr>
      <p:grpSpPr>
        <a:xfrm>
          <a:off x="0" y="0"/>
          <a:ext cx="0" cy="0"/>
          <a:chOff x="0" y="0"/>
          <a:chExt cx="0" cy="0"/>
        </a:xfrm>
      </p:grpSpPr>
      <p:sp>
        <p:nvSpPr>
          <p:cNvPr id="450" name="Google Shape;450;p61"/>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frequence</a:t>
            </a:r>
            <a:endParaRPr sz="6000"/>
          </a:p>
        </p:txBody>
      </p:sp>
      <p:sp>
        <p:nvSpPr>
          <p:cNvPr id="451" name="Google Shape;451;p61"/>
          <p:cNvSpPr txBox="1"/>
          <p:nvPr/>
        </p:nvSpPr>
        <p:spPr>
          <a:xfrm>
            <a:off x="713226" y="1682437"/>
            <a:ext cx="3818700" cy="10587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second part delves into the effects of data frequency. Three different frequencies - daily, weekly, and monthly - were analyzed using the full 2012-2017 dataset. The forecasts produced by the ARIMA model for each frequency were then compared.</a:t>
            </a:r>
            <a:endParaRPr sz="1100">
              <a:solidFill>
                <a:srgbClr val="FFFFFF"/>
              </a:solidFill>
              <a:latin typeface="Figtree"/>
              <a:ea typeface="Figtree"/>
              <a:cs typeface="Figtree"/>
              <a:sym typeface="Figtre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5" name="Shape 455"/>
        <p:cNvGrpSpPr/>
        <p:nvPr/>
      </p:nvGrpSpPr>
      <p:grpSpPr>
        <a:xfrm>
          <a:off x="0" y="0"/>
          <a:ext cx="0" cy="0"/>
          <a:chOff x="0" y="0"/>
          <a:chExt cx="0" cy="0"/>
        </a:xfrm>
      </p:grpSpPr>
      <p:sp>
        <p:nvSpPr>
          <p:cNvPr id="456" name="Google Shape;456;p62"/>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57" name="Google Shape;457;p62"/>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5 years: ARIMA (2,1,1)</a:t>
            </a:r>
            <a:endParaRPr b="1" sz="2000">
              <a:solidFill>
                <a:schemeClr val="lt1"/>
              </a:solidFill>
              <a:latin typeface="Times New Roman"/>
              <a:ea typeface="Times New Roman"/>
              <a:cs typeface="Times New Roman"/>
              <a:sym typeface="Times New Roman"/>
            </a:endParaRPr>
          </a:p>
        </p:txBody>
      </p:sp>
      <p:sp>
        <p:nvSpPr>
          <p:cNvPr id="458" name="Google Shape;458;p62"/>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7.7824, df = 7, p-value = 0.3522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3.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2.505617e-05 0.008151126 0.005958462 0.0003575575 0.07964047 0.9961046 3.288009e-05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4.282435e-02 0.048625278 0.044155729 0.5481007908 0.56549402 7.3817245 9.702540e-01  10.75785</a:t>
            </a:r>
            <a:endParaRPr sz="700">
              <a:latin typeface="Courier New"/>
              <a:ea typeface="Courier New"/>
              <a:cs typeface="Courier New"/>
              <a:sym typeface="Courier New"/>
            </a:endParaRPr>
          </a:p>
        </p:txBody>
      </p:sp>
      <p:pic>
        <p:nvPicPr>
          <p:cNvPr id="459" name="Google Shape;459;p62"/>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60" name="Google Shape;460;p62"/>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4" name="Shape 464"/>
        <p:cNvGrpSpPr/>
        <p:nvPr/>
      </p:nvGrpSpPr>
      <p:grpSpPr>
        <a:xfrm>
          <a:off x="0" y="0"/>
          <a:ext cx="0" cy="0"/>
          <a:chOff x="0" y="0"/>
          <a:chExt cx="0" cy="0"/>
        </a:xfrm>
      </p:grpSpPr>
      <p:sp>
        <p:nvSpPr>
          <p:cNvPr id="465" name="Google Shape;465;p63"/>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frequence</a:t>
            </a:r>
            <a:r>
              <a:rPr lang="en">
                <a:latin typeface="Times New Roman"/>
                <a:ea typeface="Times New Roman"/>
                <a:cs typeface="Times New Roman"/>
                <a:sym typeface="Times New Roman"/>
              </a:rPr>
              <a:t> of time</a:t>
            </a:r>
            <a:endParaRPr sz="3500">
              <a:latin typeface="Times New Roman"/>
              <a:ea typeface="Times New Roman"/>
              <a:cs typeface="Times New Roman"/>
              <a:sym typeface="Times New Roman"/>
            </a:endParaRPr>
          </a:p>
        </p:txBody>
      </p:sp>
      <p:sp>
        <p:nvSpPr>
          <p:cNvPr id="466" name="Google Shape;466;p6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week(7)</a:t>
            </a:r>
            <a:r>
              <a:rPr b="1" lang="en" sz="2000">
                <a:solidFill>
                  <a:schemeClr val="lt1"/>
                </a:solidFill>
                <a:latin typeface="Times New Roman"/>
                <a:ea typeface="Times New Roman"/>
                <a:cs typeface="Times New Roman"/>
                <a:sym typeface="Times New Roman"/>
              </a:rPr>
              <a:t>: ARIMA (1,1,1)</a:t>
            </a:r>
            <a:endParaRPr b="1" sz="2000">
              <a:solidFill>
                <a:schemeClr val="lt1"/>
              </a:solidFill>
              <a:latin typeface="Times New Roman"/>
              <a:ea typeface="Times New Roman"/>
              <a:cs typeface="Times New Roman"/>
              <a:sym typeface="Times New Roman"/>
            </a:endParaRPr>
          </a:p>
        </p:txBody>
      </p:sp>
      <p:sp>
        <p:nvSpPr>
          <p:cNvPr id="467" name="Google Shape;467;p63"/>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12.448, df = 8, p-value = 0.1323</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0.0001713824 0.02012570 0.01526111 0.002466202 0.2039130 0.9591801 0.008511103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0.0319201239 0.04008905 0.03608085 0.407990798 0.4623216 2.2677271 0.796134121  3.165462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68" name="Google Shape;468;p63"/>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69" name="Google Shape;469;p63"/>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3" name="Shape 473"/>
        <p:cNvGrpSpPr/>
        <p:nvPr/>
      </p:nvGrpSpPr>
      <p:grpSpPr>
        <a:xfrm>
          <a:off x="0" y="0"/>
          <a:ext cx="0" cy="0"/>
          <a:chOff x="0" y="0"/>
          <a:chExt cx="0" cy="0"/>
        </a:xfrm>
      </p:grpSpPr>
      <p:sp>
        <p:nvSpPr>
          <p:cNvPr id="474" name="Google Shape;474;p64"/>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75" name="Google Shape;475;p6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month(30)</a:t>
            </a:r>
            <a:r>
              <a:rPr b="1" lang="en" sz="2000">
                <a:solidFill>
                  <a:schemeClr val="lt1"/>
                </a:solidFill>
                <a:latin typeface="Times New Roman"/>
                <a:ea typeface="Times New Roman"/>
                <a:cs typeface="Times New Roman"/>
                <a:sym typeface="Times New Roman"/>
              </a:rPr>
              <a:t>: ARIMA (2,1,2)</a:t>
            </a:r>
            <a:endParaRPr b="1" sz="2000">
              <a:solidFill>
                <a:schemeClr val="lt1"/>
              </a:solidFill>
              <a:latin typeface="Times New Roman"/>
              <a:ea typeface="Times New Roman"/>
              <a:cs typeface="Times New Roman"/>
              <a:sym typeface="Times New Roman"/>
            </a:endParaRPr>
          </a:p>
        </p:txBody>
      </p:sp>
      <p:sp>
        <p:nvSpPr>
          <p:cNvPr id="476" name="Google Shape;476;p64"/>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ARIMA(2,1,2)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9.1291, df = 6, p-value = 0.1664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4.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0.0004721178 0.02190386 0.01722273 0.007072524 0.2300238 0.8446693 0.006660298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0.0388287037 0.04547456 0.04033658 0.496753370 0.5164284 1.9782615 0.604087687   2.45279</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77" name="Google Shape;477;p64"/>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78" name="Google Shape;478;p64"/>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2" name="Shape 482"/>
        <p:cNvGrpSpPr/>
        <p:nvPr/>
      </p:nvGrpSpPr>
      <p:grpSpPr>
        <a:xfrm>
          <a:off x="0" y="0"/>
          <a:ext cx="0" cy="0"/>
          <a:chOff x="0" y="0"/>
          <a:chExt cx="0" cy="0"/>
        </a:xfrm>
      </p:grpSpPr>
      <p:sp>
        <p:nvSpPr>
          <p:cNvPr id="483" name="Google Shape;483;p65"/>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average</a:t>
            </a:r>
            <a:endParaRPr sz="6000"/>
          </a:p>
        </p:txBody>
      </p:sp>
      <p:sp>
        <p:nvSpPr>
          <p:cNvPr id="484" name="Google Shape;484;p65"/>
          <p:cNvSpPr txBox="1"/>
          <p:nvPr/>
        </p:nvSpPr>
        <p:spPr>
          <a:xfrm>
            <a:off x="713226" y="1682437"/>
            <a:ext cx="3818700" cy="10587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third part explores the influence of data averaging on the model's performance. Two weekly datasets from 2012 to 2017 were utilized - one created by selecting data every seven days and the other by averaging the data over each week.</a:t>
            </a:r>
            <a:endParaRPr sz="1100">
              <a:solidFill>
                <a:srgbClr val="FFFFFF"/>
              </a:solidFill>
              <a:latin typeface="Figtree"/>
              <a:ea typeface="Figtree"/>
              <a:cs typeface="Figtree"/>
              <a:sym typeface="Figtre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8" name="Shape 488"/>
        <p:cNvGrpSpPr/>
        <p:nvPr/>
      </p:nvGrpSpPr>
      <p:grpSpPr>
        <a:xfrm>
          <a:off x="0" y="0"/>
          <a:ext cx="0" cy="0"/>
          <a:chOff x="0" y="0"/>
          <a:chExt cx="0" cy="0"/>
        </a:xfrm>
      </p:grpSpPr>
      <p:sp>
        <p:nvSpPr>
          <p:cNvPr id="489" name="Google Shape;489;p66"/>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averaging</a:t>
            </a:r>
            <a:endParaRPr sz="3500">
              <a:latin typeface="Times New Roman"/>
              <a:ea typeface="Times New Roman"/>
              <a:cs typeface="Times New Roman"/>
              <a:sym typeface="Times New Roman"/>
            </a:endParaRPr>
          </a:p>
        </p:txBody>
      </p:sp>
      <p:sp>
        <p:nvSpPr>
          <p:cNvPr id="490" name="Google Shape;490;p66"/>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week: ARIMA (1,1,1)</a:t>
            </a:r>
            <a:endParaRPr b="1" sz="2000">
              <a:solidFill>
                <a:schemeClr val="lt1"/>
              </a:solidFill>
              <a:latin typeface="Times New Roman"/>
              <a:ea typeface="Times New Roman"/>
              <a:cs typeface="Times New Roman"/>
              <a:sym typeface="Times New Roman"/>
            </a:endParaRPr>
          </a:p>
        </p:txBody>
      </p:sp>
      <p:sp>
        <p:nvSpPr>
          <p:cNvPr id="491" name="Google Shape;491;p66"/>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12.448, df = 8, p-value = 0.1323</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0.0001713824 0.02012570 0.01526111 0.002466202 0.2039130 0.9591801 0.008511103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0.0319201239 0.04008905 0.03608085 0.407990798 0.4623216 2.2677271 0.796134121  3.165462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92" name="Google Shape;492;p66"/>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93" name="Google Shape;493;p66"/>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7" name="Shape 497"/>
        <p:cNvGrpSpPr/>
        <p:nvPr/>
      </p:nvGrpSpPr>
      <p:grpSpPr>
        <a:xfrm>
          <a:off x="0" y="0"/>
          <a:ext cx="0" cy="0"/>
          <a:chOff x="0" y="0"/>
          <a:chExt cx="0" cy="0"/>
        </a:xfrm>
      </p:grpSpPr>
      <p:sp>
        <p:nvSpPr>
          <p:cNvPr id="498" name="Google Shape;498;p67"/>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averaging</a:t>
            </a:r>
            <a:endParaRPr sz="3500">
              <a:latin typeface="Times New Roman"/>
              <a:ea typeface="Times New Roman"/>
              <a:cs typeface="Times New Roman"/>
              <a:sym typeface="Times New Roman"/>
            </a:endParaRPr>
          </a:p>
        </p:txBody>
      </p:sp>
      <p:sp>
        <p:nvSpPr>
          <p:cNvPr id="499" name="Google Shape;499;p67"/>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average</a:t>
            </a:r>
            <a:r>
              <a:rPr b="1" lang="en" sz="2000">
                <a:solidFill>
                  <a:schemeClr val="lt1"/>
                </a:solidFill>
                <a:latin typeface="Times New Roman"/>
                <a:ea typeface="Times New Roman"/>
                <a:cs typeface="Times New Roman"/>
                <a:sym typeface="Times New Roman"/>
              </a:rPr>
              <a:t>: ARIMA (0,1,1)</a:t>
            </a:r>
            <a:endParaRPr b="1" sz="2000">
              <a:solidFill>
                <a:schemeClr val="lt1"/>
              </a:solidFill>
              <a:latin typeface="Times New Roman"/>
              <a:ea typeface="Times New Roman"/>
              <a:cs typeface="Times New Roman"/>
              <a:sym typeface="Times New Roman"/>
            </a:endParaRPr>
          </a:p>
        </p:txBody>
      </p:sp>
      <p:sp>
        <p:nvSpPr>
          <p:cNvPr id="500" name="Google Shape;500;p67"/>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ARIMA(0,1,1)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10.189, df = 9, p-value = 0.3354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1.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2.464104e-05 0.01310248 0.01010023 0.0004639407 0.1350363 0.9529594 0.001821072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5.429537e-02 0.05926211 0.05496389 0.6954121511 0.7041479 5.1858576 0.883141483  7.104924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501" name="Google Shape;501;p67"/>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502" name="Google Shape;502;p67"/>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508" name="Google Shape;508;p68"/>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lang="en">
                <a:latin typeface="Times New Roman"/>
                <a:ea typeface="Times New Roman"/>
                <a:cs typeface="Times New Roman"/>
                <a:sym typeface="Times New Roman"/>
              </a:rPr>
              <a:t>03</a:t>
            </a:r>
            <a:endParaRPr>
              <a:latin typeface="Times New Roman"/>
              <a:ea typeface="Times New Roman"/>
              <a:cs typeface="Times New Roman"/>
              <a:sym typeface="Times New Roman"/>
            </a:endParaRPr>
          </a:p>
        </p:txBody>
      </p:sp>
      <p:sp>
        <p:nvSpPr>
          <p:cNvPr id="509" name="Google Shape;509;p68"/>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3</a:t>
            </a:r>
            <a:r>
              <a:rPr b="1" lang="en" sz="1000">
                <a:solidFill>
                  <a:srgbClr val="FFFFFF"/>
                </a:solidFill>
                <a:latin typeface="Times New Roman"/>
                <a:ea typeface="Times New Roman"/>
                <a:cs typeface="Times New Roman"/>
                <a:sym typeface="Times New Roman"/>
              </a:rPr>
              <a:t>.1 Summary of Findings   3.2 Implications</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961525" y="1513050"/>
            <a:ext cx="51744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Thanks for watching :)</a:t>
            </a:r>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196850" lvl="0" marL="241300" rtl="0" algn="l">
              <a:spcBef>
                <a:spcPts val="300"/>
              </a:spcBef>
              <a:spcAft>
                <a:spcPts val="0"/>
              </a:spcAft>
              <a:buSzPts val="1100"/>
              <a:buChar char="●"/>
            </a:pPr>
            <a:r>
              <a:rPr lang="en" u="sng"/>
              <a:t>Yahoo Finance. (2023, July 17). S&amp;P 500 Index (^GSPC) Stock Price, News, Quote &amp; History. Retrieved July 17, 2023, from https://finance.yahoo.com/quote/%5EGSPC/</a:t>
            </a:r>
            <a:endParaRPr u="sng"/>
          </a:p>
          <a:p>
            <a:pPr indent="-196850" lvl="0" marL="241300" rtl="0" algn="l">
              <a:spcBef>
                <a:spcPts val="300"/>
              </a:spcBef>
              <a:spcAft>
                <a:spcPts val="0"/>
              </a:spcAft>
              <a:buSzPts val="1100"/>
              <a:buChar char="●"/>
            </a:pPr>
            <a:r>
              <a:rPr lang="en" u="sng"/>
              <a:t>Yahoo Finance. (2023, July 17). Dow Jones Industrial Average (^DJI) Stock Price, News, Quote &amp; History. Retrieved July 17, 2023, from https://finance.yahoo.com/quote/%5EDJI?p=%5EDJI</a:t>
            </a:r>
            <a:endParaRPr u="sng"/>
          </a:p>
          <a:p>
            <a:pPr indent="-196850" lvl="0" marL="241300" rtl="0" algn="l">
              <a:spcBef>
                <a:spcPts val="300"/>
              </a:spcBef>
              <a:spcAft>
                <a:spcPts val="0"/>
              </a:spcAft>
              <a:buSzPts val="1100"/>
              <a:buChar char="●"/>
            </a:pPr>
            <a:r>
              <a:rPr lang="en" u="sng"/>
              <a:t>Yahoo Finance. (2023, July 17). NASDAQ Composite (^IXIC) Stock Price, News, Quote &amp; History. Retrieved July 17, 2023, from https://finance.yahoo.com/quote/%5EIXIC/</a:t>
            </a:r>
            <a:endParaRPr u="sng"/>
          </a:p>
          <a:p>
            <a:pPr indent="0" lvl="0" marL="0" rtl="0" algn="l">
              <a:spcBef>
                <a:spcPts val="300"/>
              </a:spcBef>
              <a:spcAft>
                <a:spcPts val="0"/>
              </a:spcAft>
              <a:buNone/>
            </a:pPr>
            <a:r>
              <a:t/>
            </a:r>
            <a:endParaRPr u="sng"/>
          </a:p>
        </p:txBody>
      </p:sp>
      <p:sp>
        <p:nvSpPr>
          <p:cNvPr id="520" name="Google Shape;520;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Scope</a:t>
            </a:r>
            <a:endParaRPr sz="3500">
              <a:latin typeface="Times New Roman"/>
              <a:ea typeface="Times New Roman"/>
              <a:cs typeface="Times New Roman"/>
              <a:sym typeface="Times New Roman"/>
            </a:endParaRPr>
          </a:p>
        </p:txBody>
      </p:sp>
      <p:sp>
        <p:nvSpPr>
          <p:cNvPr id="166" name="Google Shape;166;p26"/>
          <p:cNvSpPr txBox="1"/>
          <p:nvPr/>
        </p:nvSpPr>
        <p:spPr>
          <a:xfrm>
            <a:off x="563275" y="1551525"/>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Time series analysis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indices of the United States: </a:t>
            </a:r>
            <a:r>
              <a:rPr b="1" lang="en" sz="1500">
                <a:latin typeface="Times New Roman"/>
                <a:ea typeface="Times New Roman"/>
                <a:cs typeface="Times New Roman"/>
                <a:sym typeface="Times New Roman"/>
              </a:rPr>
              <a:t>NASDAQ, DJIA, and SPX 500</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20 years — 1999 - 2019</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Forecasting — data for 5 years — 2012 - 2017</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primary data &amp; secondary data</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Potential limitations — unpredictable nature &amp; numerous external factors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 sz="1500">
                <a:latin typeface="Times New Roman"/>
                <a:ea typeface="Times New Roman"/>
                <a:cs typeface="Times New Roman"/>
                <a:sym typeface="Times New Roman"/>
              </a:rPr>
              <a:t>(political events, policy changes, global economic trends …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idx="1" type="body"/>
          </p:nvPr>
        </p:nvSpPr>
        <p:spPr>
          <a:xfrm>
            <a:off x="720000" y="1215750"/>
            <a:ext cx="65502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t>#following code use python to grab the stock index data from Yahoo Finance</a:t>
            </a:r>
            <a:endParaRPr/>
          </a:p>
          <a:p>
            <a:pPr indent="0" lvl="0" marL="0" rtl="0" algn="l">
              <a:spcBef>
                <a:spcPts val="300"/>
              </a:spcBef>
              <a:spcAft>
                <a:spcPts val="0"/>
              </a:spcAft>
              <a:buNone/>
            </a:pPr>
            <a:r>
              <a:rPr lang="en"/>
              <a:t>import pandas as pd</a:t>
            </a:r>
            <a:endParaRPr/>
          </a:p>
          <a:p>
            <a:pPr indent="0" lvl="0" marL="0" rtl="0" algn="l">
              <a:spcBef>
                <a:spcPts val="300"/>
              </a:spcBef>
              <a:spcAft>
                <a:spcPts val="0"/>
              </a:spcAft>
              <a:buNone/>
            </a:pPr>
            <a:r>
              <a:rPr lang="en"/>
              <a:t>import yfinance as yf</a:t>
            </a:r>
            <a:endParaRPr/>
          </a:p>
          <a:p>
            <a:pPr indent="0" lvl="0" marL="0" rtl="0" algn="l">
              <a:spcBef>
                <a:spcPts val="300"/>
              </a:spcBef>
              <a:spcAft>
                <a:spcPts val="0"/>
              </a:spcAft>
              <a:buNone/>
            </a:pPr>
            <a:r>
              <a:rPr lang="en"/>
              <a:t>start_date = "2012-01-01"</a:t>
            </a:r>
            <a:endParaRPr/>
          </a:p>
          <a:p>
            <a:pPr indent="0" lvl="0" marL="0" rtl="0" algn="l">
              <a:spcBef>
                <a:spcPts val="300"/>
              </a:spcBef>
              <a:spcAft>
                <a:spcPts val="0"/>
              </a:spcAft>
              <a:buNone/>
            </a:pPr>
            <a:r>
              <a:rPr lang="en"/>
              <a:t>end_date = "2017-12-31"</a:t>
            </a:r>
            <a:endParaRPr/>
          </a:p>
          <a:p>
            <a:pPr indent="0" lvl="0" marL="0" rtl="0" algn="l">
              <a:spcBef>
                <a:spcPts val="300"/>
              </a:spcBef>
              <a:spcAft>
                <a:spcPts val="0"/>
              </a:spcAft>
              <a:buNone/>
            </a:pPr>
            <a:r>
              <a:rPr lang="en"/>
              <a:t>spx=yf.download('^GSPC',start=start_date, end=end_date)</a:t>
            </a:r>
            <a:endParaRPr/>
          </a:p>
          <a:p>
            <a:pPr indent="0" lvl="0" marL="0" rtl="0" algn="l">
              <a:spcBef>
                <a:spcPts val="300"/>
              </a:spcBef>
              <a:spcAft>
                <a:spcPts val="0"/>
              </a:spcAft>
              <a:buNone/>
            </a:pPr>
            <a:r>
              <a:rPr lang="en"/>
              <a:t>data=spx.reset_index()</a:t>
            </a:r>
            <a:endParaRPr/>
          </a:p>
          <a:p>
            <a:pPr indent="0" lvl="0" marL="0" rtl="0" algn="l">
              <a:spcBef>
                <a:spcPts val="300"/>
              </a:spcBef>
              <a:spcAft>
                <a:spcPts val="0"/>
              </a:spcAft>
              <a:buNone/>
            </a:pPr>
            <a:r>
              <a:rPr lang="en"/>
              <a:t>three_years_data = data[data['Date'] &gt; data['Date'].max() - pd.DateOffset(years=3)]</a:t>
            </a:r>
            <a:endParaRPr/>
          </a:p>
          <a:p>
            <a:pPr indent="0" lvl="0" marL="0" rtl="0" algn="l">
              <a:spcBef>
                <a:spcPts val="300"/>
              </a:spcBef>
              <a:spcAft>
                <a:spcPts val="0"/>
              </a:spcAft>
              <a:buNone/>
            </a:pPr>
            <a:r>
              <a:rPr lang="en"/>
              <a:t>two_years_data = data[data['Date'] &gt; data['Date'].max() - pd.DateOffset(years=2)]</a:t>
            </a:r>
            <a:endParaRPr/>
          </a:p>
          <a:p>
            <a:pPr indent="0" lvl="0" marL="0" rtl="0" algn="l">
              <a:spcBef>
                <a:spcPts val="300"/>
              </a:spcBef>
              <a:spcAft>
                <a:spcPts val="0"/>
              </a:spcAft>
              <a:buNone/>
            </a:pPr>
            <a:r>
              <a:rPr lang="en"/>
              <a:t>freq_seven_data = data.iloc[::7, :]</a:t>
            </a:r>
            <a:endParaRPr/>
          </a:p>
          <a:p>
            <a:pPr indent="0" lvl="0" marL="0" rtl="0" algn="l">
              <a:spcBef>
                <a:spcPts val="300"/>
              </a:spcBef>
              <a:spcAft>
                <a:spcPts val="0"/>
              </a:spcAft>
              <a:buNone/>
            </a:pPr>
            <a:r>
              <a:rPr lang="en"/>
              <a:t>freq_seven_mean_data = data.resample('7D', on='Date').mean()</a:t>
            </a:r>
            <a:endParaRPr/>
          </a:p>
          <a:p>
            <a:pPr indent="0" lvl="0" marL="0" rtl="0" algn="l">
              <a:spcBef>
                <a:spcPts val="300"/>
              </a:spcBef>
              <a:spcAft>
                <a:spcPts val="0"/>
              </a:spcAft>
              <a:buNone/>
            </a:pPr>
            <a:r>
              <a:rPr lang="en"/>
              <a:t>freq_30_data = data.resample('30D', on='Date').mean()</a:t>
            </a:r>
            <a:endParaRPr/>
          </a:p>
          <a:p>
            <a:pPr indent="0" lvl="0" marL="0" rtl="0" algn="l">
              <a:spcBef>
                <a:spcPts val="300"/>
              </a:spcBef>
              <a:spcAft>
                <a:spcPts val="0"/>
              </a:spcAft>
              <a:buNone/>
            </a:pPr>
            <a:r>
              <a:rPr lang="en"/>
              <a:t>five_years_data = data</a:t>
            </a:r>
            <a:endParaRPr/>
          </a:p>
          <a:p>
            <a:pPr indent="0" lvl="0" marL="0" rtl="0" algn="l">
              <a:spcBef>
                <a:spcPts val="300"/>
              </a:spcBef>
              <a:spcAft>
                <a:spcPts val="0"/>
              </a:spcAft>
              <a:buNone/>
            </a:pPr>
            <a:r>
              <a:rPr lang="en"/>
              <a:t>three_years_data.to_csv('process/SPX_3years.csv')</a:t>
            </a:r>
            <a:endParaRPr/>
          </a:p>
          <a:p>
            <a:pPr indent="0" lvl="0" marL="0" rtl="0" algn="l">
              <a:spcBef>
                <a:spcPts val="300"/>
              </a:spcBef>
              <a:spcAft>
                <a:spcPts val="0"/>
              </a:spcAft>
              <a:buNone/>
            </a:pPr>
            <a:r>
              <a:rPr lang="en"/>
              <a:t>two_years_data.to_csv('process/SPX_2years.csv')</a:t>
            </a:r>
            <a:endParaRPr/>
          </a:p>
          <a:p>
            <a:pPr indent="0" lvl="0" marL="0" rtl="0" algn="l">
              <a:spcBef>
                <a:spcPts val="300"/>
              </a:spcBef>
              <a:spcAft>
                <a:spcPts val="0"/>
              </a:spcAft>
              <a:buNone/>
            </a:pPr>
            <a:r>
              <a:rPr lang="en"/>
              <a:t>freq_seven_data.to_csv('process/SPX_freq7.csv')</a:t>
            </a:r>
            <a:endParaRPr/>
          </a:p>
          <a:p>
            <a:pPr indent="0" lvl="0" marL="0" rtl="0" algn="l">
              <a:spcBef>
                <a:spcPts val="300"/>
              </a:spcBef>
              <a:spcAft>
                <a:spcPts val="0"/>
              </a:spcAft>
              <a:buNone/>
            </a:pPr>
            <a:r>
              <a:rPr lang="en"/>
              <a:t>freq_seven_mean_data.to_csv('process/SPX_freq7_mean.csv')</a:t>
            </a:r>
            <a:endParaRPr/>
          </a:p>
          <a:p>
            <a:pPr indent="0" lvl="0" marL="0" rtl="0" algn="l">
              <a:spcBef>
                <a:spcPts val="300"/>
              </a:spcBef>
              <a:spcAft>
                <a:spcPts val="0"/>
              </a:spcAft>
              <a:buNone/>
            </a:pPr>
            <a:r>
              <a:rPr lang="en"/>
              <a:t>five_years_data.to_csv('process/SPX_5years.csv')</a:t>
            </a:r>
            <a:endParaRPr/>
          </a:p>
          <a:p>
            <a:pPr indent="0" lvl="0" marL="0" rtl="0" algn="l">
              <a:spcBef>
                <a:spcPts val="300"/>
              </a:spcBef>
              <a:spcAft>
                <a:spcPts val="0"/>
              </a:spcAft>
              <a:buNone/>
            </a:pPr>
            <a:r>
              <a:rPr lang="en"/>
              <a:t>freq_30_data.to_csv('process/SPX_freq30.csv')</a:t>
            </a:r>
            <a:endParaRPr/>
          </a:p>
          <a:p>
            <a:pPr indent="0" lvl="0" marL="0" rtl="0" algn="l">
              <a:spcBef>
                <a:spcPts val="300"/>
              </a:spcBef>
              <a:spcAft>
                <a:spcPts val="0"/>
              </a:spcAft>
              <a:buNone/>
            </a:pPr>
            <a:r>
              <a:rPr lang="en"/>
              <a:t>NASDAQ=yf.download('^IXIC', start=start_date, end=end_date)</a:t>
            </a:r>
            <a:endParaRPr/>
          </a:p>
          <a:p>
            <a:pPr indent="0" lvl="0" marL="0" rtl="0" algn="l">
              <a:spcBef>
                <a:spcPts val="300"/>
              </a:spcBef>
              <a:spcAft>
                <a:spcPts val="0"/>
              </a:spcAft>
              <a:buNone/>
            </a:pPr>
            <a:r>
              <a:rPr lang="en"/>
              <a:t>DJI=yf.download('DJI', start=start_date, end=end_date)</a:t>
            </a:r>
            <a:endParaRPr/>
          </a:p>
          <a:p>
            <a:pPr indent="0" lvl="0" marL="0" rtl="0" algn="l">
              <a:spcBef>
                <a:spcPts val="300"/>
              </a:spcBef>
              <a:spcAft>
                <a:spcPts val="0"/>
              </a:spcAft>
              <a:buNone/>
            </a:pPr>
            <a:r>
              <a:rPr lang="en"/>
              <a:t>NASDAQ.to_csv('data/NASDAQ.csv')</a:t>
            </a:r>
            <a:endParaRPr/>
          </a:p>
          <a:p>
            <a:pPr indent="0" lvl="0" marL="0" rtl="0" algn="l">
              <a:spcBef>
                <a:spcPts val="300"/>
              </a:spcBef>
              <a:spcAft>
                <a:spcPts val="0"/>
              </a:spcAft>
              <a:buNone/>
            </a:pPr>
            <a:r>
              <a:rPr lang="en"/>
              <a:t>DJI.to_csv('data/DJIA.csv')</a:t>
            </a:r>
            <a:endParaRPr/>
          </a:p>
          <a:p>
            <a:pPr indent="0" lvl="0" marL="0" rtl="0" algn="l">
              <a:spcBef>
                <a:spcPts val="300"/>
              </a:spcBef>
              <a:spcAft>
                <a:spcPts val="0"/>
              </a:spcAft>
              <a:buNone/>
            </a:pPr>
            <a:r>
              <a:rPr lang="en"/>
              <a:t>spx.to_csv('data/SPX.csv')</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526" name="Google Shape;526;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0"/>
                                        <p:tgtEl>
                                          <p:spTgt spid="525"/>
                                        </p:tgtEl>
                                        <p:attrNameLst>
                                          <p:attrName>ppt_y</p:attrName>
                                        </p:attrNameLst>
                                      </p:cBhvr>
                                      <p:tavLst>
                                        <p:tav fmla="" tm="0">
                                          <p:val>
                                            <p:strVal val="#ppt_y"/>
                                          </p:val>
                                        </p:tav>
                                        <p:tav fmla="" tm="100000">
                                          <p:val>
                                            <p:strVal val="#ppt_y-1"/>
                                          </p:val>
                                        </p:tav>
                                      </p:tavLst>
                                    </p:anim>
                                    <p:set>
                                      <p:cBhvr>
                                        <p:cTn dur="1" fill="hold">
                                          <p:stCondLst>
                                            <p:cond delay="5000"/>
                                          </p:stCondLst>
                                        </p:cTn>
                                        <p:tgtEl>
                                          <p:spTgt spid="5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idx="1" type="body"/>
          </p:nvPr>
        </p:nvSpPr>
        <p:spPr>
          <a:xfrm>
            <a:off x="720000" y="1215750"/>
            <a:ext cx="65502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t>#following code use R and the data from code_1 to generate plot</a:t>
            </a:r>
            <a:endParaRPr/>
          </a:p>
          <a:p>
            <a:pPr indent="0" lvl="0" marL="0" rtl="0" algn="l">
              <a:spcBef>
                <a:spcPts val="300"/>
              </a:spcBef>
              <a:spcAft>
                <a:spcPts val="0"/>
              </a:spcAft>
              <a:buNone/>
            </a:pPr>
            <a:r>
              <a:rPr lang="en"/>
              <a:t> library(fpp2)</a:t>
            </a:r>
            <a:endParaRPr/>
          </a:p>
          <a:p>
            <a:pPr indent="0" lvl="0" marL="0" rtl="0" algn="l">
              <a:spcBef>
                <a:spcPts val="300"/>
              </a:spcBef>
              <a:spcAft>
                <a:spcPts val="0"/>
              </a:spcAft>
              <a:buNone/>
            </a:pPr>
            <a:r>
              <a:rPr lang="en"/>
              <a:t>library(rmarkdown)</a:t>
            </a:r>
            <a:endParaRPr/>
          </a:p>
          <a:p>
            <a:pPr indent="0" lvl="0" marL="0" rtl="0" algn="l">
              <a:spcBef>
                <a:spcPts val="300"/>
              </a:spcBef>
              <a:spcAft>
                <a:spcPts val="0"/>
              </a:spcAft>
              <a:buNone/>
            </a:pPr>
            <a:r>
              <a:rPr lang="en"/>
              <a:t>library(itsmr)</a:t>
            </a:r>
            <a:endParaRPr/>
          </a:p>
          <a:p>
            <a:pPr indent="0" lvl="0" marL="0" rtl="0" algn="l">
              <a:spcBef>
                <a:spcPts val="300"/>
              </a:spcBef>
              <a:spcAft>
                <a:spcPts val="0"/>
              </a:spcAft>
              <a:buNone/>
            </a:pPr>
            <a:r>
              <a:rPr lang="en"/>
              <a:t>library(readr)</a:t>
            </a:r>
            <a:endParaRPr/>
          </a:p>
          <a:p>
            <a:pPr indent="0" lvl="0" marL="0" rtl="0" algn="l">
              <a:spcBef>
                <a:spcPts val="300"/>
              </a:spcBef>
              <a:spcAft>
                <a:spcPts val="0"/>
              </a:spcAft>
              <a:buNone/>
            </a:pPr>
            <a:r>
              <a:rPr lang="en"/>
              <a:t>spx.y5&lt;-read_csv("process/SPX_5years.csv")</a:t>
            </a:r>
            <a:endParaRPr/>
          </a:p>
          <a:p>
            <a:pPr indent="0" lvl="0" marL="0" rtl="0" algn="l">
              <a:spcBef>
                <a:spcPts val="300"/>
              </a:spcBef>
              <a:spcAft>
                <a:spcPts val="0"/>
              </a:spcAft>
              <a:buNone/>
            </a:pPr>
            <a:r>
              <a:rPr lang="en"/>
              <a:t>spx.y2&lt;-read_csv("process/SPX_2years.csv")</a:t>
            </a:r>
            <a:endParaRPr/>
          </a:p>
          <a:p>
            <a:pPr indent="0" lvl="0" marL="0" rtl="0" algn="l">
              <a:spcBef>
                <a:spcPts val="300"/>
              </a:spcBef>
              <a:spcAft>
                <a:spcPts val="0"/>
              </a:spcAft>
              <a:buNone/>
            </a:pPr>
            <a:r>
              <a:rPr lang="en"/>
              <a:t>spx.y3&lt;-read_csv("process/SPX_3years.csv")</a:t>
            </a:r>
            <a:endParaRPr/>
          </a:p>
          <a:p>
            <a:pPr indent="0" lvl="0" marL="0" rtl="0" algn="l">
              <a:spcBef>
                <a:spcPts val="300"/>
              </a:spcBef>
              <a:spcAft>
                <a:spcPts val="0"/>
              </a:spcAft>
              <a:buNone/>
            </a:pPr>
            <a:r>
              <a:rPr lang="en"/>
              <a:t>spx.f7&lt;-read_csv("process/SPX_freq7.csv")</a:t>
            </a:r>
            <a:endParaRPr/>
          </a:p>
          <a:p>
            <a:pPr indent="0" lvl="0" marL="0" rtl="0" algn="l">
              <a:spcBef>
                <a:spcPts val="300"/>
              </a:spcBef>
              <a:spcAft>
                <a:spcPts val="0"/>
              </a:spcAft>
              <a:buNone/>
            </a:pPr>
            <a:r>
              <a:rPr lang="en"/>
              <a:t>spx.f7m&lt;-read_csv("process/SPX_freq7_mean.csv")</a:t>
            </a:r>
            <a:endParaRPr/>
          </a:p>
          <a:p>
            <a:pPr indent="0" lvl="0" marL="0" rtl="0" algn="l">
              <a:spcBef>
                <a:spcPts val="300"/>
              </a:spcBef>
              <a:spcAft>
                <a:spcPts val="0"/>
              </a:spcAft>
              <a:buNone/>
            </a:pPr>
            <a:r>
              <a:rPr lang="en"/>
              <a:t>spx.f30&lt;-read_csv("process/SPX_freq30.csv")</a:t>
            </a:r>
            <a:endParaRPr/>
          </a:p>
          <a:p>
            <a:pPr indent="0" lvl="0" marL="0" rtl="0" algn="l">
              <a:spcBef>
                <a:spcPts val="300"/>
              </a:spcBef>
              <a:spcAft>
                <a:spcPts val="0"/>
              </a:spcAft>
              <a:buNone/>
            </a:pPr>
            <a:r>
              <a:rPr lang="en"/>
              <a:t>na&lt;-read_csv("data/NASDAQ.csv")</a:t>
            </a:r>
            <a:endParaRPr/>
          </a:p>
          <a:p>
            <a:pPr indent="0" lvl="0" marL="0" rtl="0" algn="l">
              <a:spcBef>
                <a:spcPts val="300"/>
              </a:spcBef>
              <a:spcAft>
                <a:spcPts val="0"/>
              </a:spcAft>
              <a:buNone/>
            </a:pPr>
            <a:r>
              <a:rPr lang="en"/>
              <a:t>dji&lt;-read_csv("data/DJIA.csv")</a:t>
            </a:r>
            <a:endParaRPr/>
          </a:p>
          <a:p>
            <a:pPr indent="0" lvl="0" marL="0" rtl="0" algn="l">
              <a:spcBef>
                <a:spcPts val="300"/>
              </a:spcBef>
              <a:spcAft>
                <a:spcPts val="0"/>
              </a:spcAft>
              <a:buNone/>
            </a:pPr>
            <a:r>
              <a:rPr lang="en"/>
              <a:t>spx&lt;-read_csv("data/SPX.csv")</a:t>
            </a:r>
            <a:endParaRPr/>
          </a:p>
          <a:p>
            <a:pPr indent="0" lvl="0" marL="0" rtl="0" algn="l">
              <a:spcBef>
                <a:spcPts val="300"/>
              </a:spcBef>
              <a:spcAft>
                <a:spcPts val="0"/>
              </a:spcAft>
              <a:buNone/>
            </a:pPr>
            <a:r>
              <a:rPr lang="en"/>
              <a:t>#following code use spx as example </a:t>
            </a:r>
            <a:endParaRPr/>
          </a:p>
          <a:p>
            <a:pPr indent="0" lvl="0" marL="0" rtl="0" algn="l">
              <a:spcBef>
                <a:spcPts val="300"/>
              </a:spcBef>
              <a:spcAft>
                <a:spcPts val="0"/>
              </a:spcAft>
              <a:buNone/>
            </a:pPr>
            <a:r>
              <a:rPr lang="en"/>
              <a:t>data&lt;-spx</a:t>
            </a:r>
            <a:endParaRPr/>
          </a:p>
          <a:p>
            <a:pPr indent="0" lvl="0" marL="0" rtl="0" algn="l">
              <a:spcBef>
                <a:spcPts val="300"/>
              </a:spcBef>
              <a:spcAft>
                <a:spcPts val="0"/>
              </a:spcAft>
              <a:buNone/>
            </a:pPr>
            <a:r>
              <a:rPr lang="en"/>
              <a:t>data.ts&lt;-ts(data[,"Close"])</a:t>
            </a:r>
            <a:endParaRPr/>
          </a:p>
          <a:p>
            <a:pPr indent="0" lvl="0" marL="0" rtl="0" algn="l">
              <a:spcBef>
                <a:spcPts val="300"/>
              </a:spcBef>
              <a:spcAft>
                <a:spcPts val="0"/>
              </a:spcAft>
              <a:buNone/>
            </a:pPr>
            <a:r>
              <a:rPr lang="en"/>
              <a:t>data.log&lt;-ts(log(data[,"Close"]))</a:t>
            </a:r>
            <a:endParaRPr/>
          </a:p>
          <a:p>
            <a:pPr indent="0" lvl="0" marL="0" rtl="0" algn="l">
              <a:spcBef>
                <a:spcPts val="300"/>
              </a:spcBef>
              <a:spcAft>
                <a:spcPts val="0"/>
              </a:spcAft>
              <a:buNone/>
            </a:pPr>
            <a:r>
              <a:rPr lang="en"/>
              <a:t>data.diff&lt;-diff(data.ts)</a:t>
            </a:r>
            <a:endParaRPr/>
          </a:p>
          <a:p>
            <a:pPr indent="0" lvl="0" marL="0" rtl="0" algn="l">
              <a:spcBef>
                <a:spcPts val="300"/>
              </a:spcBef>
              <a:spcAft>
                <a:spcPts val="0"/>
              </a:spcAft>
              <a:buNone/>
            </a:pPr>
            <a:r>
              <a:rPr lang="en"/>
              <a:t>data.logd&lt;-diff(data.log)</a:t>
            </a:r>
            <a:endParaRPr/>
          </a:p>
          <a:p>
            <a:pPr indent="0" lvl="0" marL="0" rtl="0" algn="l">
              <a:spcBef>
                <a:spcPts val="300"/>
              </a:spcBef>
              <a:spcAft>
                <a:spcPts val="0"/>
              </a:spcAft>
              <a:buNone/>
            </a:pPr>
            <a:r>
              <a:rPr lang="en"/>
              <a:t>test(data.ts)</a:t>
            </a:r>
            <a:endParaRPr/>
          </a:p>
          <a:p>
            <a:pPr indent="0" lvl="0" marL="0" rtl="0" algn="l">
              <a:spcBef>
                <a:spcPts val="300"/>
              </a:spcBef>
              <a:spcAft>
                <a:spcPts val="0"/>
              </a:spcAft>
              <a:buNone/>
            </a:pPr>
            <a:r>
              <a:rPr lang="en"/>
              <a:t>test(data.diff)</a:t>
            </a:r>
            <a:endParaRPr/>
          </a:p>
          <a:p>
            <a:pPr indent="0" lvl="0" marL="0" rtl="0" algn="l">
              <a:spcBef>
                <a:spcPts val="300"/>
              </a:spcBef>
              <a:spcAft>
                <a:spcPts val="0"/>
              </a:spcAft>
              <a:buNone/>
            </a:pPr>
            <a:r>
              <a:rPr lang="en"/>
              <a:t>test(data.log)</a:t>
            </a:r>
            <a:endParaRPr/>
          </a:p>
          <a:p>
            <a:pPr indent="0" lvl="0" marL="0" rtl="0" algn="l">
              <a:spcBef>
                <a:spcPts val="300"/>
              </a:spcBef>
              <a:spcAft>
                <a:spcPts val="0"/>
              </a:spcAft>
              <a:buNone/>
            </a:pPr>
            <a:r>
              <a:rPr lang="en"/>
              <a:t>test(data.logd)</a:t>
            </a:r>
            <a:endParaRPr/>
          </a:p>
          <a:p>
            <a:pPr indent="0" lvl="0" marL="0" rtl="0" algn="l">
              <a:spcBef>
                <a:spcPts val="300"/>
              </a:spcBef>
              <a:spcAft>
                <a:spcPts val="0"/>
              </a:spcAft>
              <a:buNone/>
            </a:pPr>
            <a:r>
              <a:rPr lang="en"/>
              <a:t>data_mean&lt;-mean(data.logd)</a:t>
            </a:r>
            <a:endParaRPr/>
          </a:p>
          <a:p>
            <a:pPr indent="0" lvl="0" marL="0" rtl="0" algn="l">
              <a:spcBef>
                <a:spcPts val="300"/>
              </a:spcBef>
              <a:spcAft>
                <a:spcPts val="0"/>
              </a:spcAft>
              <a:buNone/>
            </a:pPr>
            <a:r>
              <a:rPr lang="en"/>
              <a:t>data_var&lt;-var(data.logd)</a:t>
            </a:r>
            <a:endParaRPr/>
          </a:p>
          <a:p>
            <a:pPr indent="0" lvl="0" marL="0" rtl="0" algn="l">
              <a:spcBef>
                <a:spcPts val="300"/>
              </a:spcBef>
              <a:spcAft>
                <a:spcPts val="0"/>
              </a:spcAft>
              <a:buNone/>
            </a:pPr>
            <a:r>
              <a:rPr lang="en"/>
              <a:t>data_mean</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data_var</a:t>
            </a:r>
            <a:endParaRPr/>
          </a:p>
          <a:p>
            <a:pPr indent="0" lvl="0" marL="0" rtl="0" algn="l">
              <a:spcBef>
                <a:spcPts val="300"/>
              </a:spcBef>
              <a:spcAft>
                <a:spcPts val="0"/>
              </a:spcAft>
              <a:buNone/>
            </a:pPr>
            <a:r>
              <a:rPr lang="en"/>
              <a:t>len&lt;-length(data.log)</a:t>
            </a:r>
            <a:endParaRPr/>
          </a:p>
          <a:p>
            <a:pPr indent="0" lvl="0" marL="0" rtl="0" algn="l">
              <a:spcBef>
                <a:spcPts val="300"/>
              </a:spcBef>
              <a:spcAft>
                <a:spcPts val="0"/>
              </a:spcAft>
              <a:buNone/>
            </a:pPr>
            <a:r>
              <a:rPr lang="en"/>
              <a:t>t&lt;-floor(len*0.8)</a:t>
            </a:r>
            <a:endParaRPr/>
          </a:p>
          <a:p>
            <a:pPr indent="0" lvl="0" marL="0" rtl="0" algn="l">
              <a:spcBef>
                <a:spcPts val="300"/>
              </a:spcBef>
              <a:spcAft>
                <a:spcPts val="0"/>
              </a:spcAft>
              <a:buNone/>
            </a:pPr>
            <a:r>
              <a:rPr lang="en"/>
              <a:t>myts &lt;- ts(data.log)</a:t>
            </a:r>
            <a:endParaRPr/>
          </a:p>
          <a:p>
            <a:pPr indent="0" lvl="0" marL="0" rtl="0" algn="l">
              <a:spcBef>
                <a:spcPts val="300"/>
              </a:spcBef>
              <a:spcAft>
                <a:spcPts val="0"/>
              </a:spcAft>
              <a:buNone/>
            </a:pPr>
            <a:r>
              <a:rPr lang="en"/>
              <a:t>myts.train &lt;- window(myts,end=t)</a:t>
            </a:r>
            <a:endParaRPr/>
          </a:p>
          <a:p>
            <a:pPr indent="0" lvl="0" marL="0" rtl="0" algn="l">
              <a:spcBef>
                <a:spcPts val="300"/>
              </a:spcBef>
              <a:spcAft>
                <a:spcPts val="0"/>
              </a:spcAft>
              <a:buNone/>
            </a:pPr>
            <a:r>
              <a:rPr lang="en"/>
              <a:t>myts.test &lt;- window(myts,start=t+1)</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fc &lt;- auto.arima(myts.train)</a:t>
            </a:r>
            <a:endParaRPr/>
          </a:p>
          <a:p>
            <a:pPr indent="0" lvl="0" marL="0" rtl="0" algn="l">
              <a:spcBef>
                <a:spcPts val="300"/>
              </a:spcBef>
              <a:spcAft>
                <a:spcPts val="0"/>
              </a:spcAft>
              <a:buNone/>
            </a:pPr>
            <a:r>
              <a:rPr lang="en"/>
              <a:t>future &lt;- forecast::forecast(fc, h=(len-t))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autoplot(myts) +</a:t>
            </a:r>
            <a:endParaRPr/>
          </a:p>
          <a:p>
            <a:pPr indent="0" lvl="0" marL="0" rtl="0" algn="l">
              <a:spcBef>
                <a:spcPts val="300"/>
              </a:spcBef>
              <a:spcAft>
                <a:spcPts val="0"/>
              </a:spcAft>
              <a:buNone/>
            </a:pPr>
            <a:r>
              <a:rPr lang="en"/>
              <a:t>  autolayer(myts.train, series="Training") +</a:t>
            </a:r>
            <a:endParaRPr/>
          </a:p>
          <a:p>
            <a:pPr indent="0" lvl="0" marL="0" rtl="0" algn="l">
              <a:spcBef>
                <a:spcPts val="300"/>
              </a:spcBef>
              <a:spcAft>
                <a:spcPts val="0"/>
              </a:spcAft>
              <a:buNone/>
            </a:pPr>
            <a:r>
              <a:rPr lang="en"/>
              <a:t>  autolayer(myts.test, series="Test")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autoplot(future)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p &lt;- autoplot(myts) +</a:t>
            </a:r>
            <a:endParaRPr/>
          </a:p>
          <a:p>
            <a:pPr indent="0" lvl="0" marL="0" rtl="0" algn="l">
              <a:spcBef>
                <a:spcPts val="300"/>
              </a:spcBef>
              <a:spcAft>
                <a:spcPts val="0"/>
              </a:spcAft>
              <a:buNone/>
            </a:pPr>
            <a:r>
              <a:rPr lang="en"/>
              <a:t>  autolayer(myts.train, series="Training") +</a:t>
            </a:r>
            <a:endParaRPr/>
          </a:p>
          <a:p>
            <a:pPr indent="0" lvl="0" marL="0" rtl="0" algn="l">
              <a:spcBef>
                <a:spcPts val="300"/>
              </a:spcBef>
              <a:spcAft>
                <a:spcPts val="0"/>
              </a:spcAft>
              <a:buNone/>
            </a:pPr>
            <a:r>
              <a:rPr lang="en"/>
              <a:t>  autolayer(future, series="Forecast")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p + autolayer(myts.test, series="Test")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checkresiduals(fc)</a:t>
            </a:r>
            <a:endParaRPr/>
          </a:p>
          <a:p>
            <a:pPr indent="0" lvl="0" marL="0" rtl="0" algn="l">
              <a:spcBef>
                <a:spcPts val="300"/>
              </a:spcBef>
              <a:spcAft>
                <a:spcPts val="0"/>
              </a:spcAft>
              <a:buNone/>
            </a:pPr>
            <a:r>
              <a:rPr lang="en"/>
              <a:t>accuracy(future,myts.test)</a:t>
            </a:r>
            <a:endParaRPr/>
          </a:p>
          <a:p>
            <a:pPr indent="0" lvl="0" marL="0" rtl="0" algn="l">
              <a:spcBef>
                <a:spcPts val="300"/>
              </a:spcBef>
              <a:spcAft>
                <a:spcPts val="0"/>
              </a:spcAft>
              <a:buNone/>
            </a:pPr>
            <a:r>
              <a:t/>
            </a:r>
            <a:endParaRPr/>
          </a:p>
        </p:txBody>
      </p:sp>
      <p:sp>
        <p:nvSpPr>
          <p:cNvPr id="532" name="Google Shape;532;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0"/>
                                        <p:tgtEl>
                                          <p:spTgt spid="531"/>
                                        </p:tgtEl>
                                        <p:attrNameLst>
                                          <p:attrName>ppt_y</p:attrName>
                                        </p:attrNameLst>
                                      </p:cBhvr>
                                      <p:tavLst>
                                        <p:tav fmla="" tm="0">
                                          <p:val>
                                            <p:strVal val="#ppt_y"/>
                                          </p:val>
                                        </p:tav>
                                        <p:tav fmla="" tm="100000">
                                          <p:val>
                                            <p:strVal val="#ppt_y-1"/>
                                          </p:val>
                                        </p:tav>
                                      </p:tavLst>
                                    </p:anim>
                                    <p:set>
                                      <p:cBhvr>
                                        <p:cTn dur="1" fill="hold">
                                          <p:stCondLst>
                                            <p:cond delay="5000"/>
                                          </p:stCondLst>
                                        </p:cTn>
                                        <p:tgtEl>
                                          <p:spTgt spid="5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13225" y="2645500"/>
            <a:ext cx="70494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Forecast and Analysis</a:t>
            </a:r>
            <a:endParaRPr>
              <a:latin typeface="Times New Roman"/>
              <a:ea typeface="Times New Roman"/>
              <a:cs typeface="Times New Roman"/>
              <a:sym typeface="Times New Roman"/>
            </a:endParaRPr>
          </a:p>
        </p:txBody>
      </p:sp>
      <p:sp>
        <p:nvSpPr>
          <p:cNvPr id="172" name="Google Shape;172;p27"/>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sp>
        <p:nvSpPr>
          <p:cNvPr id="173" name="Google Shape;173;p27"/>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2.1 Presentation of Data    2.2 Detailed Analysis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Precondition</a:t>
            </a:r>
            <a:endParaRPr sz="3500">
              <a:latin typeface="Times New Roman"/>
              <a:ea typeface="Times New Roman"/>
              <a:cs typeface="Times New Roman"/>
              <a:sym typeface="Times New Roman"/>
            </a:endParaRPr>
          </a:p>
        </p:txBody>
      </p:sp>
      <p:sp>
        <p:nvSpPr>
          <p:cNvPr id="179" name="Google Shape;179;p28"/>
          <p:cNvSpPr txBox="1"/>
          <p:nvPr/>
        </p:nvSpPr>
        <p:spPr>
          <a:xfrm>
            <a:off x="347300" y="1438850"/>
            <a:ext cx="8343600" cy="3142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indexes aren't naturally stationary as they lack stable expectation, a constant variance, and they're highly correlated with residuals.</a:t>
            </a:r>
            <a:endParaRPr b="1" sz="1500">
              <a:latin typeface="Times New Roman"/>
              <a:ea typeface="Times New Roman"/>
              <a:cs typeface="Times New Roman"/>
              <a:sym typeface="Times New Roman"/>
            </a:endParaRPr>
          </a:p>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Logarithmic Transformation: Take the natural logarithm of stock prices, allowing the asset price return to resemble white noise with a normal distribution.</a:t>
            </a:r>
            <a:endParaRPr b="1" sz="1500">
              <a:latin typeface="Times New Roman"/>
              <a:ea typeface="Times New Roman"/>
              <a:cs typeface="Times New Roman"/>
              <a:sym typeface="Times New Roman"/>
            </a:endParaRPr>
          </a:p>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First Order Differencing: Find the difference between the day's opening and closing prices. This helps to eliminate trends, resulting in data with a constant mean and variance.</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Figtree"/>
              <a:ea typeface="Figtree"/>
              <a:cs typeface="Figtree"/>
              <a:sym typeface="Figtree"/>
            </a:endParaRPr>
          </a:p>
        </p:txBody>
      </p:sp>
      <p:pic>
        <p:nvPicPr>
          <p:cNvPr id="180" name="Google Shape;180;p28"/>
          <p:cNvPicPr preferRelativeResize="0"/>
          <p:nvPr/>
        </p:nvPicPr>
        <p:blipFill>
          <a:blip r:embed="rId3">
            <a:alphaModFix/>
          </a:blip>
          <a:stretch>
            <a:fillRect/>
          </a:stretch>
        </p:blipFill>
        <p:spPr>
          <a:xfrm>
            <a:off x="562700" y="235200"/>
            <a:ext cx="3811476" cy="2722476"/>
          </a:xfrm>
          <a:prstGeom prst="rect">
            <a:avLst/>
          </a:prstGeom>
          <a:noFill/>
          <a:ln>
            <a:noFill/>
          </a:ln>
        </p:spPr>
      </p:pic>
      <p:pic>
        <p:nvPicPr>
          <p:cNvPr id="181" name="Google Shape;181;p28"/>
          <p:cNvPicPr preferRelativeResize="0"/>
          <p:nvPr/>
        </p:nvPicPr>
        <p:blipFill>
          <a:blip r:embed="rId4">
            <a:alphaModFix/>
          </a:blip>
          <a:stretch>
            <a:fillRect/>
          </a:stretch>
        </p:blipFill>
        <p:spPr>
          <a:xfrm>
            <a:off x="4614075" y="235200"/>
            <a:ext cx="3811476" cy="2722469"/>
          </a:xfrm>
          <a:prstGeom prst="rect">
            <a:avLst/>
          </a:prstGeom>
          <a:noFill/>
          <a:ln>
            <a:noFill/>
          </a:ln>
        </p:spPr>
      </p:pic>
      <p:pic>
        <p:nvPicPr>
          <p:cNvPr id="182" name="Google Shape;182;p28"/>
          <p:cNvPicPr preferRelativeResize="0"/>
          <p:nvPr/>
        </p:nvPicPr>
        <p:blipFill>
          <a:blip r:embed="rId5">
            <a:alphaModFix/>
          </a:blip>
          <a:stretch>
            <a:fillRect/>
          </a:stretch>
        </p:blipFill>
        <p:spPr>
          <a:xfrm>
            <a:off x="2281038" y="1660000"/>
            <a:ext cx="4476125" cy="319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456875" y="946075"/>
            <a:ext cx="55653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ARIMA Model 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88" name="Google Shape;188;p29"/>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189" name="Google Shape;189;p29"/>
          <p:cNvPicPr preferRelativeResize="0"/>
          <p:nvPr/>
        </p:nvPicPr>
        <p:blipFill>
          <a:blip r:embed="rId3">
            <a:alphaModFix/>
          </a:blip>
          <a:stretch>
            <a:fillRect/>
          </a:stretch>
        </p:blipFill>
        <p:spPr>
          <a:xfrm>
            <a:off x="1451550" y="1408350"/>
            <a:ext cx="5857199" cy="361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114000" y="946075"/>
            <a:ext cx="34953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ARIMA Model </a:t>
            </a:r>
            <a:endParaRPr b="1"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95" name="Google Shape;195;p30"/>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196" name="Google Shape;196;p30"/>
          <p:cNvPicPr preferRelativeResize="0"/>
          <p:nvPr/>
        </p:nvPicPr>
        <p:blipFill>
          <a:blip r:embed="rId3">
            <a:alphaModFix/>
          </a:blip>
          <a:stretch>
            <a:fillRect/>
          </a:stretch>
        </p:blipFill>
        <p:spPr>
          <a:xfrm>
            <a:off x="3912213" y="466575"/>
            <a:ext cx="4891525" cy="3018774"/>
          </a:xfrm>
          <a:prstGeom prst="rect">
            <a:avLst/>
          </a:prstGeom>
          <a:noFill/>
          <a:ln>
            <a:noFill/>
          </a:ln>
        </p:spPr>
      </p:pic>
      <p:sp>
        <p:nvSpPr>
          <p:cNvPr id="197" name="Google Shape;197;p30"/>
          <p:cNvSpPr txBox="1"/>
          <p:nvPr>
            <p:ph idx="4294967295" type="subTitle"/>
          </p:nvPr>
        </p:nvSpPr>
        <p:spPr>
          <a:xfrm>
            <a:off x="354650" y="3763925"/>
            <a:ext cx="5669400" cy="105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700">
                <a:latin typeface="Courier New"/>
                <a:ea typeface="Courier New"/>
                <a:cs typeface="Courier New"/>
                <a:sym typeface="Courier New"/>
              </a:rPr>
              <a:t>Ljung-Box test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data:  Residuals from ARIMA(1,1,1) with drift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Q* = 12.448, df = 8, p-value = 0.1323</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Model df: 2.   Total lags used: 10</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                       ME       RMSE        MAE         MPE      MAPE      MASE        ACF1 Theil's U</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Training set 0.0001713824 0.02012570 0.01526111 0.002466202 0.2039130 0.9591801 0.008511103        NA</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Test set     0.0319201239 0.04008905 0.03608085 0.407990798 0.4623216 2.2677271 0.796134121  3.165462</a:t>
            </a:r>
            <a:endParaRPr b="1" sz="700">
              <a:latin typeface="Courier New"/>
              <a:ea typeface="Courier New"/>
              <a:cs typeface="Courier New"/>
              <a:sym typeface="Courier New"/>
            </a:endParaRPr>
          </a:p>
          <a:p>
            <a:pPr indent="0" lvl="0" marL="0" rtl="0" algn="l">
              <a:lnSpc>
                <a:spcPct val="120000"/>
              </a:lnSpc>
              <a:spcBef>
                <a:spcPts val="0"/>
              </a:spcBef>
              <a:spcAft>
                <a:spcPts val="1600"/>
              </a:spcAft>
              <a:buNone/>
            </a:pPr>
            <a:r>
              <a:t/>
            </a:r>
            <a:endParaRPr b="1" sz="7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