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8" r:id="rId3"/>
    <p:sldMasterId id="2147483701" r:id="rId4"/>
  </p:sldMasterIdLst>
  <p:notesMasterIdLst>
    <p:notesMasterId r:id="rId14"/>
  </p:notesMasterIdLst>
  <p:sldIdLst>
    <p:sldId id="375" r:id="rId5"/>
    <p:sldId id="376" r:id="rId6"/>
    <p:sldId id="377" r:id="rId7"/>
    <p:sldId id="388" r:id="rId8"/>
    <p:sldId id="389" r:id="rId9"/>
    <p:sldId id="258" r:id="rId10"/>
    <p:sldId id="368" r:id="rId11"/>
    <p:sldId id="285" r:id="rId12"/>
    <p:sldId id="358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75B5"/>
    <a:srgbClr val="538234"/>
    <a:srgbClr val="01AF34"/>
    <a:srgbClr val="218099"/>
    <a:srgbClr val="1C507C"/>
    <a:srgbClr val="BEDFF6"/>
    <a:srgbClr val="6294C2"/>
    <a:srgbClr val="2E4553"/>
    <a:srgbClr val="A8BED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46"/>
    <p:restoredTop sz="94650"/>
  </p:normalViewPr>
  <p:slideViewPr>
    <p:cSldViewPr>
      <p:cViewPr varScale="1">
        <p:scale>
          <a:sx n="150" d="100"/>
          <a:sy n="150" d="100"/>
        </p:scale>
        <p:origin x="244" y="72"/>
      </p:cViewPr>
      <p:guideLst>
        <p:guide orient="horz" pos="2880"/>
        <p:guide pos="2160"/>
      </p:guideLst>
    </p:cSldViewPr>
  </p:slideViewPr>
  <p:notesTextViewPr>
    <p:cViewPr>
      <p:scale>
        <a:sx n="65" d="100"/>
        <a:sy n="6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oleObject" Target="../embeddings/oleObject6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7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44783789039792"/>
          <c:y val="5.9375251675363103E-2"/>
          <c:w val="0.71834572377322103"/>
          <c:h val="0.693365625490105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'I S - DCF'!$B$46</c:f>
              <c:strCache>
                <c:ptCount val="1"/>
                <c:pt idx="0">
                  <c:v>Solar Component 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'I S - DCF'!$C$45:$N$45</c:f>
              <c:strCache>
                <c:ptCount val="12"/>
                <c:pt idx="0">
                  <c:v>2018A</c:v>
                </c:pt>
                <c:pt idx="1">
                  <c:v>2019A</c:v>
                </c:pt>
                <c:pt idx="2">
                  <c:v>2020A</c:v>
                </c:pt>
                <c:pt idx="3">
                  <c:v>2021A</c:v>
                </c:pt>
                <c:pt idx="4">
                  <c:v>2022A</c:v>
                </c:pt>
                <c:pt idx="5">
                  <c:v>2023E</c:v>
                </c:pt>
                <c:pt idx="6">
                  <c:v>2024E</c:v>
                </c:pt>
                <c:pt idx="7">
                  <c:v>2025E</c:v>
                </c:pt>
                <c:pt idx="8">
                  <c:v>2026E</c:v>
                </c:pt>
                <c:pt idx="9">
                  <c:v>2027E</c:v>
                </c:pt>
                <c:pt idx="10">
                  <c:v>2028E</c:v>
                </c:pt>
                <c:pt idx="11">
                  <c:v>2029E</c:v>
                </c:pt>
              </c:strCache>
            </c:strRef>
          </c:cat>
          <c:val>
            <c:numRef>
              <c:f>'I S - DCF'!$C$46:$N$46</c:f>
              <c:numCache>
                <c:formatCode>#,##0</c:formatCode>
                <c:ptCount val="12"/>
                <c:pt idx="0">
                  <c:v>23494.080000000002</c:v>
                </c:pt>
                <c:pt idx="1">
                  <c:v>28283.53</c:v>
                </c:pt>
                <c:pt idx="2">
                  <c:v>32524.2889584888</c:v>
                </c:pt>
                <c:pt idx="3">
                  <c:v>37663.126613929999</c:v>
                </c:pt>
                <c:pt idx="4">
                  <c:v>79803.122183970001</c:v>
                </c:pt>
                <c:pt idx="5" formatCode="#,##0_);\(#,##0\)">
                  <c:v>99305.121559042702</c:v>
                </c:pt>
                <c:pt idx="6" formatCode="#,##0_);\(#,##0\)">
                  <c:v>118636.124213056</c:v>
                </c:pt>
                <c:pt idx="7" formatCode="#,##0_);\(#,##0\)">
                  <c:v>144817.14653351301</c:v>
                </c:pt>
                <c:pt idx="8" formatCode="#,##0_);\(#,##0\)">
                  <c:v>175777.075268738</c:v>
                </c:pt>
                <c:pt idx="9" formatCode="#,##0_);\(#,##0\)">
                  <c:v>211437.86776991899</c:v>
                </c:pt>
                <c:pt idx="10" formatCode="#,##0_);\(#,##0\)">
                  <c:v>252023.21239288099</c:v>
                </c:pt>
                <c:pt idx="11" formatCode="#,##0_);\(#,##0\)">
                  <c:v>297643.57909500098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82-415F-B047-E40A5FD4363E}"/>
            </c:ext>
          </c:extLst>
        </c:ser>
        <c:ser>
          <c:idx val="1"/>
          <c:order val="1"/>
          <c:tx>
            <c:strRef>
              <c:f>'I S - DCF'!$B$47</c:f>
              <c:strCache>
                <c:ptCount val="1"/>
                <c:pt idx="0">
                  <c:v>Solar Cell </c:v>
                </c:pt>
              </c:strCache>
            </c:strRef>
          </c:tx>
          <c:spPr>
            <a:solidFill>
              <a:srgbClr val="6294C2"/>
            </a:solidFill>
            <a:ln>
              <a:noFill/>
            </a:ln>
            <a:effectLst/>
          </c:spPr>
          <c:invertIfNegative val="0"/>
          <c:cat>
            <c:strRef>
              <c:f>'I S - DCF'!$C$45:$N$45</c:f>
              <c:strCache>
                <c:ptCount val="12"/>
                <c:pt idx="0">
                  <c:v>2018A</c:v>
                </c:pt>
                <c:pt idx="1">
                  <c:v>2019A</c:v>
                </c:pt>
                <c:pt idx="2">
                  <c:v>2020A</c:v>
                </c:pt>
                <c:pt idx="3">
                  <c:v>2021A</c:v>
                </c:pt>
                <c:pt idx="4">
                  <c:v>2022A</c:v>
                </c:pt>
                <c:pt idx="5">
                  <c:v>2023E</c:v>
                </c:pt>
                <c:pt idx="6">
                  <c:v>2024E</c:v>
                </c:pt>
                <c:pt idx="7">
                  <c:v>2025E</c:v>
                </c:pt>
                <c:pt idx="8">
                  <c:v>2026E</c:v>
                </c:pt>
                <c:pt idx="9">
                  <c:v>2027E</c:v>
                </c:pt>
                <c:pt idx="10">
                  <c:v>2028E</c:v>
                </c:pt>
                <c:pt idx="11">
                  <c:v>2029E</c:v>
                </c:pt>
              </c:strCache>
            </c:strRef>
          </c:cat>
          <c:val>
            <c:numRef>
              <c:f>'I S - DCF'!$C$47:$N$47</c:f>
              <c:numCache>
                <c:formatCode>#,##0</c:formatCode>
                <c:ptCount val="12"/>
                <c:pt idx="0">
                  <c:v>253.16</c:v>
                </c:pt>
                <c:pt idx="1">
                  <c:v>219.24</c:v>
                </c:pt>
                <c:pt idx="2">
                  <c:v>212.81391796568499</c:v>
                </c:pt>
                <c:pt idx="3">
                  <c:v>537.07848477000005</c:v>
                </c:pt>
                <c:pt idx="4">
                  <c:v>1024.1140423500001</c:v>
                </c:pt>
                <c:pt idx="5">
                  <c:v>2171.1217697819998</c:v>
                </c:pt>
                <c:pt idx="6">
                  <c:v>4125.1313625858002</c:v>
                </c:pt>
                <c:pt idx="7">
                  <c:v>6600.2101801372801</c:v>
                </c:pt>
                <c:pt idx="8">
                  <c:v>9240.2942521921905</c:v>
                </c:pt>
                <c:pt idx="9">
                  <c:v>12012.382527849801</c:v>
                </c:pt>
                <c:pt idx="10">
                  <c:v>15015.478159812301</c:v>
                </c:pt>
                <c:pt idx="11">
                  <c:v>18018.573791774801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82-415F-B047-E40A5FD4363E}"/>
            </c:ext>
          </c:extLst>
        </c:ser>
        <c:ser>
          <c:idx val="2"/>
          <c:order val="2"/>
          <c:tx>
            <c:strRef>
              <c:f>'I S - DCF'!$B$48</c:f>
              <c:strCache>
                <c:ptCount val="1"/>
                <c:pt idx="0">
                  <c:v>Silicon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'I S - DCF'!$C$45:$N$45</c:f>
              <c:strCache>
                <c:ptCount val="12"/>
                <c:pt idx="0">
                  <c:v>2018A</c:v>
                </c:pt>
                <c:pt idx="1">
                  <c:v>2019A</c:v>
                </c:pt>
                <c:pt idx="2">
                  <c:v>2020A</c:v>
                </c:pt>
                <c:pt idx="3">
                  <c:v>2021A</c:v>
                </c:pt>
                <c:pt idx="4">
                  <c:v>2022A</c:v>
                </c:pt>
                <c:pt idx="5">
                  <c:v>2023E</c:v>
                </c:pt>
                <c:pt idx="6">
                  <c:v>2024E</c:v>
                </c:pt>
                <c:pt idx="7">
                  <c:v>2025E</c:v>
                </c:pt>
                <c:pt idx="8">
                  <c:v>2026E</c:v>
                </c:pt>
                <c:pt idx="9">
                  <c:v>2027E</c:v>
                </c:pt>
                <c:pt idx="10">
                  <c:v>2028E</c:v>
                </c:pt>
                <c:pt idx="11">
                  <c:v>2029E</c:v>
                </c:pt>
              </c:strCache>
            </c:strRef>
          </c:cat>
          <c:val>
            <c:numRef>
              <c:f>'I S - DCF'!$C$48:$N$48</c:f>
              <c:numCache>
                <c:formatCode>#,##0</c:formatCode>
                <c:ptCount val="12"/>
                <c:pt idx="0">
                  <c:v>509.6</c:v>
                </c:pt>
                <c:pt idx="1">
                  <c:v>791.62</c:v>
                </c:pt>
                <c:pt idx="2">
                  <c:v>452.14108321428603</c:v>
                </c:pt>
                <c:pt idx="3">
                  <c:v>1152.0554800299999</c:v>
                </c:pt>
                <c:pt idx="4">
                  <c:v>466.20381070000002</c:v>
                </c:pt>
                <c:pt idx="5">
                  <c:v>512.82419176999997</c:v>
                </c:pt>
                <c:pt idx="6">
                  <c:v>576.92721574125005</c:v>
                </c:pt>
                <c:pt idx="7">
                  <c:v>663.46629810243701</c:v>
                </c:pt>
                <c:pt idx="8">
                  <c:v>779.57290027036402</c:v>
                </c:pt>
                <c:pt idx="9">
                  <c:v>935.487480324437</c:v>
                </c:pt>
                <c:pt idx="10">
                  <c:v>1145.97216339743</c:v>
                </c:pt>
                <c:pt idx="11">
                  <c:v>1432.4652042467901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82-415F-B047-E40A5FD4363E}"/>
            </c:ext>
          </c:extLst>
        </c:ser>
        <c:ser>
          <c:idx val="3"/>
          <c:order val="3"/>
          <c:tx>
            <c:strRef>
              <c:f>'I S - DCF'!$B$49</c:f>
              <c:strCache>
                <c:ptCount val="1"/>
                <c:pt idx="0">
                  <c:v>Other Revenue</c:v>
                </c:pt>
              </c:strCache>
            </c:strRef>
          </c:tx>
          <c:spPr>
            <a:solidFill>
              <a:srgbClr val="EBEBED"/>
            </a:solidFill>
            <a:ln>
              <a:noFill/>
            </a:ln>
            <a:effectLst/>
          </c:spPr>
          <c:invertIfNegative val="0"/>
          <c:cat>
            <c:strRef>
              <c:f>'I S - DCF'!$C$45:$N$45</c:f>
              <c:strCache>
                <c:ptCount val="12"/>
                <c:pt idx="0">
                  <c:v>2018A</c:v>
                </c:pt>
                <c:pt idx="1">
                  <c:v>2019A</c:v>
                </c:pt>
                <c:pt idx="2">
                  <c:v>2020A</c:v>
                </c:pt>
                <c:pt idx="3">
                  <c:v>2021A</c:v>
                </c:pt>
                <c:pt idx="4">
                  <c:v>2022A</c:v>
                </c:pt>
                <c:pt idx="5">
                  <c:v>2023E</c:v>
                </c:pt>
                <c:pt idx="6">
                  <c:v>2024E</c:v>
                </c:pt>
                <c:pt idx="7">
                  <c:v>2025E</c:v>
                </c:pt>
                <c:pt idx="8">
                  <c:v>2026E</c:v>
                </c:pt>
                <c:pt idx="9">
                  <c:v>2027E</c:v>
                </c:pt>
                <c:pt idx="10">
                  <c:v>2028E</c:v>
                </c:pt>
                <c:pt idx="11">
                  <c:v>2029E</c:v>
                </c:pt>
              </c:strCache>
            </c:strRef>
          </c:cat>
          <c:val>
            <c:numRef>
              <c:f>'I S - DCF'!$C$49:$N$49</c:f>
              <c:numCache>
                <c:formatCode>#,##0</c:formatCode>
                <c:ptCount val="12"/>
                <c:pt idx="0">
                  <c:v>251.9409</c:v>
                </c:pt>
                <c:pt idx="1">
                  <c:v>195.18260000000001</c:v>
                </c:pt>
                <c:pt idx="2">
                  <c:v>469.40949999999998</c:v>
                </c:pt>
                <c:pt idx="3">
                  <c:v>1217.3577</c:v>
                </c:pt>
                <c:pt idx="4">
                  <c:v>1382.6360999999999</c:v>
                </c:pt>
                <c:pt idx="5">
                  <c:v>1548.5523789679901</c:v>
                </c:pt>
                <c:pt idx="6">
                  <c:v>1695.6648549699501</c:v>
                </c:pt>
                <c:pt idx="7">
                  <c:v>1814.3613948178499</c:v>
                </c:pt>
                <c:pt idx="8">
                  <c:v>1896.0076575846499</c:v>
                </c:pt>
                <c:pt idx="9">
                  <c:v>1933.92781073634</c:v>
                </c:pt>
                <c:pt idx="10">
                  <c:v>1924.2581716826601</c:v>
                </c:pt>
                <c:pt idx="11">
                  <c:v>1866.5304265321799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682-415F-B047-E40A5FD436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434304"/>
        <c:axId val="409647024"/>
      </c:barChart>
      <c:catAx>
        <c:axId val="34434304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1587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409647024"/>
        <c:crosses val="autoZero"/>
        <c:auto val="1"/>
        <c:lblAlgn val="ctr"/>
        <c:lblOffset val="100"/>
        <c:noMultiLvlLbl val="0"/>
      </c:catAx>
      <c:valAx>
        <c:axId val="40964702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>
                    <a:solidFill>
                      <a:schemeClr val="tx1"/>
                    </a:solidFill>
                  </a:rPr>
                  <a:t>Revenue</a:t>
                </a:r>
                <a:r>
                  <a:rPr lang="en-US" altLang="zh-CN" sz="1200" b="1" baseline="0" dirty="0">
                    <a:solidFill>
                      <a:schemeClr val="tx1"/>
                    </a:solidFill>
                  </a:rPr>
                  <a:t> (mRMB)</a:t>
                </a:r>
                <a:endParaRPr lang="en-US" altLang="zh-CN" sz="1200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 altLang="zh-CN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3443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8965051334517303E-2"/>
          <c:y val="0.88056835208405104"/>
          <c:w val="0.93546380962873199"/>
          <c:h val="0.104625952127637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'Key Financial Figures'!$AF$79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EBEBED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DD-46E6-9A1E-9BB6853A38BC}"/>
              </c:ext>
            </c:extLst>
          </c:dPt>
          <c:cat>
            <c:strRef>
              <c:f>'Key Financial Figures'!$AD$80:$AD$89</c:f>
              <c:strCache>
                <c:ptCount val="10"/>
                <c:pt idx="0">
                  <c:v>LONGI</c:v>
                </c:pt>
                <c:pt idx="1">
                  <c:v>JKS</c:v>
                </c:pt>
                <c:pt idx="2">
                  <c:v>Trina Solar</c:v>
                </c:pt>
                <c:pt idx="3">
                  <c:v>JA Solar</c:v>
                </c:pt>
                <c:pt idx="4">
                  <c:v>Artes</c:v>
                </c:pt>
                <c:pt idx="5">
                  <c:v>Risen Energy</c:v>
                </c:pt>
                <c:pt idx="6">
                  <c:v>Aixu Solar</c:v>
                </c:pt>
                <c:pt idx="7">
                  <c:v>DMEGC</c:v>
                </c:pt>
                <c:pt idx="8">
                  <c:v>HainanDrinda</c:v>
                </c:pt>
                <c:pt idx="9">
                  <c:v>Jolywood</c:v>
                </c:pt>
              </c:strCache>
            </c:strRef>
          </c:cat>
          <c:val>
            <c:numRef>
              <c:f>'Key Financial Figures'!$AF$80:$AF$89</c:f>
              <c:numCache>
                <c:formatCode>0</c:formatCode>
                <c:ptCount val="10"/>
                <c:pt idx="0">
                  <c:v>64650</c:v>
                </c:pt>
                <c:pt idx="1">
                  <c:v>53620</c:v>
                </c:pt>
                <c:pt idx="2">
                  <c:v>49380</c:v>
                </c:pt>
                <c:pt idx="3">
                  <c:v>40840</c:v>
                </c:pt>
                <c:pt idx="4">
                  <c:v>26100</c:v>
                </c:pt>
                <c:pt idx="5">
                  <c:v>17610</c:v>
                </c:pt>
                <c:pt idx="6">
                  <c:v>16250</c:v>
                </c:pt>
                <c:pt idx="7">
                  <c:v>10250</c:v>
                </c:pt>
                <c:pt idx="8">
                  <c:v>9421</c:v>
                </c:pt>
                <c:pt idx="9">
                  <c:v>5761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DD-46E6-9A1E-9BB6853A38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2104431"/>
        <c:axId val="1484401199"/>
      </c:barChart>
      <c:lineChart>
        <c:grouping val="standard"/>
        <c:varyColors val="0"/>
        <c:ser>
          <c:idx val="1"/>
          <c:order val="1"/>
          <c:tx>
            <c:strRef>
              <c:f>'Key Financial Figures'!$AG$79</c:f>
              <c:strCache>
                <c:ptCount val="1"/>
                <c:pt idx="0">
                  <c:v>Peers Average</c:v>
                </c:pt>
              </c:strCache>
            </c:strRef>
          </c:tx>
          <c:spPr>
            <a:ln w="28575" cap="rnd">
              <a:solidFill>
                <a:srgbClr val="D00018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'Key Financial Figures'!$AD$80:$AD$89</c:f>
              <c:strCache>
                <c:ptCount val="10"/>
                <c:pt idx="0">
                  <c:v>LONGI</c:v>
                </c:pt>
                <c:pt idx="1">
                  <c:v>JKS</c:v>
                </c:pt>
                <c:pt idx="2">
                  <c:v>Trina Solar</c:v>
                </c:pt>
                <c:pt idx="3">
                  <c:v>JA Solar</c:v>
                </c:pt>
                <c:pt idx="4">
                  <c:v>Artes</c:v>
                </c:pt>
                <c:pt idx="5">
                  <c:v>Risen Energy</c:v>
                </c:pt>
                <c:pt idx="6">
                  <c:v>Aixu Solar</c:v>
                </c:pt>
                <c:pt idx="7">
                  <c:v>DMEGC</c:v>
                </c:pt>
                <c:pt idx="8">
                  <c:v>HainanDrinda</c:v>
                </c:pt>
                <c:pt idx="9">
                  <c:v>Jolywood</c:v>
                </c:pt>
              </c:strCache>
            </c:strRef>
          </c:cat>
          <c:val>
            <c:numRef>
              <c:f>'Key Financial Figures'!$AG$80:$AG$89</c:f>
              <c:numCache>
                <c:formatCode>0</c:formatCode>
                <c:ptCount val="10"/>
                <c:pt idx="0">
                  <c:v>29388.2</c:v>
                </c:pt>
                <c:pt idx="1">
                  <c:v>29388.2</c:v>
                </c:pt>
                <c:pt idx="2">
                  <c:v>29388.2</c:v>
                </c:pt>
                <c:pt idx="3">
                  <c:v>29388.2</c:v>
                </c:pt>
                <c:pt idx="4">
                  <c:v>29388.2</c:v>
                </c:pt>
                <c:pt idx="5">
                  <c:v>29388.2</c:v>
                </c:pt>
                <c:pt idx="6">
                  <c:v>29388.2</c:v>
                </c:pt>
                <c:pt idx="7">
                  <c:v>29388.2</c:v>
                </c:pt>
                <c:pt idx="8">
                  <c:v>29388.2</c:v>
                </c:pt>
                <c:pt idx="9">
                  <c:v>29388.2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6DD-46E6-9A1E-9BB6853A38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2104431"/>
        <c:axId val="1484401199"/>
      </c:lineChart>
      <c:catAx>
        <c:axId val="1462104431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1587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484401199"/>
        <c:crosses val="autoZero"/>
        <c:auto val="1"/>
        <c:lblAlgn val="ctr"/>
        <c:lblOffset val="100"/>
        <c:noMultiLvlLbl val="0"/>
      </c:catAx>
      <c:valAx>
        <c:axId val="148440119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Revenue</a:t>
                </a:r>
                <a:r>
                  <a:rPr lang="en-US" altLang="zh-CN" sz="1200" b="1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(mRMB)</a:t>
                </a:r>
                <a:endParaRPr lang="en-US" altLang="zh-CN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 altLang="zh-CN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zh-CN"/>
          </a:p>
        </c:txPr>
        <c:crossAx val="146210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ayout>
        <c:manualLayout>
          <c:xMode val="edge"/>
          <c:yMode val="edge"/>
          <c:x val="0"/>
          <c:y val="2.2486367646425764E-2"/>
          <c:w val="0.528578863757031"/>
          <c:h val="8.21313131313130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0.2576</cdr:x>
      <cdr:y>0.55452</cdr:y>
    </cdr:from>
    <cdr:to>
      <cdr:x>0.5</cdr:x>
      <cdr:y>0.68736</cdr:y>
    </cdr:to>
    <cdr:cxnSp macro="">
      <cdr:nvCxnSpPr>
        <cdr:cNvPr id="2" name="直接箭头连接符 1">
          <a:extLst xmlns:a="http://schemas.openxmlformats.org/drawingml/2006/main">
            <a:ext uri="{FF2B5EF4-FFF2-40B4-BE49-F238E27FC236}">
              <a16:creationId xmlns:a16="http://schemas.microsoft.com/office/drawing/2014/main" id="{A2D2DF17-2D85-E882-2089-9DAD1EA51F3D}"/>
            </a:ext>
          </a:extLst>
        </cdr:cNvPr>
        <cdr:cNvCxnSpPr/>
      </cdr:nvCxnSpPr>
      <cdr:spPr>
        <a:xfrm xmlns:a="http://schemas.openxmlformats.org/drawingml/2006/main" flipV="1">
          <a:off x="494072" y="1046567"/>
          <a:ext cx="464933" cy="250722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rgbClr val="D00018"/>
          </a:solidFill>
          <a:prstDash val="lgDash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0.5538</cdr:x>
      <cdr:y>0.05436</cdr:y>
    </cdr:from>
    <cdr:to>
      <cdr:x>0.93042</cdr:x>
      <cdr:y>0.52322</cdr:y>
    </cdr:to>
    <cdr:cxnSp macro="">
      <cdr:nvCxnSpPr>
        <cdr:cNvPr id="3" name="直接箭头连接符 2">
          <a:extLst xmlns:a="http://schemas.openxmlformats.org/drawingml/2006/main">
            <a:ext uri="{FF2B5EF4-FFF2-40B4-BE49-F238E27FC236}">
              <a16:creationId xmlns:a16="http://schemas.microsoft.com/office/drawing/2014/main" id="{84A71FD9-66CA-C966-AEA2-F2D1DBD3231C}"/>
            </a:ext>
          </a:extLst>
        </cdr:cNvPr>
        <cdr:cNvCxnSpPr/>
      </cdr:nvCxnSpPr>
      <cdr:spPr>
        <a:xfrm xmlns:a="http://schemas.openxmlformats.org/drawingml/2006/main" flipV="1">
          <a:off x="2743407" y="197913"/>
          <a:ext cx="1865695" cy="1707087"/>
        </a:xfrm>
        <a:prstGeom xmlns:a="http://schemas.openxmlformats.org/drawingml/2006/main" prst="straightConnector1">
          <a:avLst/>
        </a:prstGeom>
        <a:ln xmlns:a="http://schemas.openxmlformats.org/drawingml/2006/main" w="15875">
          <a:solidFill>
            <a:srgbClr val="D00018"/>
          </a:solidFill>
          <a:prstDash val="lgDash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0.26992</cdr:x>
      <cdr:y>0.52269</cdr:y>
    </cdr:from>
    <cdr:to>
      <cdr:x>0.60623</cdr:x>
      <cdr:y>0.60732</cdr:y>
    </cdr:to>
    <cdr:sp macro="" textlink="">
      <cdr:nvSpPr>
        <cdr:cNvPr id="4" name="矩形 3"/>
        <cdr:cNvSpPr/>
      </cdr:nvSpPr>
      <cdr:spPr>
        <a:xfrm xmlns:a="http://schemas.openxmlformats.org/drawingml/2006/main" rot="20209479">
          <a:off x="1337126" y="1903078"/>
          <a:ext cx="1666008" cy="3081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wrap="square" lIns="45720" tIns="45720" rIns="45720" bIns="45720" rtlCol="0" anchor="t" anchorCtr="0">
          <a:norm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800" b="1" dirty="0">
              <a:solidFill>
                <a:srgbClr val="D00018"/>
              </a:solidFill>
              <a:latin typeface="Arial" panose="020B0604020202020204" pitchFamily="34" charset="0"/>
              <a:cs typeface="Arial" panose="020B0604020202020204" pitchFamily="34" charset="0"/>
            </a:rPr>
            <a:t>CAGR:</a:t>
          </a:r>
          <a:r>
            <a:rPr lang="en-US" altLang="zh-CN" sz="800" b="1" baseline="0" dirty="0">
              <a:solidFill>
                <a:srgbClr val="D00018"/>
              </a:solidFill>
              <a:latin typeface="Arial" panose="020B0604020202020204" pitchFamily="34" charset="0"/>
              <a:cs typeface="Arial" panose="020B0604020202020204" pitchFamily="34" charset="0"/>
            </a:rPr>
            <a:t> 36.00%</a:t>
          </a:r>
          <a:endParaRPr lang="zh-CN" altLang="en-US" sz="800" b="1" dirty="0">
            <a:solidFill>
              <a:srgbClr val="D00018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0.60694</cdr:x>
      <cdr:y>0.24173</cdr:y>
    </cdr:from>
    <cdr:to>
      <cdr:x>0.85585</cdr:x>
      <cdr:y>0.33205</cdr:y>
    </cdr:to>
    <cdr:sp macro="" textlink="">
      <cdr:nvSpPr>
        <cdr:cNvPr id="5" name="矩形 4"/>
        <cdr:cNvSpPr/>
      </cdr:nvSpPr>
      <cdr:spPr>
        <a:xfrm xmlns:a="http://schemas.openxmlformats.org/drawingml/2006/main" rot="19091745">
          <a:off x="3006640" y="880123"/>
          <a:ext cx="1233037" cy="3288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wrap="square" lIns="45720" tIns="45720" rIns="45720" bIns="45720" rtlCol="0" anchor="t" anchorCtr="0">
          <a:norm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sz="800" b="1" dirty="0">
              <a:solidFill>
                <a:srgbClr val="D00018"/>
              </a:solidFill>
              <a:latin typeface="Arial" panose="020B0604020202020204" pitchFamily="34" charset="0"/>
              <a:cs typeface="Arial" panose="020B0604020202020204" pitchFamily="34" charset="0"/>
            </a:rPr>
            <a:t>CAGR:</a:t>
          </a:r>
          <a:r>
            <a:rPr lang="en-US" altLang="zh-CN" sz="800" b="1" baseline="0" dirty="0">
              <a:solidFill>
                <a:srgbClr val="D00018"/>
              </a:solidFill>
              <a:latin typeface="Arial" panose="020B0604020202020204" pitchFamily="34" charset="0"/>
              <a:cs typeface="Arial" panose="020B0604020202020204" pitchFamily="34" charset="0"/>
            </a:rPr>
            <a:t> 21.00%</a:t>
          </a:r>
          <a:endParaRPr lang="zh-CN" altLang="en-US" sz="800" b="1" dirty="0">
            <a:solidFill>
              <a:srgbClr val="D00018"/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54109-4B96-7646-8ACD-8204F5DB5881}" type="datetimeFigureOut">
              <a:rPr kumimoji="1" lang="zh-CN" altLang="en-US" smtClean="0"/>
              <a:t>2025/8/21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8B0E1-0995-E443-B882-E0EC1258C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380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C989E-DD29-7B47-B07F-31EEBC7DD48A}" type="slidenum">
              <a:rPr kumimoji="1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9960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D0DACE-38E0-42D2-9336-2B707D34BC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D0DACE-38E0-42D2-9336-2B707D34BC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361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8B0E1-0995-E443-B882-E0EC1258CCE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06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3C9FD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068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45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05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60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91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33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69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2223075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672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2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C9FD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33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633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3827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621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2025/8/21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583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48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74332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5028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522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39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94577"/>
            <a:ext cx="4678680" cy="6350"/>
          </a:xfrm>
          <a:custGeom>
            <a:avLst/>
            <a:gdLst/>
            <a:ahLst/>
            <a:cxnLst/>
            <a:rect l="l" t="t" r="r" b="b"/>
            <a:pathLst>
              <a:path w="4678680" h="6350">
                <a:moveTo>
                  <a:pt x="0" y="6350"/>
                </a:moveTo>
                <a:lnTo>
                  <a:pt x="4678680" y="6350"/>
                </a:lnTo>
                <a:lnTo>
                  <a:pt x="467868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3C9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047488" y="6394577"/>
            <a:ext cx="7145020" cy="6350"/>
          </a:xfrm>
          <a:custGeom>
            <a:avLst/>
            <a:gdLst/>
            <a:ahLst/>
            <a:cxnLst/>
            <a:rect l="l" t="t" r="r" b="b"/>
            <a:pathLst>
              <a:path w="7145020" h="6350">
                <a:moveTo>
                  <a:pt x="0" y="6350"/>
                </a:moveTo>
                <a:lnTo>
                  <a:pt x="7144511" y="6350"/>
                </a:lnTo>
                <a:lnTo>
                  <a:pt x="7144511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3C9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3C9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9759" y="6161532"/>
            <a:ext cx="280976" cy="43434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809244" y="1836419"/>
            <a:ext cx="4549140" cy="3923029"/>
          </a:xfrm>
          <a:custGeom>
            <a:avLst/>
            <a:gdLst/>
            <a:ahLst/>
            <a:cxnLst/>
            <a:rect l="l" t="t" r="r" b="b"/>
            <a:pathLst>
              <a:path w="4549140" h="3923029">
                <a:moveTo>
                  <a:pt x="51816" y="3910584"/>
                </a:moveTo>
                <a:lnTo>
                  <a:pt x="0" y="3910584"/>
                </a:lnTo>
                <a:lnTo>
                  <a:pt x="0" y="3922776"/>
                </a:lnTo>
                <a:lnTo>
                  <a:pt x="51816" y="3922776"/>
                </a:lnTo>
                <a:lnTo>
                  <a:pt x="51816" y="3910584"/>
                </a:lnTo>
                <a:close/>
              </a:path>
              <a:path w="4549140" h="3923029">
                <a:moveTo>
                  <a:pt x="164592" y="3907536"/>
                </a:moveTo>
                <a:lnTo>
                  <a:pt x="112776" y="3907536"/>
                </a:lnTo>
                <a:lnTo>
                  <a:pt x="112776" y="3922776"/>
                </a:lnTo>
                <a:lnTo>
                  <a:pt x="164592" y="3922776"/>
                </a:lnTo>
                <a:lnTo>
                  <a:pt x="164592" y="3907536"/>
                </a:lnTo>
                <a:close/>
              </a:path>
              <a:path w="4549140" h="3923029">
                <a:moveTo>
                  <a:pt x="275844" y="3895344"/>
                </a:moveTo>
                <a:lnTo>
                  <a:pt x="225552" y="3895344"/>
                </a:lnTo>
                <a:lnTo>
                  <a:pt x="225552" y="3922776"/>
                </a:lnTo>
                <a:lnTo>
                  <a:pt x="275844" y="3922776"/>
                </a:lnTo>
                <a:lnTo>
                  <a:pt x="275844" y="3895344"/>
                </a:lnTo>
                <a:close/>
              </a:path>
              <a:path w="4549140" h="3923029">
                <a:moveTo>
                  <a:pt x="388620" y="3892296"/>
                </a:moveTo>
                <a:lnTo>
                  <a:pt x="338328" y="3892296"/>
                </a:lnTo>
                <a:lnTo>
                  <a:pt x="338328" y="3922776"/>
                </a:lnTo>
                <a:lnTo>
                  <a:pt x="388620" y="3922776"/>
                </a:lnTo>
                <a:lnTo>
                  <a:pt x="388620" y="3892296"/>
                </a:lnTo>
                <a:close/>
              </a:path>
              <a:path w="4549140" h="3923029">
                <a:moveTo>
                  <a:pt x="501396" y="3887724"/>
                </a:moveTo>
                <a:lnTo>
                  <a:pt x="449580" y="3887724"/>
                </a:lnTo>
                <a:lnTo>
                  <a:pt x="449580" y="3922776"/>
                </a:lnTo>
                <a:lnTo>
                  <a:pt x="501396" y="3922776"/>
                </a:lnTo>
                <a:lnTo>
                  <a:pt x="501396" y="3887724"/>
                </a:lnTo>
                <a:close/>
              </a:path>
              <a:path w="4549140" h="3923029">
                <a:moveTo>
                  <a:pt x="614172" y="3883152"/>
                </a:moveTo>
                <a:lnTo>
                  <a:pt x="562356" y="3883152"/>
                </a:lnTo>
                <a:lnTo>
                  <a:pt x="562356" y="3922776"/>
                </a:lnTo>
                <a:lnTo>
                  <a:pt x="614172" y="3922776"/>
                </a:lnTo>
                <a:lnTo>
                  <a:pt x="614172" y="3883152"/>
                </a:lnTo>
                <a:close/>
              </a:path>
              <a:path w="4549140" h="3923029">
                <a:moveTo>
                  <a:pt x="725424" y="3872484"/>
                </a:moveTo>
                <a:lnTo>
                  <a:pt x="675132" y="3872484"/>
                </a:lnTo>
                <a:lnTo>
                  <a:pt x="675132" y="3922776"/>
                </a:lnTo>
                <a:lnTo>
                  <a:pt x="725424" y="3922776"/>
                </a:lnTo>
                <a:lnTo>
                  <a:pt x="725424" y="3872484"/>
                </a:lnTo>
                <a:close/>
              </a:path>
              <a:path w="4549140" h="3923029">
                <a:moveTo>
                  <a:pt x="838200" y="3845052"/>
                </a:moveTo>
                <a:lnTo>
                  <a:pt x="787908" y="3845052"/>
                </a:lnTo>
                <a:lnTo>
                  <a:pt x="787908" y="3922776"/>
                </a:lnTo>
                <a:lnTo>
                  <a:pt x="838200" y="3922776"/>
                </a:lnTo>
                <a:lnTo>
                  <a:pt x="838200" y="3845052"/>
                </a:lnTo>
                <a:close/>
              </a:path>
              <a:path w="4549140" h="3923029">
                <a:moveTo>
                  <a:pt x="950976" y="3832860"/>
                </a:moveTo>
                <a:lnTo>
                  <a:pt x="899160" y="3832860"/>
                </a:lnTo>
                <a:lnTo>
                  <a:pt x="899160" y="3922776"/>
                </a:lnTo>
                <a:lnTo>
                  <a:pt x="950976" y="3922776"/>
                </a:lnTo>
                <a:lnTo>
                  <a:pt x="950976" y="3832860"/>
                </a:lnTo>
                <a:close/>
              </a:path>
              <a:path w="4549140" h="3923029">
                <a:moveTo>
                  <a:pt x="1063752" y="3814572"/>
                </a:moveTo>
                <a:lnTo>
                  <a:pt x="1011936" y="3814572"/>
                </a:lnTo>
                <a:lnTo>
                  <a:pt x="1011936" y="3922776"/>
                </a:lnTo>
                <a:lnTo>
                  <a:pt x="1063752" y="3922776"/>
                </a:lnTo>
                <a:lnTo>
                  <a:pt x="1063752" y="3814572"/>
                </a:lnTo>
                <a:close/>
              </a:path>
              <a:path w="4549140" h="3923029">
                <a:moveTo>
                  <a:pt x="1175004" y="3797808"/>
                </a:moveTo>
                <a:lnTo>
                  <a:pt x="1124712" y="3797808"/>
                </a:lnTo>
                <a:lnTo>
                  <a:pt x="1124712" y="3922776"/>
                </a:lnTo>
                <a:lnTo>
                  <a:pt x="1175004" y="3922776"/>
                </a:lnTo>
                <a:lnTo>
                  <a:pt x="1175004" y="3797808"/>
                </a:lnTo>
                <a:close/>
              </a:path>
              <a:path w="4549140" h="3923029">
                <a:moveTo>
                  <a:pt x="1287780" y="3726180"/>
                </a:moveTo>
                <a:lnTo>
                  <a:pt x="1237488" y="3726180"/>
                </a:lnTo>
                <a:lnTo>
                  <a:pt x="1237488" y="3922776"/>
                </a:lnTo>
                <a:lnTo>
                  <a:pt x="1287780" y="3922776"/>
                </a:lnTo>
                <a:lnTo>
                  <a:pt x="1287780" y="3726180"/>
                </a:lnTo>
                <a:close/>
              </a:path>
              <a:path w="4549140" h="3923029">
                <a:moveTo>
                  <a:pt x="1400556" y="3680460"/>
                </a:moveTo>
                <a:lnTo>
                  <a:pt x="1348740" y="3680460"/>
                </a:lnTo>
                <a:lnTo>
                  <a:pt x="1348740" y="3922776"/>
                </a:lnTo>
                <a:lnTo>
                  <a:pt x="1400556" y="3922776"/>
                </a:lnTo>
                <a:lnTo>
                  <a:pt x="1400556" y="3680460"/>
                </a:lnTo>
                <a:close/>
              </a:path>
              <a:path w="4549140" h="3923029">
                <a:moveTo>
                  <a:pt x="1513332" y="3616452"/>
                </a:moveTo>
                <a:lnTo>
                  <a:pt x="1461516" y="3616452"/>
                </a:lnTo>
                <a:lnTo>
                  <a:pt x="1461516" y="3922776"/>
                </a:lnTo>
                <a:lnTo>
                  <a:pt x="1513332" y="3922776"/>
                </a:lnTo>
                <a:lnTo>
                  <a:pt x="1513332" y="3616452"/>
                </a:lnTo>
                <a:close/>
              </a:path>
              <a:path w="4549140" h="3923029">
                <a:moveTo>
                  <a:pt x="1626108" y="3561588"/>
                </a:moveTo>
                <a:lnTo>
                  <a:pt x="1574292" y="3561588"/>
                </a:lnTo>
                <a:lnTo>
                  <a:pt x="1574292" y="3922776"/>
                </a:lnTo>
                <a:lnTo>
                  <a:pt x="1626108" y="3922776"/>
                </a:lnTo>
                <a:lnTo>
                  <a:pt x="1626108" y="3561588"/>
                </a:lnTo>
                <a:close/>
              </a:path>
              <a:path w="4549140" h="3923029">
                <a:moveTo>
                  <a:pt x="1737360" y="3491484"/>
                </a:moveTo>
                <a:lnTo>
                  <a:pt x="1687068" y="3491484"/>
                </a:lnTo>
                <a:lnTo>
                  <a:pt x="1687068" y="3922776"/>
                </a:lnTo>
                <a:lnTo>
                  <a:pt x="1737360" y="3922776"/>
                </a:lnTo>
                <a:lnTo>
                  <a:pt x="1737360" y="3491484"/>
                </a:lnTo>
                <a:close/>
              </a:path>
              <a:path w="4549140" h="3923029">
                <a:moveTo>
                  <a:pt x="1850136" y="3381756"/>
                </a:moveTo>
                <a:lnTo>
                  <a:pt x="1799844" y="3381756"/>
                </a:lnTo>
                <a:lnTo>
                  <a:pt x="1799844" y="3922776"/>
                </a:lnTo>
                <a:lnTo>
                  <a:pt x="1850136" y="3922776"/>
                </a:lnTo>
                <a:lnTo>
                  <a:pt x="1850136" y="3381756"/>
                </a:lnTo>
                <a:close/>
              </a:path>
              <a:path w="4549140" h="3923029">
                <a:moveTo>
                  <a:pt x="1962912" y="3334512"/>
                </a:moveTo>
                <a:lnTo>
                  <a:pt x="1911096" y="3334512"/>
                </a:lnTo>
                <a:lnTo>
                  <a:pt x="1911096" y="3922776"/>
                </a:lnTo>
                <a:lnTo>
                  <a:pt x="1962912" y="3922776"/>
                </a:lnTo>
                <a:lnTo>
                  <a:pt x="1962912" y="3334512"/>
                </a:lnTo>
                <a:close/>
              </a:path>
              <a:path w="4549140" h="3923029">
                <a:moveTo>
                  <a:pt x="2075688" y="3244596"/>
                </a:moveTo>
                <a:lnTo>
                  <a:pt x="2023872" y="3244596"/>
                </a:lnTo>
                <a:lnTo>
                  <a:pt x="2023872" y="3922776"/>
                </a:lnTo>
                <a:lnTo>
                  <a:pt x="2075688" y="3922776"/>
                </a:lnTo>
                <a:lnTo>
                  <a:pt x="2075688" y="3244596"/>
                </a:lnTo>
                <a:close/>
              </a:path>
              <a:path w="4549140" h="3923029">
                <a:moveTo>
                  <a:pt x="2186940" y="3137916"/>
                </a:moveTo>
                <a:lnTo>
                  <a:pt x="2136648" y="3137916"/>
                </a:lnTo>
                <a:lnTo>
                  <a:pt x="2136648" y="3922776"/>
                </a:lnTo>
                <a:lnTo>
                  <a:pt x="2186940" y="3922776"/>
                </a:lnTo>
                <a:lnTo>
                  <a:pt x="2186940" y="3137916"/>
                </a:lnTo>
                <a:close/>
              </a:path>
              <a:path w="4549140" h="3923029">
                <a:moveTo>
                  <a:pt x="2299716" y="3028188"/>
                </a:moveTo>
                <a:lnTo>
                  <a:pt x="2249424" y="3028188"/>
                </a:lnTo>
                <a:lnTo>
                  <a:pt x="2249424" y="3922776"/>
                </a:lnTo>
                <a:lnTo>
                  <a:pt x="2299716" y="3922776"/>
                </a:lnTo>
                <a:lnTo>
                  <a:pt x="2299716" y="3028188"/>
                </a:lnTo>
                <a:close/>
              </a:path>
              <a:path w="4549140" h="3923029">
                <a:moveTo>
                  <a:pt x="2412492" y="2903220"/>
                </a:moveTo>
                <a:lnTo>
                  <a:pt x="2360676" y="2903220"/>
                </a:lnTo>
                <a:lnTo>
                  <a:pt x="2360676" y="3922776"/>
                </a:lnTo>
                <a:lnTo>
                  <a:pt x="2412492" y="3922776"/>
                </a:lnTo>
                <a:lnTo>
                  <a:pt x="2412492" y="2903220"/>
                </a:lnTo>
                <a:close/>
              </a:path>
              <a:path w="4549140" h="3923029">
                <a:moveTo>
                  <a:pt x="2525268" y="2778252"/>
                </a:moveTo>
                <a:lnTo>
                  <a:pt x="2473452" y="2778252"/>
                </a:lnTo>
                <a:lnTo>
                  <a:pt x="2473452" y="3922776"/>
                </a:lnTo>
                <a:lnTo>
                  <a:pt x="2525268" y="3922776"/>
                </a:lnTo>
                <a:lnTo>
                  <a:pt x="2525268" y="2778252"/>
                </a:lnTo>
                <a:close/>
              </a:path>
              <a:path w="4549140" h="3923029">
                <a:moveTo>
                  <a:pt x="2638044" y="2659380"/>
                </a:moveTo>
                <a:lnTo>
                  <a:pt x="2586228" y="2659380"/>
                </a:lnTo>
                <a:lnTo>
                  <a:pt x="2586228" y="3922776"/>
                </a:lnTo>
                <a:lnTo>
                  <a:pt x="2638044" y="3922776"/>
                </a:lnTo>
                <a:lnTo>
                  <a:pt x="2638044" y="2659380"/>
                </a:lnTo>
                <a:close/>
              </a:path>
              <a:path w="4549140" h="3923029">
                <a:moveTo>
                  <a:pt x="2749296" y="2502408"/>
                </a:moveTo>
                <a:lnTo>
                  <a:pt x="2699004" y="2502408"/>
                </a:lnTo>
                <a:lnTo>
                  <a:pt x="2699004" y="3922776"/>
                </a:lnTo>
                <a:lnTo>
                  <a:pt x="2749296" y="3922776"/>
                </a:lnTo>
                <a:lnTo>
                  <a:pt x="2749296" y="2502408"/>
                </a:lnTo>
                <a:close/>
              </a:path>
              <a:path w="4549140" h="3923029">
                <a:moveTo>
                  <a:pt x="2862072" y="2372868"/>
                </a:moveTo>
                <a:lnTo>
                  <a:pt x="2811780" y="2372868"/>
                </a:lnTo>
                <a:lnTo>
                  <a:pt x="2811780" y="3922776"/>
                </a:lnTo>
                <a:lnTo>
                  <a:pt x="2862072" y="3922776"/>
                </a:lnTo>
                <a:lnTo>
                  <a:pt x="2862072" y="2372868"/>
                </a:lnTo>
                <a:close/>
              </a:path>
              <a:path w="4549140" h="3923029">
                <a:moveTo>
                  <a:pt x="2974848" y="2228088"/>
                </a:moveTo>
                <a:lnTo>
                  <a:pt x="2923032" y="2228100"/>
                </a:lnTo>
                <a:lnTo>
                  <a:pt x="2923032" y="3922776"/>
                </a:lnTo>
                <a:lnTo>
                  <a:pt x="2974848" y="3922776"/>
                </a:lnTo>
                <a:lnTo>
                  <a:pt x="2974848" y="2228088"/>
                </a:lnTo>
                <a:close/>
              </a:path>
              <a:path w="4549140" h="3923029">
                <a:moveTo>
                  <a:pt x="3087624" y="2075688"/>
                </a:moveTo>
                <a:lnTo>
                  <a:pt x="3035808" y="2075700"/>
                </a:lnTo>
                <a:lnTo>
                  <a:pt x="3035808" y="3922776"/>
                </a:lnTo>
                <a:lnTo>
                  <a:pt x="3087624" y="3922776"/>
                </a:lnTo>
                <a:lnTo>
                  <a:pt x="3087624" y="2075688"/>
                </a:lnTo>
                <a:close/>
              </a:path>
              <a:path w="4549140" h="3923029">
                <a:moveTo>
                  <a:pt x="3198876" y="1918716"/>
                </a:moveTo>
                <a:lnTo>
                  <a:pt x="3148584" y="1918716"/>
                </a:lnTo>
                <a:lnTo>
                  <a:pt x="3148584" y="3922776"/>
                </a:lnTo>
                <a:lnTo>
                  <a:pt x="3198876" y="3922788"/>
                </a:lnTo>
                <a:lnTo>
                  <a:pt x="3198876" y="1918716"/>
                </a:lnTo>
                <a:close/>
              </a:path>
              <a:path w="4549140" h="3923029">
                <a:moveTo>
                  <a:pt x="3311652" y="1709928"/>
                </a:moveTo>
                <a:lnTo>
                  <a:pt x="3261360" y="1709928"/>
                </a:lnTo>
                <a:lnTo>
                  <a:pt x="3261360" y="3922776"/>
                </a:lnTo>
                <a:lnTo>
                  <a:pt x="3311652" y="3922788"/>
                </a:lnTo>
                <a:lnTo>
                  <a:pt x="3311652" y="1709928"/>
                </a:lnTo>
                <a:close/>
              </a:path>
              <a:path w="4549140" h="3923029">
                <a:moveTo>
                  <a:pt x="3424428" y="1577340"/>
                </a:moveTo>
                <a:lnTo>
                  <a:pt x="3372612" y="1577340"/>
                </a:lnTo>
                <a:lnTo>
                  <a:pt x="3372612" y="3922776"/>
                </a:lnTo>
                <a:lnTo>
                  <a:pt x="3424428" y="3922788"/>
                </a:lnTo>
                <a:lnTo>
                  <a:pt x="3424428" y="1577340"/>
                </a:lnTo>
                <a:close/>
              </a:path>
              <a:path w="4549140" h="3923029">
                <a:moveTo>
                  <a:pt x="3537204" y="1440180"/>
                </a:moveTo>
                <a:lnTo>
                  <a:pt x="3485388" y="1440180"/>
                </a:lnTo>
                <a:lnTo>
                  <a:pt x="3485388" y="3922776"/>
                </a:lnTo>
                <a:lnTo>
                  <a:pt x="3537204" y="3922788"/>
                </a:lnTo>
                <a:lnTo>
                  <a:pt x="3537204" y="1440180"/>
                </a:lnTo>
                <a:close/>
              </a:path>
              <a:path w="4549140" h="3923029">
                <a:moveTo>
                  <a:pt x="3648456" y="1263396"/>
                </a:moveTo>
                <a:lnTo>
                  <a:pt x="3598164" y="1263396"/>
                </a:lnTo>
                <a:lnTo>
                  <a:pt x="3598164" y="3922776"/>
                </a:lnTo>
                <a:lnTo>
                  <a:pt x="3648456" y="3922788"/>
                </a:lnTo>
                <a:lnTo>
                  <a:pt x="3648456" y="1263396"/>
                </a:lnTo>
                <a:close/>
              </a:path>
              <a:path w="4549140" h="3923029">
                <a:moveTo>
                  <a:pt x="3761232" y="1103376"/>
                </a:moveTo>
                <a:lnTo>
                  <a:pt x="3710940" y="1103376"/>
                </a:lnTo>
                <a:lnTo>
                  <a:pt x="3710940" y="3922776"/>
                </a:lnTo>
                <a:lnTo>
                  <a:pt x="3761232" y="3922788"/>
                </a:lnTo>
                <a:lnTo>
                  <a:pt x="3761232" y="1103376"/>
                </a:lnTo>
                <a:close/>
              </a:path>
              <a:path w="4549140" h="3923029">
                <a:moveTo>
                  <a:pt x="3874008" y="922020"/>
                </a:moveTo>
                <a:lnTo>
                  <a:pt x="3822192" y="922020"/>
                </a:lnTo>
                <a:lnTo>
                  <a:pt x="3822192" y="3922776"/>
                </a:lnTo>
                <a:lnTo>
                  <a:pt x="3874008" y="3922788"/>
                </a:lnTo>
                <a:lnTo>
                  <a:pt x="3874008" y="922020"/>
                </a:lnTo>
                <a:close/>
              </a:path>
              <a:path w="4549140" h="3923029">
                <a:moveTo>
                  <a:pt x="3986784" y="765048"/>
                </a:moveTo>
                <a:lnTo>
                  <a:pt x="3934968" y="765048"/>
                </a:lnTo>
                <a:lnTo>
                  <a:pt x="3934968" y="3922776"/>
                </a:lnTo>
                <a:lnTo>
                  <a:pt x="3986784" y="3922788"/>
                </a:lnTo>
                <a:lnTo>
                  <a:pt x="3986784" y="765048"/>
                </a:lnTo>
                <a:close/>
              </a:path>
              <a:path w="4549140" h="3923029">
                <a:moveTo>
                  <a:pt x="4099560" y="612648"/>
                </a:moveTo>
                <a:lnTo>
                  <a:pt x="4047744" y="612648"/>
                </a:lnTo>
                <a:lnTo>
                  <a:pt x="4047744" y="3922776"/>
                </a:lnTo>
                <a:lnTo>
                  <a:pt x="4099560" y="3922788"/>
                </a:lnTo>
                <a:lnTo>
                  <a:pt x="4099560" y="612648"/>
                </a:lnTo>
                <a:close/>
              </a:path>
              <a:path w="4549140" h="3923029">
                <a:moveTo>
                  <a:pt x="4210812" y="463296"/>
                </a:moveTo>
                <a:lnTo>
                  <a:pt x="4160520" y="463296"/>
                </a:lnTo>
                <a:lnTo>
                  <a:pt x="4160520" y="3922776"/>
                </a:lnTo>
                <a:lnTo>
                  <a:pt x="4210812" y="3922788"/>
                </a:lnTo>
                <a:lnTo>
                  <a:pt x="4210812" y="463296"/>
                </a:lnTo>
                <a:close/>
              </a:path>
              <a:path w="4549140" h="3923029">
                <a:moveTo>
                  <a:pt x="4323588" y="310896"/>
                </a:moveTo>
                <a:lnTo>
                  <a:pt x="4273296" y="310896"/>
                </a:lnTo>
                <a:lnTo>
                  <a:pt x="4273296" y="3922776"/>
                </a:lnTo>
                <a:lnTo>
                  <a:pt x="4323588" y="3922788"/>
                </a:lnTo>
                <a:lnTo>
                  <a:pt x="4323588" y="310896"/>
                </a:lnTo>
                <a:close/>
              </a:path>
              <a:path w="4549140" h="3923029">
                <a:moveTo>
                  <a:pt x="4436364" y="156972"/>
                </a:moveTo>
                <a:lnTo>
                  <a:pt x="4384548" y="156972"/>
                </a:lnTo>
                <a:lnTo>
                  <a:pt x="4384548" y="3922776"/>
                </a:lnTo>
                <a:lnTo>
                  <a:pt x="4436364" y="3922788"/>
                </a:lnTo>
                <a:lnTo>
                  <a:pt x="4436364" y="156972"/>
                </a:lnTo>
                <a:close/>
              </a:path>
              <a:path w="4549140" h="3923029">
                <a:moveTo>
                  <a:pt x="4549140" y="0"/>
                </a:moveTo>
                <a:lnTo>
                  <a:pt x="4497324" y="0"/>
                </a:lnTo>
                <a:lnTo>
                  <a:pt x="4497324" y="3922776"/>
                </a:lnTo>
                <a:lnTo>
                  <a:pt x="4549140" y="3922788"/>
                </a:lnTo>
                <a:lnTo>
                  <a:pt x="4549140" y="0"/>
                </a:lnTo>
                <a:close/>
              </a:path>
            </a:pathLst>
          </a:custGeom>
          <a:solidFill>
            <a:srgbClr val="3C9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78763" y="5759196"/>
            <a:ext cx="4610100" cy="0"/>
          </a:xfrm>
          <a:custGeom>
            <a:avLst/>
            <a:gdLst/>
            <a:ahLst/>
            <a:cxnLst/>
            <a:rect l="l" t="t" r="r" b="b"/>
            <a:pathLst>
              <a:path w="4610100">
                <a:moveTo>
                  <a:pt x="0" y="0"/>
                </a:moveTo>
                <a:lnTo>
                  <a:pt x="46101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C9FD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63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252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255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971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627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643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0366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04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C9FD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711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354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399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31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587" y="301878"/>
            <a:ext cx="1040701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3C9FD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647" y="1247800"/>
            <a:ext cx="10444480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30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7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9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wmf"/><Relationship Id="rId18" Type="http://schemas.openxmlformats.org/officeDocument/2006/relationships/image" Target="../media/image12.wmf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4.wmf"/><Relationship Id="rId7" Type="http://schemas.openxmlformats.org/officeDocument/2006/relationships/image" Target="../media/image5.png"/><Relationship Id="rId12" Type="http://schemas.openxmlformats.org/officeDocument/2006/relationships/oleObject" Target="../embeddings/oleObject2.bin"/><Relationship Id="rId1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20" Type="http://schemas.openxmlformats.org/officeDocument/2006/relationships/oleObject" Target="../embeddings/oleObject5.bin"/><Relationship Id="rId1" Type="http://schemas.openxmlformats.org/officeDocument/2006/relationships/tags" Target="../tags/tag1.xml"/><Relationship Id="rId6" Type="http://schemas.openxmlformats.org/officeDocument/2006/relationships/image" Target="../media/image4.w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3.bin"/><Relationship Id="rId10" Type="http://schemas.openxmlformats.org/officeDocument/2006/relationships/image" Target="../media/image7.png"/><Relationship Id="rId19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Relationship Id="rId2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7.jpe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microsoft.com/office/2007/relationships/hdphoto" Target="../media/hdphoto1.wdp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33.png"/><Relationship Id="rId5" Type="http://schemas.openxmlformats.org/officeDocument/2006/relationships/image" Target="../media/image320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microsoft.com/office/2007/relationships/hdphoto" Target="../media/hdphoto1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4B8C27E-BC9A-5182-5326-AB1989A9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071" y="304800"/>
            <a:ext cx="12192000" cy="663556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-8100000">
            <a:off x="-1418158" y="4014016"/>
            <a:ext cx="15764803" cy="5967257"/>
            <a:chOff x="0" y="0"/>
            <a:chExt cx="35276568" cy="1409334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276569" cy="14093346"/>
            </a:xfrm>
            <a:custGeom>
              <a:avLst/>
              <a:gdLst/>
              <a:ahLst/>
              <a:cxnLst/>
              <a:rect l="l" t="t" r="r" b="b"/>
              <a:pathLst>
                <a:path w="35276569" h="14093346">
                  <a:moveTo>
                    <a:pt x="0" y="0"/>
                  </a:moveTo>
                  <a:lnTo>
                    <a:pt x="35276569" y="0"/>
                  </a:lnTo>
                  <a:lnTo>
                    <a:pt x="35276569" y="14093346"/>
                  </a:lnTo>
                  <a:lnTo>
                    <a:pt x="0" y="14093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4713642"/>
            <a:ext cx="2147795" cy="2144358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192954"/>
            </a:solidFill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903E1C85-BE93-4313-1173-A103C98A4CC1}"/>
              </a:ext>
            </a:extLst>
          </p:cNvPr>
          <p:cNvSpPr txBox="1"/>
          <p:nvPr/>
        </p:nvSpPr>
        <p:spPr>
          <a:xfrm>
            <a:off x="794681" y="1036765"/>
            <a:ext cx="3352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StableSwap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Rongze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GAO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C0221734-930C-6B45-F74B-A6199E97001C}"/>
              </a:ext>
            </a:extLst>
          </p:cNvPr>
          <p:cNvSpPr/>
          <p:nvPr/>
        </p:nvSpPr>
        <p:spPr>
          <a:xfrm>
            <a:off x="-381000" y="1998093"/>
            <a:ext cx="5638800" cy="45719"/>
          </a:xfrm>
          <a:custGeom>
            <a:avLst/>
            <a:gdLst/>
            <a:ahLst/>
            <a:cxnLst/>
            <a:rect l="l" t="t" r="r" b="b"/>
            <a:pathLst>
              <a:path w="6492240">
                <a:moveTo>
                  <a:pt x="0" y="0"/>
                </a:moveTo>
                <a:lnTo>
                  <a:pt x="6492240" y="0"/>
                </a:lnTo>
              </a:path>
            </a:pathLst>
          </a:custGeom>
          <a:ln w="38100">
            <a:solidFill>
              <a:srgbClr val="6294C2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0301070-029E-AF56-143B-DACB86F55C5E}"/>
              </a:ext>
            </a:extLst>
          </p:cNvPr>
          <p:cNvGrpSpPr/>
          <p:nvPr/>
        </p:nvGrpSpPr>
        <p:grpSpPr>
          <a:xfrm>
            <a:off x="881032" y="3190304"/>
            <a:ext cx="6221056" cy="2288126"/>
            <a:chOff x="804832" y="3190304"/>
            <a:chExt cx="6221056" cy="2288126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714C199-BD32-0054-8DB8-3A7F2C682AFD}"/>
                </a:ext>
              </a:extLst>
            </p:cNvPr>
            <p:cNvGrpSpPr/>
            <p:nvPr/>
          </p:nvGrpSpPr>
          <p:grpSpPr>
            <a:xfrm>
              <a:off x="1196588" y="3277746"/>
              <a:ext cx="5829300" cy="2200684"/>
              <a:chOff x="1120388" y="3237086"/>
              <a:chExt cx="5829300" cy="2200684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B3766AE-F5C8-ED42-549B-1E638C5DC87F}"/>
                  </a:ext>
                </a:extLst>
              </p:cNvPr>
              <p:cNvSpPr txBox="1"/>
              <p:nvPr/>
            </p:nvSpPr>
            <p:spPr>
              <a:xfrm>
                <a:off x="2987288" y="3237086"/>
                <a:ext cx="3962400" cy="14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C507C"/>
                    </a:solidFill>
                    <a:effectLst/>
                    <a:uLnTx/>
                    <a:uFillTx/>
                  </a:rPr>
                  <a:t>Curve's </a:t>
                </a:r>
                <a:r>
                  <a:rPr kumimoji="1" lang="en-US" altLang="zh-CN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1C507C"/>
                    </a:solidFill>
                    <a:effectLst/>
                    <a:uLnTx/>
                    <a:uFillTx/>
                  </a:rPr>
                  <a:t>StableSwap</a:t>
                </a:r>
                <a:r>
                  <a:rPr kumimoji="1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C507C"/>
                    </a:solidFill>
                    <a:effectLst/>
                    <a:uLnTx/>
                    <a:uFillTx/>
                  </a:rPr>
                  <a:t> algorithm for a two-asset stablecoin pool (USDC/USDT, 6 decimals)</a:t>
                </a: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08EDF9B-9F44-1EA2-4C35-5FF46B99F59C}"/>
                  </a:ext>
                </a:extLst>
              </p:cNvPr>
              <p:cNvSpPr txBox="1"/>
              <p:nvPr/>
            </p:nvSpPr>
            <p:spPr>
              <a:xfrm>
                <a:off x="1120388" y="5068438"/>
                <a:ext cx="3810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C507C"/>
                    </a:solidFill>
                    <a:effectLst/>
                    <a:uLnTx/>
                    <a:uFillTx/>
                  </a:rPr>
                  <a:t>UPDATED: August </a:t>
                </a:r>
                <a:r>
                  <a:rPr kumimoji="1" lang="en-US" altLang="zh-CN" b="1" dirty="0">
                    <a:solidFill>
                      <a:srgbClr val="1C507C"/>
                    </a:solidFill>
                  </a:rPr>
                  <a:t>19</a:t>
                </a:r>
                <a:r>
                  <a:rPr kumimoji="1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C507C"/>
                    </a:solidFill>
                    <a:effectLst/>
                    <a:uLnTx/>
                    <a:uFillTx/>
                  </a:rPr>
                  <a:t>, 2025</a:t>
                </a:r>
                <a:endParaRPr kumimoji="1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C507C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7" name="半闭框 26">
              <a:extLst>
                <a:ext uri="{FF2B5EF4-FFF2-40B4-BE49-F238E27FC236}">
                  <a16:creationId xmlns:a16="http://schemas.microsoft.com/office/drawing/2014/main" id="{AEFD4599-3D8D-239A-8554-233777E5AFC5}"/>
                </a:ext>
              </a:extLst>
            </p:cNvPr>
            <p:cNvSpPr/>
            <p:nvPr/>
          </p:nvSpPr>
          <p:spPr>
            <a:xfrm>
              <a:off x="804832" y="3190304"/>
              <a:ext cx="533400" cy="285014"/>
            </a:xfrm>
            <a:prstGeom prst="halfFrame">
              <a:avLst/>
            </a:prstGeom>
            <a:solidFill>
              <a:srgbClr val="1C50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半闭框 27">
              <a:extLst>
                <a:ext uri="{FF2B5EF4-FFF2-40B4-BE49-F238E27FC236}">
                  <a16:creationId xmlns:a16="http://schemas.microsoft.com/office/drawing/2014/main" id="{F82ED59A-6322-74E7-5D53-4B243A4F3BED}"/>
                </a:ext>
              </a:extLst>
            </p:cNvPr>
            <p:cNvSpPr/>
            <p:nvPr/>
          </p:nvSpPr>
          <p:spPr>
            <a:xfrm rot="10800000">
              <a:off x="5986432" y="5125185"/>
              <a:ext cx="533400" cy="285014"/>
            </a:xfrm>
            <a:prstGeom prst="halfFrame">
              <a:avLst/>
            </a:prstGeom>
            <a:solidFill>
              <a:srgbClr val="1C50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6"/>
          <p:cNvSpPr/>
          <p:nvPr/>
        </p:nvSpPr>
        <p:spPr>
          <a:xfrm>
            <a:off x="1802130" y="1032510"/>
            <a:ext cx="112395" cy="5278755"/>
          </a:xfrm>
          <a:custGeom>
            <a:avLst/>
            <a:gdLst/>
            <a:ahLst/>
            <a:cxnLst/>
            <a:rect l="l" t="t" r="r" b="b"/>
            <a:pathLst>
              <a:path w="76200" h="5486400">
                <a:moveTo>
                  <a:pt x="25400" y="5410200"/>
                </a:moveTo>
                <a:lnTo>
                  <a:pt x="0" y="5410200"/>
                </a:lnTo>
                <a:lnTo>
                  <a:pt x="38100" y="5486400"/>
                </a:lnTo>
                <a:lnTo>
                  <a:pt x="69837" y="5422925"/>
                </a:lnTo>
                <a:lnTo>
                  <a:pt x="25400" y="5422925"/>
                </a:lnTo>
                <a:lnTo>
                  <a:pt x="25400" y="5410200"/>
                </a:lnTo>
                <a:close/>
              </a:path>
              <a:path w="76200" h="5486400">
                <a:moveTo>
                  <a:pt x="50800" y="0"/>
                </a:moveTo>
                <a:lnTo>
                  <a:pt x="25400" y="0"/>
                </a:lnTo>
                <a:lnTo>
                  <a:pt x="25400" y="5422925"/>
                </a:lnTo>
                <a:lnTo>
                  <a:pt x="50800" y="5422925"/>
                </a:lnTo>
                <a:lnTo>
                  <a:pt x="50800" y="0"/>
                </a:lnTo>
                <a:close/>
              </a:path>
              <a:path w="76200" h="5486400">
                <a:moveTo>
                  <a:pt x="76200" y="5410200"/>
                </a:moveTo>
                <a:lnTo>
                  <a:pt x="50800" y="5410200"/>
                </a:lnTo>
                <a:lnTo>
                  <a:pt x="50800" y="5422925"/>
                </a:lnTo>
                <a:lnTo>
                  <a:pt x="69837" y="5422925"/>
                </a:lnTo>
                <a:lnTo>
                  <a:pt x="76200" y="5410200"/>
                </a:lnTo>
                <a:close/>
              </a:path>
            </a:pathLst>
          </a:custGeom>
          <a:solidFill>
            <a:srgbClr val="005EB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bject 10"/>
          <p:cNvSpPr txBox="1"/>
          <p:nvPr/>
        </p:nvSpPr>
        <p:spPr>
          <a:xfrm>
            <a:off x="1270365" y="1088935"/>
            <a:ext cx="513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rebuchet MS" panose="020B0603020202020204"/>
              </a:rPr>
              <a:t>1.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  <p:grpSp>
        <p:nvGrpSpPr>
          <p:cNvPr id="43" name="object 11"/>
          <p:cNvGrpSpPr/>
          <p:nvPr/>
        </p:nvGrpSpPr>
        <p:grpSpPr>
          <a:xfrm>
            <a:off x="1830131" y="992670"/>
            <a:ext cx="796035" cy="547370"/>
            <a:chOff x="1589786" y="916686"/>
            <a:chExt cx="796035" cy="547370"/>
          </a:xfrm>
        </p:grpSpPr>
        <p:sp>
          <p:nvSpPr>
            <p:cNvPr id="44" name="object 12"/>
            <p:cNvSpPr/>
            <p:nvPr/>
          </p:nvSpPr>
          <p:spPr>
            <a:xfrm>
              <a:off x="1837181" y="916686"/>
              <a:ext cx="548640" cy="547370"/>
            </a:xfrm>
            <a:custGeom>
              <a:avLst/>
              <a:gdLst/>
              <a:ahLst/>
              <a:cxnLst/>
              <a:rect l="l" t="t" r="r" b="b"/>
              <a:pathLst>
                <a:path w="548639" h="547369">
                  <a:moveTo>
                    <a:pt x="274319" y="0"/>
                  </a:moveTo>
                  <a:lnTo>
                    <a:pt x="225008" y="4405"/>
                  </a:lnTo>
                  <a:lnTo>
                    <a:pt x="178597" y="17108"/>
                  </a:lnTo>
                  <a:lnTo>
                    <a:pt x="135861" y="37337"/>
                  </a:lnTo>
                  <a:lnTo>
                    <a:pt x="97575" y="64321"/>
                  </a:lnTo>
                  <a:lnTo>
                    <a:pt x="64513" y="97288"/>
                  </a:lnTo>
                  <a:lnTo>
                    <a:pt x="37450" y="135466"/>
                  </a:lnTo>
                  <a:lnTo>
                    <a:pt x="17161" y="178085"/>
                  </a:lnTo>
                  <a:lnTo>
                    <a:pt x="4419" y="224372"/>
                  </a:lnTo>
                  <a:lnTo>
                    <a:pt x="0" y="273558"/>
                  </a:lnTo>
                  <a:lnTo>
                    <a:pt x="4419" y="322743"/>
                  </a:lnTo>
                  <a:lnTo>
                    <a:pt x="17161" y="369030"/>
                  </a:lnTo>
                  <a:lnTo>
                    <a:pt x="37450" y="411649"/>
                  </a:lnTo>
                  <a:lnTo>
                    <a:pt x="64513" y="449827"/>
                  </a:lnTo>
                  <a:lnTo>
                    <a:pt x="97575" y="482794"/>
                  </a:lnTo>
                  <a:lnTo>
                    <a:pt x="135861" y="509777"/>
                  </a:lnTo>
                  <a:lnTo>
                    <a:pt x="178597" y="530007"/>
                  </a:lnTo>
                  <a:lnTo>
                    <a:pt x="225008" y="542710"/>
                  </a:lnTo>
                  <a:lnTo>
                    <a:pt x="274319" y="547115"/>
                  </a:lnTo>
                  <a:lnTo>
                    <a:pt x="323631" y="542710"/>
                  </a:lnTo>
                  <a:lnTo>
                    <a:pt x="370042" y="530007"/>
                  </a:lnTo>
                  <a:lnTo>
                    <a:pt x="412778" y="509777"/>
                  </a:lnTo>
                  <a:lnTo>
                    <a:pt x="451064" y="482794"/>
                  </a:lnTo>
                  <a:lnTo>
                    <a:pt x="484126" y="449827"/>
                  </a:lnTo>
                  <a:lnTo>
                    <a:pt x="511189" y="411649"/>
                  </a:lnTo>
                  <a:lnTo>
                    <a:pt x="531478" y="369030"/>
                  </a:lnTo>
                  <a:lnTo>
                    <a:pt x="544220" y="322743"/>
                  </a:lnTo>
                  <a:lnTo>
                    <a:pt x="548640" y="273558"/>
                  </a:lnTo>
                  <a:lnTo>
                    <a:pt x="544220" y="224372"/>
                  </a:lnTo>
                  <a:lnTo>
                    <a:pt x="531478" y="178085"/>
                  </a:lnTo>
                  <a:lnTo>
                    <a:pt x="511189" y="135466"/>
                  </a:lnTo>
                  <a:lnTo>
                    <a:pt x="484126" y="97288"/>
                  </a:lnTo>
                  <a:lnTo>
                    <a:pt x="451064" y="64321"/>
                  </a:lnTo>
                  <a:lnTo>
                    <a:pt x="412778" y="37337"/>
                  </a:lnTo>
                  <a:lnTo>
                    <a:pt x="370042" y="17108"/>
                  </a:lnTo>
                  <a:lnTo>
                    <a:pt x="323631" y="4405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bject 13"/>
            <p:cNvSpPr/>
            <p:nvPr/>
          </p:nvSpPr>
          <p:spPr>
            <a:xfrm>
              <a:off x="1837181" y="916686"/>
              <a:ext cx="548640" cy="547370"/>
            </a:xfrm>
            <a:custGeom>
              <a:avLst/>
              <a:gdLst/>
              <a:ahLst/>
              <a:cxnLst/>
              <a:rect l="l" t="t" r="r" b="b"/>
              <a:pathLst>
                <a:path w="548639" h="547369">
                  <a:moveTo>
                    <a:pt x="0" y="273558"/>
                  </a:moveTo>
                  <a:lnTo>
                    <a:pt x="4419" y="224372"/>
                  </a:lnTo>
                  <a:lnTo>
                    <a:pt x="17161" y="178085"/>
                  </a:lnTo>
                  <a:lnTo>
                    <a:pt x="37450" y="135466"/>
                  </a:lnTo>
                  <a:lnTo>
                    <a:pt x="64513" y="97288"/>
                  </a:lnTo>
                  <a:lnTo>
                    <a:pt x="97575" y="64321"/>
                  </a:lnTo>
                  <a:lnTo>
                    <a:pt x="135861" y="37337"/>
                  </a:lnTo>
                  <a:lnTo>
                    <a:pt x="178597" y="17108"/>
                  </a:lnTo>
                  <a:lnTo>
                    <a:pt x="225008" y="4405"/>
                  </a:lnTo>
                  <a:lnTo>
                    <a:pt x="274319" y="0"/>
                  </a:lnTo>
                  <a:lnTo>
                    <a:pt x="323631" y="4405"/>
                  </a:lnTo>
                  <a:lnTo>
                    <a:pt x="370042" y="17108"/>
                  </a:lnTo>
                  <a:lnTo>
                    <a:pt x="412778" y="37337"/>
                  </a:lnTo>
                  <a:lnTo>
                    <a:pt x="451064" y="64321"/>
                  </a:lnTo>
                  <a:lnTo>
                    <a:pt x="484126" y="97288"/>
                  </a:lnTo>
                  <a:lnTo>
                    <a:pt x="511189" y="135466"/>
                  </a:lnTo>
                  <a:lnTo>
                    <a:pt x="531478" y="178085"/>
                  </a:lnTo>
                  <a:lnTo>
                    <a:pt x="544220" y="224372"/>
                  </a:lnTo>
                  <a:lnTo>
                    <a:pt x="548640" y="273558"/>
                  </a:lnTo>
                  <a:lnTo>
                    <a:pt x="544220" y="322743"/>
                  </a:lnTo>
                  <a:lnTo>
                    <a:pt x="531478" y="369030"/>
                  </a:lnTo>
                  <a:lnTo>
                    <a:pt x="511189" y="411649"/>
                  </a:lnTo>
                  <a:lnTo>
                    <a:pt x="484126" y="449827"/>
                  </a:lnTo>
                  <a:lnTo>
                    <a:pt x="451064" y="482794"/>
                  </a:lnTo>
                  <a:lnTo>
                    <a:pt x="412778" y="509777"/>
                  </a:lnTo>
                  <a:lnTo>
                    <a:pt x="370042" y="530007"/>
                  </a:lnTo>
                  <a:lnTo>
                    <a:pt x="323631" y="542710"/>
                  </a:lnTo>
                  <a:lnTo>
                    <a:pt x="274319" y="547115"/>
                  </a:lnTo>
                  <a:lnTo>
                    <a:pt x="225008" y="542710"/>
                  </a:lnTo>
                  <a:lnTo>
                    <a:pt x="178597" y="530007"/>
                  </a:lnTo>
                  <a:lnTo>
                    <a:pt x="135861" y="509777"/>
                  </a:lnTo>
                  <a:lnTo>
                    <a:pt x="97575" y="482794"/>
                  </a:lnTo>
                  <a:lnTo>
                    <a:pt x="64513" y="449827"/>
                  </a:lnTo>
                  <a:lnTo>
                    <a:pt x="37450" y="411649"/>
                  </a:lnTo>
                  <a:lnTo>
                    <a:pt x="17161" y="369030"/>
                  </a:lnTo>
                  <a:lnTo>
                    <a:pt x="4419" y="322743"/>
                  </a:lnTo>
                  <a:lnTo>
                    <a:pt x="0" y="273558"/>
                  </a:lnTo>
                  <a:close/>
                </a:path>
              </a:pathLst>
            </a:custGeom>
            <a:ln w="25400">
              <a:solidFill>
                <a:srgbClr val="91ACE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7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9786" y="1153922"/>
              <a:ext cx="270763" cy="71119"/>
            </a:xfrm>
            <a:prstGeom prst="rect">
              <a:avLst/>
            </a:prstGeom>
          </p:spPr>
        </p:pic>
      </p:grpSp>
      <p:sp>
        <p:nvSpPr>
          <p:cNvPr id="48" name="object 16"/>
          <p:cNvSpPr txBox="1"/>
          <p:nvPr/>
        </p:nvSpPr>
        <p:spPr>
          <a:xfrm>
            <a:off x="2655630" y="1032076"/>
            <a:ext cx="98044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Research Background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207294" y="1112934"/>
          <a:ext cx="312472" cy="303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85800" imgH="666750" progId="">
                  <p:embed/>
                </p:oleObj>
              </mc:Choice>
              <mc:Fallback>
                <p:oleObj r:id="rId5" imgW="685800" imgH="666750" progId="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7294" y="1112934"/>
                        <a:ext cx="312472" cy="303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object 20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251471" y="287511"/>
            <a:ext cx="6485901" cy="47448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-10" normalizeH="0" baseline="0" noProof="0" dirty="0">
                <a:ln>
                  <a:noFill/>
                </a:ln>
                <a:solidFill>
                  <a:srgbClr val="1D507D"/>
                </a:solidFill>
                <a:effectLst/>
                <a:uLnTx/>
                <a:uFillTx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Research Background</a:t>
            </a:r>
          </a:p>
        </p:txBody>
      </p:sp>
      <p:sp>
        <p:nvSpPr>
          <p:cNvPr id="23" name="object 4"/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874CB">
                  <a:lumMod val="50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7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00" y="6146812"/>
            <a:ext cx="504000" cy="504000"/>
          </a:xfrm>
          <a:prstGeom prst="rect">
            <a:avLst/>
          </a:prstGeom>
          <a:solidFill>
            <a:sysClr val="window" lastClr="FFFFFF"/>
          </a:solidFill>
        </p:spPr>
      </p:pic>
      <p:graphicFrame>
        <p:nvGraphicFramePr>
          <p:cNvPr id="25" name="object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375104"/>
              </p:ext>
            </p:extLst>
          </p:nvPr>
        </p:nvGraphicFramePr>
        <p:xfrm>
          <a:off x="-543724" y="6681954"/>
          <a:ext cx="12960000" cy="216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496">
                <a:tc>
                  <a:txBody>
                    <a:bodyPr/>
                    <a:lstStyle/>
                    <a:p>
                      <a:pPr marL="317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218099"/>
                          </a:solidFill>
                          <a:latin typeface="+mn-lt"/>
                          <a:cs typeface="Calibri" panose="020F0502020204030204"/>
                        </a:rPr>
                        <a:t>BACKGROUND</a:t>
                      </a:r>
                      <a:endParaRPr sz="1100" b="1" dirty="0">
                        <a:solidFill>
                          <a:srgbClr val="2180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005"/>
                        </a:lnSpc>
                      </a:pPr>
                      <a:r>
                        <a:rPr lang="en-US" sz="1100" b="1" spc="-25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PRINCIPLES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 algn="ctr">
                        <a:lnSpc>
                          <a:spcPts val="1005"/>
                        </a:lnSpc>
                      </a:pPr>
                      <a:r>
                        <a:rPr lang="en-US" altLang="zh-CN" sz="1100" b="1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DEMO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CODE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ISSUES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REFERENCES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object 2"/>
          <p:cNvSpPr/>
          <p:nvPr/>
        </p:nvSpPr>
        <p:spPr>
          <a:xfrm>
            <a:off x="-6898800" y="6492315"/>
            <a:ext cx="72036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object 2"/>
          <p:cNvSpPr/>
          <p:nvPr/>
        </p:nvSpPr>
        <p:spPr>
          <a:xfrm>
            <a:off x="838200" y="6485965"/>
            <a:ext cx="118800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" name="object 45">
            <a:extLst>
              <a:ext uri="{FF2B5EF4-FFF2-40B4-BE49-F238E27FC236}">
                <a16:creationId xmlns:a16="http://schemas.microsoft.com/office/drawing/2014/main" id="{30D911D2-1C74-2A12-4043-D6187894172D}"/>
              </a:ext>
            </a:extLst>
          </p:cNvPr>
          <p:cNvGrpSpPr/>
          <p:nvPr/>
        </p:nvGrpSpPr>
        <p:grpSpPr>
          <a:xfrm>
            <a:off x="1132647" y="5464710"/>
            <a:ext cx="757936" cy="548640"/>
            <a:chOff x="896874" y="3899153"/>
            <a:chExt cx="757936" cy="548640"/>
          </a:xfrm>
        </p:grpSpPr>
        <p:sp>
          <p:nvSpPr>
            <p:cNvPr id="4" name="object 46">
              <a:extLst>
                <a:ext uri="{FF2B5EF4-FFF2-40B4-BE49-F238E27FC236}">
                  <a16:creationId xmlns:a16="http://schemas.microsoft.com/office/drawing/2014/main" id="{04780E7C-7285-D68E-A2D6-16B688FB4C48}"/>
                </a:ext>
              </a:extLst>
            </p:cNvPr>
            <p:cNvSpPr/>
            <p:nvPr/>
          </p:nvSpPr>
          <p:spPr>
            <a:xfrm>
              <a:off x="896874" y="389915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19" y="0"/>
                  </a:moveTo>
                  <a:lnTo>
                    <a:pt x="225011" y="4419"/>
                  </a:lnTo>
                  <a:lnTo>
                    <a:pt x="178602" y="17161"/>
                  </a:lnTo>
                  <a:lnTo>
                    <a:pt x="135867" y="37450"/>
                  </a:lnTo>
                  <a:lnTo>
                    <a:pt x="97580" y="64513"/>
                  </a:lnTo>
                  <a:lnTo>
                    <a:pt x="64518" y="97575"/>
                  </a:lnTo>
                  <a:lnTo>
                    <a:pt x="37453" y="135861"/>
                  </a:lnTo>
                  <a:lnTo>
                    <a:pt x="17162" y="178597"/>
                  </a:lnTo>
                  <a:lnTo>
                    <a:pt x="4419" y="225008"/>
                  </a:lnTo>
                  <a:lnTo>
                    <a:pt x="0" y="274320"/>
                  </a:lnTo>
                  <a:lnTo>
                    <a:pt x="4419" y="323631"/>
                  </a:lnTo>
                  <a:lnTo>
                    <a:pt x="17162" y="370042"/>
                  </a:lnTo>
                  <a:lnTo>
                    <a:pt x="37453" y="412778"/>
                  </a:lnTo>
                  <a:lnTo>
                    <a:pt x="64518" y="451064"/>
                  </a:lnTo>
                  <a:lnTo>
                    <a:pt x="97580" y="484126"/>
                  </a:lnTo>
                  <a:lnTo>
                    <a:pt x="135867" y="511189"/>
                  </a:lnTo>
                  <a:lnTo>
                    <a:pt x="178602" y="531478"/>
                  </a:lnTo>
                  <a:lnTo>
                    <a:pt x="225011" y="544220"/>
                  </a:lnTo>
                  <a:lnTo>
                    <a:pt x="274319" y="548640"/>
                  </a:lnTo>
                  <a:lnTo>
                    <a:pt x="323631" y="544220"/>
                  </a:lnTo>
                  <a:lnTo>
                    <a:pt x="370042" y="531478"/>
                  </a:lnTo>
                  <a:lnTo>
                    <a:pt x="412778" y="511189"/>
                  </a:lnTo>
                  <a:lnTo>
                    <a:pt x="451064" y="484126"/>
                  </a:lnTo>
                  <a:lnTo>
                    <a:pt x="484126" y="451064"/>
                  </a:lnTo>
                  <a:lnTo>
                    <a:pt x="511189" y="412778"/>
                  </a:lnTo>
                  <a:lnTo>
                    <a:pt x="531478" y="370042"/>
                  </a:lnTo>
                  <a:lnTo>
                    <a:pt x="544220" y="323631"/>
                  </a:lnTo>
                  <a:lnTo>
                    <a:pt x="548639" y="274320"/>
                  </a:lnTo>
                  <a:lnTo>
                    <a:pt x="544220" y="225008"/>
                  </a:lnTo>
                  <a:lnTo>
                    <a:pt x="531478" y="178597"/>
                  </a:lnTo>
                  <a:lnTo>
                    <a:pt x="511189" y="135861"/>
                  </a:lnTo>
                  <a:lnTo>
                    <a:pt x="484126" y="97575"/>
                  </a:lnTo>
                  <a:lnTo>
                    <a:pt x="451064" y="64513"/>
                  </a:lnTo>
                  <a:lnTo>
                    <a:pt x="412778" y="37450"/>
                  </a:lnTo>
                  <a:lnTo>
                    <a:pt x="370042" y="17161"/>
                  </a:lnTo>
                  <a:lnTo>
                    <a:pt x="323631" y="4419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bject 47">
              <a:extLst>
                <a:ext uri="{FF2B5EF4-FFF2-40B4-BE49-F238E27FC236}">
                  <a16:creationId xmlns:a16="http://schemas.microsoft.com/office/drawing/2014/main" id="{0AA567AC-2EC7-9A34-5CE4-F558FE09F09C}"/>
                </a:ext>
              </a:extLst>
            </p:cNvPr>
            <p:cNvSpPr/>
            <p:nvPr/>
          </p:nvSpPr>
          <p:spPr>
            <a:xfrm>
              <a:off x="896874" y="389915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274320"/>
                  </a:moveTo>
                  <a:lnTo>
                    <a:pt x="544220" y="323631"/>
                  </a:lnTo>
                  <a:lnTo>
                    <a:pt x="531478" y="370042"/>
                  </a:lnTo>
                  <a:lnTo>
                    <a:pt x="511189" y="412778"/>
                  </a:lnTo>
                  <a:lnTo>
                    <a:pt x="484126" y="451064"/>
                  </a:lnTo>
                  <a:lnTo>
                    <a:pt x="451064" y="484126"/>
                  </a:lnTo>
                  <a:lnTo>
                    <a:pt x="412778" y="511189"/>
                  </a:lnTo>
                  <a:lnTo>
                    <a:pt x="370042" y="531478"/>
                  </a:lnTo>
                  <a:lnTo>
                    <a:pt x="323631" y="544220"/>
                  </a:lnTo>
                  <a:lnTo>
                    <a:pt x="274319" y="548640"/>
                  </a:lnTo>
                  <a:lnTo>
                    <a:pt x="225011" y="544220"/>
                  </a:lnTo>
                  <a:lnTo>
                    <a:pt x="178602" y="531478"/>
                  </a:lnTo>
                  <a:lnTo>
                    <a:pt x="135867" y="511189"/>
                  </a:lnTo>
                  <a:lnTo>
                    <a:pt x="97580" y="484126"/>
                  </a:lnTo>
                  <a:lnTo>
                    <a:pt x="64518" y="451064"/>
                  </a:lnTo>
                  <a:lnTo>
                    <a:pt x="37453" y="412778"/>
                  </a:lnTo>
                  <a:lnTo>
                    <a:pt x="17162" y="370042"/>
                  </a:lnTo>
                  <a:lnTo>
                    <a:pt x="4419" y="323631"/>
                  </a:lnTo>
                  <a:lnTo>
                    <a:pt x="0" y="274320"/>
                  </a:lnTo>
                  <a:lnTo>
                    <a:pt x="4419" y="225008"/>
                  </a:lnTo>
                  <a:lnTo>
                    <a:pt x="17162" y="178597"/>
                  </a:lnTo>
                  <a:lnTo>
                    <a:pt x="37453" y="135861"/>
                  </a:lnTo>
                  <a:lnTo>
                    <a:pt x="64518" y="97575"/>
                  </a:lnTo>
                  <a:lnTo>
                    <a:pt x="97580" y="64513"/>
                  </a:lnTo>
                  <a:lnTo>
                    <a:pt x="135867" y="37450"/>
                  </a:lnTo>
                  <a:lnTo>
                    <a:pt x="178602" y="17161"/>
                  </a:lnTo>
                  <a:lnTo>
                    <a:pt x="225011" y="4419"/>
                  </a:lnTo>
                  <a:lnTo>
                    <a:pt x="274319" y="0"/>
                  </a:lnTo>
                  <a:lnTo>
                    <a:pt x="323631" y="4419"/>
                  </a:lnTo>
                  <a:lnTo>
                    <a:pt x="370042" y="17161"/>
                  </a:lnTo>
                  <a:lnTo>
                    <a:pt x="412778" y="37450"/>
                  </a:lnTo>
                  <a:lnTo>
                    <a:pt x="451064" y="64513"/>
                  </a:lnTo>
                  <a:lnTo>
                    <a:pt x="484126" y="97575"/>
                  </a:lnTo>
                  <a:lnTo>
                    <a:pt x="511189" y="135861"/>
                  </a:lnTo>
                  <a:lnTo>
                    <a:pt x="531478" y="178597"/>
                  </a:lnTo>
                  <a:lnTo>
                    <a:pt x="544220" y="225008"/>
                  </a:lnTo>
                  <a:lnTo>
                    <a:pt x="548639" y="274320"/>
                  </a:lnTo>
                  <a:close/>
                </a:path>
              </a:pathLst>
            </a:custGeom>
            <a:ln w="25400">
              <a:solidFill>
                <a:srgbClr val="91ACE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object 49">
              <a:extLst>
                <a:ext uri="{FF2B5EF4-FFF2-40B4-BE49-F238E27FC236}">
                  <a16:creationId xmlns:a16="http://schemas.microsoft.com/office/drawing/2014/main" id="{339A21CA-C997-4E1D-E41D-7902601EE39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7574" y="4128769"/>
              <a:ext cx="237236" cy="71119"/>
            </a:xfrm>
            <a:prstGeom prst="rect">
              <a:avLst/>
            </a:prstGeom>
          </p:spPr>
        </p:pic>
      </p:grpSp>
      <p:sp>
        <p:nvSpPr>
          <p:cNvPr id="11" name="object 50">
            <a:extLst>
              <a:ext uri="{FF2B5EF4-FFF2-40B4-BE49-F238E27FC236}">
                <a16:creationId xmlns:a16="http://schemas.microsoft.com/office/drawing/2014/main" id="{2CD97AF6-AFC3-6312-9075-B389643F8A21}"/>
              </a:ext>
            </a:extLst>
          </p:cNvPr>
          <p:cNvSpPr txBox="1"/>
          <p:nvPr/>
        </p:nvSpPr>
        <p:spPr>
          <a:xfrm>
            <a:off x="1910140" y="5560722"/>
            <a:ext cx="5130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rebuchet MS" panose="020B0603020202020204"/>
              </a:rPr>
              <a:t>6.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  <p:sp>
        <p:nvSpPr>
          <p:cNvPr id="15" name="object 51">
            <a:extLst>
              <a:ext uri="{FF2B5EF4-FFF2-40B4-BE49-F238E27FC236}">
                <a16:creationId xmlns:a16="http://schemas.microsoft.com/office/drawing/2014/main" id="{0F73166E-571E-0C57-C046-6F29859A6496}"/>
              </a:ext>
            </a:extLst>
          </p:cNvPr>
          <p:cNvSpPr txBox="1"/>
          <p:nvPr/>
        </p:nvSpPr>
        <p:spPr>
          <a:xfrm>
            <a:off x="-76200" y="5400703"/>
            <a:ext cx="1143087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 marR="5715" lvl="0" indent="-147955" algn="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Citations, References, and Appendix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380AFA1-E78E-8F3A-8372-729555A4C80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" t="21635" r="82922" b="65539"/>
          <a:stretch>
            <a:fillRect/>
          </a:stretch>
        </p:blipFill>
        <p:spPr>
          <a:xfrm>
            <a:off x="1198999" y="5559301"/>
            <a:ext cx="390292" cy="371880"/>
          </a:xfrm>
          <a:prstGeom prst="rect">
            <a:avLst/>
          </a:prstGeom>
        </p:spPr>
      </p:pic>
      <p:grpSp>
        <p:nvGrpSpPr>
          <p:cNvPr id="18" name="object 38">
            <a:extLst>
              <a:ext uri="{FF2B5EF4-FFF2-40B4-BE49-F238E27FC236}">
                <a16:creationId xmlns:a16="http://schemas.microsoft.com/office/drawing/2014/main" id="{AE05579B-8F8D-3467-2B52-4C5012001C84}"/>
              </a:ext>
            </a:extLst>
          </p:cNvPr>
          <p:cNvGrpSpPr/>
          <p:nvPr/>
        </p:nvGrpSpPr>
        <p:grpSpPr>
          <a:xfrm>
            <a:off x="1832991" y="4580838"/>
            <a:ext cx="789940" cy="548640"/>
            <a:chOff x="1583689" y="3301746"/>
            <a:chExt cx="789940" cy="548640"/>
          </a:xfrm>
        </p:grpSpPr>
        <p:sp>
          <p:nvSpPr>
            <p:cNvPr id="19" name="object 39">
              <a:extLst>
                <a:ext uri="{FF2B5EF4-FFF2-40B4-BE49-F238E27FC236}">
                  <a16:creationId xmlns:a16="http://schemas.microsoft.com/office/drawing/2014/main" id="{6A8B4629-DA5A-68EC-159A-732B6D8EB59F}"/>
                </a:ext>
              </a:extLst>
            </p:cNvPr>
            <p:cNvSpPr/>
            <p:nvPr/>
          </p:nvSpPr>
          <p:spPr>
            <a:xfrm>
              <a:off x="1824989" y="3301746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1"/>
                  </a:lnTo>
                  <a:lnTo>
                    <a:pt x="135861" y="37450"/>
                  </a:lnTo>
                  <a:lnTo>
                    <a:pt x="97575" y="64513"/>
                  </a:lnTo>
                  <a:lnTo>
                    <a:pt x="64513" y="97575"/>
                  </a:lnTo>
                  <a:lnTo>
                    <a:pt x="37450" y="135861"/>
                  </a:lnTo>
                  <a:lnTo>
                    <a:pt x="17161" y="178597"/>
                  </a:lnTo>
                  <a:lnTo>
                    <a:pt x="4419" y="225008"/>
                  </a:lnTo>
                  <a:lnTo>
                    <a:pt x="0" y="274319"/>
                  </a:lnTo>
                  <a:lnTo>
                    <a:pt x="4419" y="323631"/>
                  </a:lnTo>
                  <a:lnTo>
                    <a:pt x="17161" y="370042"/>
                  </a:lnTo>
                  <a:lnTo>
                    <a:pt x="37450" y="412778"/>
                  </a:lnTo>
                  <a:lnTo>
                    <a:pt x="64513" y="451064"/>
                  </a:lnTo>
                  <a:lnTo>
                    <a:pt x="97575" y="484126"/>
                  </a:lnTo>
                  <a:lnTo>
                    <a:pt x="135861" y="511189"/>
                  </a:lnTo>
                  <a:lnTo>
                    <a:pt x="178597" y="531478"/>
                  </a:lnTo>
                  <a:lnTo>
                    <a:pt x="225008" y="544220"/>
                  </a:lnTo>
                  <a:lnTo>
                    <a:pt x="274320" y="548639"/>
                  </a:lnTo>
                  <a:lnTo>
                    <a:pt x="323631" y="544220"/>
                  </a:lnTo>
                  <a:lnTo>
                    <a:pt x="370042" y="531478"/>
                  </a:lnTo>
                  <a:lnTo>
                    <a:pt x="412778" y="511189"/>
                  </a:lnTo>
                  <a:lnTo>
                    <a:pt x="451064" y="484126"/>
                  </a:lnTo>
                  <a:lnTo>
                    <a:pt x="484126" y="451064"/>
                  </a:lnTo>
                  <a:lnTo>
                    <a:pt x="511189" y="412778"/>
                  </a:lnTo>
                  <a:lnTo>
                    <a:pt x="531478" y="370042"/>
                  </a:lnTo>
                  <a:lnTo>
                    <a:pt x="544220" y="323631"/>
                  </a:lnTo>
                  <a:lnTo>
                    <a:pt x="548640" y="274319"/>
                  </a:lnTo>
                  <a:lnTo>
                    <a:pt x="544220" y="225008"/>
                  </a:lnTo>
                  <a:lnTo>
                    <a:pt x="531478" y="178597"/>
                  </a:lnTo>
                  <a:lnTo>
                    <a:pt x="511189" y="135861"/>
                  </a:lnTo>
                  <a:lnTo>
                    <a:pt x="484126" y="97575"/>
                  </a:lnTo>
                  <a:lnTo>
                    <a:pt x="451064" y="64513"/>
                  </a:lnTo>
                  <a:lnTo>
                    <a:pt x="412778" y="37450"/>
                  </a:lnTo>
                  <a:lnTo>
                    <a:pt x="370042" y="17161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bject 40">
              <a:extLst>
                <a:ext uri="{FF2B5EF4-FFF2-40B4-BE49-F238E27FC236}">
                  <a16:creationId xmlns:a16="http://schemas.microsoft.com/office/drawing/2014/main" id="{9F211149-CBB8-70B6-41A6-61684FC9674B}"/>
                </a:ext>
              </a:extLst>
            </p:cNvPr>
            <p:cNvSpPr/>
            <p:nvPr/>
          </p:nvSpPr>
          <p:spPr>
            <a:xfrm>
              <a:off x="1824989" y="3301746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0" y="274319"/>
                  </a:moveTo>
                  <a:lnTo>
                    <a:pt x="4419" y="225008"/>
                  </a:lnTo>
                  <a:lnTo>
                    <a:pt x="17161" y="178597"/>
                  </a:lnTo>
                  <a:lnTo>
                    <a:pt x="37450" y="135861"/>
                  </a:lnTo>
                  <a:lnTo>
                    <a:pt x="64513" y="97575"/>
                  </a:lnTo>
                  <a:lnTo>
                    <a:pt x="97575" y="64513"/>
                  </a:lnTo>
                  <a:lnTo>
                    <a:pt x="135861" y="37450"/>
                  </a:lnTo>
                  <a:lnTo>
                    <a:pt x="178597" y="17161"/>
                  </a:lnTo>
                  <a:lnTo>
                    <a:pt x="225008" y="4419"/>
                  </a:lnTo>
                  <a:lnTo>
                    <a:pt x="274320" y="0"/>
                  </a:lnTo>
                  <a:lnTo>
                    <a:pt x="323631" y="4419"/>
                  </a:lnTo>
                  <a:lnTo>
                    <a:pt x="370042" y="17161"/>
                  </a:lnTo>
                  <a:lnTo>
                    <a:pt x="412778" y="37450"/>
                  </a:lnTo>
                  <a:lnTo>
                    <a:pt x="451064" y="64513"/>
                  </a:lnTo>
                  <a:lnTo>
                    <a:pt x="484126" y="97575"/>
                  </a:lnTo>
                  <a:lnTo>
                    <a:pt x="511189" y="135861"/>
                  </a:lnTo>
                  <a:lnTo>
                    <a:pt x="531478" y="178597"/>
                  </a:lnTo>
                  <a:lnTo>
                    <a:pt x="544220" y="225008"/>
                  </a:lnTo>
                  <a:lnTo>
                    <a:pt x="548640" y="274319"/>
                  </a:lnTo>
                  <a:lnTo>
                    <a:pt x="544220" y="323631"/>
                  </a:lnTo>
                  <a:lnTo>
                    <a:pt x="531478" y="370042"/>
                  </a:lnTo>
                  <a:lnTo>
                    <a:pt x="511189" y="412778"/>
                  </a:lnTo>
                  <a:lnTo>
                    <a:pt x="484126" y="451064"/>
                  </a:lnTo>
                  <a:lnTo>
                    <a:pt x="451064" y="484126"/>
                  </a:lnTo>
                  <a:lnTo>
                    <a:pt x="412778" y="511189"/>
                  </a:lnTo>
                  <a:lnTo>
                    <a:pt x="370042" y="531478"/>
                  </a:lnTo>
                  <a:lnTo>
                    <a:pt x="323631" y="544220"/>
                  </a:lnTo>
                  <a:lnTo>
                    <a:pt x="274320" y="548639"/>
                  </a:lnTo>
                  <a:lnTo>
                    <a:pt x="225008" y="544220"/>
                  </a:lnTo>
                  <a:lnTo>
                    <a:pt x="178597" y="531478"/>
                  </a:lnTo>
                  <a:lnTo>
                    <a:pt x="135861" y="511189"/>
                  </a:lnTo>
                  <a:lnTo>
                    <a:pt x="97575" y="484126"/>
                  </a:lnTo>
                  <a:lnTo>
                    <a:pt x="64513" y="451064"/>
                  </a:lnTo>
                  <a:lnTo>
                    <a:pt x="37450" y="412778"/>
                  </a:lnTo>
                  <a:lnTo>
                    <a:pt x="17161" y="370042"/>
                  </a:lnTo>
                  <a:lnTo>
                    <a:pt x="4419" y="323631"/>
                  </a:lnTo>
                  <a:lnTo>
                    <a:pt x="0" y="274319"/>
                  </a:lnTo>
                  <a:close/>
                </a:path>
              </a:pathLst>
            </a:custGeom>
            <a:ln w="25400">
              <a:solidFill>
                <a:srgbClr val="91ACE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42">
              <a:extLst>
                <a:ext uri="{FF2B5EF4-FFF2-40B4-BE49-F238E27FC236}">
                  <a16:creationId xmlns:a16="http://schemas.microsoft.com/office/drawing/2014/main" id="{39967997-D9ED-BC5B-3FFB-965714252B27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3689" y="3531362"/>
              <a:ext cx="269112" cy="71120"/>
            </a:xfrm>
            <a:prstGeom prst="rect">
              <a:avLst/>
            </a:prstGeom>
          </p:spPr>
        </p:pic>
      </p:grpSp>
      <p:sp>
        <p:nvSpPr>
          <p:cNvPr id="26" name="object 43">
            <a:extLst>
              <a:ext uri="{FF2B5EF4-FFF2-40B4-BE49-F238E27FC236}">
                <a16:creationId xmlns:a16="http://schemas.microsoft.com/office/drawing/2014/main" id="{E0385B11-D1B0-E6AF-FFD9-E5875E7A7988}"/>
              </a:ext>
            </a:extLst>
          </p:cNvPr>
          <p:cNvSpPr txBox="1"/>
          <p:nvPr/>
        </p:nvSpPr>
        <p:spPr>
          <a:xfrm>
            <a:off x="1279322" y="4670753"/>
            <a:ext cx="513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rebuchet MS" panose="020B0603020202020204"/>
              </a:rPr>
              <a:t>5.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  <p:sp>
        <p:nvSpPr>
          <p:cNvPr id="29" name="object 44">
            <a:extLst>
              <a:ext uri="{FF2B5EF4-FFF2-40B4-BE49-F238E27FC236}">
                <a16:creationId xmlns:a16="http://schemas.microsoft.com/office/drawing/2014/main" id="{78C2622D-666B-FD16-2756-324D12C527F8}"/>
              </a:ext>
            </a:extLst>
          </p:cNvPr>
          <p:cNvSpPr txBox="1"/>
          <p:nvPr/>
        </p:nvSpPr>
        <p:spPr>
          <a:xfrm>
            <a:off x="2675886" y="4623838"/>
            <a:ext cx="1167793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Issues and Feedback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75426"/>
              </p:ext>
            </p:extLst>
          </p:nvPr>
        </p:nvGraphicFramePr>
        <p:xfrm>
          <a:off x="2188299" y="4679384"/>
          <a:ext cx="320624" cy="320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723900" imgH="723900" progId="">
                  <p:embed/>
                </p:oleObj>
              </mc:Choice>
              <mc:Fallback>
                <p:oleObj r:id="rId12" imgW="723900" imgH="723900" progId="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88299" y="4679384"/>
                        <a:ext cx="320624" cy="320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object 31">
            <a:extLst>
              <a:ext uri="{FF2B5EF4-FFF2-40B4-BE49-F238E27FC236}">
                <a16:creationId xmlns:a16="http://schemas.microsoft.com/office/drawing/2014/main" id="{3583163B-5EA2-ADD2-3227-C0424440B9E8}"/>
              </a:ext>
            </a:extLst>
          </p:cNvPr>
          <p:cNvGrpSpPr/>
          <p:nvPr/>
        </p:nvGrpSpPr>
        <p:grpSpPr>
          <a:xfrm>
            <a:off x="1132647" y="3618758"/>
            <a:ext cx="757936" cy="548640"/>
            <a:chOff x="896874" y="2704338"/>
            <a:chExt cx="757936" cy="548640"/>
          </a:xfrm>
        </p:grpSpPr>
        <p:sp>
          <p:nvSpPr>
            <p:cNvPr id="31" name="object 32">
              <a:extLst>
                <a:ext uri="{FF2B5EF4-FFF2-40B4-BE49-F238E27FC236}">
                  <a16:creationId xmlns:a16="http://schemas.microsoft.com/office/drawing/2014/main" id="{2C3F11BC-D60D-5659-819A-962E94BF2D54}"/>
                </a:ext>
              </a:extLst>
            </p:cNvPr>
            <p:cNvSpPr/>
            <p:nvPr/>
          </p:nvSpPr>
          <p:spPr>
            <a:xfrm>
              <a:off x="896874" y="2704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19" y="0"/>
                  </a:moveTo>
                  <a:lnTo>
                    <a:pt x="225011" y="4419"/>
                  </a:lnTo>
                  <a:lnTo>
                    <a:pt x="178602" y="17161"/>
                  </a:lnTo>
                  <a:lnTo>
                    <a:pt x="135867" y="37450"/>
                  </a:lnTo>
                  <a:lnTo>
                    <a:pt x="97580" y="64513"/>
                  </a:lnTo>
                  <a:lnTo>
                    <a:pt x="64518" y="97575"/>
                  </a:lnTo>
                  <a:lnTo>
                    <a:pt x="37453" y="135861"/>
                  </a:lnTo>
                  <a:lnTo>
                    <a:pt x="17162" y="178597"/>
                  </a:lnTo>
                  <a:lnTo>
                    <a:pt x="4419" y="225008"/>
                  </a:lnTo>
                  <a:lnTo>
                    <a:pt x="0" y="274320"/>
                  </a:lnTo>
                  <a:lnTo>
                    <a:pt x="4419" y="323631"/>
                  </a:lnTo>
                  <a:lnTo>
                    <a:pt x="17162" y="370042"/>
                  </a:lnTo>
                  <a:lnTo>
                    <a:pt x="37453" y="412778"/>
                  </a:lnTo>
                  <a:lnTo>
                    <a:pt x="64518" y="451064"/>
                  </a:lnTo>
                  <a:lnTo>
                    <a:pt x="97580" y="484126"/>
                  </a:lnTo>
                  <a:lnTo>
                    <a:pt x="135867" y="511189"/>
                  </a:lnTo>
                  <a:lnTo>
                    <a:pt x="178602" y="531478"/>
                  </a:lnTo>
                  <a:lnTo>
                    <a:pt x="225011" y="544220"/>
                  </a:lnTo>
                  <a:lnTo>
                    <a:pt x="274319" y="548639"/>
                  </a:lnTo>
                  <a:lnTo>
                    <a:pt x="323631" y="544220"/>
                  </a:lnTo>
                  <a:lnTo>
                    <a:pt x="370042" y="531478"/>
                  </a:lnTo>
                  <a:lnTo>
                    <a:pt x="412778" y="511189"/>
                  </a:lnTo>
                  <a:lnTo>
                    <a:pt x="451064" y="484126"/>
                  </a:lnTo>
                  <a:lnTo>
                    <a:pt x="484126" y="451064"/>
                  </a:lnTo>
                  <a:lnTo>
                    <a:pt x="511189" y="412778"/>
                  </a:lnTo>
                  <a:lnTo>
                    <a:pt x="531478" y="370042"/>
                  </a:lnTo>
                  <a:lnTo>
                    <a:pt x="544220" y="323631"/>
                  </a:lnTo>
                  <a:lnTo>
                    <a:pt x="548639" y="274320"/>
                  </a:lnTo>
                  <a:lnTo>
                    <a:pt x="544220" y="225008"/>
                  </a:lnTo>
                  <a:lnTo>
                    <a:pt x="531478" y="178597"/>
                  </a:lnTo>
                  <a:lnTo>
                    <a:pt x="511189" y="135861"/>
                  </a:lnTo>
                  <a:lnTo>
                    <a:pt x="484126" y="97575"/>
                  </a:lnTo>
                  <a:lnTo>
                    <a:pt x="451064" y="64513"/>
                  </a:lnTo>
                  <a:lnTo>
                    <a:pt x="412778" y="37450"/>
                  </a:lnTo>
                  <a:lnTo>
                    <a:pt x="370042" y="17161"/>
                  </a:lnTo>
                  <a:lnTo>
                    <a:pt x="323631" y="4419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3">
              <a:extLst>
                <a:ext uri="{FF2B5EF4-FFF2-40B4-BE49-F238E27FC236}">
                  <a16:creationId xmlns:a16="http://schemas.microsoft.com/office/drawing/2014/main" id="{4A2598F8-DEF1-5018-D03F-9995AA5AD8CB}"/>
                </a:ext>
              </a:extLst>
            </p:cNvPr>
            <p:cNvSpPr/>
            <p:nvPr/>
          </p:nvSpPr>
          <p:spPr>
            <a:xfrm>
              <a:off x="896874" y="2704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274320"/>
                  </a:moveTo>
                  <a:lnTo>
                    <a:pt x="544220" y="323631"/>
                  </a:lnTo>
                  <a:lnTo>
                    <a:pt x="531478" y="370042"/>
                  </a:lnTo>
                  <a:lnTo>
                    <a:pt x="511189" y="412778"/>
                  </a:lnTo>
                  <a:lnTo>
                    <a:pt x="484126" y="451064"/>
                  </a:lnTo>
                  <a:lnTo>
                    <a:pt x="451064" y="484126"/>
                  </a:lnTo>
                  <a:lnTo>
                    <a:pt x="412778" y="511189"/>
                  </a:lnTo>
                  <a:lnTo>
                    <a:pt x="370042" y="531478"/>
                  </a:lnTo>
                  <a:lnTo>
                    <a:pt x="323631" y="544220"/>
                  </a:lnTo>
                  <a:lnTo>
                    <a:pt x="274319" y="548639"/>
                  </a:lnTo>
                  <a:lnTo>
                    <a:pt x="225011" y="544220"/>
                  </a:lnTo>
                  <a:lnTo>
                    <a:pt x="178602" y="531478"/>
                  </a:lnTo>
                  <a:lnTo>
                    <a:pt x="135867" y="511189"/>
                  </a:lnTo>
                  <a:lnTo>
                    <a:pt x="97580" y="484126"/>
                  </a:lnTo>
                  <a:lnTo>
                    <a:pt x="64518" y="451064"/>
                  </a:lnTo>
                  <a:lnTo>
                    <a:pt x="37453" y="412778"/>
                  </a:lnTo>
                  <a:lnTo>
                    <a:pt x="17162" y="370042"/>
                  </a:lnTo>
                  <a:lnTo>
                    <a:pt x="4419" y="323631"/>
                  </a:lnTo>
                  <a:lnTo>
                    <a:pt x="0" y="274320"/>
                  </a:lnTo>
                  <a:lnTo>
                    <a:pt x="4419" y="225008"/>
                  </a:lnTo>
                  <a:lnTo>
                    <a:pt x="17162" y="178597"/>
                  </a:lnTo>
                  <a:lnTo>
                    <a:pt x="37453" y="135861"/>
                  </a:lnTo>
                  <a:lnTo>
                    <a:pt x="64518" y="97575"/>
                  </a:lnTo>
                  <a:lnTo>
                    <a:pt x="97580" y="64513"/>
                  </a:lnTo>
                  <a:lnTo>
                    <a:pt x="135867" y="37450"/>
                  </a:lnTo>
                  <a:lnTo>
                    <a:pt x="178602" y="17161"/>
                  </a:lnTo>
                  <a:lnTo>
                    <a:pt x="225011" y="4419"/>
                  </a:lnTo>
                  <a:lnTo>
                    <a:pt x="274319" y="0"/>
                  </a:lnTo>
                  <a:lnTo>
                    <a:pt x="323631" y="4419"/>
                  </a:lnTo>
                  <a:lnTo>
                    <a:pt x="370042" y="17161"/>
                  </a:lnTo>
                  <a:lnTo>
                    <a:pt x="412778" y="37450"/>
                  </a:lnTo>
                  <a:lnTo>
                    <a:pt x="451064" y="64513"/>
                  </a:lnTo>
                  <a:lnTo>
                    <a:pt x="484126" y="97575"/>
                  </a:lnTo>
                  <a:lnTo>
                    <a:pt x="511189" y="135861"/>
                  </a:lnTo>
                  <a:lnTo>
                    <a:pt x="531478" y="178597"/>
                  </a:lnTo>
                  <a:lnTo>
                    <a:pt x="544220" y="225008"/>
                  </a:lnTo>
                  <a:lnTo>
                    <a:pt x="548639" y="274320"/>
                  </a:lnTo>
                  <a:close/>
                </a:path>
              </a:pathLst>
            </a:custGeom>
            <a:ln w="25400">
              <a:solidFill>
                <a:srgbClr val="91ACE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object 35">
              <a:extLst>
                <a:ext uri="{FF2B5EF4-FFF2-40B4-BE49-F238E27FC236}">
                  <a16:creationId xmlns:a16="http://schemas.microsoft.com/office/drawing/2014/main" id="{E95E0570-B225-BC50-7012-607FDCD95783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7574" y="2927858"/>
              <a:ext cx="237236" cy="71119"/>
            </a:xfrm>
            <a:prstGeom prst="rect">
              <a:avLst/>
            </a:prstGeom>
          </p:spPr>
        </p:pic>
      </p:grpSp>
      <p:sp>
        <p:nvSpPr>
          <p:cNvPr id="34" name="object 36">
            <a:extLst>
              <a:ext uri="{FF2B5EF4-FFF2-40B4-BE49-F238E27FC236}">
                <a16:creationId xmlns:a16="http://schemas.microsoft.com/office/drawing/2014/main" id="{B22DACED-AC22-D6A1-8DE7-38E7503CF714}"/>
              </a:ext>
            </a:extLst>
          </p:cNvPr>
          <p:cNvSpPr txBox="1"/>
          <p:nvPr/>
        </p:nvSpPr>
        <p:spPr>
          <a:xfrm>
            <a:off x="1910140" y="3716294"/>
            <a:ext cx="513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rebuchet MS" panose="020B0603020202020204"/>
              </a:rPr>
              <a:t>4.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  <p:sp>
        <p:nvSpPr>
          <p:cNvPr id="35" name="object 37">
            <a:extLst>
              <a:ext uri="{FF2B5EF4-FFF2-40B4-BE49-F238E27FC236}">
                <a16:creationId xmlns:a16="http://schemas.microsoft.com/office/drawing/2014/main" id="{4B6B32B9-286C-3FF8-7AEB-37AF7D1906A4}"/>
              </a:ext>
            </a:extLst>
          </p:cNvPr>
          <p:cNvSpPr txBox="1"/>
          <p:nvPr/>
        </p:nvSpPr>
        <p:spPr>
          <a:xfrm>
            <a:off x="30442" y="3535115"/>
            <a:ext cx="104259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5080" lvl="0" indent="-147955" algn="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Code Analysis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D032140C-B3CF-5214-4F8B-614A55F745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446287"/>
              </p:ext>
            </p:extLst>
          </p:nvPr>
        </p:nvGraphicFramePr>
        <p:xfrm>
          <a:off x="1279854" y="3716697"/>
          <a:ext cx="313800" cy="32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704850" imgH="723900" progId="">
                  <p:embed/>
                </p:oleObj>
              </mc:Choice>
              <mc:Fallback>
                <p:oleObj r:id="rId15" imgW="704850" imgH="723900" progId="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79854" y="3716697"/>
                        <a:ext cx="313800" cy="322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object 24">
            <a:extLst>
              <a:ext uri="{FF2B5EF4-FFF2-40B4-BE49-F238E27FC236}">
                <a16:creationId xmlns:a16="http://schemas.microsoft.com/office/drawing/2014/main" id="{64A72C91-00B6-1AAF-66E9-621F3D771815}"/>
              </a:ext>
            </a:extLst>
          </p:cNvPr>
          <p:cNvGrpSpPr/>
          <p:nvPr/>
        </p:nvGrpSpPr>
        <p:grpSpPr>
          <a:xfrm>
            <a:off x="1812051" y="2773137"/>
            <a:ext cx="783844" cy="547370"/>
            <a:chOff x="1583689" y="2108454"/>
            <a:chExt cx="783844" cy="547370"/>
          </a:xfrm>
        </p:grpSpPr>
        <p:sp>
          <p:nvSpPr>
            <p:cNvPr id="38" name="object 25">
              <a:extLst>
                <a:ext uri="{FF2B5EF4-FFF2-40B4-BE49-F238E27FC236}">
                  <a16:creationId xmlns:a16="http://schemas.microsoft.com/office/drawing/2014/main" id="{BC213C0D-57CB-4FD2-C55D-139B029D931C}"/>
                </a:ext>
              </a:extLst>
            </p:cNvPr>
            <p:cNvSpPr/>
            <p:nvPr/>
          </p:nvSpPr>
          <p:spPr>
            <a:xfrm>
              <a:off x="1818893" y="2108454"/>
              <a:ext cx="548640" cy="547370"/>
            </a:xfrm>
            <a:custGeom>
              <a:avLst/>
              <a:gdLst/>
              <a:ahLst/>
              <a:cxnLst/>
              <a:rect l="l" t="t" r="r" b="b"/>
              <a:pathLst>
                <a:path w="548639" h="547369">
                  <a:moveTo>
                    <a:pt x="274319" y="0"/>
                  </a:moveTo>
                  <a:lnTo>
                    <a:pt x="225008" y="4405"/>
                  </a:lnTo>
                  <a:lnTo>
                    <a:pt x="178597" y="17108"/>
                  </a:lnTo>
                  <a:lnTo>
                    <a:pt x="135861" y="37337"/>
                  </a:lnTo>
                  <a:lnTo>
                    <a:pt x="97575" y="64321"/>
                  </a:lnTo>
                  <a:lnTo>
                    <a:pt x="64513" y="97288"/>
                  </a:lnTo>
                  <a:lnTo>
                    <a:pt x="37450" y="135466"/>
                  </a:lnTo>
                  <a:lnTo>
                    <a:pt x="17161" y="178085"/>
                  </a:lnTo>
                  <a:lnTo>
                    <a:pt x="4419" y="224372"/>
                  </a:lnTo>
                  <a:lnTo>
                    <a:pt x="0" y="273558"/>
                  </a:lnTo>
                  <a:lnTo>
                    <a:pt x="4419" y="322743"/>
                  </a:lnTo>
                  <a:lnTo>
                    <a:pt x="17161" y="369030"/>
                  </a:lnTo>
                  <a:lnTo>
                    <a:pt x="37450" y="411649"/>
                  </a:lnTo>
                  <a:lnTo>
                    <a:pt x="64513" y="449827"/>
                  </a:lnTo>
                  <a:lnTo>
                    <a:pt x="97575" y="482794"/>
                  </a:lnTo>
                  <a:lnTo>
                    <a:pt x="135861" y="509778"/>
                  </a:lnTo>
                  <a:lnTo>
                    <a:pt x="178597" y="530007"/>
                  </a:lnTo>
                  <a:lnTo>
                    <a:pt x="225008" y="542710"/>
                  </a:lnTo>
                  <a:lnTo>
                    <a:pt x="274319" y="547116"/>
                  </a:lnTo>
                  <a:lnTo>
                    <a:pt x="323631" y="542710"/>
                  </a:lnTo>
                  <a:lnTo>
                    <a:pt x="370042" y="530007"/>
                  </a:lnTo>
                  <a:lnTo>
                    <a:pt x="412778" y="509778"/>
                  </a:lnTo>
                  <a:lnTo>
                    <a:pt x="451064" y="482794"/>
                  </a:lnTo>
                  <a:lnTo>
                    <a:pt x="484126" y="449827"/>
                  </a:lnTo>
                  <a:lnTo>
                    <a:pt x="511189" y="411649"/>
                  </a:lnTo>
                  <a:lnTo>
                    <a:pt x="531478" y="369030"/>
                  </a:lnTo>
                  <a:lnTo>
                    <a:pt x="544220" y="322743"/>
                  </a:lnTo>
                  <a:lnTo>
                    <a:pt x="548639" y="273558"/>
                  </a:lnTo>
                  <a:lnTo>
                    <a:pt x="544220" y="224372"/>
                  </a:lnTo>
                  <a:lnTo>
                    <a:pt x="531478" y="178085"/>
                  </a:lnTo>
                  <a:lnTo>
                    <a:pt x="511189" y="135466"/>
                  </a:lnTo>
                  <a:lnTo>
                    <a:pt x="484126" y="97288"/>
                  </a:lnTo>
                  <a:lnTo>
                    <a:pt x="451064" y="64321"/>
                  </a:lnTo>
                  <a:lnTo>
                    <a:pt x="412778" y="37337"/>
                  </a:lnTo>
                  <a:lnTo>
                    <a:pt x="370042" y="17108"/>
                  </a:lnTo>
                  <a:lnTo>
                    <a:pt x="323631" y="4405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91ACE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bject 26">
              <a:extLst>
                <a:ext uri="{FF2B5EF4-FFF2-40B4-BE49-F238E27FC236}">
                  <a16:creationId xmlns:a16="http://schemas.microsoft.com/office/drawing/2014/main" id="{5E37B397-5746-948B-09C7-20E04994AE4C}"/>
                </a:ext>
              </a:extLst>
            </p:cNvPr>
            <p:cNvSpPr/>
            <p:nvPr/>
          </p:nvSpPr>
          <p:spPr>
            <a:xfrm>
              <a:off x="1818893" y="2108454"/>
              <a:ext cx="548640" cy="547370"/>
            </a:xfrm>
            <a:custGeom>
              <a:avLst/>
              <a:gdLst/>
              <a:ahLst/>
              <a:cxnLst/>
              <a:rect l="l" t="t" r="r" b="b"/>
              <a:pathLst>
                <a:path w="548639" h="547369">
                  <a:moveTo>
                    <a:pt x="0" y="273558"/>
                  </a:moveTo>
                  <a:lnTo>
                    <a:pt x="4419" y="224372"/>
                  </a:lnTo>
                  <a:lnTo>
                    <a:pt x="17161" y="178085"/>
                  </a:lnTo>
                  <a:lnTo>
                    <a:pt x="37450" y="135466"/>
                  </a:lnTo>
                  <a:lnTo>
                    <a:pt x="64513" y="97288"/>
                  </a:lnTo>
                  <a:lnTo>
                    <a:pt x="97575" y="64321"/>
                  </a:lnTo>
                  <a:lnTo>
                    <a:pt x="135861" y="37337"/>
                  </a:lnTo>
                  <a:lnTo>
                    <a:pt x="178597" y="17108"/>
                  </a:lnTo>
                  <a:lnTo>
                    <a:pt x="225008" y="4405"/>
                  </a:lnTo>
                  <a:lnTo>
                    <a:pt x="274319" y="0"/>
                  </a:lnTo>
                  <a:lnTo>
                    <a:pt x="323631" y="4405"/>
                  </a:lnTo>
                  <a:lnTo>
                    <a:pt x="370042" y="17108"/>
                  </a:lnTo>
                  <a:lnTo>
                    <a:pt x="412778" y="37337"/>
                  </a:lnTo>
                  <a:lnTo>
                    <a:pt x="451064" y="64321"/>
                  </a:lnTo>
                  <a:lnTo>
                    <a:pt x="484126" y="97288"/>
                  </a:lnTo>
                  <a:lnTo>
                    <a:pt x="511189" y="135466"/>
                  </a:lnTo>
                  <a:lnTo>
                    <a:pt x="531478" y="178085"/>
                  </a:lnTo>
                  <a:lnTo>
                    <a:pt x="544220" y="224372"/>
                  </a:lnTo>
                  <a:lnTo>
                    <a:pt x="548639" y="273558"/>
                  </a:lnTo>
                  <a:lnTo>
                    <a:pt x="544220" y="322743"/>
                  </a:lnTo>
                  <a:lnTo>
                    <a:pt x="531478" y="369030"/>
                  </a:lnTo>
                  <a:lnTo>
                    <a:pt x="511189" y="411649"/>
                  </a:lnTo>
                  <a:lnTo>
                    <a:pt x="484126" y="449827"/>
                  </a:lnTo>
                  <a:lnTo>
                    <a:pt x="451064" y="482794"/>
                  </a:lnTo>
                  <a:lnTo>
                    <a:pt x="412778" y="509778"/>
                  </a:lnTo>
                  <a:lnTo>
                    <a:pt x="370042" y="530007"/>
                  </a:lnTo>
                  <a:lnTo>
                    <a:pt x="323631" y="542710"/>
                  </a:lnTo>
                  <a:lnTo>
                    <a:pt x="274319" y="547116"/>
                  </a:lnTo>
                  <a:lnTo>
                    <a:pt x="225008" y="542710"/>
                  </a:lnTo>
                  <a:lnTo>
                    <a:pt x="178597" y="530007"/>
                  </a:lnTo>
                  <a:lnTo>
                    <a:pt x="135861" y="509778"/>
                  </a:lnTo>
                  <a:lnTo>
                    <a:pt x="97575" y="482794"/>
                  </a:lnTo>
                  <a:lnTo>
                    <a:pt x="64513" y="449827"/>
                  </a:lnTo>
                  <a:lnTo>
                    <a:pt x="37450" y="411649"/>
                  </a:lnTo>
                  <a:lnTo>
                    <a:pt x="17161" y="369030"/>
                  </a:lnTo>
                  <a:lnTo>
                    <a:pt x="4419" y="322743"/>
                  </a:lnTo>
                  <a:lnTo>
                    <a:pt x="0" y="273558"/>
                  </a:lnTo>
                  <a:close/>
                </a:path>
              </a:pathLst>
            </a:custGeom>
            <a:ln w="25400">
              <a:solidFill>
                <a:srgbClr val="91ACE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object 28">
              <a:extLst>
                <a:ext uri="{FF2B5EF4-FFF2-40B4-BE49-F238E27FC236}">
                  <a16:creationId xmlns:a16="http://schemas.microsoft.com/office/drawing/2014/main" id="{1E908E5A-824D-1E3C-FD4F-ED4A50117CAB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3689" y="2348738"/>
              <a:ext cx="269112" cy="71120"/>
            </a:xfrm>
            <a:prstGeom prst="rect">
              <a:avLst/>
            </a:prstGeom>
          </p:spPr>
        </p:pic>
      </p:grpSp>
      <p:sp>
        <p:nvSpPr>
          <p:cNvPr id="46" name="object 29">
            <a:extLst>
              <a:ext uri="{FF2B5EF4-FFF2-40B4-BE49-F238E27FC236}">
                <a16:creationId xmlns:a16="http://schemas.microsoft.com/office/drawing/2014/main" id="{A8F56862-D0D8-9B5F-EE78-44987217E6C6}"/>
              </a:ext>
            </a:extLst>
          </p:cNvPr>
          <p:cNvSpPr txBox="1"/>
          <p:nvPr/>
        </p:nvSpPr>
        <p:spPr>
          <a:xfrm>
            <a:off x="1258078" y="2866990"/>
            <a:ext cx="513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rebuchet MS" panose="020B0603020202020204"/>
              </a:rPr>
              <a:t>3.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  <p:sp>
        <p:nvSpPr>
          <p:cNvPr id="53" name="object 30">
            <a:extLst>
              <a:ext uri="{FF2B5EF4-FFF2-40B4-BE49-F238E27FC236}">
                <a16:creationId xmlns:a16="http://schemas.microsoft.com/office/drawing/2014/main" id="{D4E219B0-DE63-5C63-8F20-CF2E2E418319}"/>
              </a:ext>
            </a:extLst>
          </p:cNvPr>
          <p:cNvSpPr txBox="1"/>
          <p:nvPr/>
        </p:nvSpPr>
        <p:spPr>
          <a:xfrm>
            <a:off x="2629718" y="2735226"/>
            <a:ext cx="12200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Library Demo and API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9490E1D1-C425-EEC2-7B91-21B5C94EBE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256924"/>
              </p:ext>
            </p:extLst>
          </p:nvPr>
        </p:nvGraphicFramePr>
        <p:xfrm>
          <a:off x="2191990" y="2854548"/>
          <a:ext cx="294656" cy="360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638175" imgH="781050" progId="">
                  <p:embed/>
                </p:oleObj>
              </mc:Choice>
              <mc:Fallback>
                <p:oleObj r:id="rId17" imgW="638175" imgH="781050" progId="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91990" y="2854548"/>
                        <a:ext cx="294656" cy="360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" name="object 18">
            <a:extLst>
              <a:ext uri="{FF2B5EF4-FFF2-40B4-BE49-F238E27FC236}">
                <a16:creationId xmlns:a16="http://schemas.microsoft.com/office/drawing/2014/main" id="{1C82FE39-0846-23AE-F3E9-E1ECD1F95F0B}"/>
              </a:ext>
            </a:extLst>
          </p:cNvPr>
          <p:cNvGrpSpPr/>
          <p:nvPr/>
        </p:nvGrpSpPr>
        <p:grpSpPr>
          <a:xfrm>
            <a:off x="1124095" y="1876134"/>
            <a:ext cx="762508" cy="547370"/>
            <a:chOff x="892302" y="1512569"/>
            <a:chExt cx="762508" cy="547370"/>
          </a:xfrm>
        </p:grpSpPr>
        <p:sp>
          <p:nvSpPr>
            <p:cNvPr id="73" name="object 19">
              <a:extLst>
                <a:ext uri="{FF2B5EF4-FFF2-40B4-BE49-F238E27FC236}">
                  <a16:creationId xmlns:a16="http://schemas.microsoft.com/office/drawing/2014/main" id="{C6B0EECC-8B0F-C347-7AB0-2FBB9B8BED3B}"/>
                </a:ext>
              </a:extLst>
            </p:cNvPr>
            <p:cNvSpPr/>
            <p:nvPr/>
          </p:nvSpPr>
          <p:spPr>
            <a:xfrm>
              <a:off x="892302" y="1512569"/>
              <a:ext cx="548640" cy="547370"/>
            </a:xfrm>
            <a:custGeom>
              <a:avLst/>
              <a:gdLst/>
              <a:ahLst/>
              <a:cxnLst/>
              <a:rect l="l" t="t" r="r" b="b"/>
              <a:pathLst>
                <a:path w="548640" h="547369">
                  <a:moveTo>
                    <a:pt x="274319" y="0"/>
                  </a:moveTo>
                  <a:lnTo>
                    <a:pt x="225011" y="4405"/>
                  </a:lnTo>
                  <a:lnTo>
                    <a:pt x="178602" y="17108"/>
                  </a:lnTo>
                  <a:lnTo>
                    <a:pt x="135867" y="37337"/>
                  </a:lnTo>
                  <a:lnTo>
                    <a:pt x="97580" y="64321"/>
                  </a:lnTo>
                  <a:lnTo>
                    <a:pt x="64518" y="97288"/>
                  </a:lnTo>
                  <a:lnTo>
                    <a:pt x="37453" y="135466"/>
                  </a:lnTo>
                  <a:lnTo>
                    <a:pt x="17162" y="178085"/>
                  </a:lnTo>
                  <a:lnTo>
                    <a:pt x="4419" y="224372"/>
                  </a:lnTo>
                  <a:lnTo>
                    <a:pt x="0" y="273557"/>
                  </a:lnTo>
                  <a:lnTo>
                    <a:pt x="4419" y="322743"/>
                  </a:lnTo>
                  <a:lnTo>
                    <a:pt x="17162" y="369030"/>
                  </a:lnTo>
                  <a:lnTo>
                    <a:pt x="37453" y="411649"/>
                  </a:lnTo>
                  <a:lnTo>
                    <a:pt x="64518" y="449827"/>
                  </a:lnTo>
                  <a:lnTo>
                    <a:pt x="97580" y="482794"/>
                  </a:lnTo>
                  <a:lnTo>
                    <a:pt x="135867" y="509777"/>
                  </a:lnTo>
                  <a:lnTo>
                    <a:pt x="178602" y="530007"/>
                  </a:lnTo>
                  <a:lnTo>
                    <a:pt x="225011" y="542710"/>
                  </a:lnTo>
                  <a:lnTo>
                    <a:pt x="274319" y="547115"/>
                  </a:lnTo>
                  <a:lnTo>
                    <a:pt x="323631" y="542710"/>
                  </a:lnTo>
                  <a:lnTo>
                    <a:pt x="370042" y="530007"/>
                  </a:lnTo>
                  <a:lnTo>
                    <a:pt x="412778" y="509777"/>
                  </a:lnTo>
                  <a:lnTo>
                    <a:pt x="451064" y="482794"/>
                  </a:lnTo>
                  <a:lnTo>
                    <a:pt x="484126" y="449827"/>
                  </a:lnTo>
                  <a:lnTo>
                    <a:pt x="511189" y="411649"/>
                  </a:lnTo>
                  <a:lnTo>
                    <a:pt x="531478" y="369030"/>
                  </a:lnTo>
                  <a:lnTo>
                    <a:pt x="544220" y="322743"/>
                  </a:lnTo>
                  <a:lnTo>
                    <a:pt x="548639" y="273557"/>
                  </a:lnTo>
                  <a:lnTo>
                    <a:pt x="544220" y="224372"/>
                  </a:lnTo>
                  <a:lnTo>
                    <a:pt x="531478" y="178085"/>
                  </a:lnTo>
                  <a:lnTo>
                    <a:pt x="511189" y="135466"/>
                  </a:lnTo>
                  <a:lnTo>
                    <a:pt x="484126" y="97288"/>
                  </a:lnTo>
                  <a:lnTo>
                    <a:pt x="451064" y="64321"/>
                  </a:lnTo>
                  <a:lnTo>
                    <a:pt x="412778" y="37337"/>
                  </a:lnTo>
                  <a:lnTo>
                    <a:pt x="370042" y="17108"/>
                  </a:lnTo>
                  <a:lnTo>
                    <a:pt x="323631" y="4405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bject 20">
              <a:extLst>
                <a:ext uri="{FF2B5EF4-FFF2-40B4-BE49-F238E27FC236}">
                  <a16:creationId xmlns:a16="http://schemas.microsoft.com/office/drawing/2014/main" id="{47EEEFC1-2598-4A18-5154-FEA7CFD77CC9}"/>
                </a:ext>
              </a:extLst>
            </p:cNvPr>
            <p:cNvSpPr/>
            <p:nvPr/>
          </p:nvSpPr>
          <p:spPr>
            <a:xfrm>
              <a:off x="892302" y="1512569"/>
              <a:ext cx="548640" cy="547370"/>
            </a:xfrm>
            <a:custGeom>
              <a:avLst/>
              <a:gdLst/>
              <a:ahLst/>
              <a:cxnLst/>
              <a:rect l="l" t="t" r="r" b="b"/>
              <a:pathLst>
                <a:path w="548640" h="547369">
                  <a:moveTo>
                    <a:pt x="548639" y="273557"/>
                  </a:moveTo>
                  <a:lnTo>
                    <a:pt x="544220" y="322743"/>
                  </a:lnTo>
                  <a:lnTo>
                    <a:pt x="531478" y="369030"/>
                  </a:lnTo>
                  <a:lnTo>
                    <a:pt x="511189" y="411649"/>
                  </a:lnTo>
                  <a:lnTo>
                    <a:pt x="484126" y="449827"/>
                  </a:lnTo>
                  <a:lnTo>
                    <a:pt x="451064" y="482794"/>
                  </a:lnTo>
                  <a:lnTo>
                    <a:pt x="412778" y="509777"/>
                  </a:lnTo>
                  <a:lnTo>
                    <a:pt x="370042" y="530007"/>
                  </a:lnTo>
                  <a:lnTo>
                    <a:pt x="323631" y="542710"/>
                  </a:lnTo>
                  <a:lnTo>
                    <a:pt x="274319" y="547115"/>
                  </a:lnTo>
                  <a:lnTo>
                    <a:pt x="225011" y="542710"/>
                  </a:lnTo>
                  <a:lnTo>
                    <a:pt x="178602" y="530007"/>
                  </a:lnTo>
                  <a:lnTo>
                    <a:pt x="135867" y="509777"/>
                  </a:lnTo>
                  <a:lnTo>
                    <a:pt x="97580" y="482794"/>
                  </a:lnTo>
                  <a:lnTo>
                    <a:pt x="64518" y="449827"/>
                  </a:lnTo>
                  <a:lnTo>
                    <a:pt x="37453" y="411649"/>
                  </a:lnTo>
                  <a:lnTo>
                    <a:pt x="17162" y="369030"/>
                  </a:lnTo>
                  <a:lnTo>
                    <a:pt x="4419" y="322743"/>
                  </a:lnTo>
                  <a:lnTo>
                    <a:pt x="0" y="273557"/>
                  </a:lnTo>
                  <a:lnTo>
                    <a:pt x="4419" y="224372"/>
                  </a:lnTo>
                  <a:lnTo>
                    <a:pt x="17162" y="178085"/>
                  </a:lnTo>
                  <a:lnTo>
                    <a:pt x="37453" y="135466"/>
                  </a:lnTo>
                  <a:lnTo>
                    <a:pt x="64518" y="97288"/>
                  </a:lnTo>
                  <a:lnTo>
                    <a:pt x="97580" y="64321"/>
                  </a:lnTo>
                  <a:lnTo>
                    <a:pt x="135867" y="37337"/>
                  </a:lnTo>
                  <a:lnTo>
                    <a:pt x="178602" y="17108"/>
                  </a:lnTo>
                  <a:lnTo>
                    <a:pt x="225011" y="4405"/>
                  </a:lnTo>
                  <a:lnTo>
                    <a:pt x="274319" y="0"/>
                  </a:lnTo>
                  <a:lnTo>
                    <a:pt x="323631" y="4405"/>
                  </a:lnTo>
                  <a:lnTo>
                    <a:pt x="370042" y="17108"/>
                  </a:lnTo>
                  <a:lnTo>
                    <a:pt x="412778" y="37337"/>
                  </a:lnTo>
                  <a:lnTo>
                    <a:pt x="451064" y="64321"/>
                  </a:lnTo>
                  <a:lnTo>
                    <a:pt x="484126" y="97288"/>
                  </a:lnTo>
                  <a:lnTo>
                    <a:pt x="511189" y="135466"/>
                  </a:lnTo>
                  <a:lnTo>
                    <a:pt x="531478" y="178085"/>
                  </a:lnTo>
                  <a:lnTo>
                    <a:pt x="544220" y="224372"/>
                  </a:lnTo>
                  <a:lnTo>
                    <a:pt x="548639" y="273557"/>
                  </a:lnTo>
                  <a:close/>
                </a:path>
              </a:pathLst>
            </a:custGeom>
            <a:ln w="25400">
              <a:solidFill>
                <a:srgbClr val="91ACE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7" name="object 22">
              <a:extLst>
                <a:ext uri="{FF2B5EF4-FFF2-40B4-BE49-F238E27FC236}">
                  <a16:creationId xmlns:a16="http://schemas.microsoft.com/office/drawing/2014/main" id="{281AC583-2239-253E-7992-2FA74B80DB3B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17574" y="1752853"/>
              <a:ext cx="237236" cy="71120"/>
            </a:xfrm>
            <a:prstGeom prst="rect">
              <a:avLst/>
            </a:prstGeom>
          </p:spPr>
        </p:pic>
      </p:grpSp>
      <p:sp>
        <p:nvSpPr>
          <p:cNvPr id="92" name="object 23">
            <a:extLst>
              <a:ext uri="{FF2B5EF4-FFF2-40B4-BE49-F238E27FC236}">
                <a16:creationId xmlns:a16="http://schemas.microsoft.com/office/drawing/2014/main" id="{DC945D7B-F4CB-436A-7989-E49930925262}"/>
              </a:ext>
            </a:extLst>
          </p:cNvPr>
          <p:cNvSpPr txBox="1"/>
          <p:nvPr/>
        </p:nvSpPr>
        <p:spPr>
          <a:xfrm>
            <a:off x="1905907" y="1972654"/>
            <a:ext cx="513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rebuchet MS" panose="020B0603020202020204"/>
              </a:rPr>
              <a:t>2.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  <p:sp>
        <p:nvSpPr>
          <p:cNvPr id="93" name="object 17">
            <a:extLst>
              <a:ext uri="{FF2B5EF4-FFF2-40B4-BE49-F238E27FC236}">
                <a16:creationId xmlns:a16="http://schemas.microsoft.com/office/drawing/2014/main" id="{E50D9745-118D-B5CB-F8D9-DB20CC3D124B}"/>
              </a:ext>
            </a:extLst>
          </p:cNvPr>
          <p:cNvSpPr txBox="1"/>
          <p:nvPr/>
        </p:nvSpPr>
        <p:spPr>
          <a:xfrm>
            <a:off x="100368" y="1818336"/>
            <a:ext cx="98668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5080" lvl="0" indent="-147955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Mathematical Principles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96" name="对象 95">
            <a:extLst>
              <a:ext uri="{FF2B5EF4-FFF2-40B4-BE49-F238E27FC236}">
                <a16:creationId xmlns:a16="http://schemas.microsoft.com/office/drawing/2014/main" id="{3229187B-5FB0-8D01-7316-66B10C1BD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165835"/>
              </p:ext>
            </p:extLst>
          </p:nvPr>
        </p:nvGraphicFramePr>
        <p:xfrm>
          <a:off x="1270770" y="2002707"/>
          <a:ext cx="267382" cy="31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590550" imgH="685800" progId="">
                  <p:embed/>
                </p:oleObj>
              </mc:Choice>
              <mc:Fallback>
                <p:oleObj r:id="rId20" imgW="590550" imgH="685800" progId="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270770" y="2002707"/>
                        <a:ext cx="267382" cy="31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" name="图片 101">
            <a:extLst>
              <a:ext uri="{FF2B5EF4-FFF2-40B4-BE49-F238E27FC236}">
                <a16:creationId xmlns:a16="http://schemas.microsoft.com/office/drawing/2014/main" id="{DEEEBB5B-587E-FA03-AA26-D3EB19334A3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693258" y="982087"/>
            <a:ext cx="8375139" cy="5278755"/>
          </a:xfrm>
          <a:prstGeom prst="rect">
            <a:avLst/>
          </a:prstGeom>
        </p:spPr>
      </p:pic>
      <p:sp>
        <p:nvSpPr>
          <p:cNvPr id="103" name="矩形 102">
            <a:extLst>
              <a:ext uri="{FF2B5EF4-FFF2-40B4-BE49-F238E27FC236}">
                <a16:creationId xmlns:a16="http://schemas.microsoft.com/office/drawing/2014/main" id="{6B853B9C-0518-9154-0637-D371335A9CF5}"/>
              </a:ext>
            </a:extLst>
          </p:cNvPr>
          <p:cNvSpPr/>
          <p:nvPr/>
        </p:nvSpPr>
        <p:spPr>
          <a:xfrm>
            <a:off x="6324600" y="1476428"/>
            <a:ext cx="5105400" cy="12587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D82D1E6-C0D6-10A3-4B06-EC6B8C0D9DC5}"/>
              </a:ext>
            </a:extLst>
          </p:cNvPr>
          <p:cNvCxnSpPr>
            <a:cxnSpLocks/>
          </p:cNvCxnSpPr>
          <p:nvPr/>
        </p:nvCxnSpPr>
        <p:spPr>
          <a:xfrm>
            <a:off x="4038600" y="4167398"/>
            <a:ext cx="1676400" cy="2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21C59B2-E00A-A5C8-EBC0-311818D837E6}"/>
              </a:ext>
            </a:extLst>
          </p:cNvPr>
          <p:cNvCxnSpPr/>
          <p:nvPr/>
        </p:nvCxnSpPr>
        <p:spPr>
          <a:xfrm flipH="1">
            <a:off x="6477000" y="3716294"/>
            <a:ext cx="1905000" cy="26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16933CD-0D9E-00B6-4B03-295FF98EF296}"/>
              </a:ext>
            </a:extLst>
          </p:cNvPr>
          <p:cNvSpPr txBox="1"/>
          <p:nvPr/>
        </p:nvSpPr>
        <p:spPr>
          <a:xfrm>
            <a:off x="8534400" y="3535115"/>
            <a:ext cx="1447800" cy="367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XY=K</a:t>
            </a:r>
            <a:endParaRPr lang="zh-CN" altLang="en-US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92D4A045-8F08-AA5A-F570-90D4E664CBFC}"/>
              </a:ext>
            </a:extLst>
          </p:cNvPr>
          <p:cNvSpPr txBox="1"/>
          <p:nvPr/>
        </p:nvSpPr>
        <p:spPr>
          <a:xfrm>
            <a:off x="3102774" y="3967955"/>
            <a:ext cx="116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X+Y=K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10" grpId="0"/>
      <p:bldP spid="1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0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251460" y="287655"/>
            <a:ext cx="7388225" cy="47434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-10" normalizeH="0" baseline="0" noProof="0" dirty="0">
                <a:ln>
                  <a:noFill/>
                </a:ln>
                <a:solidFill>
                  <a:srgbClr val="1D507D"/>
                </a:solidFill>
                <a:effectLst/>
                <a:uLnTx/>
                <a:uFillTx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Mathematical Principles</a:t>
            </a:r>
          </a:p>
        </p:txBody>
      </p:sp>
      <p:sp>
        <p:nvSpPr>
          <p:cNvPr id="10" name="object 4"/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874CB">
                  <a:lumMod val="50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8400" y="6146812"/>
            <a:ext cx="504000" cy="504000"/>
          </a:xfrm>
          <a:prstGeom prst="rect">
            <a:avLst/>
          </a:prstGeom>
          <a:solidFill>
            <a:sysClr val="window" lastClr="FFFFFF"/>
          </a:solidFill>
        </p:spPr>
      </p:pic>
      <p:graphicFrame>
        <p:nvGraphicFramePr>
          <p:cNvPr id="12" name="object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62840"/>
              </p:ext>
            </p:extLst>
          </p:nvPr>
        </p:nvGraphicFramePr>
        <p:xfrm>
          <a:off x="-543724" y="6681954"/>
          <a:ext cx="12960000" cy="216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535">
                <a:tc>
                  <a:txBody>
                    <a:bodyPr/>
                    <a:lstStyle/>
                    <a:p>
                      <a:pPr marL="317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BACKGROUND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005"/>
                        </a:lnSpc>
                      </a:pPr>
                      <a:r>
                        <a:rPr lang="en-US" altLang="zh-CN" sz="1100" b="1" spc="-25" dirty="0">
                          <a:solidFill>
                            <a:srgbClr val="218099"/>
                          </a:solidFill>
                          <a:latin typeface="+mn-lt"/>
                          <a:cs typeface="Calibri" panose="020F0502020204030204"/>
                          <a:sym typeface="+mn-ea"/>
                        </a:rPr>
                        <a:t>PRINCIPLES</a:t>
                      </a:r>
                      <a:endParaRPr sz="1100" b="1" dirty="0">
                        <a:solidFill>
                          <a:srgbClr val="2180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 algn="ctr">
                        <a:lnSpc>
                          <a:spcPts val="1005"/>
                        </a:lnSpc>
                      </a:pPr>
                      <a:r>
                        <a:rPr lang="en-US" altLang="zh-CN" sz="1100" b="1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DEMO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CODE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ISSUES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REFERENCES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2"/>
          <p:cNvSpPr/>
          <p:nvPr/>
        </p:nvSpPr>
        <p:spPr>
          <a:xfrm>
            <a:off x="-4800600" y="6492315"/>
            <a:ext cx="72036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bject 2"/>
          <p:cNvSpPr/>
          <p:nvPr/>
        </p:nvSpPr>
        <p:spPr>
          <a:xfrm>
            <a:off x="2971800" y="6485965"/>
            <a:ext cx="100800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D4C3BD-9F7C-F318-1B4B-1356CB85B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96366"/>
            <a:ext cx="8376630" cy="52795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A6CB171-85D7-752F-1FA5-D4BBDB3BB803}"/>
                  </a:ext>
                </a:extLst>
              </p:cNvPr>
              <p:cNvSpPr txBox="1"/>
              <p:nvPr/>
            </p:nvSpPr>
            <p:spPr>
              <a:xfrm>
                <a:off x="-295687" y="5429808"/>
                <a:ext cx="2168525" cy="870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A6CB171-85D7-752F-1FA5-D4BBDB3BB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5687" y="5429808"/>
                <a:ext cx="2168525" cy="8707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D653711-34E2-665A-8BA6-173651637749}"/>
              </a:ext>
            </a:extLst>
          </p:cNvPr>
          <p:cNvCxnSpPr/>
          <p:nvPr/>
        </p:nvCxnSpPr>
        <p:spPr>
          <a:xfrm flipV="1">
            <a:off x="1295400" y="4267200"/>
            <a:ext cx="91440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B805E71-6B07-63F9-C197-F2B75FC866D0}"/>
                  </a:ext>
                </a:extLst>
              </p:cNvPr>
              <p:cNvSpPr txBox="1"/>
              <p:nvPr/>
            </p:nvSpPr>
            <p:spPr>
              <a:xfrm>
                <a:off x="4800600" y="3276600"/>
                <a:ext cx="1600201" cy="870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B805E71-6B07-63F9-C197-F2B75FC86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276600"/>
                <a:ext cx="1600201" cy="8707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E8DF8F4-EA68-3DEA-B643-BF3633DEF0C0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690400" y="3711976"/>
            <a:ext cx="2110200" cy="25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CC99451-9873-C572-7618-F34B089018A6}"/>
              </a:ext>
            </a:extLst>
          </p:cNvPr>
          <p:cNvSpPr txBox="1"/>
          <p:nvPr/>
        </p:nvSpPr>
        <p:spPr>
          <a:xfrm>
            <a:off x="3048000" y="2743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 is balance vector (</a:t>
            </a:r>
            <a:r>
              <a:rPr lang="en-US" altLang="zh-CN" dirty="0" err="1"/>
              <a:t>x,y</a:t>
            </a:r>
            <a:r>
              <a:rPr lang="en-US" altLang="zh-CN" dirty="0"/>
              <a:t>)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9CE94FD-06D7-FEF4-795C-390C2AC3329A}"/>
                  </a:ext>
                </a:extLst>
              </p:cNvPr>
              <p:cNvSpPr txBox="1"/>
              <p:nvPr/>
            </p:nvSpPr>
            <p:spPr>
              <a:xfrm>
                <a:off x="6002652" y="3941233"/>
                <a:ext cx="1816295" cy="814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9CE94FD-06D7-FEF4-795C-390C2AC33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652" y="3941233"/>
                <a:ext cx="1816295" cy="8141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38B62E2-6338-69A4-7559-B0E33FDECD02}"/>
                  </a:ext>
                </a:extLst>
              </p:cNvPr>
              <p:cNvSpPr txBox="1"/>
              <p:nvPr/>
            </p:nvSpPr>
            <p:spPr>
              <a:xfrm>
                <a:off x="5637138" y="3143674"/>
                <a:ext cx="2547324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zh-CN" alt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zh-CN" alt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0" lang="zh-CN" alt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kumimoji="0" lang="zh-CN" alt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0" lang="zh-CN" alt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zh-CN" alt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zh-CN" alt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0" lang="en-US" altLang="zh-CN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38B62E2-6338-69A4-7559-B0E33FDEC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138" y="3143674"/>
                <a:ext cx="2547324" cy="7645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E7F18D5C-11D2-E694-CF1A-4A51F81DD565}"/>
              </a:ext>
            </a:extLst>
          </p:cNvPr>
          <p:cNvSpPr txBox="1"/>
          <p:nvPr/>
        </p:nvSpPr>
        <p:spPr>
          <a:xfrm>
            <a:off x="8007567" y="1100822"/>
            <a:ext cx="386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Align the two in terms of dimensions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D248AD5-CCC2-7F2C-3700-C42D3C54B6B8}"/>
                  </a:ext>
                </a:extLst>
              </p:cNvPr>
              <p:cNvSpPr txBox="1"/>
              <p:nvPr/>
            </p:nvSpPr>
            <p:spPr>
              <a:xfrm>
                <a:off x="8184462" y="1524000"/>
                <a:ext cx="3778033" cy="5389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mtClean="0"/>
                      <m:t>λ</m:t>
                    </m:r>
                    <m:r>
                      <m:rPr>
                        <m:nor/>
                      </m:rPr>
                      <a:rPr lang="zh-CN" altLang="en-US" smtClean="0"/>
                      <m:t>⋅</m:t>
                    </m:r>
                    <m:sSup>
                      <m:sSupPr>
                        <m:ctrlPr>
                          <a:rPr kumimoji="0" lang="zh-CN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zh-CN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kumimoji="0" lang="zh-CN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zh-CN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zh-CN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kumimoji="0" lang="zh-CN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0" lang="zh-CN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0" lang="zh-CN" alt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zh-CN" alt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0" lang="en-US" altLang="zh-CN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0" lang="en-US" altLang="zh-CN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CN" smtClean="0"/>
                          <m:t>λ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D248AD5-CCC2-7F2C-3700-C42D3C54B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462" y="1524000"/>
                <a:ext cx="3778033" cy="538994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B4F33AF-64F8-4AA8-5573-A021E33184F8}"/>
                  </a:ext>
                </a:extLst>
              </p:cNvPr>
              <p:cNvSpPr txBox="1"/>
              <p:nvPr/>
            </p:nvSpPr>
            <p:spPr>
              <a:xfrm>
                <a:off x="8184462" y="2286000"/>
                <a:ext cx="3867574" cy="1003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Make </a:t>
                </a:r>
                <a:r>
                  <a:rPr lang="el-GR" altLang="zh-CN" dirty="0"/>
                  <a:t>λ</a:t>
                </a:r>
                <a:r>
                  <a:rPr lang="en-US" altLang="zh-CN" dirty="0"/>
                  <a:t> become dynamic</a:t>
                </a:r>
              </a:p>
              <a:p>
                <a:r>
                  <a:rPr lang="en-US" altLang="zh-CN" dirty="0"/>
                  <a:t> </a:t>
                </a:r>
                <a:r>
                  <a:rPr lang="el-GR" altLang="zh-CN" dirty="0"/>
                  <a:t>λ</a:t>
                </a:r>
                <a:r>
                  <a:rPr lang="en-US" altLang="zh-CN" dirty="0"/>
                  <a:t>=A=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dirty="0" smtClean="0"/>
                          <m:t>A</m:t>
                        </m:r>
                        <m:r>
                          <m:rPr>
                            <m:nor/>
                          </m:rPr>
                          <a:rPr lang="zh-CN" altLang="en-US" dirty="0" smtClean="0"/>
                          <m:t> 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B4F33AF-64F8-4AA8-5573-A021E3318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462" y="2286000"/>
                <a:ext cx="3867574" cy="1003352"/>
              </a:xfrm>
              <a:prstGeom prst="rect">
                <a:avLst/>
              </a:prstGeom>
              <a:blipFill>
                <a:blip r:embed="rId11"/>
                <a:stretch>
                  <a:fillRect l="-1420" t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6387990-5ED5-86F9-48FC-8A48D678C39B}"/>
                  </a:ext>
                </a:extLst>
              </p:cNvPr>
              <p:cNvSpPr txBox="1"/>
              <p:nvPr/>
            </p:nvSpPr>
            <p:spPr>
              <a:xfrm>
                <a:off x="7863678" y="3374100"/>
                <a:ext cx="4419600" cy="1619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𝐴𝐷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+ 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∏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𝐴𝑛𝑛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𝐴𝑛𝑛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0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6387990-5ED5-86F9-48FC-8A48D678C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678" y="3374100"/>
                <a:ext cx="4419600" cy="16193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  <p:bldP spid="35" grpId="0"/>
      <p:bldP spid="37" grpId="0"/>
      <p:bldP spid="41" grpId="0"/>
      <p:bldP spid="43" grpId="0"/>
      <p:bldP spid="46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1A00B-FFDA-9F38-D02E-5F1803B26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0">
            <a:extLst>
              <a:ext uri="{FF2B5EF4-FFF2-40B4-BE49-F238E27FC236}">
                <a16:creationId xmlns:a16="http://schemas.microsoft.com/office/drawing/2014/main" id="{A3B13DB2-1647-7A72-D903-D98528413819}"/>
              </a:ext>
            </a:extLst>
          </p:cNvPr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251460" y="287655"/>
            <a:ext cx="7388225" cy="47434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-10" normalizeH="0" baseline="0" noProof="0" dirty="0">
                <a:ln>
                  <a:noFill/>
                </a:ln>
                <a:solidFill>
                  <a:srgbClr val="1D507D"/>
                </a:solidFill>
                <a:effectLst/>
                <a:uLnTx/>
                <a:uFillTx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Mathematical Principles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3633103E-5AB2-4822-E709-51060DF093CE}"/>
              </a:ext>
            </a:extLst>
          </p:cNvPr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874CB">
                  <a:lumMod val="50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947C43F-BAAD-2FB1-89B4-4F4A6782E2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8400" y="6146812"/>
            <a:ext cx="504000" cy="504000"/>
          </a:xfrm>
          <a:prstGeom prst="rect">
            <a:avLst/>
          </a:prstGeom>
          <a:solidFill>
            <a:sysClr val="window" lastClr="FFFFFF"/>
          </a:solidFill>
        </p:spPr>
      </p:pic>
      <p:graphicFrame>
        <p:nvGraphicFramePr>
          <p:cNvPr id="12" name="object 79">
            <a:extLst>
              <a:ext uri="{FF2B5EF4-FFF2-40B4-BE49-F238E27FC236}">
                <a16:creationId xmlns:a16="http://schemas.microsoft.com/office/drawing/2014/main" id="{01682EA1-8FCC-DB04-5494-37D97AFB008D}"/>
              </a:ext>
            </a:extLst>
          </p:cNvPr>
          <p:cNvGraphicFramePr>
            <a:graphicFrameLocks noGrp="1"/>
          </p:cNvGraphicFramePr>
          <p:nvPr/>
        </p:nvGraphicFramePr>
        <p:xfrm>
          <a:off x="-543724" y="6681954"/>
          <a:ext cx="12960000" cy="216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535">
                <a:tc>
                  <a:txBody>
                    <a:bodyPr/>
                    <a:lstStyle/>
                    <a:p>
                      <a:pPr marL="317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BACKGROUND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005"/>
                        </a:lnSpc>
                      </a:pPr>
                      <a:r>
                        <a:rPr lang="en-US" altLang="zh-CN" sz="1100" b="1" spc="-25" dirty="0">
                          <a:solidFill>
                            <a:srgbClr val="218099"/>
                          </a:solidFill>
                          <a:latin typeface="+mn-lt"/>
                          <a:cs typeface="Calibri" panose="020F0502020204030204"/>
                          <a:sym typeface="+mn-ea"/>
                        </a:rPr>
                        <a:t>PRINCIPLES</a:t>
                      </a:r>
                      <a:endParaRPr sz="1100" b="1" dirty="0">
                        <a:solidFill>
                          <a:srgbClr val="2180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 algn="ctr">
                        <a:lnSpc>
                          <a:spcPts val="1005"/>
                        </a:lnSpc>
                      </a:pPr>
                      <a:r>
                        <a:rPr lang="en-US" altLang="zh-CN" sz="1100" b="1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DEMO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CODE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ISSUES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REFERENCES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2">
            <a:extLst>
              <a:ext uri="{FF2B5EF4-FFF2-40B4-BE49-F238E27FC236}">
                <a16:creationId xmlns:a16="http://schemas.microsoft.com/office/drawing/2014/main" id="{4A2135CB-8226-7B11-CB8C-B6B8E70901C8}"/>
              </a:ext>
            </a:extLst>
          </p:cNvPr>
          <p:cNvSpPr/>
          <p:nvPr/>
        </p:nvSpPr>
        <p:spPr>
          <a:xfrm>
            <a:off x="-4800600" y="6492315"/>
            <a:ext cx="72036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E632D2A7-8DA2-C19E-CF1B-54E0BB2FCB39}"/>
              </a:ext>
            </a:extLst>
          </p:cNvPr>
          <p:cNvSpPr/>
          <p:nvPr/>
        </p:nvSpPr>
        <p:spPr>
          <a:xfrm>
            <a:off x="2971800" y="6485965"/>
            <a:ext cx="100800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2427281-A10B-145B-3A6A-893E226E9F7E}"/>
                  </a:ext>
                </a:extLst>
              </p:cNvPr>
              <p:cNvSpPr txBox="1"/>
              <p:nvPr/>
            </p:nvSpPr>
            <p:spPr>
              <a:xfrm>
                <a:off x="0" y="1485746"/>
                <a:ext cx="4419600" cy="14797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𝐴𝑛𝑛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𝐴𝑛𝑛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0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𝐴𝑛𝑛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𝐴𝑛𝑛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0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2427281-A10B-145B-3A6A-893E226E9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85746"/>
                <a:ext cx="4419600" cy="14797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4DC5465-9D60-E023-6536-554D5B92B16B}"/>
              </a:ext>
            </a:extLst>
          </p:cNvPr>
          <p:cNvSpPr txBox="1"/>
          <p:nvPr/>
        </p:nvSpPr>
        <p:spPr>
          <a:xfrm>
            <a:off x="457200" y="1009565"/>
            <a:ext cx="376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Implicit root-finding problem</a:t>
            </a:r>
            <a:endParaRPr lang="zh-CN" altLang="en-US" dirty="0"/>
          </a:p>
        </p:txBody>
      </p:sp>
      <p:pic>
        <p:nvPicPr>
          <p:cNvPr id="27" name="图片 26" descr="文本&#10;&#10;AI 生成的内容可能不正确。">
            <a:extLst>
              <a:ext uri="{FF2B5EF4-FFF2-40B4-BE49-F238E27FC236}">
                <a16:creationId xmlns:a16="http://schemas.microsoft.com/office/drawing/2014/main" id="{CF579417-863D-BDAF-2B2E-BCA34746DC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16256"/>
            <a:ext cx="2394195" cy="689968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B2494EEF-B28C-8C49-824A-11464D51E4D1}"/>
              </a:ext>
            </a:extLst>
          </p:cNvPr>
          <p:cNvSpPr txBox="1"/>
          <p:nvPr/>
        </p:nvSpPr>
        <p:spPr>
          <a:xfrm>
            <a:off x="914400" y="2667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Newton’s method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0255CC7-C4D3-FD31-4430-D0A696EE8D29}"/>
              </a:ext>
            </a:extLst>
          </p:cNvPr>
          <p:cNvSpPr txBox="1"/>
          <p:nvPr/>
        </p:nvSpPr>
        <p:spPr>
          <a:xfrm>
            <a:off x="609600" y="3867998"/>
            <a:ext cx="266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 single Newton step is</a:t>
            </a:r>
          </a:p>
        </p:txBody>
      </p:sp>
      <p:pic>
        <p:nvPicPr>
          <p:cNvPr id="21" name="图片 20" descr="形状&#10;&#10;AI 生成的内容可能不正确。">
            <a:extLst>
              <a:ext uri="{FF2B5EF4-FFF2-40B4-BE49-F238E27FC236}">
                <a16:creationId xmlns:a16="http://schemas.microsoft.com/office/drawing/2014/main" id="{83708F00-3D69-9A91-35A1-43988DFE1FA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3" y="5181287"/>
            <a:ext cx="4077642" cy="8871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3961C18-54BC-D458-7E70-278D5AD9C4DF}"/>
                  </a:ext>
                </a:extLst>
              </p:cNvPr>
              <p:cNvSpPr txBox="1"/>
              <p:nvPr/>
            </p:nvSpPr>
            <p:spPr>
              <a:xfrm>
                <a:off x="4114801" y="1125983"/>
                <a:ext cx="1371600" cy="523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 err="1"/>
                  <a:t>Dp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3961C18-54BC-D458-7E70-278D5AD9C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1" y="1125983"/>
                <a:ext cx="1371600" cy="523541"/>
              </a:xfrm>
              <a:prstGeom prst="rect">
                <a:avLst/>
              </a:prstGeom>
              <a:blipFill>
                <a:blip r:embed="rId8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 descr="形状&#10;&#10;AI 生成的内容可能不正确。">
            <a:extLst>
              <a:ext uri="{FF2B5EF4-FFF2-40B4-BE49-F238E27FC236}">
                <a16:creationId xmlns:a16="http://schemas.microsoft.com/office/drawing/2014/main" id="{EB9574A4-3E1B-7182-FD3C-960DF199B13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242985"/>
            <a:ext cx="3827970" cy="607195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C5BFB09B-A82E-D3E1-EF05-EBA0B7F8C001}"/>
              </a:ext>
            </a:extLst>
          </p:cNvPr>
          <p:cNvSpPr txBox="1"/>
          <p:nvPr/>
        </p:nvSpPr>
        <p:spPr>
          <a:xfrm>
            <a:off x="1295400" y="4808712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closed-form</a:t>
            </a:r>
            <a:endParaRPr lang="zh-CN" altLang="en-US" dirty="0"/>
          </a:p>
        </p:txBody>
      </p:sp>
      <p:pic>
        <p:nvPicPr>
          <p:cNvPr id="34" name="图片 33" descr="形状&#10;&#10;AI 生成的内容可能不正确。">
            <a:extLst>
              <a:ext uri="{FF2B5EF4-FFF2-40B4-BE49-F238E27FC236}">
                <a16:creationId xmlns:a16="http://schemas.microsoft.com/office/drawing/2014/main" id="{1CED79F0-D69F-3A8C-D8AE-55734174A5C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879618"/>
            <a:ext cx="5715000" cy="946648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E73A9361-B0C3-3F59-13FE-F5522B62DE37}"/>
              </a:ext>
            </a:extLst>
          </p:cNvPr>
          <p:cNvSpPr txBox="1"/>
          <p:nvPr/>
        </p:nvSpPr>
        <p:spPr>
          <a:xfrm>
            <a:off x="6400800" y="1125983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Stable D and </a:t>
            </a:r>
            <a:r>
              <a:rPr lang="en-US" altLang="zh-CN" dirty="0" err="1"/>
              <a:t>cal</a:t>
            </a:r>
            <a:r>
              <a:rPr lang="en-US" altLang="zh-CN" dirty="0"/>
              <a:t> y</a:t>
            </a:r>
            <a:endParaRPr lang="zh-CN" altLang="en-US" dirty="0"/>
          </a:p>
        </p:txBody>
      </p:sp>
      <p:pic>
        <p:nvPicPr>
          <p:cNvPr id="38" name="图片 37" descr="形状&#10;&#10;AI 生成的内容可能不正确。">
            <a:extLst>
              <a:ext uri="{FF2B5EF4-FFF2-40B4-BE49-F238E27FC236}">
                <a16:creationId xmlns:a16="http://schemas.microsoft.com/office/drawing/2014/main" id="{3837FD59-C21D-9A11-DC7B-A227017FC40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99" y="2931208"/>
            <a:ext cx="5897033" cy="830631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81091185-0A6C-EE5C-E228-95F1EFA07427}"/>
              </a:ext>
            </a:extLst>
          </p:cNvPr>
          <p:cNvSpPr txBox="1"/>
          <p:nvPr/>
        </p:nvSpPr>
        <p:spPr>
          <a:xfrm>
            <a:off x="8382000" y="3608315"/>
            <a:ext cx="220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quadratic function</a:t>
            </a:r>
            <a:endParaRPr lang="zh-CN" altLang="en-US" dirty="0"/>
          </a:p>
        </p:txBody>
      </p:sp>
      <p:pic>
        <p:nvPicPr>
          <p:cNvPr id="44" name="图片 43" descr="形状&#10;&#10;AI 生成的内容可能不正确。">
            <a:extLst>
              <a:ext uri="{FF2B5EF4-FFF2-40B4-BE49-F238E27FC236}">
                <a16:creationId xmlns:a16="http://schemas.microsoft.com/office/drawing/2014/main" id="{5FE5491F-3DE4-9CA5-6A22-516F94BA0F8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1" y="3959816"/>
            <a:ext cx="3124199" cy="529214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5AAB9136-1059-1EBF-1E00-83FBF04C88A2}"/>
              </a:ext>
            </a:extLst>
          </p:cNvPr>
          <p:cNvSpPr txBox="1"/>
          <p:nvPr/>
        </p:nvSpPr>
        <p:spPr>
          <a:xfrm>
            <a:off x="8153400" y="4524856"/>
            <a:ext cx="296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zh-CN" dirty="0"/>
              <a:t>f(y)=y^2 + (b - D)y - c = 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E64B46-CD15-2495-0D98-1C59D05056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52834" y="5053639"/>
            <a:ext cx="2971800" cy="9935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C53192C-1B74-B0DA-287E-A0D7F57F586E}"/>
                  </a:ext>
                </a:extLst>
              </p:cNvPr>
              <p:cNvSpPr txBox="1"/>
              <p:nvPr/>
            </p:nvSpPr>
            <p:spPr>
              <a:xfrm>
                <a:off x="4213225" y="4515963"/>
                <a:ext cx="4302125" cy="913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end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"/>
                                          <m:endChr m:val="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ra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C53192C-1B74-B0DA-287E-A0D7F57F5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225" y="4515963"/>
                <a:ext cx="4302125" cy="9131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210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C42CD-A129-DF15-AEEE-E7495B49D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0">
            <a:extLst>
              <a:ext uri="{FF2B5EF4-FFF2-40B4-BE49-F238E27FC236}">
                <a16:creationId xmlns:a16="http://schemas.microsoft.com/office/drawing/2014/main" id="{461EFF82-70B3-726A-1B2C-3AD814FA5D20}"/>
              </a:ext>
            </a:extLst>
          </p:cNvPr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251460" y="287655"/>
            <a:ext cx="7388225" cy="47434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-10" normalizeH="0" baseline="0" noProof="0" dirty="0">
                <a:ln>
                  <a:noFill/>
                </a:ln>
                <a:solidFill>
                  <a:srgbClr val="1D507D"/>
                </a:solidFill>
                <a:effectLst/>
                <a:uLnTx/>
                <a:uFillTx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Mathematical Principles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519B368-450F-23C3-CE4F-15721332DD6A}"/>
              </a:ext>
            </a:extLst>
          </p:cNvPr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874CB">
                  <a:lumMod val="50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EDCA91-2D1C-3ABC-382F-D9195E79CF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8400" y="6146812"/>
            <a:ext cx="504000" cy="504000"/>
          </a:xfrm>
          <a:prstGeom prst="rect">
            <a:avLst/>
          </a:prstGeom>
          <a:solidFill>
            <a:sysClr val="window" lastClr="FFFFFF"/>
          </a:solidFill>
        </p:spPr>
      </p:pic>
      <p:graphicFrame>
        <p:nvGraphicFramePr>
          <p:cNvPr id="12" name="object 79">
            <a:extLst>
              <a:ext uri="{FF2B5EF4-FFF2-40B4-BE49-F238E27FC236}">
                <a16:creationId xmlns:a16="http://schemas.microsoft.com/office/drawing/2014/main" id="{E1F84BCA-BF13-66ED-62AE-57B2E7819FD1}"/>
              </a:ext>
            </a:extLst>
          </p:cNvPr>
          <p:cNvGraphicFramePr>
            <a:graphicFrameLocks noGrp="1"/>
          </p:cNvGraphicFramePr>
          <p:nvPr/>
        </p:nvGraphicFramePr>
        <p:xfrm>
          <a:off x="-543724" y="6681954"/>
          <a:ext cx="12960000" cy="216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535">
                <a:tc>
                  <a:txBody>
                    <a:bodyPr/>
                    <a:lstStyle/>
                    <a:p>
                      <a:pPr marL="317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BACKGROUND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005"/>
                        </a:lnSpc>
                      </a:pPr>
                      <a:r>
                        <a:rPr lang="en-US" altLang="zh-CN" sz="1100" b="1" spc="-25" dirty="0">
                          <a:solidFill>
                            <a:srgbClr val="218099"/>
                          </a:solidFill>
                          <a:latin typeface="+mn-lt"/>
                          <a:cs typeface="Calibri" panose="020F0502020204030204"/>
                          <a:sym typeface="+mn-ea"/>
                        </a:rPr>
                        <a:t>PRINCIPLES</a:t>
                      </a:r>
                      <a:endParaRPr sz="1100" b="1" dirty="0">
                        <a:solidFill>
                          <a:srgbClr val="2180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 algn="ctr">
                        <a:lnSpc>
                          <a:spcPts val="1005"/>
                        </a:lnSpc>
                      </a:pPr>
                      <a:r>
                        <a:rPr lang="en-US" altLang="zh-CN" sz="1100" b="1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DEMO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CODE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ISSUES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REFERENCES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2">
            <a:extLst>
              <a:ext uri="{FF2B5EF4-FFF2-40B4-BE49-F238E27FC236}">
                <a16:creationId xmlns:a16="http://schemas.microsoft.com/office/drawing/2014/main" id="{58E99B4A-7457-99D2-28AB-0DA5F35E72B2}"/>
              </a:ext>
            </a:extLst>
          </p:cNvPr>
          <p:cNvSpPr/>
          <p:nvPr/>
        </p:nvSpPr>
        <p:spPr>
          <a:xfrm>
            <a:off x="-4800600" y="6492315"/>
            <a:ext cx="72036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1FFAB8C4-853C-FEE0-22F3-5FE0E6CFB507}"/>
              </a:ext>
            </a:extLst>
          </p:cNvPr>
          <p:cNvSpPr/>
          <p:nvPr/>
        </p:nvSpPr>
        <p:spPr>
          <a:xfrm>
            <a:off x="2971800" y="6485965"/>
            <a:ext cx="100800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EC05B79-AAB8-197D-4C6E-7DD5385F43BF}"/>
                  </a:ext>
                </a:extLst>
              </p:cNvPr>
              <p:cNvSpPr txBox="1"/>
              <p:nvPr/>
            </p:nvSpPr>
            <p:spPr>
              <a:xfrm>
                <a:off x="251937" y="1219200"/>
                <a:ext cx="4302125" cy="693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nn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Ann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4 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EC05B79-AAB8-197D-4C6E-7DD5385F4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7" y="1219200"/>
                <a:ext cx="4302125" cy="6934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7502EAB-F899-8E57-10B0-3DF560419C41}"/>
                  </a:ext>
                </a:extLst>
              </p:cNvPr>
              <p:cNvSpPr txBox="1"/>
              <p:nvPr/>
            </p:nvSpPr>
            <p:spPr>
              <a:xfrm>
                <a:off x="762000" y="2864665"/>
                <a:ext cx="3540125" cy="695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← 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Ann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Ann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7502EAB-F899-8E57-10B0-3DF560419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64665"/>
                <a:ext cx="3540125" cy="6953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D7622A-8D83-D81C-F783-4D4616B89068}"/>
                  </a:ext>
                </a:extLst>
              </p:cNvPr>
              <p:cNvSpPr txBox="1"/>
              <p:nvPr/>
            </p:nvSpPr>
            <p:spPr>
              <a:xfrm>
                <a:off x="389700" y="4497462"/>
                <a:ext cx="5105400" cy="711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Ann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4 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Ann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D7622A-8D83-D81C-F783-4D4616B89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00" y="4497462"/>
                <a:ext cx="5105400" cy="7118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155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>
            <p:custDataLst>
              <p:tags r:id="rId1"/>
            </p:custDataLst>
          </p:nvPr>
        </p:nvSpPr>
        <p:spPr>
          <a:xfrm>
            <a:off x="1682876" y="4946650"/>
            <a:ext cx="9277985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0" cap="all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old" panose="020B0604020202090204" charset="0"/>
                <a:ea typeface="Arial Bold" panose="020B0604020202090204" charset="0"/>
                <a:cs typeface="Arial Bold" panose="020B0604020202090204" charset="0"/>
                <a:sym typeface="+mn-ea"/>
              </a:rPr>
              <a:t>accelerated growth in revenue and profitability: Market share expansion</a:t>
            </a:r>
            <a:endParaRPr kumimoji="0" sz="2600" b="1" i="0" u="none" strike="noStrike" kern="0" cap="all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old" panose="020B0604020202090204" charset="0"/>
              <a:ea typeface="Arial Bold" panose="020B0604020202090204" charset="0"/>
              <a:cs typeface="Arial Bold" panose="020B0604020202090204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600" b="1" i="0" u="none" strike="noStrike" kern="0" cap="all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old" panose="020B0604020202090204" charset="0"/>
              <a:ea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98C81946-A2E2-4253-5A9E-4B2357AD04EF}"/>
              </a:ext>
            </a:extLst>
          </p:cNvPr>
          <p:cNvSpPr txBox="1">
            <a:spLocks noGrp="1"/>
          </p:cNvSpPr>
          <p:nvPr>
            <p:custDataLst>
              <p:tags r:id="rId2"/>
            </p:custDataLst>
          </p:nvPr>
        </p:nvSpPr>
        <p:spPr>
          <a:xfrm>
            <a:off x="251472" y="287511"/>
            <a:ext cx="5158728" cy="47448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3000" b="1" spc="-10" dirty="0">
                <a:solidFill>
                  <a:srgbClr val="1D507D"/>
                </a:solidFill>
                <a:latin typeface="Arial Bold" panose="020B0604020202090204" charset="0"/>
                <a:ea typeface="宋体"/>
                <a:cs typeface="Arial Bold" panose="020B0604020202090204" charset="0"/>
              </a:rPr>
              <a:t>Library Demo and API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910CA89B-4864-E5F9-888B-D5FC5A869A6E}"/>
              </a:ext>
            </a:extLst>
          </p:cNvPr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A52F914-25CC-A6D7-CFB7-5F22A127ED1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0600" y="6146812"/>
            <a:ext cx="504000" cy="504000"/>
          </a:xfrm>
          <a:prstGeom prst="rect">
            <a:avLst/>
          </a:prstGeom>
          <a:solidFill>
            <a:sysClr val="window" lastClr="FFFFFF"/>
          </a:solidFill>
        </p:spPr>
      </p:pic>
      <p:graphicFrame>
        <p:nvGraphicFramePr>
          <p:cNvPr id="16" name="object 79">
            <a:extLst>
              <a:ext uri="{FF2B5EF4-FFF2-40B4-BE49-F238E27FC236}">
                <a16:creationId xmlns:a16="http://schemas.microsoft.com/office/drawing/2014/main" id="{C71875CF-EFCF-2363-4DB4-AC1DC00B2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147099"/>
              </p:ext>
            </p:extLst>
          </p:nvPr>
        </p:nvGraphicFramePr>
        <p:xfrm>
          <a:off x="-543724" y="6681954"/>
          <a:ext cx="12960000" cy="216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6496">
                <a:tc>
                  <a:txBody>
                    <a:bodyPr/>
                    <a:lstStyle/>
                    <a:p>
                      <a:pPr marL="317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BACKGROUND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005"/>
                        </a:lnSpc>
                      </a:pPr>
                      <a:r>
                        <a:rPr lang="en-US" sz="1100" b="1" spc="-25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PRINCIPLES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 algn="ctr">
                        <a:lnSpc>
                          <a:spcPts val="1005"/>
                        </a:lnSpc>
                      </a:pPr>
                      <a:r>
                        <a:rPr lang="en-US" altLang="zh-CN" sz="1100" b="1" dirty="0">
                          <a:solidFill>
                            <a:srgbClr val="218099"/>
                          </a:solidFill>
                          <a:latin typeface="+mn-lt"/>
                          <a:cs typeface="Calibri"/>
                        </a:rPr>
                        <a:t>DEMO</a:t>
                      </a:r>
                      <a:endParaRPr sz="1100" b="1" dirty="0">
                        <a:solidFill>
                          <a:srgbClr val="218099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CODE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ISSUES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REFERENCES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2">
            <a:extLst>
              <a:ext uri="{FF2B5EF4-FFF2-40B4-BE49-F238E27FC236}">
                <a16:creationId xmlns:a16="http://schemas.microsoft.com/office/drawing/2014/main" id="{2D8C7F72-0BAE-E7FB-6892-B60807254B59}"/>
              </a:ext>
            </a:extLst>
          </p:cNvPr>
          <p:cNvSpPr/>
          <p:nvPr/>
        </p:nvSpPr>
        <p:spPr>
          <a:xfrm>
            <a:off x="-2403000" y="6492315"/>
            <a:ext cx="72036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B1BB8265-0B61-891C-AFF8-6A746D2F3C28}"/>
              </a:ext>
            </a:extLst>
          </p:cNvPr>
          <p:cNvSpPr/>
          <p:nvPr/>
        </p:nvSpPr>
        <p:spPr>
          <a:xfrm>
            <a:off x="5308200" y="6485965"/>
            <a:ext cx="72000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>
            <a:extLst>
              <a:ext uri="{FF2B5EF4-FFF2-40B4-BE49-F238E27FC236}">
                <a16:creationId xmlns:a16="http://schemas.microsoft.com/office/drawing/2014/main" id="{0AD5DCE1-33C7-0DF5-7DFC-52B8CD59825B}"/>
              </a:ext>
            </a:extLst>
          </p:cNvPr>
          <p:cNvSpPr/>
          <p:nvPr/>
        </p:nvSpPr>
        <p:spPr>
          <a:xfrm>
            <a:off x="61417" y="979932"/>
            <a:ext cx="11901983" cy="3744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8815" y="1088620"/>
            <a:ext cx="5387585" cy="3618276"/>
            <a:chOff x="-68017" y="3796702"/>
            <a:chExt cx="5107577" cy="4385521"/>
          </a:xfrm>
        </p:grpSpPr>
        <p:graphicFrame>
          <p:nvGraphicFramePr>
            <p:cNvPr id="21" name="Chart 1"/>
            <p:cNvGraphicFramePr/>
            <p:nvPr/>
          </p:nvGraphicFramePr>
          <p:xfrm>
            <a:off x="-68017" y="3796702"/>
            <a:ext cx="5107577" cy="43855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2" name="文本框 21"/>
            <p:cNvSpPr txBox="1"/>
            <p:nvPr/>
          </p:nvSpPr>
          <p:spPr>
            <a:xfrm>
              <a:off x="1908408" y="3808793"/>
              <a:ext cx="2747105" cy="3357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Revenue Projection</a:t>
              </a:r>
              <a:endParaRPr kumimoji="0" lang="en-GB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096000" y="1064093"/>
            <a:ext cx="6905212" cy="5446738"/>
            <a:chOff x="6924747" y="1497082"/>
            <a:chExt cx="7182235" cy="5406330"/>
          </a:xfrm>
        </p:grpSpPr>
        <p:graphicFrame>
          <p:nvGraphicFramePr>
            <p:cNvPr id="24" name="Chart 3"/>
            <p:cNvGraphicFramePr/>
            <p:nvPr/>
          </p:nvGraphicFramePr>
          <p:xfrm>
            <a:off x="6924747" y="1531329"/>
            <a:ext cx="5299287" cy="36432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" name="文本框 10"/>
            <p:cNvSpPr txBox="1"/>
            <p:nvPr/>
          </p:nvSpPr>
          <p:spPr>
            <a:xfrm>
              <a:off x="8985429" y="1497082"/>
              <a:ext cx="3531165" cy="2749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Revenue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 </a:t>
              </a: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Compared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 </a:t>
              </a: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to</a:t>
              </a:r>
              <a:r>
                <a: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 </a:t>
              </a: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Peers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148093" y="6681036"/>
              <a:ext cx="2958889" cy="2223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545454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Source: Team Analysis, Choice</a:t>
              </a:r>
            </a:p>
          </p:txBody>
        </p:sp>
      </p:grpSp>
      <p:sp>
        <p:nvSpPr>
          <p:cNvPr id="3" name="object 4"/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</a:endParaRPr>
          </a:p>
        </p:txBody>
      </p:sp>
      <p:graphicFrame>
        <p:nvGraphicFramePr>
          <p:cNvPr id="18" name="object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472469"/>
              </p:ext>
            </p:extLst>
          </p:nvPr>
        </p:nvGraphicFramePr>
        <p:xfrm>
          <a:off x="-543724" y="6681954"/>
          <a:ext cx="12960000" cy="259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496">
                <a:tc>
                  <a:txBody>
                    <a:bodyPr/>
                    <a:lstStyle/>
                    <a:p>
                      <a:pPr marL="317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BACKGROUND</a:t>
                      </a:r>
                    </a:p>
                    <a:p>
                      <a:pPr marL="31750" algn="ctr">
                        <a:lnSpc>
                          <a:spcPts val="1005"/>
                        </a:lnSpc>
                      </a:pP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005"/>
                        </a:lnSpc>
                      </a:pPr>
                      <a:r>
                        <a:rPr lang="en-US" sz="1100" b="1" spc="-25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PRINCIPLES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 algn="ctr">
                        <a:lnSpc>
                          <a:spcPts val="1005"/>
                        </a:lnSpc>
                      </a:pPr>
                      <a:r>
                        <a:rPr lang="en-US" altLang="zh-CN" sz="1100" b="1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DEMO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218099"/>
                          </a:solidFill>
                          <a:latin typeface="+mn-lt"/>
                          <a:cs typeface="Calibri" panose="020F0502020204030204"/>
                        </a:rPr>
                        <a:t>CODE</a:t>
                      </a:r>
                      <a:endParaRPr sz="1100" b="1" dirty="0">
                        <a:solidFill>
                          <a:srgbClr val="2180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ISSUES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REFERENCES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object 2"/>
          <p:cNvSpPr/>
          <p:nvPr/>
        </p:nvSpPr>
        <p:spPr>
          <a:xfrm>
            <a:off x="-4724400" y="6477000"/>
            <a:ext cx="1160526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object 2"/>
          <p:cNvSpPr/>
          <p:nvPr/>
        </p:nvSpPr>
        <p:spPr>
          <a:xfrm>
            <a:off x="7403400" y="6477000"/>
            <a:ext cx="57600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6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7400" y="6146812"/>
            <a:ext cx="504000" cy="504000"/>
          </a:xfrm>
          <a:prstGeom prst="rect">
            <a:avLst/>
          </a:prstGeom>
          <a:solidFill>
            <a:sysClr val="window" lastClr="FFFFFF"/>
          </a:solidFill>
        </p:spPr>
      </p:pic>
      <p:sp>
        <p:nvSpPr>
          <p:cNvPr id="6" name="object 20">
            <a:extLst>
              <a:ext uri="{FF2B5EF4-FFF2-40B4-BE49-F238E27FC236}">
                <a16:creationId xmlns:a16="http://schemas.microsoft.com/office/drawing/2014/main" id="{163A624F-171B-1222-C9BF-6DB5B82C1BEC}"/>
              </a:ext>
            </a:extLst>
          </p:cNvPr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61417" y="287511"/>
            <a:ext cx="10906230" cy="47448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-10" normalizeH="0" baseline="0" noProof="0" dirty="0">
                <a:ln>
                  <a:noFill/>
                </a:ln>
                <a:solidFill>
                  <a:srgbClr val="1D507D"/>
                </a:solidFill>
                <a:effectLst/>
                <a:uLnTx/>
                <a:uFillTx/>
                <a:latin typeface="Arial Bold" panose="020B0604020202090204" charset="0"/>
                <a:ea typeface="宋体"/>
                <a:cs typeface="Arial Bold" panose="020B0604020202090204" charset="0"/>
              </a:rPr>
              <a:t>Code Analysis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19A1F02-FAA2-C744-24B3-12DE32ACEF66}"/>
              </a:ext>
            </a:extLst>
          </p:cNvPr>
          <p:cNvGraphicFramePr>
            <a:graphicFrameLocks noGrp="1"/>
          </p:cNvGraphicFramePr>
          <p:nvPr/>
        </p:nvGraphicFramePr>
        <p:xfrm>
          <a:off x="606027" y="4868507"/>
          <a:ext cx="10972804" cy="1278305"/>
        </p:xfrm>
        <a:graphic>
          <a:graphicData uri="http://schemas.openxmlformats.org/drawingml/2006/table">
            <a:tbl>
              <a:tblPr/>
              <a:tblGrid>
                <a:gridCol w="1837552">
                  <a:extLst>
                    <a:ext uri="{9D8B030D-6E8A-4147-A177-3AD203B41FA5}">
                      <a16:colId xmlns:a16="http://schemas.microsoft.com/office/drawing/2014/main" val="243737000"/>
                    </a:ext>
                  </a:extLst>
                </a:gridCol>
                <a:gridCol w="761271">
                  <a:extLst>
                    <a:ext uri="{9D8B030D-6E8A-4147-A177-3AD203B41FA5}">
                      <a16:colId xmlns:a16="http://schemas.microsoft.com/office/drawing/2014/main" val="3903499166"/>
                    </a:ext>
                  </a:extLst>
                </a:gridCol>
                <a:gridCol w="761271">
                  <a:extLst>
                    <a:ext uri="{9D8B030D-6E8A-4147-A177-3AD203B41FA5}">
                      <a16:colId xmlns:a16="http://schemas.microsoft.com/office/drawing/2014/main" val="462296032"/>
                    </a:ext>
                  </a:extLst>
                </a:gridCol>
                <a:gridCol w="761271">
                  <a:extLst>
                    <a:ext uri="{9D8B030D-6E8A-4147-A177-3AD203B41FA5}">
                      <a16:colId xmlns:a16="http://schemas.microsoft.com/office/drawing/2014/main" val="2008659935"/>
                    </a:ext>
                  </a:extLst>
                </a:gridCol>
                <a:gridCol w="761271">
                  <a:extLst>
                    <a:ext uri="{9D8B030D-6E8A-4147-A177-3AD203B41FA5}">
                      <a16:colId xmlns:a16="http://schemas.microsoft.com/office/drawing/2014/main" val="57947293"/>
                    </a:ext>
                  </a:extLst>
                </a:gridCol>
                <a:gridCol w="761271">
                  <a:extLst>
                    <a:ext uri="{9D8B030D-6E8A-4147-A177-3AD203B41FA5}">
                      <a16:colId xmlns:a16="http://schemas.microsoft.com/office/drawing/2014/main" val="3539799551"/>
                    </a:ext>
                  </a:extLst>
                </a:gridCol>
                <a:gridCol w="761271">
                  <a:extLst>
                    <a:ext uri="{9D8B030D-6E8A-4147-A177-3AD203B41FA5}">
                      <a16:colId xmlns:a16="http://schemas.microsoft.com/office/drawing/2014/main" val="4138618289"/>
                    </a:ext>
                  </a:extLst>
                </a:gridCol>
                <a:gridCol w="761271">
                  <a:extLst>
                    <a:ext uri="{9D8B030D-6E8A-4147-A177-3AD203B41FA5}">
                      <a16:colId xmlns:a16="http://schemas.microsoft.com/office/drawing/2014/main" val="2170974667"/>
                    </a:ext>
                  </a:extLst>
                </a:gridCol>
                <a:gridCol w="761271">
                  <a:extLst>
                    <a:ext uri="{9D8B030D-6E8A-4147-A177-3AD203B41FA5}">
                      <a16:colId xmlns:a16="http://schemas.microsoft.com/office/drawing/2014/main" val="791458098"/>
                    </a:ext>
                  </a:extLst>
                </a:gridCol>
                <a:gridCol w="761271">
                  <a:extLst>
                    <a:ext uri="{9D8B030D-6E8A-4147-A177-3AD203B41FA5}">
                      <a16:colId xmlns:a16="http://schemas.microsoft.com/office/drawing/2014/main" val="2337167231"/>
                    </a:ext>
                  </a:extLst>
                </a:gridCol>
                <a:gridCol w="761271">
                  <a:extLst>
                    <a:ext uri="{9D8B030D-6E8A-4147-A177-3AD203B41FA5}">
                      <a16:colId xmlns:a16="http://schemas.microsoft.com/office/drawing/2014/main" val="3638240820"/>
                    </a:ext>
                  </a:extLst>
                </a:gridCol>
                <a:gridCol w="761271">
                  <a:extLst>
                    <a:ext uri="{9D8B030D-6E8A-4147-A177-3AD203B41FA5}">
                      <a16:colId xmlns:a16="http://schemas.microsoft.com/office/drawing/2014/main" val="1031018068"/>
                    </a:ext>
                  </a:extLst>
                </a:gridCol>
                <a:gridCol w="761271">
                  <a:extLst>
                    <a:ext uri="{9D8B030D-6E8A-4147-A177-3AD203B41FA5}">
                      <a16:colId xmlns:a16="http://schemas.microsoft.com/office/drawing/2014/main" val="392932823"/>
                    </a:ext>
                  </a:extLst>
                </a:gridCol>
              </a:tblGrid>
              <a:tr h="182615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PROFITABILITY INDICATORS</a:t>
                      </a:r>
                    </a:p>
                  </a:txBody>
                  <a:tcPr marL="5111" marR="5111" marT="5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07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4C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94C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0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0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0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0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0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0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0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07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50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517222"/>
                  </a:ext>
                </a:extLst>
              </a:tr>
              <a:tr h="1826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Gross margin (%)</a:t>
                      </a:r>
                    </a:p>
                  </a:txBody>
                  <a:tcPr marL="5111" marR="5111" marT="5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15.5%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19.9%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14.9%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13.4%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10.4%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13.7%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15.0%</a:t>
                      </a:r>
                    </a:p>
                  </a:txBody>
                  <a:tcPr marL="5111" marR="5111" marT="5111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13.8%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13.2%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12.6%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11.6%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9.9%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385868"/>
                  </a:ext>
                </a:extLst>
              </a:tr>
              <a:tr h="1826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EBITDA margin (%)</a:t>
                      </a:r>
                    </a:p>
                  </a:txBody>
                  <a:tcPr marL="5111" marR="5111" marT="5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—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—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—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9.7%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7.1%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8.7%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10.1%</a:t>
                      </a:r>
                    </a:p>
                  </a:txBody>
                  <a:tcPr marL="5111" marR="5111" marT="5111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8.9%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8.4%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7.8%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6.8%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5.1%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08885"/>
                  </a:ext>
                </a:extLst>
              </a:tr>
              <a:tr h="1826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EBIT margin (%)</a:t>
                      </a:r>
                    </a:p>
                  </a:txBody>
                  <a:tcPr marL="5111" marR="5111" marT="5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2.9%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6.6%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6.2%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5.5%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3.6%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5.2%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6.6%</a:t>
                      </a:r>
                    </a:p>
                  </a:txBody>
                  <a:tcPr marL="5111" marR="5111" marT="5111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5.4%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4.9%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4.3%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3.3%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1.6%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725647"/>
                  </a:ext>
                </a:extLst>
              </a:tr>
              <a:tr h="1826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NI margin (%)</a:t>
                      </a:r>
                    </a:p>
                  </a:txBody>
                  <a:tcPr marL="5111" marR="5111" marT="5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1.1%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4.7%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3.1%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2.9%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3.6%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5.6%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7.4%</a:t>
                      </a:r>
                    </a:p>
                  </a:txBody>
                  <a:tcPr marL="5111" marR="5111" marT="5111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6.7%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6.5%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5.9%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5.4%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4.7%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72621"/>
                  </a:ext>
                </a:extLst>
              </a:tr>
              <a:tr h="1826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ROE (%)</a:t>
                      </a:r>
                    </a:p>
                  </a:txBody>
                  <a:tcPr marL="5111" marR="5111" marT="5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3.6%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15.3%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8.3%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8.4%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11.0%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20.4%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21.9%</a:t>
                      </a:r>
                    </a:p>
                  </a:txBody>
                  <a:tcPr marL="5111" marR="5111" marT="5111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19.2%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19.1%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15.4%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12.7%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9.8%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144594"/>
                  </a:ext>
                </a:extLst>
              </a:tr>
              <a:tr h="1826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ROA (%)</a:t>
                      </a:r>
                    </a:p>
                  </a:txBody>
                  <a:tcPr marL="5111" marR="5111" marT="51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0.8%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3.1%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2.1%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1.6%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2.8%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4.9%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6.6%</a:t>
                      </a:r>
                    </a:p>
                  </a:txBody>
                  <a:tcPr marL="5111" marR="5111" marT="5111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6.4%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6.6%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6.4%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6.1%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B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rial" panose="020B0604020202090204" pitchFamily="34" charset="0"/>
                          <a:ea typeface="等线" panose="02010600030101010101" pitchFamily="2" charset="-122"/>
                        </a:rPr>
                        <a:t>5.4%</a:t>
                      </a:r>
                    </a:p>
                  </a:txBody>
                  <a:tcPr marL="5111" marR="5111" marT="51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547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705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object 79">
            <a:extLst>
              <a:ext uri="{FF2B5EF4-FFF2-40B4-BE49-F238E27FC236}">
                <a16:creationId xmlns:a16="http://schemas.microsoft.com/office/drawing/2014/main" id="{238BC95B-1951-44D8-E354-D6ECAC1CB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717515"/>
              </p:ext>
            </p:extLst>
          </p:nvPr>
        </p:nvGraphicFramePr>
        <p:xfrm>
          <a:off x="-543724" y="6681954"/>
          <a:ext cx="12960000" cy="216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6496">
                <a:tc>
                  <a:txBody>
                    <a:bodyPr/>
                    <a:lstStyle/>
                    <a:p>
                      <a:pPr marL="317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BACKGROUND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005"/>
                        </a:lnSpc>
                      </a:pPr>
                      <a:r>
                        <a:rPr lang="en-US" sz="1100" b="1" spc="-25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PRINCIPLES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 algn="ctr">
                        <a:lnSpc>
                          <a:spcPts val="1005"/>
                        </a:lnSpc>
                      </a:pPr>
                      <a:r>
                        <a:rPr lang="en-US" altLang="zh-CN" sz="1100" b="1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DEMO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CODE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218099"/>
                          </a:solidFill>
                          <a:latin typeface="+mn-lt"/>
                          <a:cs typeface="Calibri"/>
                        </a:rPr>
                        <a:t>ISSUES</a:t>
                      </a:r>
                      <a:endParaRPr sz="1100" b="1" dirty="0">
                        <a:solidFill>
                          <a:srgbClr val="218099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REFERENCES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706B6B5C-FD9F-D534-CC5E-C815626FA2D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95044" y="6146812"/>
            <a:ext cx="504000" cy="504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4" name="TextBox 20">
            <a:extLst>
              <a:ext uri="{FF2B5EF4-FFF2-40B4-BE49-F238E27FC236}">
                <a16:creationId xmlns:a16="http://schemas.microsoft.com/office/drawing/2014/main" id="{2103D0EC-82AB-C2F4-B44D-4BDA4EBCC70D}"/>
              </a:ext>
            </a:extLst>
          </p:cNvPr>
          <p:cNvSpPr txBox="1"/>
          <p:nvPr/>
        </p:nvSpPr>
        <p:spPr>
          <a:xfrm>
            <a:off x="4357508" y="1235609"/>
            <a:ext cx="3157537" cy="483607"/>
          </a:xfrm>
          <a:prstGeom prst="rect">
            <a:avLst/>
          </a:prstGeom>
          <a:solidFill>
            <a:srgbClr val="6294C2"/>
          </a:solidFill>
          <a:ln w="9525">
            <a:noFill/>
          </a:ln>
        </p:spPr>
        <p:txBody>
          <a:bodyPr lIns="97931" tIns="48965" rIns="97931" bIns="48965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LF_Kai" pitchFamily="65" charset="-120"/>
                <a:cs typeface="+mn-cs"/>
              </a:rPr>
              <a:t>DCF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LF_Kai" pitchFamily="65" charset="-120"/>
                <a:cs typeface="+mn-cs"/>
              </a:rPr>
              <a:t>TARGET: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LF_Kai" pitchFamily="65" charset="-120"/>
                <a:cs typeface="+mn-cs"/>
              </a:rPr>
              <a:t>¥ </a:t>
            </a:r>
            <a:r>
              <a:rPr lang="en-US" altLang="zh-CN" sz="2500" b="1" kern="1200" dirty="0">
                <a:solidFill>
                  <a:srgbClr val="FFFFFF"/>
                </a:solidFill>
                <a:latin typeface="Arial" panose="020B0604020202020204" pitchFamily="34" charset="0"/>
                <a:ea typeface="LF_Kai" pitchFamily="65" charset="-120"/>
                <a:cs typeface="+mn-cs"/>
              </a:rPr>
              <a:t>11.31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LF_Kai" pitchFamily="65" charset="-120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DD3B39C-996C-9674-E19F-B3D922D52B2B}"/>
              </a:ext>
            </a:extLst>
          </p:cNvPr>
          <p:cNvSpPr/>
          <p:nvPr/>
        </p:nvSpPr>
        <p:spPr>
          <a:xfrm>
            <a:off x="1383327" y="1470495"/>
            <a:ext cx="2826402" cy="25200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6D6E6A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6D6E6A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4E68BB5-2B5D-A0F8-FFAE-C8DE4C29BE5E}"/>
              </a:ext>
            </a:extLst>
          </p:cNvPr>
          <p:cNvSpPr/>
          <p:nvPr/>
        </p:nvSpPr>
        <p:spPr>
          <a:xfrm>
            <a:off x="7662824" y="1480201"/>
            <a:ext cx="2826402" cy="25200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6D6E6A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6D6E6A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1B46302F-0878-6203-ADFE-C8CFFC03F2ED}"/>
              </a:ext>
            </a:extLst>
          </p:cNvPr>
          <p:cNvSpPr/>
          <p:nvPr/>
        </p:nvSpPr>
        <p:spPr bwMode="auto">
          <a:xfrm>
            <a:off x="1383327" y="2123745"/>
            <a:ext cx="1913659" cy="660600"/>
          </a:xfrm>
          <a:prstGeom prst="rect">
            <a:avLst/>
          </a:prstGeom>
          <a:solidFill>
            <a:srgbClr val="0069A3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0691" tIns="30691" rIns="30691" bIns="30691" numCol="1" rtlCol="0" anchor="ctr" anchorCtr="0" compatLnSpc="1"/>
          <a:lstStyle/>
          <a:p>
            <a:pPr marL="0" marR="0" lvl="0" indent="0" algn="ctr" defTabSz="876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Cost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ebt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876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120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6.29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%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BD3D8DBD-37FB-FD2F-E546-6C5C325047BB}"/>
              </a:ext>
            </a:extLst>
          </p:cNvPr>
          <p:cNvSpPr/>
          <p:nvPr/>
        </p:nvSpPr>
        <p:spPr bwMode="auto">
          <a:xfrm>
            <a:off x="3733836" y="2123745"/>
            <a:ext cx="1913659" cy="660600"/>
          </a:xfrm>
          <a:prstGeom prst="rect">
            <a:avLst/>
          </a:prstGeom>
          <a:solidFill>
            <a:srgbClr val="0069A3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0691" tIns="30691" rIns="30691" bIns="30691" numCol="1" rtlCol="0" anchor="ctr" anchorCtr="0" compatLnSpc="1"/>
          <a:lstStyle/>
          <a:p>
            <a:pPr marL="0" marR="0" lvl="0" indent="0" algn="ctr" defTabSz="876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Cost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equity</a:t>
            </a:r>
          </a:p>
          <a:p>
            <a:pPr marL="0" marR="0" lvl="0" indent="0" algn="ctr" defTabSz="876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120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5.25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%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id="{56505AD4-A7A6-F1CD-A222-F95D08BCEA67}"/>
              </a:ext>
            </a:extLst>
          </p:cNvPr>
          <p:cNvSpPr/>
          <p:nvPr/>
        </p:nvSpPr>
        <p:spPr bwMode="auto">
          <a:xfrm>
            <a:off x="6149301" y="2123745"/>
            <a:ext cx="1913659" cy="660600"/>
          </a:xfrm>
          <a:prstGeom prst="rect">
            <a:avLst/>
          </a:prstGeom>
          <a:solidFill>
            <a:srgbClr val="0069A3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0691" tIns="30691" rIns="30691" bIns="30691" numCol="1" rtlCol="0" anchor="ctr" anchorCtr="0" compatLnSpc="1"/>
          <a:lstStyle/>
          <a:p>
            <a:pPr marL="0" marR="0" lvl="0" indent="0" algn="ctr" defTabSz="876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WACC</a:t>
            </a:r>
          </a:p>
          <a:p>
            <a:pPr marL="0" marR="0" lvl="0" indent="0" algn="ctr" defTabSz="876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120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5.2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%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Rectangle 6">
            <a:extLst>
              <a:ext uri="{FF2B5EF4-FFF2-40B4-BE49-F238E27FC236}">
                <a16:creationId xmlns:a16="http://schemas.microsoft.com/office/drawing/2014/main" id="{FF44113F-B50F-D04F-569D-C4DAE25FBC50}"/>
              </a:ext>
            </a:extLst>
          </p:cNvPr>
          <p:cNvSpPr/>
          <p:nvPr/>
        </p:nvSpPr>
        <p:spPr bwMode="auto">
          <a:xfrm>
            <a:off x="8575566" y="2123745"/>
            <a:ext cx="1913659" cy="660600"/>
          </a:xfrm>
          <a:prstGeom prst="rect">
            <a:avLst/>
          </a:prstGeom>
          <a:solidFill>
            <a:srgbClr val="0069A3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0691" tIns="30691" rIns="30691" bIns="30691" numCol="1" rtlCol="0" anchor="ctr" anchorCtr="0" compatLnSpc="1"/>
          <a:lstStyle/>
          <a:p>
            <a:pPr marL="0" marR="0" lvl="0" indent="0" algn="ctr" defTabSz="876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Terminal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rowth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876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kern="120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2.25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%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0A7A1E1-D5D2-A298-2136-CDC584E6D220}"/>
              </a:ext>
            </a:extLst>
          </p:cNvPr>
          <p:cNvSpPr/>
          <p:nvPr/>
        </p:nvSpPr>
        <p:spPr>
          <a:xfrm rot="5400000" flipV="1">
            <a:off x="2902355" y="2538941"/>
            <a:ext cx="1235049" cy="21600"/>
          </a:xfrm>
          <a:prstGeom prst="rect">
            <a:avLst/>
          </a:prstGeom>
          <a:solidFill>
            <a:srgbClr val="000000">
              <a:lumMod val="50000"/>
              <a:lumOff val="5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6D6E6A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18EDD93-2F68-93A0-50DF-DCEA365C194D}"/>
              </a:ext>
            </a:extLst>
          </p:cNvPr>
          <p:cNvSpPr/>
          <p:nvPr/>
        </p:nvSpPr>
        <p:spPr>
          <a:xfrm rot="5400000" flipV="1">
            <a:off x="5283574" y="2538941"/>
            <a:ext cx="1235049" cy="21600"/>
          </a:xfrm>
          <a:prstGeom prst="rect">
            <a:avLst/>
          </a:prstGeom>
          <a:solidFill>
            <a:srgbClr val="000000">
              <a:lumMod val="50000"/>
              <a:lumOff val="5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6D6E6A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34B65AC-1AFB-C321-E54A-D483AB2BDDA0}"/>
              </a:ext>
            </a:extLst>
          </p:cNvPr>
          <p:cNvSpPr/>
          <p:nvPr/>
        </p:nvSpPr>
        <p:spPr>
          <a:xfrm rot="5400000" flipV="1">
            <a:off x="7693638" y="2538941"/>
            <a:ext cx="1235049" cy="21600"/>
          </a:xfrm>
          <a:prstGeom prst="rect">
            <a:avLst/>
          </a:prstGeom>
          <a:solidFill>
            <a:srgbClr val="000000">
              <a:lumMod val="50000"/>
              <a:lumOff val="5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6D6E6A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A631B50-FF15-03E7-1070-6EEE81D417D5}"/>
              </a:ext>
            </a:extLst>
          </p:cNvPr>
          <p:cNvSpPr/>
          <p:nvPr/>
        </p:nvSpPr>
        <p:spPr>
          <a:xfrm>
            <a:off x="1383327" y="3502709"/>
            <a:ext cx="2948023" cy="25200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6D6E6A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6D6E6A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4DB4DA3-8E23-3D7F-821A-EFCD2026B140}"/>
              </a:ext>
            </a:extLst>
          </p:cNvPr>
          <p:cNvSpPr/>
          <p:nvPr/>
        </p:nvSpPr>
        <p:spPr>
          <a:xfrm>
            <a:off x="7449246" y="3516193"/>
            <a:ext cx="3039979" cy="25200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rgbClr val="6D6E6A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6D6E6A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0" name="Rectangle 13">
            <a:extLst>
              <a:ext uri="{FF2B5EF4-FFF2-40B4-BE49-F238E27FC236}">
                <a16:creationId xmlns:a16="http://schemas.microsoft.com/office/drawing/2014/main" id="{67EB7201-064E-D0A7-DE49-29C0C9B52946}"/>
              </a:ext>
            </a:extLst>
          </p:cNvPr>
          <p:cNvSpPr/>
          <p:nvPr/>
        </p:nvSpPr>
        <p:spPr bwMode="auto">
          <a:xfrm>
            <a:off x="4508379" y="3309927"/>
            <a:ext cx="2763838" cy="360363"/>
          </a:xfrm>
          <a:prstGeom prst="rect">
            <a:avLst/>
          </a:prstGeom>
          <a:solidFill>
            <a:srgbClr val="7DBAC4">
              <a:lumMod val="7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0691" tIns="30691" rIns="30691" bIns="30691" numCol="1" rtlCol="0" anchor="ctr" anchorCtr="0" compatLnSpc="1"/>
          <a:lstStyle/>
          <a:p>
            <a:pPr marL="0" marR="0" lvl="0" indent="0" algn="ctr" defTabSz="8763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Upside: </a:t>
            </a:r>
            <a:r>
              <a:rPr lang="en-US" altLang="zh-CN" sz="1600" b="1" kern="1200" dirty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11.9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%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1040" name="表格 1039">
            <a:extLst>
              <a:ext uri="{FF2B5EF4-FFF2-40B4-BE49-F238E27FC236}">
                <a16:creationId xmlns:a16="http://schemas.microsoft.com/office/drawing/2014/main" id="{8C8F44EF-1257-74A8-72E0-167413773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190653"/>
              </p:ext>
            </p:extLst>
          </p:nvPr>
        </p:nvGraphicFramePr>
        <p:xfrm>
          <a:off x="679019" y="3826648"/>
          <a:ext cx="10444158" cy="2040752"/>
        </p:xfrm>
        <a:graphic>
          <a:graphicData uri="http://schemas.openxmlformats.org/drawingml/2006/table">
            <a:tbl>
              <a:tblPr/>
              <a:tblGrid>
                <a:gridCol w="682676">
                  <a:extLst>
                    <a:ext uri="{9D8B030D-6E8A-4147-A177-3AD203B41FA5}">
                      <a16:colId xmlns:a16="http://schemas.microsoft.com/office/drawing/2014/main" val="3902073941"/>
                    </a:ext>
                  </a:extLst>
                </a:gridCol>
                <a:gridCol w="682676">
                  <a:extLst>
                    <a:ext uri="{9D8B030D-6E8A-4147-A177-3AD203B41FA5}">
                      <a16:colId xmlns:a16="http://schemas.microsoft.com/office/drawing/2014/main" val="3351489610"/>
                    </a:ext>
                  </a:extLst>
                </a:gridCol>
                <a:gridCol w="682676">
                  <a:extLst>
                    <a:ext uri="{9D8B030D-6E8A-4147-A177-3AD203B41FA5}">
                      <a16:colId xmlns:a16="http://schemas.microsoft.com/office/drawing/2014/main" val="4204679701"/>
                    </a:ext>
                  </a:extLst>
                </a:gridCol>
                <a:gridCol w="682676">
                  <a:extLst>
                    <a:ext uri="{9D8B030D-6E8A-4147-A177-3AD203B41FA5}">
                      <a16:colId xmlns:a16="http://schemas.microsoft.com/office/drawing/2014/main" val="1511004797"/>
                    </a:ext>
                  </a:extLst>
                </a:gridCol>
                <a:gridCol w="682676">
                  <a:extLst>
                    <a:ext uri="{9D8B030D-6E8A-4147-A177-3AD203B41FA5}">
                      <a16:colId xmlns:a16="http://schemas.microsoft.com/office/drawing/2014/main" val="2247407792"/>
                    </a:ext>
                  </a:extLst>
                </a:gridCol>
                <a:gridCol w="682676">
                  <a:extLst>
                    <a:ext uri="{9D8B030D-6E8A-4147-A177-3AD203B41FA5}">
                      <a16:colId xmlns:a16="http://schemas.microsoft.com/office/drawing/2014/main" val="1073875465"/>
                    </a:ext>
                  </a:extLst>
                </a:gridCol>
                <a:gridCol w="682676">
                  <a:extLst>
                    <a:ext uri="{9D8B030D-6E8A-4147-A177-3AD203B41FA5}">
                      <a16:colId xmlns:a16="http://schemas.microsoft.com/office/drawing/2014/main" val="1774422312"/>
                    </a:ext>
                  </a:extLst>
                </a:gridCol>
                <a:gridCol w="682676">
                  <a:extLst>
                    <a:ext uri="{9D8B030D-6E8A-4147-A177-3AD203B41FA5}">
                      <a16:colId xmlns:a16="http://schemas.microsoft.com/office/drawing/2014/main" val="4168886834"/>
                    </a:ext>
                  </a:extLst>
                </a:gridCol>
                <a:gridCol w="682676">
                  <a:extLst>
                    <a:ext uri="{9D8B030D-6E8A-4147-A177-3AD203B41FA5}">
                      <a16:colId xmlns:a16="http://schemas.microsoft.com/office/drawing/2014/main" val="3756446931"/>
                    </a:ext>
                  </a:extLst>
                </a:gridCol>
                <a:gridCol w="784685">
                  <a:extLst>
                    <a:ext uri="{9D8B030D-6E8A-4147-A177-3AD203B41FA5}">
                      <a16:colId xmlns:a16="http://schemas.microsoft.com/office/drawing/2014/main" val="4176166195"/>
                    </a:ext>
                  </a:extLst>
                </a:gridCol>
                <a:gridCol w="784685">
                  <a:extLst>
                    <a:ext uri="{9D8B030D-6E8A-4147-A177-3AD203B41FA5}">
                      <a16:colId xmlns:a16="http://schemas.microsoft.com/office/drawing/2014/main" val="4186444235"/>
                    </a:ext>
                  </a:extLst>
                </a:gridCol>
                <a:gridCol w="682676">
                  <a:extLst>
                    <a:ext uri="{9D8B030D-6E8A-4147-A177-3AD203B41FA5}">
                      <a16:colId xmlns:a16="http://schemas.microsoft.com/office/drawing/2014/main" val="950106323"/>
                    </a:ext>
                  </a:extLst>
                </a:gridCol>
                <a:gridCol w="682676">
                  <a:extLst>
                    <a:ext uri="{9D8B030D-6E8A-4147-A177-3AD203B41FA5}">
                      <a16:colId xmlns:a16="http://schemas.microsoft.com/office/drawing/2014/main" val="4112658300"/>
                    </a:ext>
                  </a:extLst>
                </a:gridCol>
                <a:gridCol w="682676">
                  <a:extLst>
                    <a:ext uri="{9D8B030D-6E8A-4147-A177-3AD203B41FA5}">
                      <a16:colId xmlns:a16="http://schemas.microsoft.com/office/drawing/2014/main" val="4050645853"/>
                    </a:ext>
                  </a:extLst>
                </a:gridCol>
                <a:gridCol w="682676">
                  <a:extLst>
                    <a:ext uri="{9D8B030D-6E8A-4147-A177-3AD203B41FA5}">
                      <a16:colId xmlns:a16="http://schemas.microsoft.com/office/drawing/2014/main" val="3385969322"/>
                    </a:ext>
                  </a:extLst>
                </a:gridCol>
              </a:tblGrid>
              <a:tr h="288000">
                <a:tc gridSpan="7"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 dirty="0">
                          <a:solidFill>
                            <a:srgbClr val="478FB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Terminal Growth Rate</a:t>
                      </a:r>
                    </a:p>
                  </a:txBody>
                  <a:tcPr marL="7952" marR="7952" marT="7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952" marR="7952" marT="7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rtl="0" fontAlgn="b"/>
                      <a:r>
                        <a:rPr lang="en-US" sz="2000" b="1" i="0" u="none" strike="noStrike">
                          <a:solidFill>
                            <a:srgbClr val="478FB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Terminal Growth Rate</a:t>
                      </a:r>
                    </a:p>
                  </a:txBody>
                  <a:tcPr marL="7952" marR="7952" marT="7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441344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marL="0" algn="ctr" rtl="0" fontAlgn="b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　</a:t>
                      </a:r>
                    </a:p>
                  </a:txBody>
                  <a:tcPr marL="10281" marR="10281" marT="1028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1.75%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2.00%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2.25%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2.50%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2.75%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952" marR="7952" marT="7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　</a:t>
                      </a:r>
                    </a:p>
                  </a:txBody>
                  <a:tcPr marL="7952" marR="7952" marT="7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0.50%</a:t>
                      </a:r>
                    </a:p>
                  </a:txBody>
                  <a:tcPr marL="4861" marR="4861" marT="4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1.00%</a:t>
                      </a:r>
                    </a:p>
                  </a:txBody>
                  <a:tcPr marL="4861" marR="4861" marT="4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1.50%</a:t>
                      </a:r>
                    </a:p>
                  </a:txBody>
                  <a:tcPr marL="4861" marR="4861" marT="4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2.00%</a:t>
                      </a:r>
                    </a:p>
                  </a:txBody>
                  <a:tcPr marL="4861" marR="4861" marT="4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2.50%</a:t>
                      </a:r>
                    </a:p>
                  </a:txBody>
                  <a:tcPr marL="4861" marR="4861" marT="4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115614"/>
                  </a:ext>
                </a:extLst>
              </a:tr>
              <a:tr h="28800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u="none" strike="noStrike" dirty="0">
                          <a:solidFill>
                            <a:srgbClr val="478FB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WACC</a:t>
                      </a:r>
                    </a:p>
                  </a:txBody>
                  <a:tcPr marL="10281" marR="10281" marT="10281" marB="0" vert="vert27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4.2%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¥14.7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¥16.1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¥18.0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5D2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¥20.5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1BC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¥22.7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36C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952" marR="7952" marT="7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rgbClr val="478FB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WACC</a:t>
                      </a:r>
                    </a:p>
                  </a:txBody>
                  <a:tcPr marL="7952" marR="7952" marT="7952" marB="0" vert="vert27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7.00%</a:t>
                      </a:r>
                    </a:p>
                  </a:txBody>
                  <a:tcPr marL="7952" marR="7952" marT="795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30%</a:t>
                      </a:r>
                    </a:p>
                  </a:txBody>
                  <a:tcPr marL="4861" marR="4861" marT="48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42%</a:t>
                      </a:r>
                    </a:p>
                  </a:txBody>
                  <a:tcPr marL="4861" marR="4861" marT="48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59%</a:t>
                      </a:r>
                    </a:p>
                  </a:txBody>
                  <a:tcPr marL="4861" marR="4861" marT="48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5D2E5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81%</a:t>
                      </a:r>
                    </a:p>
                  </a:txBody>
                  <a:tcPr marL="4861" marR="4861" marT="48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1BCD9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101%</a:t>
                      </a:r>
                    </a:p>
                  </a:txBody>
                  <a:tcPr marL="4861" marR="4861" marT="486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36C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49129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4.7%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¥11.9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F1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¥12.8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¥14.0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78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¥15.4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2E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¥17.2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BC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952" marR="7952" marT="7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7.50%</a:t>
                      </a:r>
                    </a:p>
                  </a:txBody>
                  <a:tcPr marL="7952" marR="7952" marT="7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5%</a:t>
                      </a:r>
                    </a:p>
                  </a:txBody>
                  <a:tcPr marL="4861" marR="4861" marT="4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F1F3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13%</a:t>
                      </a:r>
                    </a:p>
                  </a:txBody>
                  <a:tcPr marL="4861" marR="4861" marT="4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24%</a:t>
                      </a:r>
                    </a:p>
                  </a:txBody>
                  <a:tcPr marL="4861" marR="4861" marT="4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78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36%</a:t>
                      </a:r>
                    </a:p>
                  </a:txBody>
                  <a:tcPr marL="4861" marR="4861" marT="4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2E5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52%</a:t>
                      </a:r>
                    </a:p>
                  </a:txBody>
                  <a:tcPr marL="4861" marR="4861" marT="4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BC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69702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5.2%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¥9.9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E3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¥10.6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 w="19050" cap="flat" cmpd="sng" algn="ctr">
                      <a:solidFill>
                        <a:srgbClr val="478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F1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¥11.3</a:t>
                      </a:r>
                    </a:p>
                  </a:txBody>
                  <a:tcPr marL="10281" marR="10281" marT="10281" marB="0" anchor="ctr">
                    <a:lnL w="19050" cap="flat" cmpd="sng" algn="ctr">
                      <a:solidFill>
                        <a:srgbClr val="478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78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78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78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¥12.2</a:t>
                      </a:r>
                    </a:p>
                  </a:txBody>
                  <a:tcPr marL="10281" marR="10281" marT="10281" marB="0" anchor="ctr">
                    <a:lnL w="19050" cap="flat" cmpd="sng" algn="ctr">
                      <a:solidFill>
                        <a:srgbClr val="478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¥13.3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2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952" marR="7952" marT="7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8.00%</a:t>
                      </a:r>
                    </a:p>
                  </a:txBody>
                  <a:tcPr marL="7952" marR="7952" marT="7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-12%</a:t>
                      </a:r>
                    </a:p>
                  </a:txBody>
                  <a:tcPr marL="4861" marR="4861" marT="4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E3E7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-6%</a:t>
                      </a:r>
                    </a:p>
                  </a:txBody>
                  <a:tcPr marL="4861" marR="4861" marT="4862" marB="0" anchor="ctr">
                    <a:lnL>
                      <a:noFill/>
                    </a:lnL>
                    <a:lnR w="19050" cap="flat" cmpd="sng" algn="ctr">
                      <a:solidFill>
                        <a:srgbClr val="478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F1F3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0%</a:t>
                      </a:r>
                    </a:p>
                  </a:txBody>
                  <a:tcPr marL="4861" marR="4861" marT="4862" marB="0" anchor="ctr">
                    <a:lnL w="19050" cap="flat" cmpd="sng" algn="ctr">
                      <a:solidFill>
                        <a:srgbClr val="478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78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78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78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8%</a:t>
                      </a:r>
                    </a:p>
                  </a:txBody>
                  <a:tcPr marL="4861" marR="4861" marT="4862" marB="0" anchor="ctr">
                    <a:lnL w="19050" cap="flat" cmpd="sng" algn="ctr">
                      <a:solidFill>
                        <a:srgbClr val="478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18%</a:t>
                      </a:r>
                    </a:p>
                  </a:txBody>
                  <a:tcPr marL="4861" marR="4861" marT="4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34694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5.7%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¥8.5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6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¥8.9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E3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¥9.5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78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F1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¥10.1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¥10.8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952" marR="7952" marT="7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8.50%</a:t>
                      </a:r>
                    </a:p>
                  </a:txBody>
                  <a:tcPr marL="7952" marR="7952" marT="7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-25%</a:t>
                      </a:r>
                    </a:p>
                  </a:txBody>
                  <a:tcPr marL="4861" marR="4861" marT="4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6DC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-21%</a:t>
                      </a:r>
                    </a:p>
                  </a:txBody>
                  <a:tcPr marL="4861" marR="4861" marT="4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E3E7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-16%</a:t>
                      </a:r>
                    </a:p>
                  </a:txBody>
                  <a:tcPr marL="4861" marR="4861" marT="486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478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F1F3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-11%</a:t>
                      </a:r>
                    </a:p>
                  </a:txBody>
                  <a:tcPr marL="4861" marR="4861" marT="4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-4%</a:t>
                      </a:r>
                    </a:p>
                  </a:txBody>
                  <a:tcPr marL="4861" marR="4861" marT="4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10379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fontAlgn="b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6.2%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¥7.3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99A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¥7.7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6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¥8.1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E3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¥8.5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F1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¥9.0</a:t>
                      </a:r>
                    </a:p>
                  </a:txBody>
                  <a:tcPr marL="10281" marR="10281" marT="102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952" marR="7952" marT="7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9.00%</a:t>
                      </a:r>
                    </a:p>
                  </a:txBody>
                  <a:tcPr marL="7952" marR="7952" marT="79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-35%</a:t>
                      </a:r>
                    </a:p>
                  </a:txBody>
                  <a:tcPr marL="4861" marR="4861" marT="4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99A6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-32%</a:t>
                      </a:r>
                    </a:p>
                  </a:txBody>
                  <a:tcPr marL="4861" marR="4861" marT="4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6DC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-28%</a:t>
                      </a:r>
                    </a:p>
                  </a:txBody>
                  <a:tcPr marL="4861" marR="4861" marT="4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E3E7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-25%</a:t>
                      </a:r>
                    </a:p>
                  </a:txBody>
                  <a:tcPr marL="4861" marR="4861" marT="4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F1F3"/>
                    </a:solidFill>
                  </a:tcPr>
                </a:tc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685800" rtl="0" eaLnBrk="1" fontAlgn="b" latinLnBrk="0" hangingPunct="1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-20%</a:t>
                      </a:r>
                    </a:p>
                  </a:txBody>
                  <a:tcPr marL="4861" marR="4861" marT="48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792102"/>
                  </a:ext>
                </a:extLst>
              </a:tr>
            </a:tbl>
          </a:graphicData>
        </a:graphic>
      </p:graphicFrame>
      <p:sp>
        <p:nvSpPr>
          <p:cNvPr id="1043" name="object 46">
            <a:extLst>
              <a:ext uri="{FF2B5EF4-FFF2-40B4-BE49-F238E27FC236}">
                <a16:creationId xmlns:a16="http://schemas.microsoft.com/office/drawing/2014/main" id="{D692EF4B-D7D4-D290-E26D-AEE79D7FAE94}"/>
              </a:ext>
            </a:extLst>
          </p:cNvPr>
          <p:cNvSpPr txBox="1"/>
          <p:nvPr/>
        </p:nvSpPr>
        <p:spPr>
          <a:xfrm>
            <a:off x="78739" y="6248400"/>
            <a:ext cx="12839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767070"/>
                </a:solidFill>
                <a:latin typeface="Calibri"/>
                <a:cs typeface="Calibri"/>
              </a:rPr>
              <a:t>Source:</a:t>
            </a:r>
            <a:r>
              <a:rPr sz="1100" i="1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767070"/>
                </a:solidFill>
                <a:latin typeface="Calibri"/>
                <a:cs typeface="Calibri"/>
              </a:rPr>
              <a:t>Team</a:t>
            </a:r>
            <a:r>
              <a:rPr sz="1100" i="1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100" i="1" spc="-10" dirty="0">
                <a:solidFill>
                  <a:srgbClr val="767070"/>
                </a:solidFill>
                <a:latin typeface="Calibri"/>
                <a:cs typeface="Calibri"/>
              </a:rPr>
              <a:t>Analysis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DFE03CD8-9190-2D02-07D8-23660C6EF79F}"/>
              </a:ext>
            </a:extLst>
          </p:cNvPr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61417" y="287511"/>
            <a:ext cx="5158728" cy="47448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10" dirty="0">
                <a:solidFill>
                  <a:srgbClr val="1D507D"/>
                </a:solidFill>
                <a:latin typeface="Arial Bold" panose="020B0604020202090204" charset="0"/>
                <a:ea typeface="宋体"/>
                <a:cs typeface="Arial Bold" panose="020B0604020202090204" charset="0"/>
              </a:rPr>
              <a:t>Issues and Feedback</a:t>
            </a:r>
            <a:endParaRPr sz="3000" b="1" spc="-10" dirty="0">
              <a:solidFill>
                <a:srgbClr val="1D507D"/>
              </a:solidFill>
              <a:latin typeface="Arial Bold" panose="020B0604020202090204" charset="0"/>
              <a:ea typeface="宋体"/>
              <a:cs typeface="Arial Bold" panose="020B0604020202090204" charset="0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05F63812-B20D-8C22-FECC-8BEA5E4AB6FC}"/>
              </a:ext>
            </a:extLst>
          </p:cNvPr>
          <p:cNvSpPr/>
          <p:nvPr/>
        </p:nvSpPr>
        <p:spPr>
          <a:xfrm>
            <a:off x="-2514600" y="6477000"/>
            <a:ext cx="1160526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6FD8FE54-94CF-52BC-F5DA-9AB96E49F2DD}"/>
              </a:ext>
            </a:extLst>
          </p:cNvPr>
          <p:cNvSpPr/>
          <p:nvPr/>
        </p:nvSpPr>
        <p:spPr>
          <a:xfrm>
            <a:off x="9613200" y="6477000"/>
            <a:ext cx="28836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4697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5330510" y="1780287"/>
            <a:ext cx="6218174" cy="3325495"/>
            <a:chOff x="5779008" y="1781556"/>
            <a:chExt cx="6218174" cy="3325495"/>
          </a:xfrm>
          <a:solidFill>
            <a:srgbClr val="005082"/>
          </a:solidFill>
        </p:grpSpPr>
        <p:sp>
          <p:nvSpPr>
            <p:cNvPr id="10" name="object 10"/>
            <p:cNvSpPr/>
            <p:nvPr/>
          </p:nvSpPr>
          <p:spPr>
            <a:xfrm>
              <a:off x="6534912" y="1932431"/>
              <a:ext cx="5462270" cy="1209040"/>
            </a:xfrm>
            <a:custGeom>
              <a:avLst/>
              <a:gdLst/>
              <a:ahLst/>
              <a:cxnLst/>
              <a:rect l="l" t="t" r="r" b="b"/>
              <a:pathLst>
                <a:path w="5462270" h="1209039">
                  <a:moveTo>
                    <a:pt x="5462015" y="0"/>
                  </a:moveTo>
                  <a:lnTo>
                    <a:pt x="0" y="0"/>
                  </a:lnTo>
                  <a:lnTo>
                    <a:pt x="0" y="1208532"/>
                  </a:lnTo>
                  <a:lnTo>
                    <a:pt x="5462015" y="1208532"/>
                  </a:lnTo>
                  <a:lnTo>
                    <a:pt x="5462015" y="0"/>
                  </a:lnTo>
                  <a:close/>
                </a:path>
              </a:pathLst>
            </a:custGeom>
            <a:grpFill/>
            <a:effectLst/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508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534912" y="1932431"/>
              <a:ext cx="5462270" cy="1209040"/>
            </a:xfrm>
            <a:custGeom>
              <a:avLst/>
              <a:gdLst/>
              <a:ahLst/>
              <a:cxnLst/>
              <a:rect l="l" t="t" r="r" b="b"/>
              <a:pathLst>
                <a:path w="5462270" h="1209039">
                  <a:moveTo>
                    <a:pt x="0" y="1208532"/>
                  </a:moveTo>
                  <a:lnTo>
                    <a:pt x="5462015" y="1208532"/>
                  </a:lnTo>
                  <a:lnTo>
                    <a:pt x="5462015" y="0"/>
                  </a:lnTo>
                  <a:lnTo>
                    <a:pt x="0" y="0"/>
                  </a:lnTo>
                  <a:lnTo>
                    <a:pt x="0" y="1208532"/>
                  </a:lnTo>
                  <a:close/>
                </a:path>
              </a:pathLst>
            </a:custGeom>
            <a:grpFill/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508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779008" y="1781556"/>
              <a:ext cx="1511935" cy="1511935"/>
            </a:xfrm>
            <a:custGeom>
              <a:avLst/>
              <a:gdLst/>
              <a:ahLst/>
              <a:cxnLst/>
              <a:rect l="l" t="t" r="r" b="b"/>
              <a:pathLst>
                <a:path w="1511934" h="1511935">
                  <a:moveTo>
                    <a:pt x="0" y="755904"/>
                  </a:moveTo>
                  <a:lnTo>
                    <a:pt x="1487" y="708102"/>
                  </a:lnTo>
                  <a:lnTo>
                    <a:pt x="5889" y="661089"/>
                  </a:lnTo>
                  <a:lnTo>
                    <a:pt x="13119" y="614956"/>
                  </a:lnTo>
                  <a:lnTo>
                    <a:pt x="23087" y="569789"/>
                  </a:lnTo>
                  <a:lnTo>
                    <a:pt x="35705" y="525677"/>
                  </a:lnTo>
                  <a:lnTo>
                    <a:pt x="50884" y="482709"/>
                  </a:lnTo>
                  <a:lnTo>
                    <a:pt x="68535" y="440974"/>
                  </a:lnTo>
                  <a:lnTo>
                    <a:pt x="88570" y="400560"/>
                  </a:lnTo>
                  <a:lnTo>
                    <a:pt x="110901" y="361556"/>
                  </a:lnTo>
                  <a:lnTo>
                    <a:pt x="135439" y="324050"/>
                  </a:lnTo>
                  <a:lnTo>
                    <a:pt x="162095" y="288131"/>
                  </a:lnTo>
                  <a:lnTo>
                    <a:pt x="190781" y="253888"/>
                  </a:lnTo>
                  <a:lnTo>
                    <a:pt x="221408" y="221408"/>
                  </a:lnTo>
                  <a:lnTo>
                    <a:pt x="253888" y="190781"/>
                  </a:lnTo>
                  <a:lnTo>
                    <a:pt x="288131" y="162095"/>
                  </a:lnTo>
                  <a:lnTo>
                    <a:pt x="324050" y="135439"/>
                  </a:lnTo>
                  <a:lnTo>
                    <a:pt x="361556" y="110901"/>
                  </a:lnTo>
                  <a:lnTo>
                    <a:pt x="400560" y="88570"/>
                  </a:lnTo>
                  <a:lnTo>
                    <a:pt x="440974" y="68535"/>
                  </a:lnTo>
                  <a:lnTo>
                    <a:pt x="482709" y="50884"/>
                  </a:lnTo>
                  <a:lnTo>
                    <a:pt x="525677" y="35705"/>
                  </a:lnTo>
                  <a:lnTo>
                    <a:pt x="569789" y="23087"/>
                  </a:lnTo>
                  <a:lnTo>
                    <a:pt x="614956" y="13119"/>
                  </a:lnTo>
                  <a:lnTo>
                    <a:pt x="661089" y="5889"/>
                  </a:lnTo>
                  <a:lnTo>
                    <a:pt x="708102" y="1487"/>
                  </a:lnTo>
                  <a:lnTo>
                    <a:pt x="755903" y="0"/>
                  </a:lnTo>
                  <a:lnTo>
                    <a:pt x="803705" y="1487"/>
                  </a:lnTo>
                  <a:lnTo>
                    <a:pt x="850718" y="5889"/>
                  </a:lnTo>
                  <a:lnTo>
                    <a:pt x="896851" y="13119"/>
                  </a:lnTo>
                  <a:lnTo>
                    <a:pt x="942018" y="23087"/>
                  </a:lnTo>
                  <a:lnTo>
                    <a:pt x="986130" y="35705"/>
                  </a:lnTo>
                  <a:lnTo>
                    <a:pt x="1029098" y="50884"/>
                  </a:lnTo>
                  <a:lnTo>
                    <a:pt x="1070833" y="68535"/>
                  </a:lnTo>
                  <a:lnTo>
                    <a:pt x="1111247" y="88570"/>
                  </a:lnTo>
                  <a:lnTo>
                    <a:pt x="1150251" y="110901"/>
                  </a:lnTo>
                  <a:lnTo>
                    <a:pt x="1187757" y="135439"/>
                  </a:lnTo>
                  <a:lnTo>
                    <a:pt x="1223676" y="162095"/>
                  </a:lnTo>
                  <a:lnTo>
                    <a:pt x="1257919" y="190781"/>
                  </a:lnTo>
                  <a:lnTo>
                    <a:pt x="1290399" y="221408"/>
                  </a:lnTo>
                  <a:lnTo>
                    <a:pt x="1321026" y="253888"/>
                  </a:lnTo>
                  <a:lnTo>
                    <a:pt x="1349712" y="288131"/>
                  </a:lnTo>
                  <a:lnTo>
                    <a:pt x="1376368" y="324050"/>
                  </a:lnTo>
                  <a:lnTo>
                    <a:pt x="1400906" y="361556"/>
                  </a:lnTo>
                  <a:lnTo>
                    <a:pt x="1423237" y="400560"/>
                  </a:lnTo>
                  <a:lnTo>
                    <a:pt x="1443272" y="440974"/>
                  </a:lnTo>
                  <a:lnTo>
                    <a:pt x="1460923" y="482709"/>
                  </a:lnTo>
                  <a:lnTo>
                    <a:pt x="1476102" y="525677"/>
                  </a:lnTo>
                  <a:lnTo>
                    <a:pt x="1488720" y="569789"/>
                  </a:lnTo>
                  <a:lnTo>
                    <a:pt x="1498688" y="614956"/>
                  </a:lnTo>
                  <a:lnTo>
                    <a:pt x="1505918" y="661089"/>
                  </a:lnTo>
                  <a:lnTo>
                    <a:pt x="1510320" y="708102"/>
                  </a:lnTo>
                  <a:lnTo>
                    <a:pt x="1511808" y="755904"/>
                  </a:lnTo>
                  <a:lnTo>
                    <a:pt x="1510320" y="803705"/>
                  </a:lnTo>
                  <a:lnTo>
                    <a:pt x="1505918" y="850718"/>
                  </a:lnTo>
                  <a:lnTo>
                    <a:pt x="1498688" y="896851"/>
                  </a:lnTo>
                  <a:lnTo>
                    <a:pt x="1488720" y="942018"/>
                  </a:lnTo>
                  <a:lnTo>
                    <a:pt x="1476102" y="986130"/>
                  </a:lnTo>
                  <a:lnTo>
                    <a:pt x="1460923" y="1029098"/>
                  </a:lnTo>
                  <a:lnTo>
                    <a:pt x="1443272" y="1070833"/>
                  </a:lnTo>
                  <a:lnTo>
                    <a:pt x="1423237" y="1111247"/>
                  </a:lnTo>
                  <a:lnTo>
                    <a:pt x="1400906" y="1150251"/>
                  </a:lnTo>
                  <a:lnTo>
                    <a:pt x="1376368" y="1187757"/>
                  </a:lnTo>
                  <a:lnTo>
                    <a:pt x="1349712" y="1223676"/>
                  </a:lnTo>
                  <a:lnTo>
                    <a:pt x="1321026" y="1257919"/>
                  </a:lnTo>
                  <a:lnTo>
                    <a:pt x="1290399" y="1290399"/>
                  </a:lnTo>
                  <a:lnTo>
                    <a:pt x="1257919" y="1321026"/>
                  </a:lnTo>
                  <a:lnTo>
                    <a:pt x="1223676" y="1349712"/>
                  </a:lnTo>
                  <a:lnTo>
                    <a:pt x="1187757" y="1376368"/>
                  </a:lnTo>
                  <a:lnTo>
                    <a:pt x="1150251" y="1400906"/>
                  </a:lnTo>
                  <a:lnTo>
                    <a:pt x="1111247" y="1423237"/>
                  </a:lnTo>
                  <a:lnTo>
                    <a:pt x="1070833" y="1443272"/>
                  </a:lnTo>
                  <a:lnTo>
                    <a:pt x="1029098" y="1460923"/>
                  </a:lnTo>
                  <a:lnTo>
                    <a:pt x="986130" y="1476102"/>
                  </a:lnTo>
                  <a:lnTo>
                    <a:pt x="942018" y="1488720"/>
                  </a:lnTo>
                  <a:lnTo>
                    <a:pt x="896851" y="1498688"/>
                  </a:lnTo>
                  <a:lnTo>
                    <a:pt x="850718" y="1505918"/>
                  </a:lnTo>
                  <a:lnTo>
                    <a:pt x="803705" y="1510320"/>
                  </a:lnTo>
                  <a:lnTo>
                    <a:pt x="755903" y="1511808"/>
                  </a:lnTo>
                  <a:lnTo>
                    <a:pt x="708102" y="1510320"/>
                  </a:lnTo>
                  <a:lnTo>
                    <a:pt x="661089" y="1505918"/>
                  </a:lnTo>
                  <a:lnTo>
                    <a:pt x="614956" y="1498688"/>
                  </a:lnTo>
                  <a:lnTo>
                    <a:pt x="569789" y="1488720"/>
                  </a:lnTo>
                  <a:lnTo>
                    <a:pt x="525677" y="1476102"/>
                  </a:lnTo>
                  <a:lnTo>
                    <a:pt x="482709" y="1460923"/>
                  </a:lnTo>
                  <a:lnTo>
                    <a:pt x="440974" y="1443272"/>
                  </a:lnTo>
                  <a:lnTo>
                    <a:pt x="400560" y="1423237"/>
                  </a:lnTo>
                  <a:lnTo>
                    <a:pt x="361556" y="1400906"/>
                  </a:lnTo>
                  <a:lnTo>
                    <a:pt x="324050" y="1376368"/>
                  </a:lnTo>
                  <a:lnTo>
                    <a:pt x="288131" y="1349712"/>
                  </a:lnTo>
                  <a:lnTo>
                    <a:pt x="253888" y="1321026"/>
                  </a:lnTo>
                  <a:lnTo>
                    <a:pt x="221408" y="1290399"/>
                  </a:lnTo>
                  <a:lnTo>
                    <a:pt x="190781" y="1257919"/>
                  </a:lnTo>
                  <a:lnTo>
                    <a:pt x="162095" y="1223676"/>
                  </a:lnTo>
                  <a:lnTo>
                    <a:pt x="135439" y="1187757"/>
                  </a:lnTo>
                  <a:lnTo>
                    <a:pt x="110901" y="1150251"/>
                  </a:lnTo>
                  <a:lnTo>
                    <a:pt x="88570" y="1111247"/>
                  </a:lnTo>
                  <a:lnTo>
                    <a:pt x="68535" y="1070833"/>
                  </a:lnTo>
                  <a:lnTo>
                    <a:pt x="50884" y="1029098"/>
                  </a:lnTo>
                  <a:lnTo>
                    <a:pt x="35705" y="986130"/>
                  </a:lnTo>
                  <a:lnTo>
                    <a:pt x="23087" y="942018"/>
                  </a:lnTo>
                  <a:lnTo>
                    <a:pt x="13119" y="896851"/>
                  </a:lnTo>
                  <a:lnTo>
                    <a:pt x="5889" y="850718"/>
                  </a:lnTo>
                  <a:lnTo>
                    <a:pt x="1487" y="803705"/>
                  </a:lnTo>
                  <a:lnTo>
                    <a:pt x="0" y="755904"/>
                  </a:lnTo>
                  <a:close/>
                </a:path>
              </a:pathLst>
            </a:custGeom>
            <a:grpFill/>
            <a:ln w="12700">
              <a:noFill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508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524244" y="3793235"/>
              <a:ext cx="5462270" cy="1209040"/>
            </a:xfrm>
            <a:custGeom>
              <a:avLst/>
              <a:gdLst/>
              <a:ahLst/>
              <a:cxnLst/>
              <a:rect l="l" t="t" r="r" b="b"/>
              <a:pathLst>
                <a:path w="5462270" h="1209039">
                  <a:moveTo>
                    <a:pt x="5462015" y="0"/>
                  </a:moveTo>
                  <a:lnTo>
                    <a:pt x="0" y="0"/>
                  </a:lnTo>
                  <a:lnTo>
                    <a:pt x="0" y="1208532"/>
                  </a:lnTo>
                  <a:lnTo>
                    <a:pt x="5462015" y="1208532"/>
                  </a:lnTo>
                  <a:lnTo>
                    <a:pt x="546201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508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524244" y="3793235"/>
              <a:ext cx="5462270" cy="1209040"/>
            </a:xfrm>
            <a:custGeom>
              <a:avLst/>
              <a:gdLst/>
              <a:ahLst/>
              <a:cxnLst/>
              <a:rect l="l" t="t" r="r" b="b"/>
              <a:pathLst>
                <a:path w="5462270" h="1209039">
                  <a:moveTo>
                    <a:pt x="0" y="1208532"/>
                  </a:moveTo>
                  <a:lnTo>
                    <a:pt x="5462015" y="1208532"/>
                  </a:lnTo>
                  <a:lnTo>
                    <a:pt x="5462015" y="0"/>
                  </a:lnTo>
                  <a:lnTo>
                    <a:pt x="0" y="0"/>
                  </a:lnTo>
                  <a:lnTo>
                    <a:pt x="0" y="1208532"/>
                  </a:lnTo>
                  <a:close/>
                </a:path>
              </a:pathLst>
            </a:custGeom>
            <a:grpFill/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508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779008" y="3595116"/>
              <a:ext cx="1511935" cy="1511935"/>
            </a:xfrm>
            <a:custGeom>
              <a:avLst/>
              <a:gdLst/>
              <a:ahLst/>
              <a:cxnLst/>
              <a:rect l="l" t="t" r="r" b="b"/>
              <a:pathLst>
                <a:path w="1511934" h="1511935">
                  <a:moveTo>
                    <a:pt x="755903" y="0"/>
                  </a:moveTo>
                  <a:lnTo>
                    <a:pt x="708102" y="1487"/>
                  </a:lnTo>
                  <a:lnTo>
                    <a:pt x="661089" y="5889"/>
                  </a:lnTo>
                  <a:lnTo>
                    <a:pt x="614956" y="13119"/>
                  </a:lnTo>
                  <a:lnTo>
                    <a:pt x="569789" y="23087"/>
                  </a:lnTo>
                  <a:lnTo>
                    <a:pt x="525677" y="35705"/>
                  </a:lnTo>
                  <a:lnTo>
                    <a:pt x="482709" y="50884"/>
                  </a:lnTo>
                  <a:lnTo>
                    <a:pt x="440974" y="68535"/>
                  </a:lnTo>
                  <a:lnTo>
                    <a:pt x="400560" y="88570"/>
                  </a:lnTo>
                  <a:lnTo>
                    <a:pt x="361556" y="110901"/>
                  </a:lnTo>
                  <a:lnTo>
                    <a:pt x="324050" y="135439"/>
                  </a:lnTo>
                  <a:lnTo>
                    <a:pt x="288131" y="162095"/>
                  </a:lnTo>
                  <a:lnTo>
                    <a:pt x="253888" y="190781"/>
                  </a:lnTo>
                  <a:lnTo>
                    <a:pt x="221408" y="221408"/>
                  </a:lnTo>
                  <a:lnTo>
                    <a:pt x="190781" y="253888"/>
                  </a:lnTo>
                  <a:lnTo>
                    <a:pt x="162095" y="288131"/>
                  </a:lnTo>
                  <a:lnTo>
                    <a:pt x="135439" y="324050"/>
                  </a:lnTo>
                  <a:lnTo>
                    <a:pt x="110901" y="361556"/>
                  </a:lnTo>
                  <a:lnTo>
                    <a:pt x="88570" y="400560"/>
                  </a:lnTo>
                  <a:lnTo>
                    <a:pt x="68535" y="440974"/>
                  </a:lnTo>
                  <a:lnTo>
                    <a:pt x="50884" y="482709"/>
                  </a:lnTo>
                  <a:lnTo>
                    <a:pt x="35705" y="525677"/>
                  </a:lnTo>
                  <a:lnTo>
                    <a:pt x="23087" y="569789"/>
                  </a:lnTo>
                  <a:lnTo>
                    <a:pt x="13119" y="614956"/>
                  </a:lnTo>
                  <a:lnTo>
                    <a:pt x="5889" y="661089"/>
                  </a:lnTo>
                  <a:lnTo>
                    <a:pt x="1487" y="708102"/>
                  </a:lnTo>
                  <a:lnTo>
                    <a:pt x="0" y="755904"/>
                  </a:lnTo>
                  <a:lnTo>
                    <a:pt x="1487" y="803705"/>
                  </a:lnTo>
                  <a:lnTo>
                    <a:pt x="5889" y="850718"/>
                  </a:lnTo>
                  <a:lnTo>
                    <a:pt x="13119" y="896851"/>
                  </a:lnTo>
                  <a:lnTo>
                    <a:pt x="23087" y="942018"/>
                  </a:lnTo>
                  <a:lnTo>
                    <a:pt x="35705" y="986130"/>
                  </a:lnTo>
                  <a:lnTo>
                    <a:pt x="50884" y="1029098"/>
                  </a:lnTo>
                  <a:lnTo>
                    <a:pt x="68535" y="1070833"/>
                  </a:lnTo>
                  <a:lnTo>
                    <a:pt x="88570" y="1111247"/>
                  </a:lnTo>
                  <a:lnTo>
                    <a:pt x="110901" y="1150251"/>
                  </a:lnTo>
                  <a:lnTo>
                    <a:pt x="135439" y="1187757"/>
                  </a:lnTo>
                  <a:lnTo>
                    <a:pt x="162095" y="1223676"/>
                  </a:lnTo>
                  <a:lnTo>
                    <a:pt x="190781" y="1257919"/>
                  </a:lnTo>
                  <a:lnTo>
                    <a:pt x="221408" y="1290399"/>
                  </a:lnTo>
                  <a:lnTo>
                    <a:pt x="253888" y="1321026"/>
                  </a:lnTo>
                  <a:lnTo>
                    <a:pt x="288131" y="1349712"/>
                  </a:lnTo>
                  <a:lnTo>
                    <a:pt x="324050" y="1376368"/>
                  </a:lnTo>
                  <a:lnTo>
                    <a:pt x="361556" y="1400906"/>
                  </a:lnTo>
                  <a:lnTo>
                    <a:pt x="400560" y="1423237"/>
                  </a:lnTo>
                  <a:lnTo>
                    <a:pt x="440974" y="1443272"/>
                  </a:lnTo>
                  <a:lnTo>
                    <a:pt x="482709" y="1460923"/>
                  </a:lnTo>
                  <a:lnTo>
                    <a:pt x="525677" y="1476102"/>
                  </a:lnTo>
                  <a:lnTo>
                    <a:pt x="569789" y="1488720"/>
                  </a:lnTo>
                  <a:lnTo>
                    <a:pt x="614956" y="1498688"/>
                  </a:lnTo>
                  <a:lnTo>
                    <a:pt x="661089" y="1505918"/>
                  </a:lnTo>
                  <a:lnTo>
                    <a:pt x="708102" y="1510320"/>
                  </a:lnTo>
                  <a:lnTo>
                    <a:pt x="755903" y="1511808"/>
                  </a:lnTo>
                  <a:lnTo>
                    <a:pt x="803705" y="1510320"/>
                  </a:lnTo>
                  <a:lnTo>
                    <a:pt x="850718" y="1505918"/>
                  </a:lnTo>
                  <a:lnTo>
                    <a:pt x="896851" y="1498688"/>
                  </a:lnTo>
                  <a:lnTo>
                    <a:pt x="942018" y="1488720"/>
                  </a:lnTo>
                  <a:lnTo>
                    <a:pt x="986130" y="1476102"/>
                  </a:lnTo>
                  <a:lnTo>
                    <a:pt x="1029098" y="1460923"/>
                  </a:lnTo>
                  <a:lnTo>
                    <a:pt x="1070833" y="1443272"/>
                  </a:lnTo>
                  <a:lnTo>
                    <a:pt x="1111247" y="1423237"/>
                  </a:lnTo>
                  <a:lnTo>
                    <a:pt x="1150251" y="1400906"/>
                  </a:lnTo>
                  <a:lnTo>
                    <a:pt x="1187757" y="1376368"/>
                  </a:lnTo>
                  <a:lnTo>
                    <a:pt x="1223676" y="1349712"/>
                  </a:lnTo>
                  <a:lnTo>
                    <a:pt x="1257919" y="1321026"/>
                  </a:lnTo>
                  <a:lnTo>
                    <a:pt x="1290399" y="1290399"/>
                  </a:lnTo>
                  <a:lnTo>
                    <a:pt x="1321026" y="1257919"/>
                  </a:lnTo>
                  <a:lnTo>
                    <a:pt x="1349712" y="1223676"/>
                  </a:lnTo>
                  <a:lnTo>
                    <a:pt x="1376368" y="1187757"/>
                  </a:lnTo>
                  <a:lnTo>
                    <a:pt x="1400906" y="1150251"/>
                  </a:lnTo>
                  <a:lnTo>
                    <a:pt x="1423237" y="1111247"/>
                  </a:lnTo>
                  <a:lnTo>
                    <a:pt x="1443272" y="1070833"/>
                  </a:lnTo>
                  <a:lnTo>
                    <a:pt x="1460923" y="1029098"/>
                  </a:lnTo>
                  <a:lnTo>
                    <a:pt x="1476102" y="986130"/>
                  </a:lnTo>
                  <a:lnTo>
                    <a:pt x="1488720" y="942018"/>
                  </a:lnTo>
                  <a:lnTo>
                    <a:pt x="1498688" y="896851"/>
                  </a:lnTo>
                  <a:lnTo>
                    <a:pt x="1505918" y="850718"/>
                  </a:lnTo>
                  <a:lnTo>
                    <a:pt x="1510320" y="803705"/>
                  </a:lnTo>
                  <a:lnTo>
                    <a:pt x="1511808" y="755904"/>
                  </a:lnTo>
                  <a:lnTo>
                    <a:pt x="1510320" y="708102"/>
                  </a:lnTo>
                  <a:lnTo>
                    <a:pt x="1505918" y="661089"/>
                  </a:lnTo>
                  <a:lnTo>
                    <a:pt x="1498688" y="614956"/>
                  </a:lnTo>
                  <a:lnTo>
                    <a:pt x="1488720" y="569789"/>
                  </a:lnTo>
                  <a:lnTo>
                    <a:pt x="1476102" y="525677"/>
                  </a:lnTo>
                  <a:lnTo>
                    <a:pt x="1460923" y="482709"/>
                  </a:lnTo>
                  <a:lnTo>
                    <a:pt x="1443272" y="440974"/>
                  </a:lnTo>
                  <a:lnTo>
                    <a:pt x="1423237" y="400560"/>
                  </a:lnTo>
                  <a:lnTo>
                    <a:pt x="1400906" y="361556"/>
                  </a:lnTo>
                  <a:lnTo>
                    <a:pt x="1376368" y="324050"/>
                  </a:lnTo>
                  <a:lnTo>
                    <a:pt x="1349712" y="288131"/>
                  </a:lnTo>
                  <a:lnTo>
                    <a:pt x="1321026" y="253888"/>
                  </a:lnTo>
                  <a:lnTo>
                    <a:pt x="1290399" y="221408"/>
                  </a:lnTo>
                  <a:lnTo>
                    <a:pt x="1257919" y="190781"/>
                  </a:lnTo>
                  <a:lnTo>
                    <a:pt x="1223676" y="162095"/>
                  </a:lnTo>
                  <a:lnTo>
                    <a:pt x="1187757" y="135439"/>
                  </a:lnTo>
                  <a:lnTo>
                    <a:pt x="1150251" y="110901"/>
                  </a:lnTo>
                  <a:lnTo>
                    <a:pt x="1111247" y="88570"/>
                  </a:lnTo>
                  <a:lnTo>
                    <a:pt x="1070833" y="68535"/>
                  </a:lnTo>
                  <a:lnTo>
                    <a:pt x="1029098" y="50884"/>
                  </a:lnTo>
                  <a:lnTo>
                    <a:pt x="986130" y="35705"/>
                  </a:lnTo>
                  <a:lnTo>
                    <a:pt x="942018" y="23087"/>
                  </a:lnTo>
                  <a:lnTo>
                    <a:pt x="896851" y="13119"/>
                  </a:lnTo>
                  <a:lnTo>
                    <a:pt x="850718" y="5889"/>
                  </a:lnTo>
                  <a:lnTo>
                    <a:pt x="803705" y="1487"/>
                  </a:lnTo>
                  <a:lnTo>
                    <a:pt x="7559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508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788453" y="2183936"/>
            <a:ext cx="4435656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9EFF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Maintain its commitment R&amp;D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E9EFF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87565" y="2502345"/>
            <a:ext cx="459803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9EFF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Focus on enhancing brand awareness and cultivating customer loyalty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E9EFF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19838" y="3962105"/>
            <a:ext cx="4418003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210820" algn="l"/>
              </a:tabLst>
              <a:defRPr/>
            </a:pPr>
            <a:r>
              <a:rPr kumimoji="0" lang="en-US" sz="1400" b="0" i="0" u="none" strike="noStrike" kern="1200" cap="none" spc="-10" normalizeH="0" baseline="0" noProof="0" dirty="0">
                <a:ln>
                  <a:noFill/>
                </a:ln>
                <a:solidFill>
                  <a:srgbClr val="E9EFF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Downward pressure on pricing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6819838" y="4598181"/>
            <a:ext cx="4565762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E9EFF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Impact: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srgbClr val="E9EFF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E9EF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9EF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23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E9EF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%</a:t>
            </a:r>
            <a:r>
              <a:rPr kumimoji="0" sz="1400" b="1" i="0" u="none" strike="noStrike" kern="1200" cap="none" spc="-25" normalizeH="0" baseline="0" noProof="0" dirty="0">
                <a:ln>
                  <a:noFill/>
                </a:ln>
                <a:solidFill>
                  <a:srgbClr val="E9EF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E9EFF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from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srgbClr val="E9EFF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E9EFF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target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srgbClr val="E9EFF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E9EFF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price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srgbClr val="E9EFF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kern="1200" cap="none" spc="-35" normalizeH="0" baseline="0" noProof="0" dirty="0">
                <a:ln>
                  <a:noFill/>
                </a:ln>
                <a:solidFill>
                  <a:srgbClr val="E9EFF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E9EFF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share price of ¥ 8.73)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E9EFF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4BB0964B-CC2A-A012-251B-97BCFBB2B062}"/>
              </a:ext>
            </a:extLst>
          </p:cNvPr>
          <p:cNvGraphicFramePr>
            <a:graphicFrameLocks noGrp="1"/>
          </p:cNvGraphicFramePr>
          <p:nvPr/>
        </p:nvGraphicFramePr>
        <p:xfrm>
          <a:off x="326497" y="1340195"/>
          <a:ext cx="4439411" cy="4604203"/>
        </p:xfrm>
        <a:graphic>
          <a:graphicData uri="http://schemas.openxmlformats.org/drawingml/2006/table">
            <a:tbl>
              <a:tblPr/>
              <a:tblGrid>
                <a:gridCol w="429074">
                  <a:extLst>
                    <a:ext uri="{9D8B030D-6E8A-4147-A177-3AD203B41FA5}">
                      <a16:colId xmlns:a16="http://schemas.microsoft.com/office/drawing/2014/main" val="984828339"/>
                    </a:ext>
                  </a:extLst>
                </a:gridCol>
                <a:gridCol w="245677">
                  <a:extLst>
                    <a:ext uri="{9D8B030D-6E8A-4147-A177-3AD203B41FA5}">
                      <a16:colId xmlns:a16="http://schemas.microsoft.com/office/drawing/2014/main" val="3244669616"/>
                    </a:ext>
                  </a:extLst>
                </a:gridCol>
                <a:gridCol w="752932">
                  <a:extLst>
                    <a:ext uri="{9D8B030D-6E8A-4147-A177-3AD203B41FA5}">
                      <a16:colId xmlns:a16="http://schemas.microsoft.com/office/drawing/2014/main" val="4292781824"/>
                    </a:ext>
                  </a:extLst>
                </a:gridCol>
                <a:gridCol w="752932">
                  <a:extLst>
                    <a:ext uri="{9D8B030D-6E8A-4147-A177-3AD203B41FA5}">
                      <a16:colId xmlns:a16="http://schemas.microsoft.com/office/drawing/2014/main" val="3079558814"/>
                    </a:ext>
                  </a:extLst>
                </a:gridCol>
                <a:gridCol w="752932">
                  <a:extLst>
                    <a:ext uri="{9D8B030D-6E8A-4147-A177-3AD203B41FA5}">
                      <a16:colId xmlns:a16="http://schemas.microsoft.com/office/drawing/2014/main" val="443512517"/>
                    </a:ext>
                  </a:extLst>
                </a:gridCol>
                <a:gridCol w="752932">
                  <a:extLst>
                    <a:ext uri="{9D8B030D-6E8A-4147-A177-3AD203B41FA5}">
                      <a16:colId xmlns:a16="http://schemas.microsoft.com/office/drawing/2014/main" val="1590256580"/>
                    </a:ext>
                  </a:extLst>
                </a:gridCol>
                <a:gridCol w="752932">
                  <a:extLst>
                    <a:ext uri="{9D8B030D-6E8A-4147-A177-3AD203B41FA5}">
                      <a16:colId xmlns:a16="http://schemas.microsoft.com/office/drawing/2014/main" val="1453953267"/>
                    </a:ext>
                  </a:extLst>
                </a:gridCol>
              </a:tblGrid>
              <a:tr h="752932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Probability</a:t>
                      </a:r>
                    </a:p>
                  </a:txBody>
                  <a:tcPr marL="127150" marR="127150" marT="63575" marB="63575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High</a:t>
                      </a:r>
                    </a:p>
                  </a:txBody>
                  <a:tcPr marL="22136" marR="22136" marT="22136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22136" marR="22136" marT="22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MR1</a:t>
                      </a:r>
                    </a:p>
                  </a:txBody>
                  <a:tcPr marL="22136" marR="22136" marT="22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22136" marR="22136" marT="22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22136" marR="22136" marT="22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416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22136" marR="22136" marT="22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53858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724918"/>
                  </a:ext>
                </a:extLst>
              </a:tr>
              <a:tr h="7529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Medium</a:t>
                      </a:r>
                    </a:p>
                  </a:txBody>
                  <a:tcPr marL="13245" marR="13245" marT="1324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22136" marR="22136" marT="22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PR1</a:t>
                      </a:r>
                    </a:p>
                  </a:txBody>
                  <a:tcPr marL="22136" marR="22136" marT="22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22136" marR="22136" marT="22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22136" marR="22136" marT="22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22136" marR="22136" marT="22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4165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74492"/>
                  </a:ext>
                </a:extLst>
              </a:tr>
              <a:tr h="7529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 rtl="0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Medium</a:t>
                      </a: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MR3</a:t>
                      </a:r>
                    </a:p>
                  </a:txBody>
                  <a:tcPr marL="22136" marR="22136" marT="22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22136" marR="22136" marT="22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OR2</a:t>
                      </a:r>
                    </a:p>
                  </a:txBody>
                  <a:tcPr marL="22136" marR="22136" marT="22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PR2</a:t>
                      </a:r>
                    </a:p>
                  </a:txBody>
                  <a:tcPr marL="22136" marR="22136" marT="22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22136" marR="22136" marT="22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4779"/>
                  </a:ext>
                </a:extLst>
              </a:tr>
              <a:tr h="7529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endParaRPr lang="zh-CN" alt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136" marR="22136" marT="221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22136" marR="22136" marT="22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2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22136" marR="22136" marT="22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OR1</a:t>
                      </a:r>
                    </a:p>
                  </a:txBody>
                  <a:tcPr marL="22136" marR="22136" marT="22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22136" marR="22136" marT="22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MR2</a:t>
                      </a:r>
                    </a:p>
                  </a:txBody>
                  <a:tcPr marL="22136" marR="22136" marT="22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148764"/>
                  </a:ext>
                </a:extLst>
              </a:tr>
              <a:tr h="7529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Low</a:t>
                      </a:r>
                    </a:p>
                  </a:txBody>
                  <a:tcPr marL="22136" marR="22136" marT="22136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22136" marR="22136" marT="22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F3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22136" marR="22136" marT="22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2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22136" marR="22136" marT="22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22136" marR="22136" marT="22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　</a:t>
                      </a:r>
                    </a:p>
                  </a:txBody>
                  <a:tcPr marL="22136" marR="22136" marT="221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152772"/>
                  </a:ext>
                </a:extLst>
              </a:tr>
              <a:tr h="388365">
                <a:tc>
                  <a:txBody>
                    <a:bodyPr/>
                    <a:lstStyle/>
                    <a:p>
                      <a:pPr algn="l" fontAlgn="b"/>
                      <a:endParaRPr lang="zh-CN" altLang="en-US" sz="1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136" marR="22136" marT="221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136" marR="22136" marT="221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Low</a:t>
                      </a:r>
                    </a:p>
                  </a:txBody>
                  <a:tcPr marL="22136" marR="22136" marT="2213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136" marR="22136" marT="2213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t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Moderate</a:t>
                      </a:r>
                    </a:p>
                  </a:txBody>
                  <a:tcPr marL="13245" marR="13245" marT="1324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zh-CN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High</a:t>
                      </a:r>
                    </a:p>
                  </a:txBody>
                  <a:tcPr marL="22136" marR="22136" marT="2213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1338062"/>
                  </a:ext>
                </a:extLst>
              </a:tr>
              <a:tr h="451178">
                <a:tc>
                  <a:txBody>
                    <a:bodyPr/>
                    <a:lstStyle/>
                    <a:p>
                      <a:pPr algn="l" fontAlgn="b"/>
                      <a:endParaRPr lang="zh-CN" alt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136" marR="22136" marT="221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22136" marR="22136" marT="221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Impact</a:t>
                      </a:r>
                    </a:p>
                  </a:txBody>
                  <a:tcPr marL="127150" marR="127150" marT="63575" marB="63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258741"/>
                  </a:ext>
                </a:extLst>
              </a:tr>
            </a:tbl>
          </a:graphicData>
        </a:graphic>
      </p:graphicFrame>
      <p:pic>
        <p:nvPicPr>
          <p:cNvPr id="62" name="图形 61" descr="锁定">
            <a:extLst>
              <a:ext uri="{FF2B5EF4-FFF2-40B4-BE49-F238E27FC236}">
                <a16:creationId xmlns:a16="http://schemas.microsoft.com/office/drawing/2014/main" id="{5A29F189-95E3-C5CB-D593-95A919C3A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0071" y="2507301"/>
            <a:ext cx="554311" cy="554311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CF1AD55B-84DE-1ABB-6625-1983C1C273D7}"/>
              </a:ext>
            </a:extLst>
          </p:cNvPr>
          <p:cNvGrpSpPr/>
          <p:nvPr/>
        </p:nvGrpSpPr>
        <p:grpSpPr>
          <a:xfrm>
            <a:off x="5594626" y="2078695"/>
            <a:ext cx="935494" cy="450257"/>
            <a:chOff x="6043124" y="2079964"/>
            <a:chExt cx="935494" cy="450257"/>
          </a:xfrm>
        </p:grpSpPr>
        <p:sp>
          <p:nvSpPr>
            <p:cNvPr id="44" name="object 44"/>
            <p:cNvSpPr txBox="1"/>
            <p:nvPr/>
          </p:nvSpPr>
          <p:spPr>
            <a:xfrm>
              <a:off x="6043124" y="2079964"/>
              <a:ext cx="935494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9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E9EFF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Mitigating</a:t>
              </a: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E9EFF3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63" name="object 19">
              <a:extLst>
                <a:ext uri="{FF2B5EF4-FFF2-40B4-BE49-F238E27FC236}">
                  <a16:creationId xmlns:a16="http://schemas.microsoft.com/office/drawing/2014/main" id="{4A8AB449-DAD7-3305-DE02-4A8AA9C1CAE0}"/>
                </a:ext>
              </a:extLst>
            </p:cNvPr>
            <p:cNvSpPr txBox="1"/>
            <p:nvPr/>
          </p:nvSpPr>
          <p:spPr>
            <a:xfrm>
              <a:off x="6175473" y="2302595"/>
              <a:ext cx="713654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9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0" normalizeH="0" baseline="0" noProof="0" dirty="0">
                  <a:ln>
                    <a:noFill/>
                  </a:ln>
                  <a:solidFill>
                    <a:srgbClr val="E9EFF3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Factors</a:t>
              </a: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E9EFF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1D24161-7B85-47D2-C41B-3FC17FA366B6}"/>
              </a:ext>
            </a:extLst>
          </p:cNvPr>
          <p:cNvGrpSpPr/>
          <p:nvPr/>
        </p:nvGrpSpPr>
        <p:grpSpPr>
          <a:xfrm>
            <a:off x="5594626" y="3905009"/>
            <a:ext cx="935494" cy="450257"/>
            <a:chOff x="6043124" y="3906278"/>
            <a:chExt cx="935494" cy="450257"/>
          </a:xfrm>
        </p:grpSpPr>
        <p:sp>
          <p:nvSpPr>
            <p:cNvPr id="67" name="object 44">
              <a:extLst>
                <a:ext uri="{FF2B5EF4-FFF2-40B4-BE49-F238E27FC236}">
                  <a16:creationId xmlns:a16="http://schemas.microsoft.com/office/drawing/2014/main" id="{84055518-F7E7-2BAD-E5F3-97A32115CB1C}"/>
                </a:ext>
              </a:extLst>
            </p:cNvPr>
            <p:cNvSpPr txBox="1"/>
            <p:nvPr/>
          </p:nvSpPr>
          <p:spPr>
            <a:xfrm>
              <a:off x="6043124" y="3906278"/>
              <a:ext cx="935494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9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E9EFF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Valuation</a:t>
              </a: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E9EFF3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69" name="object 19">
              <a:extLst>
                <a:ext uri="{FF2B5EF4-FFF2-40B4-BE49-F238E27FC236}">
                  <a16:creationId xmlns:a16="http://schemas.microsoft.com/office/drawing/2014/main" id="{2F4B29B3-CFC4-01C3-A91C-EC5B895D1856}"/>
                </a:ext>
              </a:extLst>
            </p:cNvPr>
            <p:cNvSpPr txBox="1"/>
            <p:nvPr/>
          </p:nvSpPr>
          <p:spPr>
            <a:xfrm>
              <a:off x="6175473" y="4128909"/>
              <a:ext cx="713654" cy="22762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9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-10" normalizeH="0" baseline="0" noProof="0" dirty="0">
                  <a:ln>
                    <a:noFill/>
                  </a:ln>
                  <a:solidFill>
                    <a:srgbClr val="E9EFF3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Impact</a:t>
              </a: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E9EFF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71" name="图形 70" descr="元">
            <a:extLst>
              <a:ext uri="{FF2B5EF4-FFF2-40B4-BE49-F238E27FC236}">
                <a16:creationId xmlns:a16="http://schemas.microsoft.com/office/drawing/2014/main" id="{D79410CC-DC63-A8C7-0C7C-B918A9886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3410" y="4418331"/>
            <a:ext cx="526008" cy="436509"/>
          </a:xfrm>
          <a:prstGeom prst="rect">
            <a:avLst/>
          </a:prstGeom>
        </p:spPr>
      </p:pic>
      <p:sp>
        <p:nvSpPr>
          <p:cNvPr id="18" name="object 52">
            <a:extLst>
              <a:ext uri="{FF2B5EF4-FFF2-40B4-BE49-F238E27FC236}">
                <a16:creationId xmlns:a16="http://schemas.microsoft.com/office/drawing/2014/main" id="{8692827D-6DAB-29DF-C087-3061E1A05273}"/>
              </a:ext>
            </a:extLst>
          </p:cNvPr>
          <p:cNvSpPr txBox="1"/>
          <p:nvPr/>
        </p:nvSpPr>
        <p:spPr>
          <a:xfrm>
            <a:off x="6842445" y="4266263"/>
            <a:ext cx="4418003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210820" algn="l"/>
              </a:tabLst>
              <a:defRPr/>
            </a:pPr>
            <a:r>
              <a:rPr kumimoji="0" lang="en-US" sz="1400" b="0" i="0" u="none" strike="noStrike" kern="1200" cap="none" spc="-10" normalizeH="0" baseline="0" noProof="0" dirty="0">
                <a:ln>
                  <a:noFill/>
                </a:ln>
                <a:solidFill>
                  <a:srgbClr val="E9EFF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Reduce margins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C2E5DD5-B029-50F4-F055-CFB5941E0CB3}"/>
              </a:ext>
            </a:extLst>
          </p:cNvPr>
          <p:cNvCxnSpPr>
            <a:cxnSpLocks/>
          </p:cNvCxnSpPr>
          <p:nvPr/>
        </p:nvCxnSpPr>
        <p:spPr>
          <a:xfrm flipH="1">
            <a:off x="8438104" y="4285805"/>
            <a:ext cx="498031" cy="188542"/>
          </a:xfrm>
          <a:prstGeom prst="straightConnector1">
            <a:avLst/>
          </a:prstGeom>
          <a:ln w="25400">
            <a:solidFill>
              <a:schemeClr val="bg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51">
            <a:extLst>
              <a:ext uri="{FF2B5EF4-FFF2-40B4-BE49-F238E27FC236}">
                <a16:creationId xmlns:a16="http://schemas.microsoft.com/office/drawing/2014/main" id="{D4D10698-DA9A-EFF3-895D-AEBFA6844F9C}"/>
              </a:ext>
            </a:extLst>
          </p:cNvPr>
          <p:cNvSpPr txBox="1"/>
          <p:nvPr/>
        </p:nvSpPr>
        <p:spPr>
          <a:xfrm>
            <a:off x="5948962" y="1398084"/>
            <a:ext cx="5620738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508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MR1  Competition Risk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5082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Calibri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924CB114-02B5-6581-AF48-405FB1161B60}"/>
              </a:ext>
            </a:extLst>
          </p:cNvPr>
          <p:cNvSpPr txBox="1">
            <a:spLocks/>
          </p:cNvSpPr>
          <p:nvPr/>
        </p:nvSpPr>
        <p:spPr>
          <a:xfrm>
            <a:off x="151587" y="304800"/>
            <a:ext cx="1040701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1" i="0">
                <a:solidFill>
                  <a:srgbClr val="3C9FDF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altLang="zh-CN" dirty="0">
                <a:solidFill>
                  <a:srgbClr val="1C50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Citations, References, and Appendix</a:t>
            </a:r>
            <a:endParaRPr lang="en-IN" spc="-1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21AC1EE9-A9F7-1301-5C06-0D96DF750939}"/>
              </a:ext>
            </a:extLst>
          </p:cNvPr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6822B0D0-86BB-E4A6-0613-036D94858DCD}"/>
              </a:ext>
            </a:extLst>
          </p:cNvPr>
          <p:cNvSpPr/>
          <p:nvPr/>
        </p:nvSpPr>
        <p:spPr>
          <a:xfrm>
            <a:off x="-381000" y="6477000"/>
            <a:ext cx="1160526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AA1CB18A-9246-F6AF-1873-8319AE667AB8}"/>
              </a:ext>
            </a:extLst>
          </p:cNvPr>
          <p:cNvSpPr/>
          <p:nvPr/>
        </p:nvSpPr>
        <p:spPr>
          <a:xfrm>
            <a:off x="11746800" y="6477000"/>
            <a:ext cx="28836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825B3EB8-44CD-C443-66F8-A38811C1A11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30800" y="6146812"/>
            <a:ext cx="504000" cy="504000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26" name="object 79">
            <a:extLst>
              <a:ext uri="{FF2B5EF4-FFF2-40B4-BE49-F238E27FC236}">
                <a16:creationId xmlns:a16="http://schemas.microsoft.com/office/drawing/2014/main" id="{717FA36E-4E83-EC5D-C603-713543A66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85294"/>
              </p:ext>
            </p:extLst>
          </p:nvPr>
        </p:nvGraphicFramePr>
        <p:xfrm>
          <a:off x="-543724" y="6681954"/>
          <a:ext cx="12960000" cy="216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6496">
                <a:tc>
                  <a:txBody>
                    <a:bodyPr/>
                    <a:lstStyle/>
                    <a:p>
                      <a:pPr marL="317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BACKGROUND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005"/>
                        </a:lnSpc>
                      </a:pPr>
                      <a:r>
                        <a:rPr lang="en-US" sz="1100" b="1" spc="-25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PRINCIPLES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 algn="ctr">
                        <a:lnSpc>
                          <a:spcPts val="1005"/>
                        </a:lnSpc>
                      </a:pPr>
                      <a:r>
                        <a:rPr lang="en-US" altLang="zh-CN" sz="1100" b="1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DEMO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CODE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ISSUES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218099"/>
                          </a:solidFill>
                          <a:latin typeface="+mn-lt"/>
                          <a:cs typeface="Calibri"/>
                        </a:rPr>
                        <a:t>REFERENCES</a:t>
                      </a:r>
                      <a:endParaRPr sz="1100" b="1" dirty="0">
                        <a:solidFill>
                          <a:srgbClr val="218099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object 46">
            <a:extLst>
              <a:ext uri="{FF2B5EF4-FFF2-40B4-BE49-F238E27FC236}">
                <a16:creationId xmlns:a16="http://schemas.microsoft.com/office/drawing/2014/main" id="{AE99BC3C-CB40-FFD8-AC01-784CBAA70A77}"/>
              </a:ext>
            </a:extLst>
          </p:cNvPr>
          <p:cNvSpPr txBox="1"/>
          <p:nvPr/>
        </p:nvSpPr>
        <p:spPr>
          <a:xfrm>
            <a:off x="78738" y="6248400"/>
            <a:ext cx="258826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i="1" dirty="0">
                <a:solidFill>
                  <a:srgbClr val="767070"/>
                </a:solidFill>
                <a:latin typeface="Calibri"/>
                <a:cs typeface="Calibri"/>
              </a:rPr>
              <a:t>Source:</a:t>
            </a:r>
            <a:r>
              <a:rPr sz="1100" i="1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767070"/>
                </a:solidFill>
                <a:latin typeface="Calibri"/>
                <a:cs typeface="Calibri"/>
              </a:rPr>
              <a:t>Team</a:t>
            </a:r>
            <a:r>
              <a:rPr sz="1100" i="1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100" i="1" spc="-10" dirty="0">
                <a:solidFill>
                  <a:srgbClr val="767070"/>
                </a:solidFill>
                <a:latin typeface="Calibri"/>
                <a:cs typeface="Calibri"/>
              </a:rPr>
              <a:t>Analysis</a:t>
            </a:r>
            <a:r>
              <a:rPr lang="en-US" sz="1100" i="1" spc="-10" dirty="0">
                <a:solidFill>
                  <a:srgbClr val="767070"/>
                </a:solidFill>
                <a:latin typeface="Calibri"/>
                <a:cs typeface="Calibri"/>
              </a:rPr>
              <a:t>, Bloomberg</a:t>
            </a:r>
            <a:endParaRPr sz="11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4845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主题​​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主题​​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主题​​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主题​​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4099</TotalTime>
  <Words>804</Words>
  <Application>Microsoft Office PowerPoint</Application>
  <PresentationFormat>宽屏</PresentationFormat>
  <Paragraphs>331</Paragraphs>
  <Slides>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等线</vt:lpstr>
      <vt:lpstr>宋体</vt:lpstr>
      <vt:lpstr>Arial</vt:lpstr>
      <vt:lpstr>Arial Bold</vt:lpstr>
      <vt:lpstr>Calibri</vt:lpstr>
      <vt:lpstr>Calibri Light</vt:lpstr>
      <vt:lpstr>Cambria Math</vt:lpstr>
      <vt:lpstr>Trebuchet MS</vt:lpstr>
      <vt:lpstr>Office Theme</vt:lpstr>
      <vt:lpstr>WPS</vt:lpstr>
      <vt:lpstr>1_WPS</vt:lpstr>
      <vt:lpstr>1_Office 2013 - 2022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Sophie Borge</dc:creator>
  <cp:lastModifiedBy>荣泽 高</cp:lastModifiedBy>
  <cp:revision>43</cp:revision>
  <dcterms:created xsi:type="dcterms:W3CDTF">2023-12-26T08:54:11Z</dcterms:created>
  <dcterms:modified xsi:type="dcterms:W3CDTF">2025-08-21T17:40:24Z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2023-12-26T00:00:00Z</vt:filetime>
  </property>
  <property fmtid="{D5CDD505-2E9C-101B-9397-08002B2CF9AE}" pid="5" name="Producer">
    <vt:lpwstr>Microsoft® PowerPoint® for Microsoft 365</vt:lpwstr>
  </property>
</Properties>
</file>