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8" r:id="rId3"/>
    <p:sldMasterId id="2147483701" r:id="rId4"/>
  </p:sldMasterIdLst>
  <p:notesMasterIdLst>
    <p:notesMasterId r:id="rId14"/>
  </p:notesMasterIdLst>
  <p:sldIdLst>
    <p:sldId id="375" r:id="rId5"/>
    <p:sldId id="376" r:id="rId6"/>
    <p:sldId id="377" r:id="rId7"/>
    <p:sldId id="388" r:id="rId8"/>
    <p:sldId id="389" r:id="rId9"/>
    <p:sldId id="258" r:id="rId10"/>
    <p:sldId id="368" r:id="rId11"/>
    <p:sldId id="285" r:id="rId12"/>
    <p:sldId id="358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5B5"/>
    <a:srgbClr val="538234"/>
    <a:srgbClr val="01AF34"/>
    <a:srgbClr val="218099"/>
    <a:srgbClr val="1C507C"/>
    <a:srgbClr val="BEDFF6"/>
    <a:srgbClr val="6294C2"/>
    <a:srgbClr val="2E4553"/>
    <a:srgbClr val="A8BED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46"/>
    <p:restoredTop sz="94650"/>
  </p:normalViewPr>
  <p:slideViewPr>
    <p:cSldViewPr>
      <p:cViewPr varScale="1">
        <p:scale>
          <a:sx n="150" d="100"/>
          <a:sy n="150" d="100"/>
        </p:scale>
        <p:origin x="244" y="72"/>
      </p:cViewPr>
      <p:guideLst>
        <p:guide orient="horz" pos="2880"/>
        <p:guide pos="2160"/>
      </p:guideLst>
    </p:cSldViewPr>
  </p:slideViewPr>
  <p:notesTextViewPr>
    <p:cViewPr>
      <p:scale>
        <a:sx n="65" d="100"/>
        <a:sy n="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4109-4B96-7646-8ACD-8204F5DB5881}" type="datetimeFigureOut">
              <a:rPr kumimoji="1" lang="zh-CN" altLang="en-US" smtClean="0"/>
              <a:t>2025/8/21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8B0E1-0995-E443-B882-E0EC1258CC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8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C989E-DD29-7B47-B07F-31EEBC7DD48A}" type="slidenum">
              <a:rPr kumimoji="1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960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0DACE-38E0-42D2-9336-2B707D34BC6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36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D8B0E1-0995-E443-B882-E0EC1258CCE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06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8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645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0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06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79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3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69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223075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7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33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33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82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621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583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48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43328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502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8522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39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94577"/>
            <a:ext cx="4678680" cy="6350"/>
          </a:xfrm>
          <a:custGeom>
            <a:avLst/>
            <a:gdLst/>
            <a:ahLst/>
            <a:cxnLst/>
            <a:rect l="l" t="t" r="r" b="b"/>
            <a:pathLst>
              <a:path w="4678680" h="6350">
                <a:moveTo>
                  <a:pt x="0" y="6350"/>
                </a:moveTo>
                <a:lnTo>
                  <a:pt x="4678680" y="6350"/>
                </a:lnTo>
                <a:lnTo>
                  <a:pt x="467868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047488" y="6394577"/>
            <a:ext cx="7145020" cy="6350"/>
          </a:xfrm>
          <a:custGeom>
            <a:avLst/>
            <a:gdLst/>
            <a:ahLst/>
            <a:cxnLst/>
            <a:rect l="l" t="t" r="r" b="b"/>
            <a:pathLst>
              <a:path w="7145020" h="6350">
                <a:moveTo>
                  <a:pt x="0" y="6350"/>
                </a:moveTo>
                <a:lnTo>
                  <a:pt x="7144511" y="6350"/>
                </a:lnTo>
                <a:lnTo>
                  <a:pt x="7144511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759" y="6161532"/>
            <a:ext cx="280976" cy="4343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09244" y="1836419"/>
            <a:ext cx="4549140" cy="3923029"/>
          </a:xfrm>
          <a:custGeom>
            <a:avLst/>
            <a:gdLst/>
            <a:ahLst/>
            <a:cxnLst/>
            <a:rect l="l" t="t" r="r" b="b"/>
            <a:pathLst>
              <a:path w="4549140" h="3923029">
                <a:moveTo>
                  <a:pt x="51816" y="3910584"/>
                </a:moveTo>
                <a:lnTo>
                  <a:pt x="0" y="3910584"/>
                </a:lnTo>
                <a:lnTo>
                  <a:pt x="0" y="3922776"/>
                </a:lnTo>
                <a:lnTo>
                  <a:pt x="51816" y="3922776"/>
                </a:lnTo>
                <a:lnTo>
                  <a:pt x="51816" y="3910584"/>
                </a:lnTo>
                <a:close/>
              </a:path>
              <a:path w="4549140" h="3923029">
                <a:moveTo>
                  <a:pt x="164592" y="3907536"/>
                </a:moveTo>
                <a:lnTo>
                  <a:pt x="112776" y="3907536"/>
                </a:lnTo>
                <a:lnTo>
                  <a:pt x="112776" y="3922776"/>
                </a:lnTo>
                <a:lnTo>
                  <a:pt x="164592" y="3922776"/>
                </a:lnTo>
                <a:lnTo>
                  <a:pt x="164592" y="3907536"/>
                </a:lnTo>
                <a:close/>
              </a:path>
              <a:path w="4549140" h="3923029">
                <a:moveTo>
                  <a:pt x="275844" y="3895344"/>
                </a:moveTo>
                <a:lnTo>
                  <a:pt x="225552" y="3895344"/>
                </a:lnTo>
                <a:lnTo>
                  <a:pt x="225552" y="3922776"/>
                </a:lnTo>
                <a:lnTo>
                  <a:pt x="275844" y="3922776"/>
                </a:lnTo>
                <a:lnTo>
                  <a:pt x="275844" y="3895344"/>
                </a:lnTo>
                <a:close/>
              </a:path>
              <a:path w="4549140" h="3923029">
                <a:moveTo>
                  <a:pt x="388620" y="3892296"/>
                </a:moveTo>
                <a:lnTo>
                  <a:pt x="338328" y="3892296"/>
                </a:lnTo>
                <a:lnTo>
                  <a:pt x="338328" y="3922776"/>
                </a:lnTo>
                <a:lnTo>
                  <a:pt x="388620" y="3922776"/>
                </a:lnTo>
                <a:lnTo>
                  <a:pt x="388620" y="3892296"/>
                </a:lnTo>
                <a:close/>
              </a:path>
              <a:path w="4549140" h="3923029">
                <a:moveTo>
                  <a:pt x="501396" y="3887724"/>
                </a:moveTo>
                <a:lnTo>
                  <a:pt x="449580" y="3887724"/>
                </a:lnTo>
                <a:lnTo>
                  <a:pt x="449580" y="3922776"/>
                </a:lnTo>
                <a:lnTo>
                  <a:pt x="501396" y="3922776"/>
                </a:lnTo>
                <a:lnTo>
                  <a:pt x="501396" y="3887724"/>
                </a:lnTo>
                <a:close/>
              </a:path>
              <a:path w="4549140" h="3923029">
                <a:moveTo>
                  <a:pt x="614172" y="3883152"/>
                </a:moveTo>
                <a:lnTo>
                  <a:pt x="562356" y="3883152"/>
                </a:lnTo>
                <a:lnTo>
                  <a:pt x="562356" y="3922776"/>
                </a:lnTo>
                <a:lnTo>
                  <a:pt x="614172" y="3922776"/>
                </a:lnTo>
                <a:lnTo>
                  <a:pt x="614172" y="3883152"/>
                </a:lnTo>
                <a:close/>
              </a:path>
              <a:path w="4549140" h="3923029">
                <a:moveTo>
                  <a:pt x="725424" y="3872484"/>
                </a:moveTo>
                <a:lnTo>
                  <a:pt x="675132" y="3872484"/>
                </a:lnTo>
                <a:lnTo>
                  <a:pt x="675132" y="3922776"/>
                </a:lnTo>
                <a:lnTo>
                  <a:pt x="725424" y="3922776"/>
                </a:lnTo>
                <a:lnTo>
                  <a:pt x="725424" y="3872484"/>
                </a:lnTo>
                <a:close/>
              </a:path>
              <a:path w="4549140" h="3923029">
                <a:moveTo>
                  <a:pt x="838200" y="3845052"/>
                </a:moveTo>
                <a:lnTo>
                  <a:pt x="787908" y="3845052"/>
                </a:lnTo>
                <a:lnTo>
                  <a:pt x="787908" y="3922776"/>
                </a:lnTo>
                <a:lnTo>
                  <a:pt x="838200" y="3922776"/>
                </a:lnTo>
                <a:lnTo>
                  <a:pt x="838200" y="3845052"/>
                </a:lnTo>
                <a:close/>
              </a:path>
              <a:path w="4549140" h="3923029">
                <a:moveTo>
                  <a:pt x="950976" y="3832860"/>
                </a:moveTo>
                <a:lnTo>
                  <a:pt x="899160" y="3832860"/>
                </a:lnTo>
                <a:lnTo>
                  <a:pt x="899160" y="3922776"/>
                </a:lnTo>
                <a:lnTo>
                  <a:pt x="950976" y="3922776"/>
                </a:lnTo>
                <a:lnTo>
                  <a:pt x="950976" y="3832860"/>
                </a:lnTo>
                <a:close/>
              </a:path>
              <a:path w="4549140" h="3923029">
                <a:moveTo>
                  <a:pt x="1063752" y="3814572"/>
                </a:moveTo>
                <a:lnTo>
                  <a:pt x="1011936" y="3814572"/>
                </a:lnTo>
                <a:lnTo>
                  <a:pt x="1011936" y="3922776"/>
                </a:lnTo>
                <a:lnTo>
                  <a:pt x="1063752" y="3922776"/>
                </a:lnTo>
                <a:lnTo>
                  <a:pt x="1063752" y="3814572"/>
                </a:lnTo>
                <a:close/>
              </a:path>
              <a:path w="4549140" h="3923029">
                <a:moveTo>
                  <a:pt x="1175004" y="3797808"/>
                </a:moveTo>
                <a:lnTo>
                  <a:pt x="1124712" y="3797808"/>
                </a:lnTo>
                <a:lnTo>
                  <a:pt x="1124712" y="3922776"/>
                </a:lnTo>
                <a:lnTo>
                  <a:pt x="1175004" y="3922776"/>
                </a:lnTo>
                <a:lnTo>
                  <a:pt x="1175004" y="3797808"/>
                </a:lnTo>
                <a:close/>
              </a:path>
              <a:path w="4549140" h="3923029">
                <a:moveTo>
                  <a:pt x="1287780" y="3726180"/>
                </a:moveTo>
                <a:lnTo>
                  <a:pt x="1237488" y="3726180"/>
                </a:lnTo>
                <a:lnTo>
                  <a:pt x="1237488" y="3922776"/>
                </a:lnTo>
                <a:lnTo>
                  <a:pt x="1287780" y="3922776"/>
                </a:lnTo>
                <a:lnTo>
                  <a:pt x="1287780" y="3726180"/>
                </a:lnTo>
                <a:close/>
              </a:path>
              <a:path w="4549140" h="3923029">
                <a:moveTo>
                  <a:pt x="1400556" y="3680460"/>
                </a:moveTo>
                <a:lnTo>
                  <a:pt x="1348740" y="3680460"/>
                </a:lnTo>
                <a:lnTo>
                  <a:pt x="1348740" y="3922776"/>
                </a:lnTo>
                <a:lnTo>
                  <a:pt x="1400556" y="3922776"/>
                </a:lnTo>
                <a:lnTo>
                  <a:pt x="1400556" y="3680460"/>
                </a:lnTo>
                <a:close/>
              </a:path>
              <a:path w="4549140" h="3923029">
                <a:moveTo>
                  <a:pt x="1513332" y="3616452"/>
                </a:moveTo>
                <a:lnTo>
                  <a:pt x="1461516" y="3616452"/>
                </a:lnTo>
                <a:lnTo>
                  <a:pt x="1461516" y="3922776"/>
                </a:lnTo>
                <a:lnTo>
                  <a:pt x="1513332" y="3922776"/>
                </a:lnTo>
                <a:lnTo>
                  <a:pt x="1513332" y="3616452"/>
                </a:lnTo>
                <a:close/>
              </a:path>
              <a:path w="4549140" h="3923029">
                <a:moveTo>
                  <a:pt x="1626108" y="3561588"/>
                </a:moveTo>
                <a:lnTo>
                  <a:pt x="1574292" y="3561588"/>
                </a:lnTo>
                <a:lnTo>
                  <a:pt x="1574292" y="3922776"/>
                </a:lnTo>
                <a:lnTo>
                  <a:pt x="1626108" y="3922776"/>
                </a:lnTo>
                <a:lnTo>
                  <a:pt x="1626108" y="3561588"/>
                </a:lnTo>
                <a:close/>
              </a:path>
              <a:path w="4549140" h="3923029">
                <a:moveTo>
                  <a:pt x="1737360" y="3491484"/>
                </a:moveTo>
                <a:lnTo>
                  <a:pt x="1687068" y="3491484"/>
                </a:lnTo>
                <a:lnTo>
                  <a:pt x="1687068" y="3922776"/>
                </a:lnTo>
                <a:lnTo>
                  <a:pt x="1737360" y="3922776"/>
                </a:lnTo>
                <a:lnTo>
                  <a:pt x="1737360" y="3491484"/>
                </a:lnTo>
                <a:close/>
              </a:path>
              <a:path w="4549140" h="3923029">
                <a:moveTo>
                  <a:pt x="1850136" y="3381756"/>
                </a:moveTo>
                <a:lnTo>
                  <a:pt x="1799844" y="3381756"/>
                </a:lnTo>
                <a:lnTo>
                  <a:pt x="1799844" y="3922776"/>
                </a:lnTo>
                <a:lnTo>
                  <a:pt x="1850136" y="3922776"/>
                </a:lnTo>
                <a:lnTo>
                  <a:pt x="1850136" y="3381756"/>
                </a:lnTo>
                <a:close/>
              </a:path>
              <a:path w="4549140" h="3923029">
                <a:moveTo>
                  <a:pt x="1962912" y="3334512"/>
                </a:moveTo>
                <a:lnTo>
                  <a:pt x="1911096" y="3334512"/>
                </a:lnTo>
                <a:lnTo>
                  <a:pt x="1911096" y="3922776"/>
                </a:lnTo>
                <a:lnTo>
                  <a:pt x="1962912" y="3922776"/>
                </a:lnTo>
                <a:lnTo>
                  <a:pt x="1962912" y="3334512"/>
                </a:lnTo>
                <a:close/>
              </a:path>
              <a:path w="4549140" h="3923029">
                <a:moveTo>
                  <a:pt x="2075688" y="3244596"/>
                </a:moveTo>
                <a:lnTo>
                  <a:pt x="2023872" y="3244596"/>
                </a:lnTo>
                <a:lnTo>
                  <a:pt x="2023872" y="3922776"/>
                </a:lnTo>
                <a:lnTo>
                  <a:pt x="2075688" y="3922776"/>
                </a:lnTo>
                <a:lnTo>
                  <a:pt x="2075688" y="3244596"/>
                </a:lnTo>
                <a:close/>
              </a:path>
              <a:path w="4549140" h="3923029">
                <a:moveTo>
                  <a:pt x="2186940" y="3137916"/>
                </a:moveTo>
                <a:lnTo>
                  <a:pt x="2136648" y="3137916"/>
                </a:lnTo>
                <a:lnTo>
                  <a:pt x="2136648" y="3922776"/>
                </a:lnTo>
                <a:lnTo>
                  <a:pt x="2186940" y="3922776"/>
                </a:lnTo>
                <a:lnTo>
                  <a:pt x="2186940" y="3137916"/>
                </a:lnTo>
                <a:close/>
              </a:path>
              <a:path w="4549140" h="3923029">
                <a:moveTo>
                  <a:pt x="2299716" y="3028188"/>
                </a:moveTo>
                <a:lnTo>
                  <a:pt x="2249424" y="3028188"/>
                </a:lnTo>
                <a:lnTo>
                  <a:pt x="2249424" y="3922776"/>
                </a:lnTo>
                <a:lnTo>
                  <a:pt x="2299716" y="3922776"/>
                </a:lnTo>
                <a:lnTo>
                  <a:pt x="2299716" y="3028188"/>
                </a:lnTo>
                <a:close/>
              </a:path>
              <a:path w="4549140" h="3923029">
                <a:moveTo>
                  <a:pt x="2412492" y="2903220"/>
                </a:moveTo>
                <a:lnTo>
                  <a:pt x="2360676" y="2903220"/>
                </a:lnTo>
                <a:lnTo>
                  <a:pt x="2360676" y="3922776"/>
                </a:lnTo>
                <a:lnTo>
                  <a:pt x="2412492" y="3922776"/>
                </a:lnTo>
                <a:lnTo>
                  <a:pt x="2412492" y="2903220"/>
                </a:lnTo>
                <a:close/>
              </a:path>
              <a:path w="4549140" h="3923029">
                <a:moveTo>
                  <a:pt x="2525268" y="2778252"/>
                </a:moveTo>
                <a:lnTo>
                  <a:pt x="2473452" y="2778252"/>
                </a:lnTo>
                <a:lnTo>
                  <a:pt x="2473452" y="3922776"/>
                </a:lnTo>
                <a:lnTo>
                  <a:pt x="2525268" y="3922776"/>
                </a:lnTo>
                <a:lnTo>
                  <a:pt x="2525268" y="2778252"/>
                </a:lnTo>
                <a:close/>
              </a:path>
              <a:path w="4549140" h="3923029">
                <a:moveTo>
                  <a:pt x="2638044" y="2659380"/>
                </a:moveTo>
                <a:lnTo>
                  <a:pt x="2586228" y="2659380"/>
                </a:lnTo>
                <a:lnTo>
                  <a:pt x="2586228" y="3922776"/>
                </a:lnTo>
                <a:lnTo>
                  <a:pt x="2638044" y="3922776"/>
                </a:lnTo>
                <a:lnTo>
                  <a:pt x="2638044" y="2659380"/>
                </a:lnTo>
                <a:close/>
              </a:path>
              <a:path w="4549140" h="3923029">
                <a:moveTo>
                  <a:pt x="2749296" y="2502408"/>
                </a:moveTo>
                <a:lnTo>
                  <a:pt x="2699004" y="2502408"/>
                </a:lnTo>
                <a:lnTo>
                  <a:pt x="2699004" y="3922776"/>
                </a:lnTo>
                <a:lnTo>
                  <a:pt x="2749296" y="3922776"/>
                </a:lnTo>
                <a:lnTo>
                  <a:pt x="2749296" y="2502408"/>
                </a:lnTo>
                <a:close/>
              </a:path>
              <a:path w="4549140" h="3923029">
                <a:moveTo>
                  <a:pt x="2862072" y="2372868"/>
                </a:moveTo>
                <a:lnTo>
                  <a:pt x="2811780" y="2372868"/>
                </a:lnTo>
                <a:lnTo>
                  <a:pt x="2811780" y="3922776"/>
                </a:lnTo>
                <a:lnTo>
                  <a:pt x="2862072" y="3922776"/>
                </a:lnTo>
                <a:lnTo>
                  <a:pt x="2862072" y="2372868"/>
                </a:lnTo>
                <a:close/>
              </a:path>
              <a:path w="4549140" h="3923029">
                <a:moveTo>
                  <a:pt x="2974848" y="2228088"/>
                </a:moveTo>
                <a:lnTo>
                  <a:pt x="2923032" y="2228100"/>
                </a:lnTo>
                <a:lnTo>
                  <a:pt x="2923032" y="3922776"/>
                </a:lnTo>
                <a:lnTo>
                  <a:pt x="2974848" y="3922776"/>
                </a:lnTo>
                <a:lnTo>
                  <a:pt x="2974848" y="2228088"/>
                </a:lnTo>
                <a:close/>
              </a:path>
              <a:path w="4549140" h="3923029">
                <a:moveTo>
                  <a:pt x="3087624" y="2075688"/>
                </a:moveTo>
                <a:lnTo>
                  <a:pt x="3035808" y="2075700"/>
                </a:lnTo>
                <a:lnTo>
                  <a:pt x="3035808" y="3922776"/>
                </a:lnTo>
                <a:lnTo>
                  <a:pt x="3087624" y="3922776"/>
                </a:lnTo>
                <a:lnTo>
                  <a:pt x="3087624" y="2075688"/>
                </a:lnTo>
                <a:close/>
              </a:path>
              <a:path w="4549140" h="3923029">
                <a:moveTo>
                  <a:pt x="3198876" y="1918716"/>
                </a:moveTo>
                <a:lnTo>
                  <a:pt x="3148584" y="1918716"/>
                </a:lnTo>
                <a:lnTo>
                  <a:pt x="3148584" y="3922776"/>
                </a:lnTo>
                <a:lnTo>
                  <a:pt x="3198876" y="3922788"/>
                </a:lnTo>
                <a:lnTo>
                  <a:pt x="3198876" y="1918716"/>
                </a:lnTo>
                <a:close/>
              </a:path>
              <a:path w="4549140" h="3923029">
                <a:moveTo>
                  <a:pt x="3311652" y="1709928"/>
                </a:moveTo>
                <a:lnTo>
                  <a:pt x="3261360" y="1709928"/>
                </a:lnTo>
                <a:lnTo>
                  <a:pt x="3261360" y="3922776"/>
                </a:lnTo>
                <a:lnTo>
                  <a:pt x="3311652" y="3922788"/>
                </a:lnTo>
                <a:lnTo>
                  <a:pt x="3311652" y="1709928"/>
                </a:lnTo>
                <a:close/>
              </a:path>
              <a:path w="4549140" h="3923029">
                <a:moveTo>
                  <a:pt x="3424428" y="1577340"/>
                </a:moveTo>
                <a:lnTo>
                  <a:pt x="3372612" y="1577340"/>
                </a:lnTo>
                <a:lnTo>
                  <a:pt x="3372612" y="3922776"/>
                </a:lnTo>
                <a:lnTo>
                  <a:pt x="3424428" y="3922788"/>
                </a:lnTo>
                <a:lnTo>
                  <a:pt x="3424428" y="1577340"/>
                </a:lnTo>
                <a:close/>
              </a:path>
              <a:path w="4549140" h="3923029">
                <a:moveTo>
                  <a:pt x="3537204" y="1440180"/>
                </a:moveTo>
                <a:lnTo>
                  <a:pt x="3485388" y="1440180"/>
                </a:lnTo>
                <a:lnTo>
                  <a:pt x="3485388" y="3922776"/>
                </a:lnTo>
                <a:lnTo>
                  <a:pt x="3537204" y="3922788"/>
                </a:lnTo>
                <a:lnTo>
                  <a:pt x="3537204" y="1440180"/>
                </a:lnTo>
                <a:close/>
              </a:path>
              <a:path w="4549140" h="3923029">
                <a:moveTo>
                  <a:pt x="3648456" y="1263396"/>
                </a:moveTo>
                <a:lnTo>
                  <a:pt x="3598164" y="1263396"/>
                </a:lnTo>
                <a:lnTo>
                  <a:pt x="3598164" y="3922776"/>
                </a:lnTo>
                <a:lnTo>
                  <a:pt x="3648456" y="3922788"/>
                </a:lnTo>
                <a:lnTo>
                  <a:pt x="3648456" y="1263396"/>
                </a:lnTo>
                <a:close/>
              </a:path>
              <a:path w="4549140" h="3923029">
                <a:moveTo>
                  <a:pt x="3761232" y="1103376"/>
                </a:moveTo>
                <a:lnTo>
                  <a:pt x="3710940" y="1103376"/>
                </a:lnTo>
                <a:lnTo>
                  <a:pt x="3710940" y="3922776"/>
                </a:lnTo>
                <a:lnTo>
                  <a:pt x="3761232" y="3922788"/>
                </a:lnTo>
                <a:lnTo>
                  <a:pt x="3761232" y="1103376"/>
                </a:lnTo>
                <a:close/>
              </a:path>
              <a:path w="4549140" h="3923029">
                <a:moveTo>
                  <a:pt x="3874008" y="922020"/>
                </a:moveTo>
                <a:lnTo>
                  <a:pt x="3822192" y="922020"/>
                </a:lnTo>
                <a:lnTo>
                  <a:pt x="3822192" y="3922776"/>
                </a:lnTo>
                <a:lnTo>
                  <a:pt x="3874008" y="3922788"/>
                </a:lnTo>
                <a:lnTo>
                  <a:pt x="3874008" y="922020"/>
                </a:lnTo>
                <a:close/>
              </a:path>
              <a:path w="4549140" h="3923029">
                <a:moveTo>
                  <a:pt x="3986784" y="765048"/>
                </a:moveTo>
                <a:lnTo>
                  <a:pt x="3934968" y="765048"/>
                </a:lnTo>
                <a:lnTo>
                  <a:pt x="3934968" y="3922776"/>
                </a:lnTo>
                <a:lnTo>
                  <a:pt x="3986784" y="3922788"/>
                </a:lnTo>
                <a:lnTo>
                  <a:pt x="3986784" y="765048"/>
                </a:lnTo>
                <a:close/>
              </a:path>
              <a:path w="4549140" h="3923029">
                <a:moveTo>
                  <a:pt x="4099560" y="612648"/>
                </a:moveTo>
                <a:lnTo>
                  <a:pt x="4047744" y="612648"/>
                </a:lnTo>
                <a:lnTo>
                  <a:pt x="4047744" y="3922776"/>
                </a:lnTo>
                <a:lnTo>
                  <a:pt x="4099560" y="3922788"/>
                </a:lnTo>
                <a:lnTo>
                  <a:pt x="4099560" y="612648"/>
                </a:lnTo>
                <a:close/>
              </a:path>
              <a:path w="4549140" h="3923029">
                <a:moveTo>
                  <a:pt x="4210812" y="463296"/>
                </a:moveTo>
                <a:lnTo>
                  <a:pt x="4160520" y="463296"/>
                </a:lnTo>
                <a:lnTo>
                  <a:pt x="4160520" y="3922776"/>
                </a:lnTo>
                <a:lnTo>
                  <a:pt x="4210812" y="3922788"/>
                </a:lnTo>
                <a:lnTo>
                  <a:pt x="4210812" y="463296"/>
                </a:lnTo>
                <a:close/>
              </a:path>
              <a:path w="4549140" h="3923029">
                <a:moveTo>
                  <a:pt x="4323588" y="310896"/>
                </a:moveTo>
                <a:lnTo>
                  <a:pt x="4273296" y="310896"/>
                </a:lnTo>
                <a:lnTo>
                  <a:pt x="4273296" y="3922776"/>
                </a:lnTo>
                <a:lnTo>
                  <a:pt x="4323588" y="3922788"/>
                </a:lnTo>
                <a:lnTo>
                  <a:pt x="4323588" y="310896"/>
                </a:lnTo>
                <a:close/>
              </a:path>
              <a:path w="4549140" h="3923029">
                <a:moveTo>
                  <a:pt x="4436364" y="156972"/>
                </a:moveTo>
                <a:lnTo>
                  <a:pt x="4384548" y="156972"/>
                </a:lnTo>
                <a:lnTo>
                  <a:pt x="4384548" y="3922776"/>
                </a:lnTo>
                <a:lnTo>
                  <a:pt x="4436364" y="3922788"/>
                </a:lnTo>
                <a:lnTo>
                  <a:pt x="4436364" y="156972"/>
                </a:lnTo>
                <a:close/>
              </a:path>
              <a:path w="4549140" h="3923029">
                <a:moveTo>
                  <a:pt x="4549140" y="0"/>
                </a:moveTo>
                <a:lnTo>
                  <a:pt x="4497324" y="0"/>
                </a:lnTo>
                <a:lnTo>
                  <a:pt x="4497324" y="3922776"/>
                </a:lnTo>
                <a:lnTo>
                  <a:pt x="4549140" y="3922788"/>
                </a:lnTo>
                <a:lnTo>
                  <a:pt x="4549140" y="0"/>
                </a:lnTo>
                <a:close/>
              </a:path>
            </a:pathLst>
          </a:custGeom>
          <a:solidFill>
            <a:srgbClr val="3C9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8763" y="5759196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1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63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252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255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97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627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64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366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0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1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5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399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3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587" y="301878"/>
            <a:ext cx="1040701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647" y="1247800"/>
            <a:ext cx="10444480" cy="401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0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2025/8/21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9A22-BBCE-4D6B-9AEE-902CD5C1164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C3D8-0E1B-437B-B6D9-F70F42FF2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9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wmf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4.wmf"/><Relationship Id="rId7" Type="http://schemas.openxmlformats.org/officeDocument/2006/relationships/image" Target="../media/image5.png"/><Relationship Id="rId12" Type="http://schemas.openxmlformats.org/officeDocument/2006/relationships/oleObject" Target="../embeddings/oleObject2.bin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oleObject" Target="../embeddings/oleObject5.bin"/><Relationship Id="rId1" Type="http://schemas.openxmlformats.org/officeDocument/2006/relationships/tags" Target="../tags/tag1.xml"/><Relationship Id="rId6" Type="http://schemas.openxmlformats.org/officeDocument/2006/relationships/image" Target="../media/image4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3.bin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microsoft.com/office/2007/relationships/hdphoto" Target="../media/hdphoto1.wdp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7.jpe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microsoft.com/office/2007/relationships/hdphoto" Target="../media/hdphoto1.wdp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Relationship Id="rId6" Type="http://schemas.openxmlformats.org/officeDocument/2006/relationships/hyperlink" Target="https://github.com/zeron-G/Rust-Developer-Test-Assignment_StableSwap-Implementation/blob/main/src/lib.rs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5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4B8C27E-BC9A-5182-5326-AB1989A9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071" y="304800"/>
            <a:ext cx="12192000" cy="663556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8100000">
            <a:off x="-1418158" y="4014016"/>
            <a:ext cx="15764803" cy="5967257"/>
            <a:chOff x="0" y="0"/>
            <a:chExt cx="35276568" cy="140933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276569" cy="14093346"/>
            </a:xfrm>
            <a:custGeom>
              <a:avLst/>
              <a:gdLst/>
              <a:ahLst/>
              <a:cxnLst/>
              <a:rect l="l" t="t" r="r" b="b"/>
              <a:pathLst>
                <a:path w="35276569" h="14093346">
                  <a:moveTo>
                    <a:pt x="0" y="0"/>
                  </a:moveTo>
                  <a:lnTo>
                    <a:pt x="35276569" y="0"/>
                  </a:lnTo>
                  <a:lnTo>
                    <a:pt x="35276569" y="14093346"/>
                  </a:lnTo>
                  <a:lnTo>
                    <a:pt x="0" y="14093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4713642"/>
            <a:ext cx="2147795" cy="2144358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192954"/>
            </a:solidFill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03E1C85-BE93-4313-1173-A103C98A4CC1}"/>
              </a:ext>
            </a:extLst>
          </p:cNvPr>
          <p:cNvSpPr txBox="1"/>
          <p:nvPr/>
        </p:nvSpPr>
        <p:spPr>
          <a:xfrm>
            <a:off x="794681" y="1036765"/>
            <a:ext cx="3352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StableSwap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Rongze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GAO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C0221734-930C-6B45-F74B-A6199E97001C}"/>
              </a:ext>
            </a:extLst>
          </p:cNvPr>
          <p:cNvSpPr/>
          <p:nvPr/>
        </p:nvSpPr>
        <p:spPr>
          <a:xfrm>
            <a:off x="-381000" y="1998093"/>
            <a:ext cx="5638800" cy="45719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6294C2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80301070-029E-AF56-143B-DACB86F55C5E}"/>
              </a:ext>
            </a:extLst>
          </p:cNvPr>
          <p:cNvGrpSpPr/>
          <p:nvPr/>
        </p:nvGrpSpPr>
        <p:grpSpPr>
          <a:xfrm>
            <a:off x="881032" y="3190304"/>
            <a:ext cx="6221056" cy="2288126"/>
            <a:chOff x="804832" y="3190304"/>
            <a:chExt cx="6221056" cy="2288126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C714C199-BD32-0054-8DB8-3A7F2C682AFD}"/>
                </a:ext>
              </a:extLst>
            </p:cNvPr>
            <p:cNvGrpSpPr/>
            <p:nvPr/>
          </p:nvGrpSpPr>
          <p:grpSpPr>
            <a:xfrm>
              <a:off x="1196588" y="3277746"/>
              <a:ext cx="5829300" cy="2200684"/>
              <a:chOff x="1120388" y="3237086"/>
              <a:chExt cx="5829300" cy="2200684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3766AE-F5C8-ED42-549B-1E638C5DC87F}"/>
                  </a:ext>
                </a:extLst>
              </p:cNvPr>
              <p:cNvSpPr txBox="1"/>
              <p:nvPr/>
            </p:nvSpPr>
            <p:spPr>
              <a:xfrm>
                <a:off x="2987288" y="3237086"/>
                <a:ext cx="3962400" cy="14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Curve's </a:t>
                </a:r>
                <a:r>
                  <a:rPr kumimoji="1" lang="en-US" altLang="zh-CN" sz="20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StableSwap</a:t>
                </a:r>
                <a:r>
                  <a:rPr kumimoji="1" lang="en-US" altLang="zh-CN" sz="20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 algorithm for a two-asset stablecoin pool (USDC/USDT, 6 decimals)</a:t>
                </a: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08EDF9B-9F44-1EA2-4C35-5FF46B99F59C}"/>
                  </a:ext>
                </a:extLst>
              </p:cNvPr>
              <p:cNvSpPr txBox="1"/>
              <p:nvPr/>
            </p:nvSpPr>
            <p:spPr>
              <a:xfrm>
                <a:off x="1120388" y="5068438"/>
                <a:ext cx="381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C507C"/>
                    </a:solidFill>
                    <a:effectLst/>
                    <a:uLnTx/>
                    <a:uFillTx/>
                  </a:rPr>
                  <a:t>August 22, 2025</a:t>
                </a:r>
                <a:endPara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C507C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半闭框 26">
              <a:extLst>
                <a:ext uri="{FF2B5EF4-FFF2-40B4-BE49-F238E27FC236}">
                  <a16:creationId xmlns:a16="http://schemas.microsoft.com/office/drawing/2014/main" id="{AEFD4599-3D8D-239A-8554-233777E5AFC5}"/>
                </a:ext>
              </a:extLst>
            </p:cNvPr>
            <p:cNvSpPr/>
            <p:nvPr/>
          </p:nvSpPr>
          <p:spPr>
            <a:xfrm>
              <a:off x="804832" y="3190304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半闭框 27">
              <a:extLst>
                <a:ext uri="{FF2B5EF4-FFF2-40B4-BE49-F238E27FC236}">
                  <a16:creationId xmlns:a16="http://schemas.microsoft.com/office/drawing/2014/main" id="{F82ED59A-6322-74E7-5D53-4B243A4F3BED}"/>
                </a:ext>
              </a:extLst>
            </p:cNvPr>
            <p:cNvSpPr/>
            <p:nvPr/>
          </p:nvSpPr>
          <p:spPr>
            <a:xfrm rot="10800000">
              <a:off x="5986432" y="5125185"/>
              <a:ext cx="533400" cy="285014"/>
            </a:xfrm>
            <a:prstGeom prst="halfFrame">
              <a:avLst/>
            </a:prstGeom>
            <a:solidFill>
              <a:srgbClr val="1C50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6"/>
          <p:cNvSpPr/>
          <p:nvPr/>
        </p:nvSpPr>
        <p:spPr>
          <a:xfrm>
            <a:off x="1802130" y="1032510"/>
            <a:ext cx="112395" cy="5278755"/>
          </a:xfrm>
          <a:custGeom>
            <a:avLst/>
            <a:gdLst/>
            <a:ahLst/>
            <a:cxnLst/>
            <a:rect l="l" t="t" r="r" b="b"/>
            <a:pathLst>
              <a:path w="76200" h="5486400">
                <a:moveTo>
                  <a:pt x="25400" y="5410200"/>
                </a:moveTo>
                <a:lnTo>
                  <a:pt x="0" y="5410200"/>
                </a:lnTo>
                <a:lnTo>
                  <a:pt x="38100" y="5486400"/>
                </a:lnTo>
                <a:lnTo>
                  <a:pt x="69837" y="5422925"/>
                </a:lnTo>
                <a:lnTo>
                  <a:pt x="25400" y="5422925"/>
                </a:lnTo>
                <a:lnTo>
                  <a:pt x="25400" y="5410200"/>
                </a:lnTo>
                <a:close/>
              </a:path>
              <a:path w="76200" h="5486400">
                <a:moveTo>
                  <a:pt x="50800" y="0"/>
                </a:moveTo>
                <a:lnTo>
                  <a:pt x="25400" y="0"/>
                </a:lnTo>
                <a:lnTo>
                  <a:pt x="25400" y="5422925"/>
                </a:lnTo>
                <a:lnTo>
                  <a:pt x="50800" y="5422925"/>
                </a:lnTo>
                <a:lnTo>
                  <a:pt x="50800" y="0"/>
                </a:lnTo>
                <a:close/>
              </a:path>
              <a:path w="76200" h="5486400">
                <a:moveTo>
                  <a:pt x="76200" y="5410200"/>
                </a:moveTo>
                <a:lnTo>
                  <a:pt x="50800" y="5410200"/>
                </a:lnTo>
                <a:lnTo>
                  <a:pt x="50800" y="5422925"/>
                </a:lnTo>
                <a:lnTo>
                  <a:pt x="69837" y="5422925"/>
                </a:lnTo>
                <a:lnTo>
                  <a:pt x="76200" y="5410200"/>
                </a:lnTo>
                <a:close/>
              </a:path>
            </a:pathLst>
          </a:custGeom>
          <a:solidFill>
            <a:srgbClr val="005EB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bject 10"/>
          <p:cNvSpPr txBox="1"/>
          <p:nvPr/>
        </p:nvSpPr>
        <p:spPr>
          <a:xfrm>
            <a:off x="1270365" y="1088935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1.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grpSp>
        <p:nvGrpSpPr>
          <p:cNvPr id="43" name="object 11"/>
          <p:cNvGrpSpPr/>
          <p:nvPr/>
        </p:nvGrpSpPr>
        <p:grpSpPr>
          <a:xfrm>
            <a:off x="1830131" y="992670"/>
            <a:ext cx="796035" cy="547370"/>
            <a:chOff x="1589786" y="916686"/>
            <a:chExt cx="796035" cy="547370"/>
          </a:xfrm>
        </p:grpSpPr>
        <p:sp>
          <p:nvSpPr>
            <p:cNvPr id="44" name="object 12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7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40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bject 13"/>
            <p:cNvSpPr/>
            <p:nvPr/>
          </p:nvSpPr>
          <p:spPr>
            <a:xfrm>
              <a:off x="1837181" y="916686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40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7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786" y="1153922"/>
              <a:ext cx="270763" cy="71119"/>
            </a:xfrm>
            <a:prstGeom prst="rect">
              <a:avLst/>
            </a:prstGeom>
          </p:spPr>
        </p:pic>
      </p:grpSp>
      <p:sp>
        <p:nvSpPr>
          <p:cNvPr id="48" name="object 16"/>
          <p:cNvSpPr txBox="1"/>
          <p:nvPr/>
        </p:nvSpPr>
        <p:spPr>
          <a:xfrm>
            <a:off x="2655630" y="1032076"/>
            <a:ext cx="9804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Research Background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07294" y="1112934"/>
          <a:ext cx="312472" cy="303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5800" imgH="666750" progId="">
                  <p:embed/>
                </p:oleObj>
              </mc:Choice>
              <mc:Fallback>
                <p:oleObj r:id="rId5" imgW="685800" imgH="666750" progId="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7294" y="1112934"/>
                        <a:ext cx="312472" cy="303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71" y="287511"/>
            <a:ext cx="6485901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Research Background</a:t>
            </a:r>
          </a:p>
        </p:txBody>
      </p:sp>
      <p:sp>
        <p:nvSpPr>
          <p:cNvPr id="2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25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37510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"/>
          <p:cNvSpPr/>
          <p:nvPr/>
        </p:nvSpPr>
        <p:spPr>
          <a:xfrm>
            <a:off x="-68988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object 2"/>
          <p:cNvSpPr/>
          <p:nvPr/>
        </p:nvSpPr>
        <p:spPr>
          <a:xfrm>
            <a:off x="838200" y="6485965"/>
            <a:ext cx="118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" name="object 45">
            <a:extLst>
              <a:ext uri="{FF2B5EF4-FFF2-40B4-BE49-F238E27FC236}">
                <a16:creationId xmlns:a16="http://schemas.microsoft.com/office/drawing/2014/main" id="{30D911D2-1C74-2A12-4043-D6187894172D}"/>
              </a:ext>
            </a:extLst>
          </p:cNvPr>
          <p:cNvGrpSpPr/>
          <p:nvPr/>
        </p:nvGrpSpPr>
        <p:grpSpPr>
          <a:xfrm>
            <a:off x="1132647" y="5464710"/>
            <a:ext cx="757936" cy="548640"/>
            <a:chOff x="896874" y="3899153"/>
            <a:chExt cx="757936" cy="548640"/>
          </a:xfrm>
        </p:grpSpPr>
        <p:sp>
          <p:nvSpPr>
            <p:cNvPr id="4" name="object 46">
              <a:extLst>
                <a:ext uri="{FF2B5EF4-FFF2-40B4-BE49-F238E27FC236}">
                  <a16:creationId xmlns:a16="http://schemas.microsoft.com/office/drawing/2014/main" id="{04780E7C-7285-D68E-A2D6-16B688FB4C48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40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bject 47">
              <a:extLst>
                <a:ext uri="{FF2B5EF4-FFF2-40B4-BE49-F238E27FC236}">
                  <a16:creationId xmlns:a16="http://schemas.microsoft.com/office/drawing/2014/main" id="{0AA567AC-2EC7-9A34-5CE4-F558FE09F09C}"/>
                </a:ext>
              </a:extLst>
            </p:cNvPr>
            <p:cNvSpPr/>
            <p:nvPr/>
          </p:nvSpPr>
          <p:spPr>
            <a:xfrm>
              <a:off x="896874" y="389915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40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object 49">
              <a:extLst>
                <a:ext uri="{FF2B5EF4-FFF2-40B4-BE49-F238E27FC236}">
                  <a16:creationId xmlns:a16="http://schemas.microsoft.com/office/drawing/2014/main" id="{339A21CA-C997-4E1D-E41D-7902601EE39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7574" y="4128769"/>
              <a:ext cx="237236" cy="71119"/>
            </a:xfrm>
            <a:prstGeom prst="rect">
              <a:avLst/>
            </a:prstGeom>
          </p:spPr>
        </p:pic>
      </p:grpSp>
      <p:sp>
        <p:nvSpPr>
          <p:cNvPr id="11" name="object 50">
            <a:extLst>
              <a:ext uri="{FF2B5EF4-FFF2-40B4-BE49-F238E27FC236}">
                <a16:creationId xmlns:a16="http://schemas.microsoft.com/office/drawing/2014/main" id="{2CD97AF6-AFC3-6312-9075-B389643F8A21}"/>
              </a:ext>
            </a:extLst>
          </p:cNvPr>
          <p:cNvSpPr txBox="1"/>
          <p:nvPr/>
        </p:nvSpPr>
        <p:spPr>
          <a:xfrm>
            <a:off x="1910140" y="5560722"/>
            <a:ext cx="513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6.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0F73166E-571E-0C57-C046-6F29859A6496}"/>
              </a:ext>
            </a:extLst>
          </p:cNvPr>
          <p:cNvSpPr txBox="1"/>
          <p:nvPr/>
        </p:nvSpPr>
        <p:spPr>
          <a:xfrm>
            <a:off x="-76200" y="5400703"/>
            <a:ext cx="1143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 marR="5715" lvl="0" indent="-147955" algn="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Citations, References, and Appendix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380AFA1-E78E-8F3A-8372-729555A4C80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" t="21635" r="82922" b="65539"/>
          <a:stretch>
            <a:fillRect/>
          </a:stretch>
        </p:blipFill>
        <p:spPr>
          <a:xfrm>
            <a:off x="1198999" y="5559301"/>
            <a:ext cx="390292" cy="371880"/>
          </a:xfrm>
          <a:prstGeom prst="rect">
            <a:avLst/>
          </a:prstGeom>
        </p:spPr>
      </p:pic>
      <p:grpSp>
        <p:nvGrpSpPr>
          <p:cNvPr id="18" name="object 38">
            <a:extLst>
              <a:ext uri="{FF2B5EF4-FFF2-40B4-BE49-F238E27FC236}">
                <a16:creationId xmlns:a16="http://schemas.microsoft.com/office/drawing/2014/main" id="{AE05579B-8F8D-3467-2B52-4C5012001C84}"/>
              </a:ext>
            </a:extLst>
          </p:cNvPr>
          <p:cNvGrpSpPr/>
          <p:nvPr/>
        </p:nvGrpSpPr>
        <p:grpSpPr>
          <a:xfrm>
            <a:off x="1832991" y="4580838"/>
            <a:ext cx="789940" cy="548640"/>
            <a:chOff x="1583689" y="3301746"/>
            <a:chExt cx="789940" cy="548640"/>
          </a:xfrm>
        </p:grpSpPr>
        <p:sp>
          <p:nvSpPr>
            <p:cNvPr id="19" name="object 39">
              <a:extLst>
                <a:ext uri="{FF2B5EF4-FFF2-40B4-BE49-F238E27FC236}">
                  <a16:creationId xmlns:a16="http://schemas.microsoft.com/office/drawing/2014/main" id="{6A8B4629-DA5A-68EC-159A-732B6D8EB59F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274320" y="0"/>
                  </a:moveTo>
                  <a:lnTo>
                    <a:pt x="225008" y="4419"/>
                  </a:lnTo>
                  <a:lnTo>
                    <a:pt x="178597" y="17161"/>
                  </a:lnTo>
                  <a:lnTo>
                    <a:pt x="135861" y="37450"/>
                  </a:lnTo>
                  <a:lnTo>
                    <a:pt x="97575" y="64513"/>
                  </a:lnTo>
                  <a:lnTo>
                    <a:pt x="64513" y="97575"/>
                  </a:lnTo>
                  <a:lnTo>
                    <a:pt x="37450" y="135861"/>
                  </a:lnTo>
                  <a:lnTo>
                    <a:pt x="17161" y="178597"/>
                  </a:lnTo>
                  <a:lnTo>
                    <a:pt x="4419" y="225008"/>
                  </a:lnTo>
                  <a:lnTo>
                    <a:pt x="0" y="274319"/>
                  </a:lnTo>
                  <a:lnTo>
                    <a:pt x="4419" y="323631"/>
                  </a:lnTo>
                  <a:lnTo>
                    <a:pt x="17161" y="370042"/>
                  </a:lnTo>
                  <a:lnTo>
                    <a:pt x="37450" y="412778"/>
                  </a:lnTo>
                  <a:lnTo>
                    <a:pt x="64513" y="451064"/>
                  </a:lnTo>
                  <a:lnTo>
                    <a:pt x="97575" y="484126"/>
                  </a:lnTo>
                  <a:lnTo>
                    <a:pt x="135861" y="511189"/>
                  </a:lnTo>
                  <a:lnTo>
                    <a:pt x="178597" y="531478"/>
                  </a:lnTo>
                  <a:lnTo>
                    <a:pt x="225008" y="544220"/>
                  </a:lnTo>
                  <a:lnTo>
                    <a:pt x="274320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40" y="274319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bject 40">
              <a:extLst>
                <a:ext uri="{FF2B5EF4-FFF2-40B4-BE49-F238E27FC236}">
                  <a16:creationId xmlns:a16="http://schemas.microsoft.com/office/drawing/2014/main" id="{9F211149-CBB8-70B6-41A6-61684FC9674B}"/>
                </a:ext>
              </a:extLst>
            </p:cNvPr>
            <p:cNvSpPr/>
            <p:nvPr/>
          </p:nvSpPr>
          <p:spPr>
            <a:xfrm>
              <a:off x="1824989" y="330174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40" y="274319"/>
                  </a:ln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20" y="548639"/>
                  </a:lnTo>
                  <a:lnTo>
                    <a:pt x="225008" y="544220"/>
                  </a:lnTo>
                  <a:lnTo>
                    <a:pt x="178597" y="531478"/>
                  </a:lnTo>
                  <a:lnTo>
                    <a:pt x="135861" y="511189"/>
                  </a:lnTo>
                  <a:lnTo>
                    <a:pt x="97575" y="484126"/>
                  </a:lnTo>
                  <a:lnTo>
                    <a:pt x="64513" y="451064"/>
                  </a:lnTo>
                  <a:lnTo>
                    <a:pt x="37450" y="412778"/>
                  </a:lnTo>
                  <a:lnTo>
                    <a:pt x="17161" y="370042"/>
                  </a:lnTo>
                  <a:lnTo>
                    <a:pt x="4419" y="323631"/>
                  </a:lnTo>
                  <a:lnTo>
                    <a:pt x="0" y="274319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object 42">
              <a:extLst>
                <a:ext uri="{FF2B5EF4-FFF2-40B4-BE49-F238E27FC236}">
                  <a16:creationId xmlns:a16="http://schemas.microsoft.com/office/drawing/2014/main" id="{39967997-D9ED-BC5B-3FFB-965714252B2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3531362"/>
              <a:ext cx="269112" cy="71120"/>
            </a:xfrm>
            <a:prstGeom prst="rect">
              <a:avLst/>
            </a:prstGeom>
          </p:spPr>
        </p:pic>
      </p:grpSp>
      <p:sp>
        <p:nvSpPr>
          <p:cNvPr id="26" name="object 43">
            <a:extLst>
              <a:ext uri="{FF2B5EF4-FFF2-40B4-BE49-F238E27FC236}">
                <a16:creationId xmlns:a16="http://schemas.microsoft.com/office/drawing/2014/main" id="{E0385B11-D1B0-E6AF-FFD9-E5875E7A7988}"/>
              </a:ext>
            </a:extLst>
          </p:cNvPr>
          <p:cNvSpPr txBox="1"/>
          <p:nvPr/>
        </p:nvSpPr>
        <p:spPr>
          <a:xfrm>
            <a:off x="1279322" y="4670753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5.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29" name="object 44">
            <a:extLst>
              <a:ext uri="{FF2B5EF4-FFF2-40B4-BE49-F238E27FC236}">
                <a16:creationId xmlns:a16="http://schemas.microsoft.com/office/drawing/2014/main" id="{78C2622D-666B-FD16-2756-324D12C527F8}"/>
              </a:ext>
            </a:extLst>
          </p:cNvPr>
          <p:cNvSpPr txBox="1"/>
          <p:nvPr/>
        </p:nvSpPr>
        <p:spPr>
          <a:xfrm>
            <a:off x="2675886" y="4623838"/>
            <a:ext cx="1167793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Issues and Feedback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75426"/>
              </p:ext>
            </p:extLst>
          </p:nvPr>
        </p:nvGraphicFramePr>
        <p:xfrm>
          <a:off x="2188299" y="4679384"/>
          <a:ext cx="320624" cy="32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23900" imgH="723900" progId="">
                  <p:embed/>
                </p:oleObj>
              </mc:Choice>
              <mc:Fallback>
                <p:oleObj r:id="rId12" imgW="723900" imgH="723900" progId="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88299" y="4679384"/>
                        <a:ext cx="320624" cy="32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object 31">
            <a:extLst>
              <a:ext uri="{FF2B5EF4-FFF2-40B4-BE49-F238E27FC236}">
                <a16:creationId xmlns:a16="http://schemas.microsoft.com/office/drawing/2014/main" id="{3583163B-5EA2-ADD2-3227-C0424440B9E8}"/>
              </a:ext>
            </a:extLst>
          </p:cNvPr>
          <p:cNvGrpSpPr/>
          <p:nvPr/>
        </p:nvGrpSpPr>
        <p:grpSpPr>
          <a:xfrm>
            <a:off x="1132647" y="3618758"/>
            <a:ext cx="757936" cy="548640"/>
            <a:chOff x="896874" y="2704338"/>
            <a:chExt cx="757936" cy="548640"/>
          </a:xfrm>
        </p:grpSpPr>
        <p:sp>
          <p:nvSpPr>
            <p:cNvPr id="31" name="object 32">
              <a:extLst>
                <a:ext uri="{FF2B5EF4-FFF2-40B4-BE49-F238E27FC236}">
                  <a16:creationId xmlns:a16="http://schemas.microsoft.com/office/drawing/2014/main" id="{2C3F11BC-D60D-5659-819A-962E94BF2D54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319" y="0"/>
                  </a:moveTo>
                  <a:lnTo>
                    <a:pt x="225011" y="4419"/>
                  </a:lnTo>
                  <a:lnTo>
                    <a:pt x="178602" y="17161"/>
                  </a:lnTo>
                  <a:lnTo>
                    <a:pt x="135867" y="37450"/>
                  </a:lnTo>
                  <a:lnTo>
                    <a:pt x="97580" y="64513"/>
                  </a:lnTo>
                  <a:lnTo>
                    <a:pt x="64518" y="97575"/>
                  </a:lnTo>
                  <a:lnTo>
                    <a:pt x="37453" y="135861"/>
                  </a:lnTo>
                  <a:lnTo>
                    <a:pt x="17162" y="178597"/>
                  </a:lnTo>
                  <a:lnTo>
                    <a:pt x="4419" y="225008"/>
                  </a:lnTo>
                  <a:lnTo>
                    <a:pt x="0" y="274320"/>
                  </a:lnTo>
                  <a:lnTo>
                    <a:pt x="4419" y="323631"/>
                  </a:lnTo>
                  <a:lnTo>
                    <a:pt x="17162" y="370042"/>
                  </a:lnTo>
                  <a:lnTo>
                    <a:pt x="37453" y="412778"/>
                  </a:lnTo>
                  <a:lnTo>
                    <a:pt x="64518" y="451064"/>
                  </a:lnTo>
                  <a:lnTo>
                    <a:pt x="97580" y="484126"/>
                  </a:lnTo>
                  <a:lnTo>
                    <a:pt x="135867" y="511189"/>
                  </a:lnTo>
                  <a:lnTo>
                    <a:pt x="178602" y="531478"/>
                  </a:lnTo>
                  <a:lnTo>
                    <a:pt x="225011" y="544220"/>
                  </a:lnTo>
                  <a:lnTo>
                    <a:pt x="274319" y="548639"/>
                  </a:lnTo>
                  <a:lnTo>
                    <a:pt x="323631" y="544220"/>
                  </a:lnTo>
                  <a:lnTo>
                    <a:pt x="370042" y="531478"/>
                  </a:lnTo>
                  <a:lnTo>
                    <a:pt x="412778" y="511189"/>
                  </a:lnTo>
                  <a:lnTo>
                    <a:pt x="451064" y="484126"/>
                  </a:lnTo>
                  <a:lnTo>
                    <a:pt x="484126" y="451064"/>
                  </a:lnTo>
                  <a:lnTo>
                    <a:pt x="511189" y="412778"/>
                  </a:lnTo>
                  <a:lnTo>
                    <a:pt x="531478" y="370042"/>
                  </a:lnTo>
                  <a:lnTo>
                    <a:pt x="544220" y="323631"/>
                  </a:lnTo>
                  <a:lnTo>
                    <a:pt x="548639" y="274320"/>
                  </a:lnTo>
                  <a:lnTo>
                    <a:pt x="544220" y="225008"/>
                  </a:lnTo>
                  <a:lnTo>
                    <a:pt x="531478" y="178597"/>
                  </a:lnTo>
                  <a:lnTo>
                    <a:pt x="511189" y="135861"/>
                  </a:lnTo>
                  <a:lnTo>
                    <a:pt x="484126" y="97575"/>
                  </a:lnTo>
                  <a:lnTo>
                    <a:pt x="451064" y="64513"/>
                  </a:lnTo>
                  <a:lnTo>
                    <a:pt x="412778" y="37450"/>
                  </a:lnTo>
                  <a:lnTo>
                    <a:pt x="370042" y="17161"/>
                  </a:lnTo>
                  <a:lnTo>
                    <a:pt x="323631" y="4419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bject 33">
              <a:extLst>
                <a:ext uri="{FF2B5EF4-FFF2-40B4-BE49-F238E27FC236}">
                  <a16:creationId xmlns:a16="http://schemas.microsoft.com/office/drawing/2014/main" id="{4A2598F8-DEF1-5018-D03F-9995AA5AD8CB}"/>
                </a:ext>
              </a:extLst>
            </p:cNvPr>
            <p:cNvSpPr/>
            <p:nvPr/>
          </p:nvSpPr>
          <p:spPr>
            <a:xfrm>
              <a:off x="896874" y="2704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274320"/>
                  </a:moveTo>
                  <a:lnTo>
                    <a:pt x="544220" y="323631"/>
                  </a:lnTo>
                  <a:lnTo>
                    <a:pt x="531478" y="370042"/>
                  </a:lnTo>
                  <a:lnTo>
                    <a:pt x="511189" y="412778"/>
                  </a:lnTo>
                  <a:lnTo>
                    <a:pt x="484126" y="451064"/>
                  </a:lnTo>
                  <a:lnTo>
                    <a:pt x="451064" y="484126"/>
                  </a:lnTo>
                  <a:lnTo>
                    <a:pt x="412778" y="511189"/>
                  </a:lnTo>
                  <a:lnTo>
                    <a:pt x="370042" y="531478"/>
                  </a:lnTo>
                  <a:lnTo>
                    <a:pt x="323631" y="544220"/>
                  </a:lnTo>
                  <a:lnTo>
                    <a:pt x="274319" y="548639"/>
                  </a:lnTo>
                  <a:lnTo>
                    <a:pt x="225011" y="544220"/>
                  </a:lnTo>
                  <a:lnTo>
                    <a:pt x="178602" y="531478"/>
                  </a:lnTo>
                  <a:lnTo>
                    <a:pt x="135867" y="511189"/>
                  </a:lnTo>
                  <a:lnTo>
                    <a:pt x="97580" y="484126"/>
                  </a:lnTo>
                  <a:lnTo>
                    <a:pt x="64518" y="451064"/>
                  </a:lnTo>
                  <a:lnTo>
                    <a:pt x="37453" y="412778"/>
                  </a:lnTo>
                  <a:lnTo>
                    <a:pt x="17162" y="370042"/>
                  </a:lnTo>
                  <a:lnTo>
                    <a:pt x="4419" y="323631"/>
                  </a:lnTo>
                  <a:lnTo>
                    <a:pt x="0" y="274320"/>
                  </a:lnTo>
                  <a:lnTo>
                    <a:pt x="4419" y="225008"/>
                  </a:lnTo>
                  <a:lnTo>
                    <a:pt x="17162" y="178597"/>
                  </a:lnTo>
                  <a:lnTo>
                    <a:pt x="37453" y="135861"/>
                  </a:lnTo>
                  <a:lnTo>
                    <a:pt x="64518" y="97575"/>
                  </a:lnTo>
                  <a:lnTo>
                    <a:pt x="97580" y="64513"/>
                  </a:lnTo>
                  <a:lnTo>
                    <a:pt x="135867" y="37450"/>
                  </a:lnTo>
                  <a:lnTo>
                    <a:pt x="178602" y="17161"/>
                  </a:lnTo>
                  <a:lnTo>
                    <a:pt x="225011" y="4419"/>
                  </a:lnTo>
                  <a:lnTo>
                    <a:pt x="274319" y="0"/>
                  </a:lnTo>
                  <a:lnTo>
                    <a:pt x="323631" y="4419"/>
                  </a:lnTo>
                  <a:lnTo>
                    <a:pt x="370042" y="17161"/>
                  </a:lnTo>
                  <a:lnTo>
                    <a:pt x="412778" y="37450"/>
                  </a:lnTo>
                  <a:lnTo>
                    <a:pt x="451064" y="64513"/>
                  </a:lnTo>
                  <a:lnTo>
                    <a:pt x="484126" y="97575"/>
                  </a:lnTo>
                  <a:lnTo>
                    <a:pt x="511189" y="135861"/>
                  </a:lnTo>
                  <a:lnTo>
                    <a:pt x="531478" y="178597"/>
                  </a:lnTo>
                  <a:lnTo>
                    <a:pt x="544220" y="225008"/>
                  </a:lnTo>
                  <a:lnTo>
                    <a:pt x="548639" y="274320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object 35">
              <a:extLst>
                <a:ext uri="{FF2B5EF4-FFF2-40B4-BE49-F238E27FC236}">
                  <a16:creationId xmlns:a16="http://schemas.microsoft.com/office/drawing/2014/main" id="{E95E0570-B225-BC50-7012-607FDCD9578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7574" y="2927858"/>
              <a:ext cx="237236" cy="71119"/>
            </a:xfrm>
            <a:prstGeom prst="rect">
              <a:avLst/>
            </a:prstGeom>
          </p:spPr>
        </p:pic>
      </p:grpSp>
      <p:sp>
        <p:nvSpPr>
          <p:cNvPr id="34" name="object 36">
            <a:extLst>
              <a:ext uri="{FF2B5EF4-FFF2-40B4-BE49-F238E27FC236}">
                <a16:creationId xmlns:a16="http://schemas.microsoft.com/office/drawing/2014/main" id="{B22DACED-AC22-D6A1-8DE7-38E7503CF714}"/>
              </a:ext>
            </a:extLst>
          </p:cNvPr>
          <p:cNvSpPr txBox="1"/>
          <p:nvPr/>
        </p:nvSpPr>
        <p:spPr>
          <a:xfrm>
            <a:off x="1910140" y="371629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4.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4B6B32B9-286C-3FF8-7AEB-37AF7D1906A4}"/>
              </a:ext>
            </a:extLst>
          </p:cNvPr>
          <p:cNvSpPr txBox="1"/>
          <p:nvPr/>
        </p:nvSpPr>
        <p:spPr>
          <a:xfrm>
            <a:off x="30442" y="3535115"/>
            <a:ext cx="10425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Code Analysis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D032140C-B3CF-5214-4F8B-614A55F74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446287"/>
              </p:ext>
            </p:extLst>
          </p:nvPr>
        </p:nvGraphicFramePr>
        <p:xfrm>
          <a:off x="1279854" y="3716697"/>
          <a:ext cx="313800" cy="32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04850" imgH="723900" progId="">
                  <p:embed/>
                </p:oleObj>
              </mc:Choice>
              <mc:Fallback>
                <p:oleObj r:id="rId15" imgW="704850" imgH="723900" progId="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9854" y="3716697"/>
                        <a:ext cx="313800" cy="32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object 24">
            <a:extLst>
              <a:ext uri="{FF2B5EF4-FFF2-40B4-BE49-F238E27FC236}">
                <a16:creationId xmlns:a16="http://schemas.microsoft.com/office/drawing/2014/main" id="{64A72C91-00B6-1AAF-66E9-621F3D771815}"/>
              </a:ext>
            </a:extLst>
          </p:cNvPr>
          <p:cNvGrpSpPr/>
          <p:nvPr/>
        </p:nvGrpSpPr>
        <p:grpSpPr>
          <a:xfrm>
            <a:off x="1812051" y="2773137"/>
            <a:ext cx="783844" cy="547370"/>
            <a:chOff x="1583689" y="2108454"/>
            <a:chExt cx="783844" cy="547370"/>
          </a:xfrm>
        </p:grpSpPr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BC213C0D-57CB-4FD2-C55D-139B029D931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274319" y="0"/>
                  </a:moveTo>
                  <a:lnTo>
                    <a:pt x="225008" y="4405"/>
                  </a:lnTo>
                  <a:lnTo>
                    <a:pt x="178597" y="17108"/>
                  </a:lnTo>
                  <a:lnTo>
                    <a:pt x="135861" y="37337"/>
                  </a:lnTo>
                  <a:lnTo>
                    <a:pt x="97575" y="64321"/>
                  </a:lnTo>
                  <a:lnTo>
                    <a:pt x="64513" y="97288"/>
                  </a:lnTo>
                  <a:lnTo>
                    <a:pt x="37450" y="135466"/>
                  </a:lnTo>
                  <a:lnTo>
                    <a:pt x="17161" y="178085"/>
                  </a:lnTo>
                  <a:lnTo>
                    <a:pt x="4419" y="224372"/>
                  </a:lnTo>
                  <a:lnTo>
                    <a:pt x="0" y="273558"/>
                  </a:lnTo>
                  <a:lnTo>
                    <a:pt x="4419" y="322743"/>
                  </a:lnTo>
                  <a:lnTo>
                    <a:pt x="17161" y="369030"/>
                  </a:lnTo>
                  <a:lnTo>
                    <a:pt x="37450" y="411649"/>
                  </a:lnTo>
                  <a:lnTo>
                    <a:pt x="64513" y="449827"/>
                  </a:lnTo>
                  <a:lnTo>
                    <a:pt x="97575" y="482794"/>
                  </a:lnTo>
                  <a:lnTo>
                    <a:pt x="135861" y="509778"/>
                  </a:lnTo>
                  <a:lnTo>
                    <a:pt x="178597" y="530007"/>
                  </a:lnTo>
                  <a:lnTo>
                    <a:pt x="225008" y="542710"/>
                  </a:lnTo>
                  <a:lnTo>
                    <a:pt x="274319" y="547116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8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8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bject 26">
              <a:extLst>
                <a:ext uri="{FF2B5EF4-FFF2-40B4-BE49-F238E27FC236}">
                  <a16:creationId xmlns:a16="http://schemas.microsoft.com/office/drawing/2014/main" id="{5E37B397-5746-948B-09C7-20E04994AE4C}"/>
                </a:ext>
              </a:extLst>
            </p:cNvPr>
            <p:cNvSpPr/>
            <p:nvPr/>
          </p:nvSpPr>
          <p:spPr>
            <a:xfrm>
              <a:off x="1818893" y="2108454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39" h="547369">
                  <a:moveTo>
                    <a:pt x="0" y="273558"/>
                  </a:moveTo>
                  <a:lnTo>
                    <a:pt x="4419" y="224372"/>
                  </a:lnTo>
                  <a:lnTo>
                    <a:pt x="17161" y="178085"/>
                  </a:lnTo>
                  <a:lnTo>
                    <a:pt x="37450" y="135466"/>
                  </a:lnTo>
                  <a:lnTo>
                    <a:pt x="64513" y="97288"/>
                  </a:lnTo>
                  <a:lnTo>
                    <a:pt x="97575" y="64321"/>
                  </a:lnTo>
                  <a:lnTo>
                    <a:pt x="135861" y="37337"/>
                  </a:lnTo>
                  <a:lnTo>
                    <a:pt x="178597" y="17108"/>
                  </a:lnTo>
                  <a:lnTo>
                    <a:pt x="225008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8"/>
                  </a:ln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8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6"/>
                  </a:lnTo>
                  <a:lnTo>
                    <a:pt x="225008" y="542710"/>
                  </a:lnTo>
                  <a:lnTo>
                    <a:pt x="178597" y="530007"/>
                  </a:lnTo>
                  <a:lnTo>
                    <a:pt x="135861" y="509778"/>
                  </a:lnTo>
                  <a:lnTo>
                    <a:pt x="97575" y="482794"/>
                  </a:lnTo>
                  <a:lnTo>
                    <a:pt x="64513" y="449827"/>
                  </a:lnTo>
                  <a:lnTo>
                    <a:pt x="37450" y="411649"/>
                  </a:lnTo>
                  <a:lnTo>
                    <a:pt x="17161" y="369030"/>
                  </a:lnTo>
                  <a:lnTo>
                    <a:pt x="4419" y="322743"/>
                  </a:lnTo>
                  <a:lnTo>
                    <a:pt x="0" y="273558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" name="object 28">
              <a:extLst>
                <a:ext uri="{FF2B5EF4-FFF2-40B4-BE49-F238E27FC236}">
                  <a16:creationId xmlns:a16="http://schemas.microsoft.com/office/drawing/2014/main" id="{1E908E5A-824D-1E3C-FD4F-ED4A50117CA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83689" y="2348738"/>
              <a:ext cx="269112" cy="71120"/>
            </a:xfrm>
            <a:prstGeom prst="rect">
              <a:avLst/>
            </a:prstGeom>
          </p:spPr>
        </p:pic>
      </p:grpSp>
      <p:sp>
        <p:nvSpPr>
          <p:cNvPr id="46" name="object 29">
            <a:extLst>
              <a:ext uri="{FF2B5EF4-FFF2-40B4-BE49-F238E27FC236}">
                <a16:creationId xmlns:a16="http://schemas.microsoft.com/office/drawing/2014/main" id="{A8F56862-D0D8-9B5F-EE78-44987217E6C6}"/>
              </a:ext>
            </a:extLst>
          </p:cNvPr>
          <p:cNvSpPr txBox="1"/>
          <p:nvPr/>
        </p:nvSpPr>
        <p:spPr>
          <a:xfrm>
            <a:off x="1258078" y="2866990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3.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53" name="object 30">
            <a:extLst>
              <a:ext uri="{FF2B5EF4-FFF2-40B4-BE49-F238E27FC236}">
                <a16:creationId xmlns:a16="http://schemas.microsoft.com/office/drawing/2014/main" id="{D4E219B0-DE63-5C63-8F20-CF2E2E418319}"/>
              </a:ext>
            </a:extLst>
          </p:cNvPr>
          <p:cNvSpPr txBox="1"/>
          <p:nvPr/>
        </p:nvSpPr>
        <p:spPr>
          <a:xfrm>
            <a:off x="2629718" y="2735226"/>
            <a:ext cx="1220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 Demo and API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9490E1D1-C425-EEC2-7B91-21B5C94EBE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256924"/>
              </p:ext>
            </p:extLst>
          </p:nvPr>
        </p:nvGraphicFramePr>
        <p:xfrm>
          <a:off x="2191990" y="2854548"/>
          <a:ext cx="294656" cy="36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38175" imgH="781050" progId="">
                  <p:embed/>
                </p:oleObj>
              </mc:Choice>
              <mc:Fallback>
                <p:oleObj r:id="rId17" imgW="638175" imgH="781050" progId="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91990" y="2854548"/>
                        <a:ext cx="294656" cy="360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object 18">
            <a:extLst>
              <a:ext uri="{FF2B5EF4-FFF2-40B4-BE49-F238E27FC236}">
                <a16:creationId xmlns:a16="http://schemas.microsoft.com/office/drawing/2014/main" id="{1C82FE39-0846-23AE-F3E9-E1ECD1F95F0B}"/>
              </a:ext>
            </a:extLst>
          </p:cNvPr>
          <p:cNvGrpSpPr/>
          <p:nvPr/>
        </p:nvGrpSpPr>
        <p:grpSpPr>
          <a:xfrm>
            <a:off x="1124095" y="1876134"/>
            <a:ext cx="762508" cy="547370"/>
            <a:chOff x="892302" y="1512569"/>
            <a:chExt cx="762508" cy="547370"/>
          </a:xfrm>
        </p:grpSpPr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C6B0EECC-8B0F-C347-7AB0-2FBB9B8BED3B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274319" y="0"/>
                  </a:moveTo>
                  <a:lnTo>
                    <a:pt x="225011" y="4405"/>
                  </a:lnTo>
                  <a:lnTo>
                    <a:pt x="178602" y="17108"/>
                  </a:lnTo>
                  <a:lnTo>
                    <a:pt x="135867" y="37337"/>
                  </a:lnTo>
                  <a:lnTo>
                    <a:pt x="97580" y="64321"/>
                  </a:lnTo>
                  <a:lnTo>
                    <a:pt x="64518" y="97288"/>
                  </a:lnTo>
                  <a:lnTo>
                    <a:pt x="37453" y="135466"/>
                  </a:lnTo>
                  <a:lnTo>
                    <a:pt x="17162" y="178085"/>
                  </a:lnTo>
                  <a:lnTo>
                    <a:pt x="4419" y="224372"/>
                  </a:lnTo>
                  <a:lnTo>
                    <a:pt x="0" y="273557"/>
                  </a:lnTo>
                  <a:lnTo>
                    <a:pt x="4419" y="322743"/>
                  </a:lnTo>
                  <a:lnTo>
                    <a:pt x="17162" y="369030"/>
                  </a:lnTo>
                  <a:lnTo>
                    <a:pt x="37453" y="411649"/>
                  </a:lnTo>
                  <a:lnTo>
                    <a:pt x="64518" y="449827"/>
                  </a:lnTo>
                  <a:lnTo>
                    <a:pt x="97580" y="482794"/>
                  </a:lnTo>
                  <a:lnTo>
                    <a:pt x="135867" y="509777"/>
                  </a:lnTo>
                  <a:lnTo>
                    <a:pt x="178602" y="530007"/>
                  </a:lnTo>
                  <a:lnTo>
                    <a:pt x="225011" y="542710"/>
                  </a:lnTo>
                  <a:lnTo>
                    <a:pt x="274319" y="547115"/>
                  </a:lnTo>
                  <a:lnTo>
                    <a:pt x="323631" y="542710"/>
                  </a:lnTo>
                  <a:lnTo>
                    <a:pt x="370042" y="530007"/>
                  </a:lnTo>
                  <a:lnTo>
                    <a:pt x="412778" y="509777"/>
                  </a:lnTo>
                  <a:lnTo>
                    <a:pt x="451064" y="482794"/>
                  </a:lnTo>
                  <a:lnTo>
                    <a:pt x="484126" y="449827"/>
                  </a:lnTo>
                  <a:lnTo>
                    <a:pt x="511189" y="411649"/>
                  </a:lnTo>
                  <a:lnTo>
                    <a:pt x="531478" y="369030"/>
                  </a:lnTo>
                  <a:lnTo>
                    <a:pt x="544220" y="322743"/>
                  </a:lnTo>
                  <a:lnTo>
                    <a:pt x="548639" y="273557"/>
                  </a:lnTo>
                  <a:lnTo>
                    <a:pt x="544220" y="224372"/>
                  </a:lnTo>
                  <a:lnTo>
                    <a:pt x="531478" y="178085"/>
                  </a:lnTo>
                  <a:lnTo>
                    <a:pt x="511189" y="135466"/>
                  </a:lnTo>
                  <a:lnTo>
                    <a:pt x="484126" y="97288"/>
                  </a:lnTo>
                  <a:lnTo>
                    <a:pt x="451064" y="64321"/>
                  </a:lnTo>
                  <a:lnTo>
                    <a:pt x="412778" y="37337"/>
                  </a:lnTo>
                  <a:lnTo>
                    <a:pt x="370042" y="17108"/>
                  </a:lnTo>
                  <a:lnTo>
                    <a:pt x="323631" y="4405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bject 20">
              <a:extLst>
                <a:ext uri="{FF2B5EF4-FFF2-40B4-BE49-F238E27FC236}">
                  <a16:creationId xmlns:a16="http://schemas.microsoft.com/office/drawing/2014/main" id="{47EEEFC1-2598-4A18-5154-FEA7CFD77CC9}"/>
                </a:ext>
              </a:extLst>
            </p:cNvPr>
            <p:cNvSpPr/>
            <p:nvPr/>
          </p:nvSpPr>
          <p:spPr>
            <a:xfrm>
              <a:off x="892302" y="1512569"/>
              <a:ext cx="548640" cy="547370"/>
            </a:xfrm>
            <a:custGeom>
              <a:avLst/>
              <a:gdLst/>
              <a:ahLst/>
              <a:cxnLst/>
              <a:rect l="l" t="t" r="r" b="b"/>
              <a:pathLst>
                <a:path w="548640" h="547369">
                  <a:moveTo>
                    <a:pt x="548639" y="273557"/>
                  </a:moveTo>
                  <a:lnTo>
                    <a:pt x="544220" y="322743"/>
                  </a:lnTo>
                  <a:lnTo>
                    <a:pt x="531478" y="369030"/>
                  </a:lnTo>
                  <a:lnTo>
                    <a:pt x="511189" y="411649"/>
                  </a:lnTo>
                  <a:lnTo>
                    <a:pt x="484126" y="449827"/>
                  </a:lnTo>
                  <a:lnTo>
                    <a:pt x="451064" y="482794"/>
                  </a:lnTo>
                  <a:lnTo>
                    <a:pt x="412778" y="509777"/>
                  </a:lnTo>
                  <a:lnTo>
                    <a:pt x="370042" y="530007"/>
                  </a:lnTo>
                  <a:lnTo>
                    <a:pt x="323631" y="542710"/>
                  </a:lnTo>
                  <a:lnTo>
                    <a:pt x="274319" y="547115"/>
                  </a:lnTo>
                  <a:lnTo>
                    <a:pt x="225011" y="542710"/>
                  </a:lnTo>
                  <a:lnTo>
                    <a:pt x="178602" y="530007"/>
                  </a:lnTo>
                  <a:lnTo>
                    <a:pt x="135867" y="509777"/>
                  </a:lnTo>
                  <a:lnTo>
                    <a:pt x="97580" y="482794"/>
                  </a:lnTo>
                  <a:lnTo>
                    <a:pt x="64518" y="449827"/>
                  </a:lnTo>
                  <a:lnTo>
                    <a:pt x="37453" y="411649"/>
                  </a:lnTo>
                  <a:lnTo>
                    <a:pt x="17162" y="369030"/>
                  </a:lnTo>
                  <a:lnTo>
                    <a:pt x="4419" y="322743"/>
                  </a:lnTo>
                  <a:lnTo>
                    <a:pt x="0" y="273557"/>
                  </a:lnTo>
                  <a:lnTo>
                    <a:pt x="4419" y="224372"/>
                  </a:lnTo>
                  <a:lnTo>
                    <a:pt x="17162" y="178085"/>
                  </a:lnTo>
                  <a:lnTo>
                    <a:pt x="37453" y="135466"/>
                  </a:lnTo>
                  <a:lnTo>
                    <a:pt x="64518" y="97288"/>
                  </a:lnTo>
                  <a:lnTo>
                    <a:pt x="97580" y="64321"/>
                  </a:lnTo>
                  <a:lnTo>
                    <a:pt x="135867" y="37337"/>
                  </a:lnTo>
                  <a:lnTo>
                    <a:pt x="178602" y="17108"/>
                  </a:lnTo>
                  <a:lnTo>
                    <a:pt x="225011" y="4405"/>
                  </a:lnTo>
                  <a:lnTo>
                    <a:pt x="274319" y="0"/>
                  </a:lnTo>
                  <a:lnTo>
                    <a:pt x="323631" y="4405"/>
                  </a:lnTo>
                  <a:lnTo>
                    <a:pt x="370042" y="17108"/>
                  </a:lnTo>
                  <a:lnTo>
                    <a:pt x="412778" y="37337"/>
                  </a:lnTo>
                  <a:lnTo>
                    <a:pt x="451064" y="64321"/>
                  </a:lnTo>
                  <a:lnTo>
                    <a:pt x="484126" y="97288"/>
                  </a:lnTo>
                  <a:lnTo>
                    <a:pt x="511189" y="135466"/>
                  </a:lnTo>
                  <a:lnTo>
                    <a:pt x="531478" y="178085"/>
                  </a:lnTo>
                  <a:lnTo>
                    <a:pt x="544220" y="224372"/>
                  </a:lnTo>
                  <a:lnTo>
                    <a:pt x="548639" y="273557"/>
                  </a:lnTo>
                  <a:close/>
                </a:path>
              </a:pathLst>
            </a:custGeom>
            <a:ln w="25400">
              <a:solidFill>
                <a:srgbClr val="91ACE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7" name="object 22">
              <a:extLst>
                <a:ext uri="{FF2B5EF4-FFF2-40B4-BE49-F238E27FC236}">
                  <a16:creationId xmlns:a16="http://schemas.microsoft.com/office/drawing/2014/main" id="{281AC583-2239-253E-7992-2FA74B80DB3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17574" y="1752853"/>
              <a:ext cx="237236" cy="71120"/>
            </a:xfrm>
            <a:prstGeom prst="rect">
              <a:avLst/>
            </a:prstGeom>
          </p:spPr>
        </p:pic>
      </p:grpSp>
      <p:sp>
        <p:nvSpPr>
          <p:cNvPr id="92" name="object 23">
            <a:extLst>
              <a:ext uri="{FF2B5EF4-FFF2-40B4-BE49-F238E27FC236}">
                <a16:creationId xmlns:a16="http://schemas.microsoft.com/office/drawing/2014/main" id="{DC945D7B-F4CB-436A-7989-E49930925262}"/>
              </a:ext>
            </a:extLst>
          </p:cNvPr>
          <p:cNvSpPr txBox="1"/>
          <p:nvPr/>
        </p:nvSpPr>
        <p:spPr>
          <a:xfrm>
            <a:off x="1905907" y="1972654"/>
            <a:ext cx="51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Trebuchet MS" panose="020B0603020202020204"/>
              </a:rPr>
              <a:t>2.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93" name="object 17">
            <a:extLst>
              <a:ext uri="{FF2B5EF4-FFF2-40B4-BE49-F238E27FC236}">
                <a16:creationId xmlns:a16="http://schemas.microsoft.com/office/drawing/2014/main" id="{E50D9745-118D-B5CB-F8D9-DB20CC3D124B}"/>
              </a:ext>
            </a:extLst>
          </p:cNvPr>
          <p:cNvSpPr txBox="1"/>
          <p:nvPr/>
        </p:nvSpPr>
        <p:spPr>
          <a:xfrm>
            <a:off x="100368" y="1818336"/>
            <a:ext cx="98668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5080" lvl="0" indent="-147955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Mathematical Principles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3229187B-5FB0-8D01-7316-66B10C1BD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65835"/>
              </p:ext>
            </p:extLst>
          </p:nvPr>
        </p:nvGraphicFramePr>
        <p:xfrm>
          <a:off x="1270770" y="2002707"/>
          <a:ext cx="267382" cy="310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590550" imgH="685800" progId="">
                  <p:embed/>
                </p:oleObj>
              </mc:Choice>
              <mc:Fallback>
                <p:oleObj r:id="rId20" imgW="590550" imgH="685800" progId="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70770" y="2002707"/>
                        <a:ext cx="267382" cy="310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" name="图片 101">
            <a:extLst>
              <a:ext uri="{FF2B5EF4-FFF2-40B4-BE49-F238E27FC236}">
                <a16:creationId xmlns:a16="http://schemas.microsoft.com/office/drawing/2014/main" id="{DEEEBB5B-587E-FA03-AA26-D3EB19334A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693258" y="982087"/>
            <a:ext cx="8375139" cy="5278755"/>
          </a:xfrm>
          <a:prstGeom prst="rect">
            <a:avLst/>
          </a:prstGeom>
        </p:spPr>
      </p:pic>
      <p:sp>
        <p:nvSpPr>
          <p:cNvPr id="103" name="矩形 102">
            <a:extLst>
              <a:ext uri="{FF2B5EF4-FFF2-40B4-BE49-F238E27FC236}">
                <a16:creationId xmlns:a16="http://schemas.microsoft.com/office/drawing/2014/main" id="{6B853B9C-0518-9154-0637-D371335A9CF5}"/>
              </a:ext>
            </a:extLst>
          </p:cNvPr>
          <p:cNvSpPr/>
          <p:nvPr/>
        </p:nvSpPr>
        <p:spPr>
          <a:xfrm>
            <a:off x="6324600" y="1476428"/>
            <a:ext cx="5105400" cy="1258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D82D1E6-C0D6-10A3-4B06-EC6B8C0D9DC5}"/>
              </a:ext>
            </a:extLst>
          </p:cNvPr>
          <p:cNvCxnSpPr>
            <a:cxnSpLocks/>
          </p:cNvCxnSpPr>
          <p:nvPr/>
        </p:nvCxnSpPr>
        <p:spPr>
          <a:xfrm>
            <a:off x="4038600" y="4167398"/>
            <a:ext cx="1676400" cy="2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21C59B2-E00A-A5C8-EBC0-311818D837E6}"/>
              </a:ext>
            </a:extLst>
          </p:cNvPr>
          <p:cNvCxnSpPr/>
          <p:nvPr/>
        </p:nvCxnSpPr>
        <p:spPr>
          <a:xfrm flipH="1">
            <a:off x="6477000" y="3716294"/>
            <a:ext cx="1905000" cy="26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16933CD-0D9E-00B6-4B03-295FF98EF296}"/>
              </a:ext>
            </a:extLst>
          </p:cNvPr>
          <p:cNvSpPr txBox="1"/>
          <p:nvPr/>
        </p:nvSpPr>
        <p:spPr>
          <a:xfrm>
            <a:off x="8534400" y="3535115"/>
            <a:ext cx="1447800" cy="36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XY=K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92D4A045-8F08-AA5A-F570-90D4E664CBFC}"/>
              </a:ext>
            </a:extLst>
          </p:cNvPr>
          <p:cNvSpPr txBox="1"/>
          <p:nvPr/>
        </p:nvSpPr>
        <p:spPr>
          <a:xfrm>
            <a:off x="3102774" y="3967955"/>
            <a:ext cx="1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X+Y=K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10" grpId="0"/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/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62840"/>
              </p:ext>
            </p:extLst>
          </p:nvPr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/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AD4C3BD-9F7C-F318-1B4B-1356CB85B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96366"/>
            <a:ext cx="8376630" cy="5279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/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A6CB171-85D7-752F-1FA5-D4BBDB3B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5687" y="5429808"/>
                <a:ext cx="2168525" cy="870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D653711-34E2-665A-8BA6-173651637749}"/>
              </a:ext>
            </a:extLst>
          </p:cNvPr>
          <p:cNvCxnSpPr/>
          <p:nvPr/>
        </p:nvCxnSpPr>
        <p:spPr>
          <a:xfrm flipV="1">
            <a:off x="1295400" y="4267200"/>
            <a:ext cx="9144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/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B805E71-6B07-63F9-C197-F2B75FC8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1600201" cy="8707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E8DF8F4-EA68-3DEA-B643-BF3633DEF0C0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690400" y="3711976"/>
            <a:ext cx="2110200" cy="25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CC99451-9873-C572-7618-F34B089018A6}"/>
              </a:ext>
            </a:extLst>
          </p:cNvPr>
          <p:cNvSpPr txBox="1"/>
          <p:nvPr/>
        </p:nvSpPr>
        <p:spPr>
          <a:xfrm>
            <a:off x="3048000" y="2743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 is balance vector (</a:t>
            </a:r>
            <a:r>
              <a:rPr lang="en-US" altLang="zh-CN" dirty="0" err="1"/>
              <a:t>x,y</a:t>
            </a:r>
            <a:r>
              <a:rPr lang="en-US" altLang="zh-CN" dirty="0"/>
              <a:t>)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/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grow m:val="on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CE94FD-06D7-FEF4-795C-390C2AC33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652" y="3941233"/>
                <a:ext cx="1816295" cy="8141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/>
              <p:nvPr/>
            </p:nvSpPr>
            <p:spPr>
              <a:xfrm>
                <a:off x="5646409" y="3096707"/>
                <a:ext cx="2547324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zh-CN" alt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38B62E2-6338-69A4-7559-B0E33FDE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09" y="3096707"/>
                <a:ext cx="2547324" cy="764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7F18D5C-11D2-E694-CF1A-4A51F81DD565}"/>
              </a:ext>
            </a:extLst>
          </p:cNvPr>
          <p:cNvSpPr txBox="1"/>
          <p:nvPr/>
        </p:nvSpPr>
        <p:spPr>
          <a:xfrm>
            <a:off x="8007567" y="1100822"/>
            <a:ext cx="386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Align the two in terms of dimensions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/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mtClean="0"/>
                      <m:t>λ</m:t>
                    </m:r>
                    <m:r>
                      <m:rPr>
                        <m:nor/>
                      </m:rPr>
                      <a:rPr lang="zh-CN" altLang="en-US" smtClean="0"/>
                      <m:t>⋅</m:t>
                    </m:r>
                    <m:sSup>
                      <m:sSupPr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0" lang="zh-CN" alt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zh-CN" alt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0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altLang="zh-CN" smtClean="0"/>
                          <m:t>λ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D248AD5-CCC2-7F2C-3700-C42D3C54B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1524000"/>
                <a:ext cx="3778033" cy="538994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/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Make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 become dynamic</a:t>
                </a:r>
              </a:p>
              <a:p>
                <a:r>
                  <a:rPr lang="en-US" altLang="zh-CN" dirty="0"/>
                  <a:t> </a:t>
                </a:r>
                <a:r>
                  <a:rPr lang="el-GR" altLang="zh-CN" dirty="0"/>
                  <a:t>λ</a:t>
                </a:r>
                <a:r>
                  <a:rPr lang="en-US" altLang="zh-CN" dirty="0"/>
                  <a:t>=A=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 smtClean="0"/>
                          <m:t>A</m:t>
                        </m:r>
                        <m:r>
                          <m:rPr>
                            <m:nor/>
                          </m:rPr>
                          <a:rPr lang="zh-CN" altLang="en-US" dirty="0" smtClean="0"/>
                          <m:t> </m:t>
                        </m:r>
                        <m:nary>
                          <m:naryPr>
                            <m:chr m:val="∏"/>
                            <m:limLoc m:val="undOvr"/>
                            <m:grow m:val="on"/>
                            <m:supHide m:val="on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B4F33AF-64F8-4AA8-5573-A021E3318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462" y="2286000"/>
                <a:ext cx="3867574" cy="1003352"/>
              </a:xfrm>
              <a:prstGeom prst="rect">
                <a:avLst/>
              </a:prstGeom>
              <a:blipFill>
                <a:blip r:embed="rId11"/>
                <a:stretch>
                  <a:fillRect l="-1420" t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/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𝐴𝐷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limLoc m:val="undOvr"/>
                              <m:grow m:val="on"/>
                              <m:sup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16387990-5ED5-86F9-48FC-8A48D678C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78" y="3374100"/>
                <a:ext cx="4419600" cy="16193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23BE8F0-EBA3-F4E4-14D0-7F9A39667899}"/>
              </a:ext>
            </a:extLst>
          </p:cNvPr>
          <p:cNvSpPr txBox="1"/>
          <p:nvPr/>
        </p:nvSpPr>
        <p:spPr>
          <a:xfrm>
            <a:off x="5791200" y="5749984"/>
            <a:ext cx="2168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D&lt;=S,P&lt;=(D/n)^n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35" grpId="0"/>
      <p:bldP spid="37" grpId="0"/>
      <p:bldP spid="41" grpId="0"/>
      <p:bldP spid="43" grpId="0"/>
      <p:bldP spid="46" grpId="0"/>
      <p:bldP spid="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A00B-FFDA-9F38-D02E-5F1803B2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A3B13DB2-1647-7A72-D903-D98528413819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633103E-5AB2-4822-E709-51060DF093C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47C43F-BAAD-2FB1-89B4-4F4A6782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01682EA1-8FCC-DB04-5494-37D97AFB008D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4A2135CB-8226-7B11-CB8C-B6B8E70901C8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E632D2A7-8DA2-C19E-CF1B-54E0BB2FCB39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/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𝐴𝑛𝑛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2427281-A10B-145B-3A6A-893E226E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85746"/>
                <a:ext cx="4419600" cy="1479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4DC5465-9D60-E023-6536-554D5B92B16B}"/>
              </a:ext>
            </a:extLst>
          </p:cNvPr>
          <p:cNvSpPr txBox="1"/>
          <p:nvPr/>
        </p:nvSpPr>
        <p:spPr>
          <a:xfrm>
            <a:off x="457200" y="1009565"/>
            <a:ext cx="3768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Implicit root-finding problem</a:t>
            </a:r>
            <a:endParaRPr lang="zh-CN" altLang="en-US" dirty="0"/>
          </a:p>
        </p:txBody>
      </p:sp>
      <p:pic>
        <p:nvPicPr>
          <p:cNvPr id="27" name="图片 26" descr="文本&#10;&#10;AI 生成的内容可能不正确。">
            <a:extLst>
              <a:ext uri="{FF2B5EF4-FFF2-40B4-BE49-F238E27FC236}">
                <a16:creationId xmlns:a16="http://schemas.microsoft.com/office/drawing/2014/main" id="{CF579417-863D-BDAF-2B2E-BCA34746DC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16256"/>
            <a:ext cx="2394195" cy="689968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2494EEF-B28C-8C49-824A-11464D51E4D1}"/>
              </a:ext>
            </a:extLst>
          </p:cNvPr>
          <p:cNvSpPr txBox="1"/>
          <p:nvPr/>
        </p:nvSpPr>
        <p:spPr>
          <a:xfrm>
            <a:off x="914400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Newton’s method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55CC7-C4D3-FD31-4430-D0A696EE8D29}"/>
              </a:ext>
            </a:extLst>
          </p:cNvPr>
          <p:cNvSpPr txBox="1"/>
          <p:nvPr/>
        </p:nvSpPr>
        <p:spPr>
          <a:xfrm>
            <a:off x="609600" y="3867998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single Newton step is</a:t>
            </a:r>
          </a:p>
        </p:txBody>
      </p:sp>
      <p:pic>
        <p:nvPicPr>
          <p:cNvPr id="21" name="图片 20" descr="形状&#10;&#10;AI 生成的内容可能不正确。">
            <a:extLst>
              <a:ext uri="{FF2B5EF4-FFF2-40B4-BE49-F238E27FC236}">
                <a16:creationId xmlns:a16="http://schemas.microsoft.com/office/drawing/2014/main" id="{83708F00-3D69-9A91-35A1-43988DFE1FA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" y="5181287"/>
            <a:ext cx="4077642" cy="8871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/>
              <p:nvPr/>
            </p:nvSpPr>
            <p:spPr>
              <a:xfrm>
                <a:off x="4343400" y="1300415"/>
                <a:ext cx="1371600" cy="523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0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zh-CN" dirty="0"/>
                  <a:t>=Dp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3961C18-54BC-D458-7E70-278D5AD9C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00415"/>
                <a:ext cx="1371600" cy="523541"/>
              </a:xfrm>
              <a:prstGeom prst="rect">
                <a:avLst/>
              </a:prstGeom>
              <a:blipFill>
                <a:blip r:embed="rId8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 descr="形状&#10;&#10;AI 生成的内容可能不正确。">
            <a:extLst>
              <a:ext uri="{FF2B5EF4-FFF2-40B4-BE49-F238E27FC236}">
                <a16:creationId xmlns:a16="http://schemas.microsoft.com/office/drawing/2014/main" id="{EB9574A4-3E1B-7182-FD3C-960DF199B13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242985"/>
            <a:ext cx="3827970" cy="60719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5BFB09B-A82E-D3E1-EF05-EBA0B7F8C001}"/>
              </a:ext>
            </a:extLst>
          </p:cNvPr>
          <p:cNvSpPr txBox="1"/>
          <p:nvPr/>
        </p:nvSpPr>
        <p:spPr>
          <a:xfrm>
            <a:off x="1295400" y="4808712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closed-form</a:t>
            </a:r>
            <a:endParaRPr lang="zh-CN" altLang="en-US" dirty="0"/>
          </a:p>
        </p:txBody>
      </p:sp>
      <p:pic>
        <p:nvPicPr>
          <p:cNvPr id="34" name="图片 33" descr="形状&#10;&#10;AI 生成的内容可能不正确。">
            <a:extLst>
              <a:ext uri="{FF2B5EF4-FFF2-40B4-BE49-F238E27FC236}">
                <a16:creationId xmlns:a16="http://schemas.microsoft.com/office/drawing/2014/main" id="{1CED79F0-D69F-3A8C-D8AE-55734174A5C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879618"/>
            <a:ext cx="5715000" cy="946648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E73A9361-B0C3-3F59-13FE-F5522B62DE37}"/>
              </a:ext>
            </a:extLst>
          </p:cNvPr>
          <p:cNvSpPr txBox="1"/>
          <p:nvPr/>
        </p:nvSpPr>
        <p:spPr>
          <a:xfrm>
            <a:off x="6400800" y="1125983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D and </a:t>
            </a:r>
            <a:r>
              <a:rPr lang="en-US" altLang="zh-CN" dirty="0" err="1"/>
              <a:t>cal</a:t>
            </a:r>
            <a:r>
              <a:rPr lang="en-US" altLang="zh-CN" dirty="0"/>
              <a:t> y</a:t>
            </a:r>
            <a:endParaRPr lang="zh-CN" altLang="en-US" dirty="0"/>
          </a:p>
        </p:txBody>
      </p:sp>
      <p:pic>
        <p:nvPicPr>
          <p:cNvPr id="38" name="图片 37" descr="形状&#10;&#10;AI 生成的内容可能不正确。">
            <a:extLst>
              <a:ext uri="{FF2B5EF4-FFF2-40B4-BE49-F238E27FC236}">
                <a16:creationId xmlns:a16="http://schemas.microsoft.com/office/drawing/2014/main" id="{3837FD59-C21D-9A11-DC7B-A227017FC40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99" y="2931208"/>
            <a:ext cx="5897033" cy="83063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81091185-0A6C-EE5C-E228-95F1EFA07427}"/>
              </a:ext>
            </a:extLst>
          </p:cNvPr>
          <p:cNvSpPr txBox="1"/>
          <p:nvPr/>
        </p:nvSpPr>
        <p:spPr>
          <a:xfrm>
            <a:off x="8382000" y="3608315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quadratic function</a:t>
            </a:r>
            <a:endParaRPr lang="zh-CN" altLang="en-US" dirty="0"/>
          </a:p>
        </p:txBody>
      </p:sp>
      <p:pic>
        <p:nvPicPr>
          <p:cNvPr id="44" name="图片 43" descr="形状&#10;&#10;AI 生成的内容可能不正确。">
            <a:extLst>
              <a:ext uri="{FF2B5EF4-FFF2-40B4-BE49-F238E27FC236}">
                <a16:creationId xmlns:a16="http://schemas.microsoft.com/office/drawing/2014/main" id="{5FE5491F-3DE4-9CA5-6A22-516F94BA0F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3959816"/>
            <a:ext cx="3124199" cy="529214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5AAB9136-1059-1EBF-1E00-83FBF04C88A2}"/>
              </a:ext>
            </a:extLst>
          </p:cNvPr>
          <p:cNvSpPr txBox="1"/>
          <p:nvPr/>
        </p:nvSpPr>
        <p:spPr>
          <a:xfrm>
            <a:off x="8153400" y="4524856"/>
            <a:ext cx="2968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dirty="0"/>
              <a:t>f(y)=y^2 + (b - D)y - c = 0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DE64B46-CD15-2495-0D98-1C59D05056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2834" y="5053639"/>
            <a:ext cx="2971800" cy="99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/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end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ra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C53192C-1B74-B0DA-287E-A0D7F57F5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225" y="4515963"/>
                <a:ext cx="4302125" cy="9131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C42CD-A129-DF15-AEEE-E7495B49D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0">
            <a:extLst>
              <a:ext uri="{FF2B5EF4-FFF2-40B4-BE49-F238E27FC236}">
                <a16:creationId xmlns:a16="http://schemas.microsoft.com/office/drawing/2014/main" id="{461EFF82-70B3-726A-1B2C-3AD814FA5D20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251460" y="287655"/>
            <a:ext cx="7388225" cy="47434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 panose="02010600030101010101" pitchFamily="2" charset="-122"/>
                <a:cs typeface="Arial Bold" panose="020B0604020202090204" charset="0"/>
              </a:rPr>
              <a:t>Mathematical Principles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519B368-450F-23C3-CE4F-15721332DD6A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874CB">
                  <a:lumMod val="50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4EDCA91-2D1C-3ABC-382F-D9195E79CF0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8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2" name="object 79">
            <a:extLst>
              <a:ext uri="{FF2B5EF4-FFF2-40B4-BE49-F238E27FC236}">
                <a16:creationId xmlns:a16="http://schemas.microsoft.com/office/drawing/2014/main" id="{E1F84BCA-BF13-66ED-62AE-57B2E7819FD1}"/>
              </a:ext>
            </a:extLst>
          </p:cNvPr>
          <p:cNvGraphicFramePr>
            <a:graphicFrameLocks noGrp="1"/>
          </p:cNvGraphicFramePr>
          <p:nvPr/>
        </p:nvGraphicFramePr>
        <p:xfrm>
          <a:off x="-543724" y="6681954"/>
          <a:ext cx="12960000" cy="21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altLang="zh-CN" sz="1100" b="1" spc="-25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  <a:sym typeface="+mn-ea"/>
                        </a:rPr>
                        <a:t>PRINCIPLES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2">
            <a:extLst>
              <a:ext uri="{FF2B5EF4-FFF2-40B4-BE49-F238E27FC236}">
                <a16:creationId xmlns:a16="http://schemas.microsoft.com/office/drawing/2014/main" id="{58E99B4A-7457-99D2-28AB-0DA5F35E72B2}"/>
              </a:ext>
            </a:extLst>
          </p:cNvPr>
          <p:cNvSpPr/>
          <p:nvPr/>
        </p:nvSpPr>
        <p:spPr>
          <a:xfrm>
            <a:off x="-48006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FFAB8C4-853C-FEE0-22F3-5FE0E6CFB507}"/>
              </a:ext>
            </a:extLst>
          </p:cNvPr>
          <p:cNvSpPr/>
          <p:nvPr/>
        </p:nvSpPr>
        <p:spPr>
          <a:xfrm>
            <a:off x="2971800" y="6485965"/>
            <a:ext cx="1008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/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Ann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C05B79-AAB8-197D-4C6E-7DD5385F4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37" y="1219200"/>
                <a:ext cx="4302125" cy="693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/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 ←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Ann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7502EAB-F899-8E57-10B0-3DF5604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64665"/>
                <a:ext cx="3540125" cy="695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/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4 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Ann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7D7622A-8D83-D81C-F783-4D4616B8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00" y="4497462"/>
                <a:ext cx="5105400" cy="711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15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>
            <p:custDataLst>
              <p:tags r:id="rId1"/>
            </p:custDataLst>
          </p:nvPr>
        </p:nvSpPr>
        <p:spPr>
          <a:xfrm>
            <a:off x="1682876" y="4946650"/>
            <a:ext cx="9277985" cy="122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none" strike="noStrike" kern="0" cap="all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old" panose="020B0604020202090204" charset="0"/>
                <a:ea typeface="Arial Bold" panose="020B0604020202090204" charset="0"/>
                <a:cs typeface="Arial Bold" panose="020B0604020202090204" charset="0"/>
                <a:sym typeface="+mn-ea"/>
              </a:rPr>
              <a:t>accelerated growth in revenue and profitability: Market share expansion</a:t>
            </a: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600" b="1" i="0" u="none" strike="noStrike" kern="0" cap="all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old" panose="020B0604020202090204" charset="0"/>
              <a:ea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98C81946-A2E2-4253-5A9E-4B2357AD04EF}"/>
              </a:ext>
            </a:extLst>
          </p:cNvPr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251472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Library Demo and API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910CA89B-4864-E5F9-888B-D5FC5A869A6E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52F914-25CC-A6D7-CFB7-5F22A127ED1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06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graphicFrame>
        <p:nvGraphicFramePr>
          <p:cNvPr id="16" name="object 79">
            <a:extLst>
              <a:ext uri="{FF2B5EF4-FFF2-40B4-BE49-F238E27FC236}">
                <a16:creationId xmlns:a16="http://schemas.microsoft.com/office/drawing/2014/main" id="{C71875CF-EFCF-2363-4DB4-AC1DC00B2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47099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2">
            <a:extLst>
              <a:ext uri="{FF2B5EF4-FFF2-40B4-BE49-F238E27FC236}">
                <a16:creationId xmlns:a16="http://schemas.microsoft.com/office/drawing/2014/main" id="{2D8C7F72-0BAE-E7FB-6892-B60807254B59}"/>
              </a:ext>
            </a:extLst>
          </p:cNvPr>
          <p:cNvSpPr/>
          <p:nvPr/>
        </p:nvSpPr>
        <p:spPr>
          <a:xfrm>
            <a:off x="-2403000" y="6492315"/>
            <a:ext cx="720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B1BB8265-0B61-891C-AFF8-6A746D2F3C28}"/>
              </a:ext>
            </a:extLst>
          </p:cNvPr>
          <p:cNvSpPr/>
          <p:nvPr/>
        </p:nvSpPr>
        <p:spPr>
          <a:xfrm>
            <a:off x="5308200" y="6485965"/>
            <a:ext cx="720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2ADE5E-0D62-6CD6-8C18-178B174A6627}"/>
              </a:ext>
            </a:extLst>
          </p:cNvPr>
          <p:cNvSpPr txBox="1"/>
          <p:nvPr/>
        </p:nvSpPr>
        <p:spPr>
          <a:xfrm>
            <a:off x="152400" y="1302382"/>
            <a:ext cx="74612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pub struct StableSwapPool {</a:t>
            </a:r>
          </a:p>
          <a:p>
            <a:r>
              <a:rPr lang="en-US" altLang="zh-CN" dirty="0"/>
              <a:t>    pub reserves: [u64; 2],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amplification_coefficient</a:t>
            </a:r>
            <a:r>
              <a:rPr lang="en-US" altLang="zh-CN" dirty="0"/>
              <a:t>: u64, // A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fee_bps</a:t>
            </a:r>
            <a:r>
              <a:rPr lang="en-US" altLang="zh-CN" dirty="0"/>
              <a:t>: u16,                   // input-side fee in bps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 err="1"/>
              <a:t>impl</a:t>
            </a:r>
            <a:r>
              <a:rPr lang="en-US" altLang="zh-CN" dirty="0"/>
              <a:t> StableSwapPool {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new(reserves: [u64; 2], amp: u64) -&gt; Self;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get_dy</a:t>
            </a:r>
            <a:r>
              <a:rPr lang="en-US" altLang="zh-CN" dirty="0"/>
              <a:t>(&amp;self, i: </a:t>
            </a:r>
            <a:r>
              <a:rPr lang="en-US" altLang="zh-CN" dirty="0" err="1"/>
              <a:t>usize</a:t>
            </a:r>
            <a:r>
              <a:rPr lang="en-US" altLang="zh-CN" dirty="0"/>
              <a:t>, j: </a:t>
            </a:r>
            <a:r>
              <a:rPr lang="en-US" altLang="zh-CN" dirty="0" err="1"/>
              <a:t>usize</a:t>
            </a:r>
            <a:r>
              <a:rPr lang="en-US" altLang="zh-CN" dirty="0"/>
              <a:t>, dx: u64) -&gt; Result&lt;u64, </a:t>
            </a:r>
            <a:r>
              <a:rPr lang="en-US" altLang="zh-CN" dirty="0" err="1"/>
              <a:t>SwapError</a:t>
            </a:r>
            <a:r>
              <a:rPr lang="en-US" altLang="zh-CN" dirty="0"/>
              <a:t>&gt;;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get_d</a:t>
            </a:r>
            <a:r>
              <a:rPr lang="en-US" altLang="zh-CN" dirty="0"/>
              <a:t>(&amp;self) -&gt; u64;</a:t>
            </a:r>
          </a:p>
          <a:p>
            <a:r>
              <a:rPr lang="en-US" altLang="zh-CN" dirty="0"/>
              <a:t>    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calculate_slippage_bps</a:t>
            </a:r>
            <a:r>
              <a:rPr lang="en-US" altLang="zh-CN" dirty="0"/>
              <a:t>(&amp;self, amount: u64) -&gt; u16;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/// Constant-product baseline (no fee)</a:t>
            </a:r>
          </a:p>
          <a:p>
            <a:r>
              <a:rPr lang="en-US" altLang="zh-CN" dirty="0"/>
              <a:t>pub </a:t>
            </a:r>
            <a:r>
              <a:rPr lang="en-US" altLang="zh-CN" dirty="0" err="1"/>
              <a:t>fn</a:t>
            </a:r>
            <a:r>
              <a:rPr lang="en-US" altLang="zh-CN" dirty="0"/>
              <a:t> </a:t>
            </a:r>
            <a:r>
              <a:rPr lang="en-US" altLang="zh-CN" dirty="0" err="1"/>
              <a:t>constant_product_dy</a:t>
            </a:r>
            <a:r>
              <a:rPr lang="en-US" altLang="zh-CN" dirty="0"/>
              <a:t>(reserves: [u64;2], i: </a:t>
            </a:r>
            <a:r>
              <a:rPr lang="en-US" altLang="zh-CN" dirty="0" err="1"/>
              <a:t>usize</a:t>
            </a:r>
            <a:r>
              <a:rPr lang="en-US" altLang="zh-CN" dirty="0"/>
              <a:t>, j: </a:t>
            </a:r>
            <a:r>
              <a:rPr lang="en-US" altLang="zh-CN" dirty="0" err="1"/>
              <a:t>usize</a:t>
            </a:r>
            <a:r>
              <a:rPr lang="en-US" altLang="zh-CN" dirty="0"/>
              <a:t>, dx: u64) -&gt; Option&lt;u64&gt;;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B13D89-9CF3-CD28-36AB-107059471C17}"/>
              </a:ext>
            </a:extLst>
          </p:cNvPr>
          <p:cNvSpPr txBox="1"/>
          <p:nvPr/>
        </p:nvSpPr>
        <p:spPr>
          <a:xfrm>
            <a:off x="7391400" y="994979"/>
            <a:ext cx="259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Unit Testing</a:t>
            </a:r>
          </a:p>
          <a:p>
            <a:endParaRPr lang="en-US" altLang="zh-CN" dirty="0"/>
          </a:p>
          <a:p>
            <a:r>
              <a:rPr lang="en-US" altLang="zh-CN" dirty="0"/>
              <a:t>Integration Testing</a:t>
            </a:r>
          </a:p>
          <a:p>
            <a:endParaRPr lang="en-US" altLang="zh-CN" dirty="0"/>
          </a:p>
          <a:p>
            <a:r>
              <a:rPr lang="en-US" altLang="zh-CN" dirty="0"/>
              <a:t>System Testing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</a:endParaRPr>
          </a:p>
        </p:txBody>
      </p:sp>
      <p:graphicFrame>
        <p:nvGraphicFramePr>
          <p:cNvPr id="18" name="object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72469"/>
              </p:ext>
            </p:extLst>
          </p:nvPr>
        </p:nvGraphicFramePr>
        <p:xfrm>
          <a:off x="-543724" y="6681954"/>
          <a:ext cx="12960000" cy="259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BACKGROUND</a:t>
                      </a:r>
                    </a:p>
                    <a:p>
                      <a:pPr marL="31750" algn="ctr">
                        <a:lnSpc>
                          <a:spcPts val="1005"/>
                        </a:lnSpc>
                      </a:pP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 panose="020F0502020204030204"/>
                        </a:rPr>
                        <a:t>CODE</a:t>
                      </a:r>
                      <a:endParaRPr sz="1100" b="1" dirty="0">
                        <a:solidFill>
                          <a:srgbClr val="218099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 panose="020F0502020204030204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object 2"/>
          <p:cNvSpPr/>
          <p:nvPr/>
        </p:nvSpPr>
        <p:spPr>
          <a:xfrm>
            <a:off x="-47244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object 2"/>
          <p:cNvSpPr/>
          <p:nvPr/>
        </p:nvSpPr>
        <p:spPr>
          <a:xfrm>
            <a:off x="7403400" y="6477000"/>
            <a:ext cx="57600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>
            <a:duotone>
              <a:srgbClr val="4BACC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7400" y="6146812"/>
            <a:ext cx="504000" cy="5040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6" name="object 20">
            <a:extLst>
              <a:ext uri="{FF2B5EF4-FFF2-40B4-BE49-F238E27FC236}">
                <a16:creationId xmlns:a16="http://schemas.microsoft.com/office/drawing/2014/main" id="{163A624F-171B-1222-C9BF-6DB5B82C1BEC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1090623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-10" normalizeH="0" baseline="0" noProof="0" dirty="0">
                <a:ln>
                  <a:noFill/>
                </a:ln>
                <a:solidFill>
                  <a:srgbClr val="1D507D"/>
                </a:solidFill>
                <a:effectLst/>
                <a:uLnTx/>
                <a:uFillTx/>
                <a:latin typeface="Arial Bold" panose="020B0604020202090204" charset="0"/>
                <a:ea typeface="宋体"/>
                <a:cs typeface="Arial Bold" panose="020B0604020202090204" charset="0"/>
              </a:rPr>
              <a:t>Code Analysis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B2A787-1455-3637-1EBB-83637E91DB32}"/>
              </a:ext>
            </a:extLst>
          </p:cNvPr>
          <p:cNvSpPr txBox="1"/>
          <p:nvPr/>
        </p:nvSpPr>
        <p:spPr>
          <a:xfrm>
            <a:off x="304800" y="990600"/>
            <a:ext cx="894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6"/>
              </a:rPr>
              <a:t>Rust-Developer-Test-Assignment_StableSwap-Implementation/src/lib.rs at main · zeron-G/Rust-Developer-Test-</a:t>
            </a:r>
            <a:r>
              <a:rPr lang="en-US" altLang="zh-CN" dirty="0" err="1">
                <a:hlinkClick r:id="rId6"/>
              </a:rPr>
              <a:t>Assignment_StableSwap</a:t>
            </a:r>
            <a:r>
              <a:rPr lang="en-US" altLang="zh-CN" dirty="0">
                <a:hlinkClick r:id="rId6"/>
              </a:rPr>
              <a:t>-Implementation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705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object 79">
            <a:extLst>
              <a:ext uri="{FF2B5EF4-FFF2-40B4-BE49-F238E27FC236}">
                <a16:creationId xmlns:a16="http://schemas.microsoft.com/office/drawing/2014/main" id="{238BC95B-1951-44D8-E354-D6ECAC1CB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717515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706B6B5C-FD9F-D534-CC5E-C815626FA2D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5044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DFE03CD8-9190-2D02-07D8-23660C6EF79F}"/>
              </a:ext>
            </a:extLst>
          </p:cNvPr>
          <p:cNvSpPr txBox="1">
            <a:spLocks noGrp="1"/>
          </p:cNvSpPr>
          <p:nvPr>
            <p:custDataLst>
              <p:tags r:id="rId1"/>
            </p:custDataLst>
          </p:nvPr>
        </p:nvSpPr>
        <p:spPr>
          <a:xfrm>
            <a:off x="61417" y="287511"/>
            <a:ext cx="5158728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10" dirty="0">
                <a:solidFill>
                  <a:srgbClr val="1D507D"/>
                </a:solidFill>
                <a:latin typeface="Arial Bold" panose="020B0604020202090204" charset="0"/>
                <a:ea typeface="宋体"/>
                <a:cs typeface="Arial Bold" panose="020B0604020202090204" charset="0"/>
              </a:rPr>
              <a:t>Issues and Feedback</a:t>
            </a:r>
            <a:endParaRPr sz="3000" b="1" spc="-10" dirty="0">
              <a:solidFill>
                <a:srgbClr val="1D507D"/>
              </a:solidFill>
              <a:latin typeface="Arial Bold" panose="020B0604020202090204" charset="0"/>
              <a:ea typeface="宋体"/>
              <a:cs typeface="Arial Bold" panose="020B0604020202090204" charset="0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05F63812-B20D-8C22-FECC-8BEA5E4AB6FC}"/>
              </a:ext>
            </a:extLst>
          </p:cNvPr>
          <p:cNvSpPr/>
          <p:nvPr/>
        </p:nvSpPr>
        <p:spPr>
          <a:xfrm>
            <a:off x="-25146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6FD8FE54-94CF-52BC-F5DA-9AB96E49F2DD}"/>
              </a:ext>
            </a:extLst>
          </p:cNvPr>
          <p:cNvSpPr/>
          <p:nvPr/>
        </p:nvSpPr>
        <p:spPr>
          <a:xfrm>
            <a:off x="96132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77B586-2458-1511-3AF7-CC45CC720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3" y="1594052"/>
            <a:ext cx="5700182" cy="359269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7358E8-D219-495E-65FB-6605BA6019A7}"/>
              </a:ext>
            </a:extLst>
          </p:cNvPr>
          <p:cNvSpPr txBox="1"/>
          <p:nvPr/>
        </p:nvSpPr>
        <p:spPr>
          <a:xfrm>
            <a:off x="1" y="952137"/>
            <a:ext cx="472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Decoupling will lead to accelerated slippage </a:t>
            </a:r>
          </a:p>
          <a:p>
            <a:r>
              <a:rPr lang="en-US" altLang="zh-CN" dirty="0"/>
              <a:t>and hasten the death spiral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749A2B-CC80-E8F5-EC88-CA8832F0CF4F}"/>
              </a:ext>
            </a:extLst>
          </p:cNvPr>
          <p:cNvSpPr txBox="1"/>
          <p:nvPr/>
        </p:nvSpPr>
        <p:spPr>
          <a:xfrm>
            <a:off x="61417" y="5595100"/>
            <a:ext cx="6536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current library only supports the dual-token model for now.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60AC78-68CE-37F8-8987-7A32F89B63C8}"/>
              </a:ext>
            </a:extLst>
          </p:cNvPr>
          <p:cNvSpPr txBox="1"/>
          <p:nvPr/>
        </p:nvSpPr>
        <p:spPr>
          <a:xfrm>
            <a:off x="6248400" y="975207"/>
            <a:ext cx="8362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It only includes the identification </a:t>
            </a:r>
          </a:p>
          <a:p>
            <a:r>
              <a:rPr lang="en-US" altLang="zh-CN" dirty="0"/>
              <a:t>and feedback of four basic types of errors.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97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924CB114-02B5-6581-AF48-405FB1161B60}"/>
              </a:ext>
            </a:extLst>
          </p:cNvPr>
          <p:cNvSpPr txBox="1">
            <a:spLocks/>
          </p:cNvSpPr>
          <p:nvPr/>
        </p:nvSpPr>
        <p:spPr>
          <a:xfrm>
            <a:off x="151587" y="304800"/>
            <a:ext cx="104070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1" i="0">
                <a:solidFill>
                  <a:srgbClr val="3C9FDF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altLang="zh-CN" dirty="0">
                <a:solidFill>
                  <a:srgbClr val="1C50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Citations, References, and Appendix</a:t>
            </a:r>
            <a:endParaRPr lang="en-IN" spc="-1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1AC1EE9-A9F7-1301-5C06-0D96DF750939}"/>
              </a:ext>
            </a:extLst>
          </p:cNvPr>
          <p:cNvSpPr/>
          <p:nvPr/>
        </p:nvSpPr>
        <p:spPr>
          <a:xfrm>
            <a:off x="761" y="851916"/>
            <a:ext cx="12191365" cy="38100"/>
          </a:xfrm>
          <a:custGeom>
            <a:avLst/>
            <a:gdLst/>
            <a:ahLst/>
            <a:cxnLst/>
            <a:rect l="l" t="t" r="r" b="b"/>
            <a:pathLst>
              <a:path w="12191365" h="38100">
                <a:moveTo>
                  <a:pt x="0" y="38100"/>
                </a:moveTo>
                <a:lnTo>
                  <a:pt x="12191238" y="38100"/>
                </a:lnTo>
                <a:lnTo>
                  <a:pt x="12191238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6822B0D0-86BB-E4A6-0613-036D94858DCD}"/>
              </a:ext>
            </a:extLst>
          </p:cNvPr>
          <p:cNvSpPr/>
          <p:nvPr/>
        </p:nvSpPr>
        <p:spPr>
          <a:xfrm>
            <a:off x="-381000" y="6477000"/>
            <a:ext cx="1160526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id="{AA1CB18A-9246-F6AF-1873-8319AE667AB8}"/>
              </a:ext>
            </a:extLst>
          </p:cNvPr>
          <p:cNvSpPr/>
          <p:nvPr/>
        </p:nvSpPr>
        <p:spPr>
          <a:xfrm>
            <a:off x="11746800" y="6477000"/>
            <a:ext cx="2883600" cy="6350"/>
          </a:xfrm>
          <a:custGeom>
            <a:avLst/>
            <a:gdLst/>
            <a:ahLst/>
            <a:cxnLst/>
            <a:rect l="l" t="t" r="r" b="b"/>
            <a:pathLst>
              <a:path w="11605260" h="6350">
                <a:moveTo>
                  <a:pt x="0" y="6350"/>
                </a:moveTo>
                <a:lnTo>
                  <a:pt x="11605260" y="6350"/>
                </a:lnTo>
                <a:lnTo>
                  <a:pt x="1160526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1C507C"/>
          </a:solidFill>
          <a:ln>
            <a:solidFill>
              <a:srgbClr val="1C50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25B3EB8-44CD-C443-66F8-A38811C1A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30800" y="6146812"/>
            <a:ext cx="504000" cy="50400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26" name="object 79">
            <a:extLst>
              <a:ext uri="{FF2B5EF4-FFF2-40B4-BE49-F238E27FC236}">
                <a16:creationId xmlns:a16="http://schemas.microsoft.com/office/drawing/2014/main" id="{717FA36E-4E83-EC5D-C603-713543A6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5294"/>
              </p:ext>
            </p:extLst>
          </p:nvPr>
        </p:nvGraphicFramePr>
        <p:xfrm>
          <a:off x="-543724" y="6681954"/>
          <a:ext cx="12960000" cy="21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496">
                <a:tc>
                  <a:txBody>
                    <a:bodyPr/>
                    <a:lstStyle/>
                    <a:p>
                      <a:pPr marL="317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BACKGROUND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005"/>
                        </a:lnSpc>
                      </a:pPr>
                      <a:r>
                        <a:rPr lang="en-US" sz="1100" b="1" spc="-25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PRINCIPLES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 algn="ctr">
                        <a:lnSpc>
                          <a:spcPts val="1005"/>
                        </a:lnSpc>
                      </a:pPr>
                      <a:r>
                        <a:rPr lang="en-US" altLang="zh-CN" sz="1100" b="1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DEMO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687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CODE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005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1C507C"/>
                          </a:solidFill>
                          <a:latin typeface="+mn-lt"/>
                          <a:cs typeface="Calibri"/>
                        </a:rPr>
                        <a:t>ISSUES</a:t>
                      </a:r>
                      <a:endParaRPr sz="1100" b="1" dirty="0">
                        <a:solidFill>
                          <a:srgbClr val="1C507C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5910" algn="ctr">
                        <a:lnSpc>
                          <a:spcPts val="1005"/>
                        </a:lnSpc>
                      </a:pPr>
                      <a:r>
                        <a:rPr lang="en-US" sz="1100" b="1" spc="-10" dirty="0">
                          <a:solidFill>
                            <a:srgbClr val="218099"/>
                          </a:solidFill>
                          <a:latin typeface="+mn-lt"/>
                          <a:cs typeface="Calibri"/>
                        </a:rPr>
                        <a:t>REFERENCES</a:t>
                      </a:r>
                      <a:endParaRPr sz="1100" b="1" dirty="0">
                        <a:solidFill>
                          <a:srgbClr val="218099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65FF7C8-346E-9D6D-0F7E-8E80E1775755}"/>
              </a:ext>
            </a:extLst>
          </p:cNvPr>
          <p:cNvSpPr txBox="1"/>
          <p:nvPr/>
        </p:nvSpPr>
        <p:spPr>
          <a:xfrm>
            <a:off x="355250" y="1066800"/>
            <a:ext cx="1168434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Adams, H., Zinsmeister, N., &amp; Robinson, D. (2020). Uniswap v2 core Uniswap Labs.	https://app.uniswap.org/whitepaper.pdf</a:t>
            </a:r>
          </a:p>
          <a:p>
            <a:r>
              <a:rPr lang="en-US" altLang="zh-CN" dirty="0"/>
              <a:t>Adams, H., Zinsmeister, N., Salem, M., Keefer, R., &amp; Robinson, D. (2021). Uniswap v3 core Uniswap Labs. 	https://app.uniswap.org/whitepaper-v3.pdf </a:t>
            </a:r>
          </a:p>
          <a:p>
            <a:r>
              <a:rPr lang="en-US" altLang="zh-CN" dirty="0"/>
              <a:t>Egorov, M. (2019). </a:t>
            </a:r>
            <a:r>
              <a:rPr lang="en-US" altLang="zh-CN" dirty="0" err="1"/>
              <a:t>StableSwap</a:t>
            </a:r>
            <a:r>
              <a:rPr lang="en-US" altLang="zh-CN" dirty="0"/>
              <a:t>: An efficient mechanism for stablecoin liquidity. Curve Finance. 	https://berkeley-defi.github.io/assets/material/StableSwap.pdf (see also Curve’s whitepaper index: 	https://docs.curve.finance/references/whitepaper)</a:t>
            </a:r>
          </a:p>
          <a:p>
            <a:r>
              <a:rPr lang="en-US" altLang="zh-CN" dirty="0" err="1"/>
              <a:t>RareSkills</a:t>
            </a:r>
            <a:r>
              <a:rPr lang="en-US" altLang="zh-CN" dirty="0"/>
              <a:t>. (2025). </a:t>
            </a:r>
            <a:r>
              <a:rPr lang="en-US" altLang="zh-CN" dirty="0" err="1"/>
              <a:t>get_D</a:t>
            </a:r>
            <a:r>
              <a:rPr lang="en-US" altLang="zh-CN" dirty="0"/>
              <a:t>() and </a:t>
            </a:r>
            <a:r>
              <a:rPr lang="en-US" altLang="zh-CN" dirty="0" err="1"/>
              <a:t>get_y</a:t>
            </a:r>
            <a:r>
              <a:rPr lang="en-US" altLang="zh-CN" dirty="0"/>
              <a:t>() in Curve </a:t>
            </a:r>
            <a:r>
              <a:rPr lang="en-US" altLang="zh-CN" dirty="0" err="1"/>
              <a:t>StableSwap</a:t>
            </a:r>
            <a:r>
              <a:rPr lang="en-US" altLang="zh-CN" dirty="0"/>
              <a:t>. https://rareskills.io/post/curve-get-d-get-y </a:t>
            </a:r>
          </a:p>
          <a:p>
            <a:r>
              <a:rPr lang="en-US" altLang="zh-CN" dirty="0" err="1"/>
              <a:t>SolanaFM</a:t>
            </a:r>
            <a:r>
              <a:rPr lang="en-US" altLang="zh-CN" dirty="0"/>
              <a:t>. (2025). USDT (USDT) — Solana token details (decimals: 6). 	https://solana.fm/address/Es9vMFrzaCERmJfrF4H2FYD4KCoNkY11McCe8BenwNYB</a:t>
            </a:r>
          </a:p>
          <a:p>
            <a:r>
              <a:rPr lang="en-US" altLang="zh-CN" dirty="0"/>
              <a:t>Solana Foundation. (n.d.). Create a token mint (SPL tokens). https://solana.com/docs/tokens/basics/create-mint</a:t>
            </a:r>
          </a:p>
          <a:p>
            <a:r>
              <a:rPr lang="en-US" altLang="zh-CN" dirty="0" err="1"/>
              <a:t>Solscan</a:t>
            </a:r>
            <a:r>
              <a:rPr lang="en-US" altLang="zh-CN" dirty="0"/>
              <a:t>. (2025). USDC (USDC) — Solana token page (decimals: 6). 	https://solscan.io/token/EPjFWdd5AufqSSqeM2qN1xzybapC8G4wEGGkZwyTDt1v</a:t>
            </a:r>
          </a:p>
          <a:p>
            <a:r>
              <a:rPr lang="en-US" altLang="zh-CN" dirty="0"/>
              <a:t>Uniswap Labs. (2025). How Uniswap works (Docs). https://docs.uniswap.org/contracts/v2/concepts/protocol-	overview/how-uniswap-works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84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826</Words>
  <Application>Microsoft Office PowerPoint</Application>
  <PresentationFormat>宽屏</PresentationFormat>
  <Paragraphs>139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宋体</vt:lpstr>
      <vt:lpstr>Arial</vt:lpstr>
      <vt:lpstr>Arial Bold</vt:lpstr>
      <vt:lpstr>Calibri</vt:lpstr>
      <vt:lpstr>Calibri Light</vt:lpstr>
      <vt:lpstr>Cambria Math</vt:lpstr>
      <vt:lpstr>Trebuchet MS</vt:lpstr>
      <vt:lpstr>Office Theme</vt:lpstr>
      <vt:lpstr>WPS</vt:lpstr>
      <vt:lpstr>1_WPS</vt:lpstr>
      <vt:lpstr>1_Office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Sophie Borge</dc:creator>
  <cp:lastModifiedBy>荣泽 高</cp:lastModifiedBy>
  <cp:revision>46</cp:revision>
  <dcterms:created xsi:type="dcterms:W3CDTF">2023-12-26T08:54:11Z</dcterms:created>
  <dcterms:modified xsi:type="dcterms:W3CDTF">2025-08-22T03:03:17Z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2023-12-26T00:00:00Z</vt:filetime>
  </property>
  <property fmtid="{D5CDD505-2E9C-101B-9397-08002B2CF9AE}" pid="5" name="Producer">
    <vt:lpwstr>Microsoft® PowerPoint® for Microsoft 365</vt:lpwstr>
  </property>
</Properties>
</file>