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72" r:id="rId3"/>
    <p:sldId id="265" r:id="rId4"/>
    <p:sldId id="267" r:id="rId5"/>
    <p:sldId id="266" r:id="rId6"/>
    <p:sldId id="268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>
      <p:cViewPr>
        <p:scale>
          <a:sx n="80" d="100"/>
          <a:sy n="80" d="100"/>
        </p:scale>
        <p:origin x="214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2BEE-0DDB-43FB-82DB-4C48F9EF9015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C8D75E60-D57E-449A-A642-6A0DD8EB4B7F}"/>
              </a:ext>
            </a:extLst>
          </p:cNvPr>
          <p:cNvSpPr/>
          <p:nvPr/>
        </p:nvSpPr>
        <p:spPr>
          <a:xfrm rot="5400000">
            <a:off x="887372" y="4378027"/>
            <a:ext cx="1959775" cy="106274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4A5A3A-99E6-43DE-BAE3-B5484731DC4F}"/>
              </a:ext>
            </a:extLst>
          </p:cNvPr>
          <p:cNvSpPr txBox="1"/>
          <p:nvPr/>
        </p:nvSpPr>
        <p:spPr>
          <a:xfrm>
            <a:off x="1335887" y="4758102"/>
            <a:ext cx="1335506" cy="39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DINOv2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00AB88-0DE0-4C0C-9AC5-510BEE051A33}"/>
              </a:ext>
            </a:extLst>
          </p:cNvPr>
          <p:cNvSpPr/>
          <p:nvPr/>
        </p:nvSpPr>
        <p:spPr>
          <a:xfrm>
            <a:off x="2852157" y="1814714"/>
            <a:ext cx="1180213" cy="1047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(scale1)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FBBFFD-F02A-4304-88B5-F33EBC9B017B}"/>
              </a:ext>
            </a:extLst>
          </p:cNvPr>
          <p:cNvSpPr/>
          <p:nvPr/>
        </p:nvSpPr>
        <p:spPr>
          <a:xfrm>
            <a:off x="4805682" y="1042852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FA0D20-8F13-4067-8088-7F32B6E8BCAC}"/>
              </a:ext>
            </a:extLst>
          </p:cNvPr>
          <p:cNvSpPr/>
          <p:nvPr/>
        </p:nvSpPr>
        <p:spPr>
          <a:xfrm>
            <a:off x="5998118" y="1791527"/>
            <a:ext cx="1170387" cy="10517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(scale2)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D0B9BB-8FB2-40D2-9CFD-D2740C983A62}"/>
              </a:ext>
            </a:extLst>
          </p:cNvPr>
          <p:cNvSpPr/>
          <p:nvPr/>
        </p:nvSpPr>
        <p:spPr>
          <a:xfrm>
            <a:off x="9131055" y="1787206"/>
            <a:ext cx="1153713" cy="1069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(scale3)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F261B5-0A19-44D6-AC01-EDF43892E073}"/>
              </a:ext>
            </a:extLst>
          </p:cNvPr>
          <p:cNvSpPr txBox="1"/>
          <p:nvPr/>
        </p:nvSpPr>
        <p:spPr>
          <a:xfrm>
            <a:off x="4667300" y="2449872"/>
            <a:ext cx="1623237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09A3EB-6466-414B-93BB-B06C73B00FDE}"/>
              </a:ext>
            </a:extLst>
          </p:cNvPr>
          <p:cNvSpPr txBox="1"/>
          <p:nvPr/>
        </p:nvSpPr>
        <p:spPr>
          <a:xfrm>
            <a:off x="2619933" y="1383280"/>
            <a:ext cx="1939543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(B, H, W, 1024)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3CFEC3-A6D1-43A2-9102-1A4A15EAF1F5}"/>
              </a:ext>
            </a:extLst>
          </p:cNvPr>
          <p:cNvSpPr txBox="1"/>
          <p:nvPr/>
        </p:nvSpPr>
        <p:spPr>
          <a:xfrm>
            <a:off x="5894743" y="1346948"/>
            <a:ext cx="2174359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H, W, 1024)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B47CA6-8B3F-4766-97F5-D35D733D788B}"/>
              </a:ext>
            </a:extLst>
          </p:cNvPr>
          <p:cNvSpPr txBox="1"/>
          <p:nvPr/>
        </p:nvSpPr>
        <p:spPr>
          <a:xfrm>
            <a:off x="8789700" y="1373860"/>
            <a:ext cx="1738424" cy="33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(B, H, W, 1024)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4">
            <a:extLst>
              <a:ext uri="{FF2B5EF4-FFF2-40B4-BE49-F238E27FC236}">
                <a16:creationId xmlns:a16="http://schemas.microsoft.com/office/drawing/2014/main" id="{7DC78A9F-E092-4E81-B564-8912658A1F5A}"/>
              </a:ext>
            </a:extLst>
          </p:cNvPr>
          <p:cNvSpPr/>
          <p:nvPr/>
        </p:nvSpPr>
        <p:spPr>
          <a:xfrm>
            <a:off x="2729169" y="586628"/>
            <a:ext cx="9307873" cy="2945257"/>
          </a:xfrm>
          <a:prstGeom prst="roundRect">
            <a:avLst>
              <a:gd name="adj" fmla="val 7917"/>
            </a:avLst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CB7BDE5-8D87-4917-937A-D64E2BE94FBC}"/>
              </a:ext>
            </a:extLst>
          </p:cNvPr>
          <p:cNvCxnSpPr/>
          <p:nvPr/>
        </p:nvCxnSpPr>
        <p:spPr>
          <a:xfrm flipV="1">
            <a:off x="2729172" y="963378"/>
            <a:ext cx="9307870" cy="277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42E9D64-05B7-443B-9AED-43273FDB708E}"/>
              </a:ext>
            </a:extLst>
          </p:cNvPr>
          <p:cNvSpPr txBox="1"/>
          <p:nvPr/>
        </p:nvSpPr>
        <p:spPr>
          <a:xfrm>
            <a:off x="6044712" y="603337"/>
            <a:ext cx="4160875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Set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77AE8C-0C8C-4BF2-A82C-8E8161F5334F}"/>
              </a:ext>
            </a:extLst>
          </p:cNvPr>
          <p:cNvSpPr txBox="1"/>
          <p:nvPr/>
        </p:nvSpPr>
        <p:spPr>
          <a:xfrm>
            <a:off x="-409380" y="4982632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D4DF45-33B3-49FD-9951-35A0C52300FE}"/>
              </a:ext>
            </a:extLst>
          </p:cNvPr>
          <p:cNvCxnSpPr/>
          <p:nvPr/>
        </p:nvCxnSpPr>
        <p:spPr>
          <a:xfrm>
            <a:off x="1010797" y="5453743"/>
            <a:ext cx="33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BFEA847-0B46-4272-B963-23711049065F}"/>
              </a:ext>
            </a:extLst>
          </p:cNvPr>
          <p:cNvSpPr txBox="1"/>
          <p:nvPr/>
        </p:nvSpPr>
        <p:spPr>
          <a:xfrm>
            <a:off x="-531362" y="4107775"/>
            <a:ext cx="20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6CDF31-780B-4F65-A994-655734AF6B29}"/>
              </a:ext>
            </a:extLst>
          </p:cNvPr>
          <p:cNvCxnSpPr/>
          <p:nvPr/>
        </p:nvCxnSpPr>
        <p:spPr>
          <a:xfrm>
            <a:off x="1010797" y="4488285"/>
            <a:ext cx="33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1">
            <a:extLst>
              <a:ext uri="{FF2B5EF4-FFF2-40B4-BE49-F238E27FC236}">
                <a16:creationId xmlns:a16="http://schemas.microsoft.com/office/drawing/2014/main" id="{F595BCD4-546A-4034-83FE-46AB2E1C155E}"/>
              </a:ext>
            </a:extLst>
          </p:cNvPr>
          <p:cNvCxnSpPr/>
          <p:nvPr/>
        </p:nvCxnSpPr>
        <p:spPr>
          <a:xfrm rot="5400000" flipH="1" flipV="1">
            <a:off x="605624" y="1858297"/>
            <a:ext cx="3050449" cy="1204211"/>
          </a:xfrm>
          <a:prstGeom prst="bentConnector3">
            <a:avLst>
              <a:gd name="adj1" fmla="val 10088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肘形连接符 22">
            <a:extLst>
              <a:ext uri="{FF2B5EF4-FFF2-40B4-BE49-F238E27FC236}">
                <a16:creationId xmlns:a16="http://schemas.microsoft.com/office/drawing/2014/main" id="{A625C295-612A-436E-A375-05FFCFB97398}"/>
              </a:ext>
            </a:extLst>
          </p:cNvPr>
          <p:cNvCxnSpPr/>
          <p:nvPr/>
        </p:nvCxnSpPr>
        <p:spPr>
          <a:xfrm rot="5400000" flipH="1" flipV="1">
            <a:off x="1050569" y="2381202"/>
            <a:ext cx="2427485" cy="936962"/>
          </a:xfrm>
          <a:prstGeom prst="bentConnector3">
            <a:avLst>
              <a:gd name="adj1" fmla="val 10006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肘形连接符 23">
            <a:extLst>
              <a:ext uri="{FF2B5EF4-FFF2-40B4-BE49-F238E27FC236}">
                <a16:creationId xmlns:a16="http://schemas.microsoft.com/office/drawing/2014/main" id="{AFC1AF16-3641-4694-910B-DACE86305DCD}"/>
              </a:ext>
            </a:extLst>
          </p:cNvPr>
          <p:cNvCxnSpPr>
            <a:endCxn id="14" idx="1"/>
          </p:cNvCxnSpPr>
          <p:nvPr/>
        </p:nvCxnSpPr>
        <p:spPr>
          <a:xfrm rot="5400000" flipH="1" flipV="1">
            <a:off x="1362972" y="2757243"/>
            <a:ext cx="2064183" cy="6682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/>
              <p:nvPr/>
            </p:nvSpPr>
            <p:spPr>
              <a:xfrm>
                <a:off x="2514518" y="4620016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8" y="4620016"/>
                <a:ext cx="1334641" cy="732442"/>
              </a:xfrm>
              <a:prstGeom prst="roundRect">
                <a:avLst/>
              </a:prstGeom>
              <a:blipFill>
                <a:blip r:embed="rId2"/>
                <a:stretch>
                  <a:fillRect t="-409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6">
                <a:extLst>
                  <a:ext uri="{FF2B5EF4-FFF2-40B4-BE49-F238E27FC236}">
                    <a16:creationId xmlns:a16="http://schemas.microsoft.com/office/drawing/2014/main" id="{7AA2F28A-2B08-4416-A8DC-C18B8EE5B80B}"/>
                  </a:ext>
                </a:extLst>
              </p:cNvPr>
              <p:cNvSpPr/>
              <p:nvPr/>
            </p:nvSpPr>
            <p:spPr>
              <a:xfrm>
                <a:off x="7321261" y="4612334"/>
                <a:ext cx="1456213" cy="78965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Cross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圆角矩形 26">
                <a:extLst>
                  <a:ext uri="{FF2B5EF4-FFF2-40B4-BE49-F238E27FC236}">
                    <a16:creationId xmlns:a16="http://schemas.microsoft.com/office/drawing/2014/main" id="{7AA2F28A-2B08-4416-A8DC-C18B8EE5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261" y="4612334"/>
                <a:ext cx="1456213" cy="78965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586DF9-B9B8-4603-86D9-53E096382C71}"/>
              </a:ext>
            </a:extLst>
          </p:cNvPr>
          <p:cNvCxnSpPr/>
          <p:nvPr/>
        </p:nvCxnSpPr>
        <p:spPr>
          <a:xfrm flipV="1">
            <a:off x="3195448" y="2845181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肘形连接符 30">
            <a:extLst>
              <a:ext uri="{FF2B5EF4-FFF2-40B4-BE49-F238E27FC236}">
                <a16:creationId xmlns:a16="http://schemas.microsoft.com/office/drawing/2014/main" id="{7602F1E6-6467-40D5-A487-4A7E39A10791}"/>
              </a:ext>
            </a:extLst>
          </p:cNvPr>
          <p:cNvCxnSpPr/>
          <p:nvPr/>
        </p:nvCxnSpPr>
        <p:spPr>
          <a:xfrm rot="5400000" flipH="1" flipV="1">
            <a:off x="2884669" y="3166225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5C9B4-9B4A-4EC7-883E-0E885E535111}"/>
              </a:ext>
            </a:extLst>
          </p:cNvPr>
          <p:cNvSpPr txBox="1"/>
          <p:nvPr/>
        </p:nvSpPr>
        <p:spPr>
          <a:xfrm>
            <a:off x="2974922" y="4161362"/>
            <a:ext cx="7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D680EA-B0A3-4805-9892-BA5512B8E61B}"/>
              </a:ext>
            </a:extLst>
          </p:cNvPr>
          <p:cNvSpPr txBox="1"/>
          <p:nvPr/>
        </p:nvSpPr>
        <p:spPr>
          <a:xfrm>
            <a:off x="6212918" y="4222741"/>
            <a:ext cx="728711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3BB1B48-31FA-4AC8-9AEB-2BAC2E1D54A9}"/>
              </a:ext>
            </a:extLst>
          </p:cNvPr>
          <p:cNvSpPr txBox="1"/>
          <p:nvPr/>
        </p:nvSpPr>
        <p:spPr>
          <a:xfrm>
            <a:off x="3611582" y="3481083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7393E2-2F47-4092-9D78-199E5B7F7C5D}"/>
              </a:ext>
            </a:extLst>
          </p:cNvPr>
          <p:cNvSpPr txBox="1"/>
          <p:nvPr/>
        </p:nvSpPr>
        <p:spPr>
          <a:xfrm>
            <a:off x="2683309" y="3487730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肘形连接符 42">
            <a:extLst>
              <a:ext uri="{FF2B5EF4-FFF2-40B4-BE49-F238E27FC236}">
                <a16:creationId xmlns:a16="http://schemas.microsoft.com/office/drawing/2014/main" id="{DDA09014-CE1D-4765-97C2-64C54898A320}"/>
              </a:ext>
            </a:extLst>
          </p:cNvPr>
          <p:cNvCxnSpPr>
            <a:endCxn id="24" idx="2"/>
          </p:cNvCxnSpPr>
          <p:nvPr/>
        </p:nvCxnSpPr>
        <p:spPr>
          <a:xfrm flipV="1">
            <a:off x="2343930" y="5352458"/>
            <a:ext cx="837909" cy="276506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43">
            <a:extLst>
              <a:ext uri="{FF2B5EF4-FFF2-40B4-BE49-F238E27FC236}">
                <a16:creationId xmlns:a16="http://schemas.microsoft.com/office/drawing/2014/main" id="{46055D85-D33A-4565-BDD2-33E3D26F67F1}"/>
              </a:ext>
            </a:extLst>
          </p:cNvPr>
          <p:cNvCxnSpPr>
            <a:stCxn id="4" idx="3"/>
            <a:endCxn id="55" idx="2"/>
          </p:cNvCxnSpPr>
          <p:nvPr/>
        </p:nvCxnSpPr>
        <p:spPr>
          <a:xfrm rot="5400000" flipH="1" flipV="1">
            <a:off x="3924595" y="3337331"/>
            <a:ext cx="361778" cy="4476448"/>
          </a:xfrm>
          <a:prstGeom prst="bentConnector3">
            <a:avLst>
              <a:gd name="adj1" fmla="val -2383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44">
            <a:extLst>
              <a:ext uri="{FF2B5EF4-FFF2-40B4-BE49-F238E27FC236}">
                <a16:creationId xmlns:a16="http://schemas.microsoft.com/office/drawing/2014/main" id="{D4F84F32-77B8-450D-A0EA-E456416BBD1E}"/>
              </a:ext>
            </a:extLst>
          </p:cNvPr>
          <p:cNvCxnSpPr>
            <a:endCxn id="67" idx="2"/>
          </p:cNvCxnSpPr>
          <p:nvPr/>
        </p:nvCxnSpPr>
        <p:spPr>
          <a:xfrm flipV="1">
            <a:off x="1519952" y="5394666"/>
            <a:ext cx="8196644" cy="494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圆角矩形 45">
            <a:extLst>
              <a:ext uri="{FF2B5EF4-FFF2-40B4-BE49-F238E27FC236}">
                <a16:creationId xmlns:a16="http://schemas.microsoft.com/office/drawing/2014/main" id="{AA822971-D478-438B-B6C0-8F1D1A985947}"/>
              </a:ext>
            </a:extLst>
          </p:cNvPr>
          <p:cNvSpPr/>
          <p:nvPr/>
        </p:nvSpPr>
        <p:spPr>
          <a:xfrm>
            <a:off x="4839245" y="6235712"/>
            <a:ext cx="6766054" cy="5667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[BN[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[Prediction average, Multi-scale feature]]]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1AD8CC-A9AC-40EC-9DAE-A3B118E1EC4D}"/>
              </a:ext>
            </a:extLst>
          </p:cNvPr>
          <p:cNvCxnSpPr/>
          <p:nvPr/>
        </p:nvCxnSpPr>
        <p:spPr>
          <a:xfrm>
            <a:off x="5119808" y="5240022"/>
            <a:ext cx="0" cy="987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628AAEC-0581-449A-AAD8-8350E483C610}"/>
              </a:ext>
            </a:extLst>
          </p:cNvPr>
          <p:cNvCxnSpPr/>
          <p:nvPr/>
        </p:nvCxnSpPr>
        <p:spPr>
          <a:xfrm>
            <a:off x="8243267" y="5425933"/>
            <a:ext cx="0" cy="824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8EBB540-9D2A-471B-AF64-6A118BB6F51F}"/>
              </a:ext>
            </a:extLst>
          </p:cNvPr>
          <p:cNvCxnSpPr>
            <a:stCxn id="66" idx="2"/>
          </p:cNvCxnSpPr>
          <p:nvPr/>
        </p:nvCxnSpPr>
        <p:spPr>
          <a:xfrm>
            <a:off x="11437165" y="5401986"/>
            <a:ext cx="0" cy="810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2F3ADD1-A27C-42AC-B75B-E07DB6E2AAD2}"/>
              </a:ext>
            </a:extLst>
          </p:cNvPr>
          <p:cNvSpPr/>
          <p:nvPr/>
        </p:nvSpPr>
        <p:spPr>
          <a:xfrm>
            <a:off x="4805682" y="181697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806442C-6341-4C1E-84CA-11107902A4EB}"/>
              </a:ext>
            </a:extLst>
          </p:cNvPr>
          <p:cNvSpPr/>
          <p:nvPr/>
        </p:nvSpPr>
        <p:spPr>
          <a:xfrm>
            <a:off x="4817737" y="2836851"/>
            <a:ext cx="630903" cy="5588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posN</a:t>
            </a:r>
            <a:endParaRPr lang="en-US" altLang="zh-CN" sz="14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9357A54-7E7C-4977-860E-8662159C0DA5}"/>
              </a:ext>
            </a:extLst>
          </p:cNvPr>
          <p:cNvSpPr/>
          <p:nvPr/>
        </p:nvSpPr>
        <p:spPr>
          <a:xfrm>
            <a:off x="8065727" y="104932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pos1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DA81FF-BD36-4189-A0D5-A5B9C677DC69}"/>
              </a:ext>
            </a:extLst>
          </p:cNvPr>
          <p:cNvSpPr txBox="1"/>
          <p:nvPr/>
        </p:nvSpPr>
        <p:spPr>
          <a:xfrm>
            <a:off x="7891262" y="2371330"/>
            <a:ext cx="1623237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56952A-7F09-4896-AD1C-8C3C494375AD}"/>
              </a:ext>
            </a:extLst>
          </p:cNvPr>
          <p:cNvSpPr/>
          <p:nvPr/>
        </p:nvSpPr>
        <p:spPr>
          <a:xfrm>
            <a:off x="8065727" y="1736635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C0EB50-3BCB-43B9-930C-0A35935F5CAC}"/>
              </a:ext>
            </a:extLst>
          </p:cNvPr>
          <p:cNvSpPr/>
          <p:nvPr/>
        </p:nvSpPr>
        <p:spPr>
          <a:xfrm>
            <a:off x="8052030" y="2843231"/>
            <a:ext cx="630903" cy="5099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posN</a:t>
            </a:r>
            <a:endParaRPr lang="en-US" altLang="zh-CN" sz="1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ED6AB27-D365-4C07-91B1-5AA368216E10}"/>
              </a:ext>
            </a:extLst>
          </p:cNvPr>
          <p:cNvSpPr/>
          <p:nvPr/>
        </p:nvSpPr>
        <p:spPr>
          <a:xfrm>
            <a:off x="11194902" y="1036129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81FF31-EDA6-4020-8F92-20B010BD5540}"/>
              </a:ext>
            </a:extLst>
          </p:cNvPr>
          <p:cNvSpPr/>
          <p:nvPr/>
        </p:nvSpPr>
        <p:spPr>
          <a:xfrm>
            <a:off x="11187856" y="178260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pos2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FFACC0C-122C-4E8F-A286-AC0A6F714D15}"/>
              </a:ext>
            </a:extLst>
          </p:cNvPr>
          <p:cNvSpPr/>
          <p:nvPr/>
        </p:nvSpPr>
        <p:spPr>
          <a:xfrm>
            <a:off x="11185815" y="2927166"/>
            <a:ext cx="630903" cy="5099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posN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圆角矩形 73">
                <a:extLst>
                  <a:ext uri="{FF2B5EF4-FFF2-40B4-BE49-F238E27FC236}">
                    <a16:creationId xmlns:a16="http://schemas.microsoft.com/office/drawing/2014/main" id="{492375A5-7E1C-4167-8233-2A894270D0A7}"/>
                  </a:ext>
                </a:extLst>
              </p:cNvPr>
              <p:cNvSpPr/>
              <p:nvPr/>
            </p:nvSpPr>
            <p:spPr>
              <a:xfrm>
                <a:off x="4166078" y="4615804"/>
                <a:ext cx="1346334" cy="73665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圆角矩形 73">
                <a:extLst>
                  <a:ext uri="{FF2B5EF4-FFF2-40B4-BE49-F238E27FC236}">
                    <a16:creationId xmlns:a16="http://schemas.microsoft.com/office/drawing/2014/main" id="{492375A5-7E1C-4167-8233-2A894270D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78" y="4615804"/>
                <a:ext cx="1346334" cy="73665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944EEC8-D832-4CF0-A59C-5D2235672C20}"/>
                  </a:ext>
                </a:extLst>
              </p:cNvPr>
              <p:cNvSpPr txBox="1"/>
              <p:nvPr/>
            </p:nvSpPr>
            <p:spPr>
              <a:xfrm>
                <a:off x="4450754" y="4161072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944EEC8-D832-4CF0-A59C-5D2235672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54" y="4161072"/>
                <a:ext cx="728711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381A18-4D91-4BD0-816E-1365DAA16885}"/>
              </a:ext>
            </a:extLst>
          </p:cNvPr>
          <p:cNvCxnSpPr>
            <a:stCxn id="24" idx="3"/>
            <a:endCxn id="48" idx="1"/>
          </p:cNvCxnSpPr>
          <p:nvPr/>
        </p:nvCxnSpPr>
        <p:spPr>
          <a:xfrm flipV="1">
            <a:off x="3849159" y="4984131"/>
            <a:ext cx="316919" cy="2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79">
            <a:extLst>
              <a:ext uri="{FF2B5EF4-FFF2-40B4-BE49-F238E27FC236}">
                <a16:creationId xmlns:a16="http://schemas.microsoft.com/office/drawing/2014/main" id="{9498CDB4-6CE9-4C7A-AA78-26ACAA943604}"/>
              </a:ext>
            </a:extLst>
          </p:cNvPr>
          <p:cNvCxnSpPr/>
          <p:nvPr/>
        </p:nvCxnSpPr>
        <p:spPr>
          <a:xfrm rot="16200000" flipV="1">
            <a:off x="3158965" y="3152510"/>
            <a:ext cx="2325256" cy="603691"/>
          </a:xfrm>
          <a:prstGeom prst="bentConnector3">
            <a:avLst>
              <a:gd name="adj1" fmla="val 100191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C3B1363-C55E-4DCE-B766-8EB7CE89F746}"/>
              </a:ext>
            </a:extLst>
          </p:cNvPr>
          <p:cNvSpPr txBox="1"/>
          <p:nvPr/>
        </p:nvSpPr>
        <p:spPr>
          <a:xfrm>
            <a:off x="3966135" y="1883564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肘形连接符 83">
            <a:extLst>
              <a:ext uri="{FF2B5EF4-FFF2-40B4-BE49-F238E27FC236}">
                <a16:creationId xmlns:a16="http://schemas.microsoft.com/office/drawing/2014/main" id="{55874C95-F128-409F-BDEA-5CDBBD8A44CD}"/>
              </a:ext>
            </a:extLst>
          </p:cNvPr>
          <p:cNvCxnSpPr>
            <a:endCxn id="40" idx="2"/>
          </p:cNvCxnSpPr>
          <p:nvPr/>
        </p:nvCxnSpPr>
        <p:spPr>
          <a:xfrm rot="5400000" flipH="1" flipV="1">
            <a:off x="4565741" y="3460271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3329F58-1DD1-44D5-A548-C15769255E67}"/>
              </a:ext>
            </a:extLst>
          </p:cNvPr>
          <p:cNvSpPr txBox="1"/>
          <p:nvPr/>
        </p:nvSpPr>
        <p:spPr>
          <a:xfrm>
            <a:off x="4966665" y="347963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圆角矩形 147">
                <a:extLst>
                  <a:ext uri="{FF2B5EF4-FFF2-40B4-BE49-F238E27FC236}">
                    <a16:creationId xmlns:a16="http://schemas.microsoft.com/office/drawing/2014/main" id="{13A7407F-30B3-4EB7-B8F0-9E504FC0BE49}"/>
                  </a:ext>
                </a:extLst>
              </p:cNvPr>
              <p:cNvSpPr/>
              <p:nvPr/>
            </p:nvSpPr>
            <p:spPr>
              <a:xfrm>
                <a:off x="5668478" y="4637161"/>
                <a:ext cx="1350460" cy="7575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圆角矩形 147">
                <a:extLst>
                  <a:ext uri="{FF2B5EF4-FFF2-40B4-BE49-F238E27FC236}">
                    <a16:creationId xmlns:a16="http://schemas.microsoft.com/office/drawing/2014/main" id="{13A7407F-30B3-4EB7-B8F0-9E504FC0B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78" y="4637161"/>
                <a:ext cx="1350460" cy="757505"/>
              </a:xfrm>
              <a:prstGeom prst="roundRect">
                <a:avLst/>
              </a:prstGeom>
              <a:blipFill>
                <a:blip r:embed="rId6"/>
                <a:stretch>
                  <a:fillRect t="-2381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D5302F0-BA11-4684-82CB-8A8A4E67FC63}"/>
              </a:ext>
            </a:extLst>
          </p:cNvPr>
          <p:cNvCxnSpPr/>
          <p:nvPr/>
        </p:nvCxnSpPr>
        <p:spPr>
          <a:xfrm flipV="1">
            <a:off x="6328804" y="2828036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肘形连接符 150">
            <a:extLst>
              <a:ext uri="{FF2B5EF4-FFF2-40B4-BE49-F238E27FC236}">
                <a16:creationId xmlns:a16="http://schemas.microsoft.com/office/drawing/2014/main" id="{B223382D-40B6-4097-8877-737D41A16D8A}"/>
              </a:ext>
            </a:extLst>
          </p:cNvPr>
          <p:cNvCxnSpPr/>
          <p:nvPr/>
        </p:nvCxnSpPr>
        <p:spPr>
          <a:xfrm rot="5400000" flipH="1" flipV="1">
            <a:off x="5984017" y="3151203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457F43F-81DD-413B-9833-18C53682F8CC}"/>
              </a:ext>
            </a:extLst>
          </p:cNvPr>
          <p:cNvSpPr txBox="1"/>
          <p:nvPr/>
        </p:nvSpPr>
        <p:spPr>
          <a:xfrm>
            <a:off x="6710930" y="346606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49D03AA-3FF1-4531-9ADA-BFFE210DD574}"/>
              </a:ext>
            </a:extLst>
          </p:cNvPr>
          <p:cNvSpPr txBox="1"/>
          <p:nvPr/>
        </p:nvSpPr>
        <p:spPr>
          <a:xfrm>
            <a:off x="5782657" y="347270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肘形连接符 153">
            <a:extLst>
              <a:ext uri="{FF2B5EF4-FFF2-40B4-BE49-F238E27FC236}">
                <a16:creationId xmlns:a16="http://schemas.microsoft.com/office/drawing/2014/main" id="{AF6DEAB7-9F38-4119-B4C3-4E1088512C6B}"/>
              </a:ext>
            </a:extLst>
          </p:cNvPr>
          <p:cNvCxnSpPr/>
          <p:nvPr/>
        </p:nvCxnSpPr>
        <p:spPr>
          <a:xfrm rot="16200000" flipV="1">
            <a:off x="6420170" y="3083387"/>
            <a:ext cx="2269009" cy="748630"/>
          </a:xfrm>
          <a:prstGeom prst="bentConnector3">
            <a:avLst>
              <a:gd name="adj1" fmla="val 99844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559D4CC-B427-48C7-B57D-17B1165BE624}"/>
              </a:ext>
            </a:extLst>
          </p:cNvPr>
          <p:cNvSpPr txBox="1"/>
          <p:nvPr/>
        </p:nvSpPr>
        <p:spPr>
          <a:xfrm>
            <a:off x="7198275" y="189049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肘形连接符 155">
            <a:extLst>
              <a:ext uri="{FF2B5EF4-FFF2-40B4-BE49-F238E27FC236}">
                <a16:creationId xmlns:a16="http://schemas.microsoft.com/office/drawing/2014/main" id="{35F0F250-C95D-4646-8D4A-F600D9626D92}"/>
              </a:ext>
            </a:extLst>
          </p:cNvPr>
          <p:cNvCxnSpPr/>
          <p:nvPr/>
        </p:nvCxnSpPr>
        <p:spPr>
          <a:xfrm rot="5400000" flipH="1" flipV="1">
            <a:off x="7846942" y="3477824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EED711E-B55B-4105-AB8C-4DB7EED6341C}"/>
              </a:ext>
            </a:extLst>
          </p:cNvPr>
          <p:cNvSpPr txBox="1"/>
          <p:nvPr/>
        </p:nvSpPr>
        <p:spPr>
          <a:xfrm>
            <a:off x="8243267" y="3538554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7C450E-6580-403E-97FB-8F118CBC1DE5}"/>
                  </a:ext>
                </a:extLst>
              </p:cNvPr>
              <p:cNvSpPr txBox="1"/>
              <p:nvPr/>
            </p:nvSpPr>
            <p:spPr>
              <a:xfrm>
                <a:off x="7773483" y="4203576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7C450E-6580-403E-97FB-8F118CBC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483" y="4203576"/>
                <a:ext cx="728711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E594AE6-B64F-4E2D-AB76-A826514FA38F}"/>
              </a:ext>
            </a:extLst>
          </p:cNvPr>
          <p:cNvCxnSpPr>
            <a:stCxn id="55" idx="3"/>
            <a:endCxn id="25" idx="1"/>
          </p:cNvCxnSpPr>
          <p:nvPr/>
        </p:nvCxnSpPr>
        <p:spPr>
          <a:xfrm flipV="1">
            <a:off x="7018938" y="5007160"/>
            <a:ext cx="302323" cy="8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圆角矩形 169">
                <a:extLst>
                  <a:ext uri="{FF2B5EF4-FFF2-40B4-BE49-F238E27FC236}">
                    <a16:creationId xmlns:a16="http://schemas.microsoft.com/office/drawing/2014/main" id="{3C42DA0A-DB1C-429C-920E-F16A2372CF78}"/>
                  </a:ext>
                </a:extLst>
              </p:cNvPr>
              <p:cNvSpPr/>
              <p:nvPr/>
            </p:nvSpPr>
            <p:spPr>
              <a:xfrm>
                <a:off x="10709058" y="4615804"/>
                <a:ext cx="1456213" cy="78618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Cross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圆角矩形 169">
                <a:extLst>
                  <a:ext uri="{FF2B5EF4-FFF2-40B4-BE49-F238E27FC236}">
                    <a16:creationId xmlns:a16="http://schemas.microsoft.com/office/drawing/2014/main" id="{3C42DA0A-DB1C-429C-920E-F16A2372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058" y="4615804"/>
                <a:ext cx="1456213" cy="786182"/>
              </a:xfrm>
              <a:prstGeom prst="roundRect">
                <a:avLst/>
              </a:prstGeom>
              <a:blipFill>
                <a:blip r:embed="rId8"/>
                <a:stretch>
                  <a:fillRect t="-11450" b="-53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圆角矩形 170">
                <a:extLst>
                  <a:ext uri="{FF2B5EF4-FFF2-40B4-BE49-F238E27FC236}">
                    <a16:creationId xmlns:a16="http://schemas.microsoft.com/office/drawing/2014/main" id="{579FC7DF-1766-452B-AC17-CC99BCC9E23C}"/>
                  </a:ext>
                </a:extLst>
              </p:cNvPr>
              <p:cNvSpPr/>
              <p:nvPr/>
            </p:nvSpPr>
            <p:spPr>
              <a:xfrm>
                <a:off x="9038559" y="4620016"/>
                <a:ext cx="1356074" cy="7746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圆角矩形 170">
                <a:extLst>
                  <a:ext uri="{FF2B5EF4-FFF2-40B4-BE49-F238E27FC236}">
                    <a16:creationId xmlns:a16="http://schemas.microsoft.com/office/drawing/2014/main" id="{579FC7DF-1766-452B-AC17-CC99BCC9E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559" y="4620016"/>
                <a:ext cx="1356074" cy="774650"/>
              </a:xfrm>
              <a:prstGeom prst="roundRect">
                <a:avLst/>
              </a:prstGeom>
              <a:blipFill>
                <a:blip r:embed="rId9"/>
                <a:stretch>
                  <a:fillRect t="-4651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4D9489-7978-41FD-AAF6-3B9778688060}"/>
              </a:ext>
            </a:extLst>
          </p:cNvPr>
          <p:cNvCxnSpPr/>
          <p:nvPr/>
        </p:nvCxnSpPr>
        <p:spPr>
          <a:xfrm flipV="1">
            <a:off x="10405971" y="4904520"/>
            <a:ext cx="302522" cy="4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3748D58-66D2-48A4-9AD8-1A5EB29C4BF5}"/>
              </a:ext>
            </a:extLst>
          </p:cNvPr>
          <p:cNvSpPr txBox="1"/>
          <p:nvPr/>
        </p:nvSpPr>
        <p:spPr>
          <a:xfrm>
            <a:off x="9323105" y="4229801"/>
            <a:ext cx="728711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B34C7D4-167C-4E2D-AB3A-6FB3425392F6}"/>
              </a:ext>
            </a:extLst>
          </p:cNvPr>
          <p:cNvCxnSpPr/>
          <p:nvPr/>
        </p:nvCxnSpPr>
        <p:spPr>
          <a:xfrm flipV="1">
            <a:off x="9438991" y="2835096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肘形连接符 198">
            <a:extLst>
              <a:ext uri="{FF2B5EF4-FFF2-40B4-BE49-F238E27FC236}">
                <a16:creationId xmlns:a16="http://schemas.microsoft.com/office/drawing/2014/main" id="{B87F3CF4-39B2-43A1-B252-7FD65A2024A5}"/>
              </a:ext>
            </a:extLst>
          </p:cNvPr>
          <p:cNvCxnSpPr/>
          <p:nvPr/>
        </p:nvCxnSpPr>
        <p:spPr>
          <a:xfrm rot="5400000" flipH="1" flipV="1">
            <a:off x="9094204" y="3158263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7EBF6C1-3D5C-4B48-AC4B-4900445CF848}"/>
              </a:ext>
            </a:extLst>
          </p:cNvPr>
          <p:cNvSpPr txBox="1"/>
          <p:nvPr/>
        </p:nvSpPr>
        <p:spPr>
          <a:xfrm>
            <a:off x="9821117" y="347312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19B251A-00BC-4F55-B7E9-066393220618}"/>
              </a:ext>
            </a:extLst>
          </p:cNvPr>
          <p:cNvSpPr txBox="1"/>
          <p:nvPr/>
        </p:nvSpPr>
        <p:spPr>
          <a:xfrm>
            <a:off x="8892844" y="347976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肘形连接符 201">
            <a:extLst>
              <a:ext uri="{FF2B5EF4-FFF2-40B4-BE49-F238E27FC236}">
                <a16:creationId xmlns:a16="http://schemas.microsoft.com/office/drawing/2014/main" id="{213CC490-28B2-4B47-9053-79EC038114A7}"/>
              </a:ext>
            </a:extLst>
          </p:cNvPr>
          <p:cNvCxnSpPr/>
          <p:nvPr/>
        </p:nvCxnSpPr>
        <p:spPr>
          <a:xfrm rot="16200000" flipV="1">
            <a:off x="9523275" y="3079236"/>
            <a:ext cx="2269009" cy="748630"/>
          </a:xfrm>
          <a:prstGeom prst="bentConnector3">
            <a:avLst>
              <a:gd name="adj1" fmla="val 99844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088ABDB-C596-4A44-AD29-E1D645532FE8}"/>
              </a:ext>
            </a:extLst>
          </p:cNvPr>
          <p:cNvSpPr txBox="1"/>
          <p:nvPr/>
        </p:nvSpPr>
        <p:spPr>
          <a:xfrm>
            <a:off x="10301380" y="1886340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肘形连接符 203">
            <a:extLst>
              <a:ext uri="{FF2B5EF4-FFF2-40B4-BE49-F238E27FC236}">
                <a16:creationId xmlns:a16="http://schemas.microsoft.com/office/drawing/2014/main" id="{3C53A75F-4415-4E7A-A06E-5A0663C7E535}"/>
              </a:ext>
            </a:extLst>
          </p:cNvPr>
          <p:cNvCxnSpPr/>
          <p:nvPr/>
        </p:nvCxnSpPr>
        <p:spPr>
          <a:xfrm rot="5400000" flipH="1" flipV="1">
            <a:off x="10984215" y="3519639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602C784-538A-4D22-833D-FD8A6E05C542}"/>
              </a:ext>
            </a:extLst>
          </p:cNvPr>
          <p:cNvSpPr txBox="1"/>
          <p:nvPr/>
        </p:nvSpPr>
        <p:spPr>
          <a:xfrm>
            <a:off x="11380540" y="3580369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5EEF1A9-49F5-4414-BDB3-922058903B1B}"/>
                  </a:ext>
                </a:extLst>
              </p:cNvPr>
              <p:cNvSpPr txBox="1"/>
              <p:nvPr/>
            </p:nvSpPr>
            <p:spPr>
              <a:xfrm>
                <a:off x="10876588" y="4199425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5EEF1A9-49F5-4414-BDB3-922058903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588" y="4199425"/>
                <a:ext cx="728711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肘形连接符 2">
            <a:extLst>
              <a:ext uri="{FF2B5EF4-FFF2-40B4-BE49-F238E27FC236}">
                <a16:creationId xmlns:a16="http://schemas.microsoft.com/office/drawing/2014/main" id="{2D1A2585-0979-4039-8BDE-0A5EB887FF93}"/>
              </a:ext>
            </a:extLst>
          </p:cNvPr>
          <p:cNvCxnSpPr/>
          <p:nvPr/>
        </p:nvCxnSpPr>
        <p:spPr>
          <a:xfrm flipV="1">
            <a:off x="3181839" y="4986237"/>
            <a:ext cx="850531" cy="467507"/>
          </a:xfrm>
          <a:prstGeom prst="bentConnector3">
            <a:avLst>
              <a:gd name="adj1" fmla="val 987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肘形连接符 81">
            <a:extLst>
              <a:ext uri="{FF2B5EF4-FFF2-40B4-BE49-F238E27FC236}">
                <a16:creationId xmlns:a16="http://schemas.microsoft.com/office/drawing/2014/main" id="{A0BF1FDF-E61D-451F-8D0A-1AD9197543E5}"/>
              </a:ext>
            </a:extLst>
          </p:cNvPr>
          <p:cNvCxnSpPr/>
          <p:nvPr/>
        </p:nvCxnSpPr>
        <p:spPr>
          <a:xfrm flipV="1">
            <a:off x="6342277" y="5023617"/>
            <a:ext cx="846805" cy="455224"/>
          </a:xfrm>
          <a:prstGeom prst="bentConnector3">
            <a:avLst>
              <a:gd name="adj1" fmla="val 989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肘形连接符 84">
            <a:extLst>
              <a:ext uri="{FF2B5EF4-FFF2-40B4-BE49-F238E27FC236}">
                <a16:creationId xmlns:a16="http://schemas.microsoft.com/office/drawing/2014/main" id="{A85C70D4-FAB3-486E-8419-33A663FE840B}"/>
              </a:ext>
            </a:extLst>
          </p:cNvPr>
          <p:cNvCxnSpPr/>
          <p:nvPr/>
        </p:nvCxnSpPr>
        <p:spPr>
          <a:xfrm flipV="1">
            <a:off x="9716596" y="4890675"/>
            <a:ext cx="860283" cy="738288"/>
          </a:xfrm>
          <a:prstGeom prst="bentConnector3">
            <a:avLst>
              <a:gd name="adj1" fmla="val 10067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9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7582" y="113012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腹部多器官分割数据集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AMOS-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16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95" y="1836291"/>
            <a:ext cx="2522988" cy="26412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43" y="821647"/>
            <a:ext cx="1968601" cy="19241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394" y="821647"/>
            <a:ext cx="1962251" cy="1892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543" y="3156917"/>
            <a:ext cx="1974920" cy="20667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394" y="3156917"/>
            <a:ext cx="1988240" cy="2008256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4357665" y="275105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1" name="文本框 15"/>
          <p:cNvSpPr txBox="1"/>
          <p:nvPr/>
        </p:nvSpPr>
        <p:spPr>
          <a:xfrm>
            <a:off x="7619025" y="274579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4451543" y="5478839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7806636" y="5478839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sp>
        <p:nvSpPr>
          <p:cNvPr id="14" name="文本框 18"/>
          <p:cNvSpPr txBox="1"/>
          <p:nvPr/>
        </p:nvSpPr>
        <p:spPr>
          <a:xfrm>
            <a:off x="452085" y="4477544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3A128F-9E11-4D69-8E7F-F466C8DE3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2286" y="2157020"/>
            <a:ext cx="1657747" cy="16875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43" y="1561289"/>
            <a:ext cx="2813111" cy="2792548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947140" y="4428628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96" y="567463"/>
            <a:ext cx="1924149" cy="19876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093" y="567463"/>
            <a:ext cx="1924149" cy="1905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769" y="3086264"/>
            <a:ext cx="1968601" cy="1949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093" y="3086264"/>
            <a:ext cx="1943200" cy="1930499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5111118" y="256037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1" name="文本框 15"/>
          <p:cNvSpPr txBox="1"/>
          <p:nvPr/>
        </p:nvSpPr>
        <p:spPr>
          <a:xfrm>
            <a:off x="8372478" y="255511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5204996" y="528815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8560089" y="528815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4264" y="78681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心脏分割数据集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ACDC-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4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" y="2008076"/>
            <a:ext cx="2432640" cy="2421796"/>
          </a:xfrm>
          <a:prstGeom prst="rect">
            <a:avLst/>
          </a:prstGeom>
        </p:spPr>
      </p:pic>
      <p:sp>
        <p:nvSpPr>
          <p:cNvPr id="6" name="文本框 6"/>
          <p:cNvSpPr txBox="1"/>
          <p:nvPr/>
        </p:nvSpPr>
        <p:spPr>
          <a:xfrm>
            <a:off x="-264501" y="4503023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381" y="879920"/>
            <a:ext cx="1968601" cy="19622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732" y="898971"/>
            <a:ext cx="1949550" cy="1943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291" y="879920"/>
            <a:ext cx="1892397" cy="1949550"/>
          </a:xfrm>
          <a:prstGeom prst="rect">
            <a:avLst/>
          </a:prstGeom>
        </p:spPr>
      </p:pic>
      <p:sp>
        <p:nvSpPr>
          <p:cNvPr id="10" name="文本框 13"/>
          <p:cNvSpPr txBox="1"/>
          <p:nvPr/>
        </p:nvSpPr>
        <p:spPr>
          <a:xfrm>
            <a:off x="3374394" y="2938110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Channel-2</a:t>
            </a:r>
            <a:endParaRPr lang="zh-CN" altLang="en-US" dirty="0"/>
          </a:p>
        </p:txBody>
      </p:sp>
      <p:sp>
        <p:nvSpPr>
          <p:cNvPr id="11" name="文本框 14"/>
          <p:cNvSpPr txBox="1"/>
          <p:nvPr/>
        </p:nvSpPr>
        <p:spPr>
          <a:xfrm>
            <a:off x="5812794" y="2938110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Channel-3</a:t>
            </a:r>
            <a:endParaRPr lang="zh-CN" altLang="en-US" dirty="0"/>
          </a:p>
        </p:txBody>
      </p:sp>
      <p:sp>
        <p:nvSpPr>
          <p:cNvPr id="12" name="文本框 15"/>
          <p:cNvSpPr txBox="1"/>
          <p:nvPr/>
        </p:nvSpPr>
        <p:spPr>
          <a:xfrm>
            <a:off x="8536007" y="2849642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GT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380" y="3429000"/>
            <a:ext cx="2048417" cy="20219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389" y="3441483"/>
            <a:ext cx="2039329" cy="20326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7291" y="3429000"/>
            <a:ext cx="1968600" cy="2021986"/>
          </a:xfrm>
          <a:prstGeom prst="rect">
            <a:avLst/>
          </a:prstGeom>
        </p:spPr>
      </p:pic>
      <p:sp>
        <p:nvSpPr>
          <p:cNvPr id="16" name="文本框 22"/>
          <p:cNvSpPr txBox="1"/>
          <p:nvPr/>
        </p:nvSpPr>
        <p:spPr>
          <a:xfrm>
            <a:off x="3444348" y="5562572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Channel-2</a:t>
            </a:r>
            <a:endParaRPr lang="zh-CN" altLang="en-US" dirty="0"/>
          </a:p>
        </p:txBody>
      </p:sp>
      <p:sp>
        <p:nvSpPr>
          <p:cNvPr id="17" name="文本框 23"/>
          <p:cNvSpPr txBox="1"/>
          <p:nvPr/>
        </p:nvSpPr>
        <p:spPr>
          <a:xfrm>
            <a:off x="5882748" y="5562572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Channel-3</a:t>
            </a:r>
            <a:endParaRPr lang="zh-CN" altLang="en-US" dirty="0"/>
          </a:p>
        </p:txBody>
      </p:sp>
      <p:sp>
        <p:nvSpPr>
          <p:cNvPr id="18" name="文本框 24"/>
          <p:cNvSpPr txBox="1"/>
          <p:nvPr/>
        </p:nvSpPr>
        <p:spPr>
          <a:xfrm>
            <a:off x="8605961" y="5474104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486F4B-8F5C-4EDA-A68F-7D31B4B56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8474" y="2067215"/>
            <a:ext cx="1742068" cy="20341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5652" y="75851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腹部多器官分割数据集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CHAOS-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5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15" y="1094850"/>
            <a:ext cx="1987652" cy="19876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57" y="1085737"/>
            <a:ext cx="1886047" cy="19686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337" y="3998917"/>
            <a:ext cx="1981302" cy="19686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057" y="3998917"/>
            <a:ext cx="1911448" cy="19114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02" y="1750040"/>
            <a:ext cx="2847306" cy="2822109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0" y="4665276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11" name="文本框 15"/>
          <p:cNvSpPr txBox="1"/>
          <p:nvPr/>
        </p:nvSpPr>
        <p:spPr>
          <a:xfrm>
            <a:off x="4257856" y="308250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7267941" y="303478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4527685" y="606445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18"/>
          <p:cNvSpPr txBox="1"/>
          <p:nvPr/>
        </p:nvSpPr>
        <p:spPr>
          <a:xfrm>
            <a:off x="7267941" y="6047657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137952-434F-4674-8854-494EDD0D5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1345" y="1933833"/>
            <a:ext cx="2504228" cy="25042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CC1CC1-27D5-411D-8ACD-C3684FF136F6}"/>
              </a:ext>
            </a:extLst>
          </p:cNvPr>
          <p:cNvSpPr txBox="1"/>
          <p:nvPr/>
        </p:nvSpPr>
        <p:spPr>
          <a:xfrm>
            <a:off x="4145692" y="82550"/>
            <a:ext cx="4668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Universeg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upport Size=1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E89590-69FB-4920-AC4D-F7612977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71" y="689381"/>
            <a:ext cx="6772658" cy="16135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F24BAA-55AE-40C6-9C18-A662E133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010" y="4089283"/>
            <a:ext cx="6425319" cy="26377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93D7D1C-5CD9-4B52-A0A5-41D3EB0EC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2302913"/>
            <a:ext cx="6612129" cy="172059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A47AF50-7D2A-437E-8C2B-9A9AA0FD82D8}"/>
              </a:ext>
            </a:extLst>
          </p:cNvPr>
          <p:cNvSpPr txBox="1"/>
          <p:nvPr/>
        </p:nvSpPr>
        <p:spPr>
          <a:xfrm>
            <a:off x="1303638" y="1377778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ACDC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A28D22-615E-4251-A4A9-E64BA370C4BA}"/>
              </a:ext>
            </a:extLst>
          </p:cNvPr>
          <p:cNvSpPr txBox="1"/>
          <p:nvPr/>
        </p:nvSpPr>
        <p:spPr>
          <a:xfrm>
            <a:off x="1124465" y="3032895"/>
            <a:ext cx="18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Prostate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24E84D-68D2-4666-9272-141FCF680727}"/>
              </a:ext>
            </a:extLst>
          </p:cNvPr>
          <p:cNvSpPr txBox="1"/>
          <p:nvPr/>
        </p:nvSpPr>
        <p:spPr>
          <a:xfrm>
            <a:off x="1303638" y="5038808"/>
            <a:ext cx="18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WBC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86" y="1336797"/>
            <a:ext cx="7192107" cy="32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圆角矩形 79"/>
          <p:cNvSpPr/>
          <p:nvPr/>
        </p:nvSpPr>
        <p:spPr>
          <a:xfrm>
            <a:off x="-1190846" y="1201479"/>
            <a:ext cx="1935125" cy="4226611"/>
          </a:xfrm>
          <a:prstGeom prst="roundRect">
            <a:avLst>
              <a:gd name="adj" fmla="val 238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-1190846" y="1796902"/>
            <a:ext cx="19351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-1095153" y="1339702"/>
            <a:ext cx="183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DINOV2	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/>
              <p:nvPr/>
            </p:nvSpPr>
            <p:spPr>
              <a:xfrm>
                <a:off x="3531928" y="1957329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28" y="1957329"/>
                <a:ext cx="1334641" cy="732442"/>
              </a:xfrm>
              <a:prstGeom prst="roundRect">
                <a:avLst/>
              </a:prstGeom>
              <a:blipFill>
                <a:blip r:embed="rId2"/>
                <a:stretch>
                  <a:fillRect t="-3279" b="-9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圆角矩形 147">
                <a:extLst>
                  <a:ext uri="{FF2B5EF4-FFF2-40B4-BE49-F238E27FC236}">
                    <a16:creationId xmlns:a16="http://schemas.microsoft.com/office/drawing/2014/main" id="{13A7407F-30B3-4EB7-B8F0-9E504FC0BE49}"/>
                  </a:ext>
                </a:extLst>
              </p:cNvPr>
              <p:cNvSpPr/>
              <p:nvPr/>
            </p:nvSpPr>
            <p:spPr>
              <a:xfrm>
                <a:off x="3528263" y="3202535"/>
                <a:ext cx="1350460" cy="7575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圆角矩形 147">
                <a:extLst>
                  <a:ext uri="{FF2B5EF4-FFF2-40B4-BE49-F238E27FC236}">
                    <a16:creationId xmlns:a16="http://schemas.microsoft.com/office/drawing/2014/main" id="{13A7407F-30B3-4EB7-B8F0-9E504FC0B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263" y="3202535"/>
                <a:ext cx="1350460" cy="757505"/>
              </a:xfrm>
              <a:prstGeom prst="roundRect">
                <a:avLst/>
              </a:prstGeom>
              <a:blipFill>
                <a:blip r:embed="rId3"/>
                <a:stretch>
                  <a:fillRect t="-1575" b="-6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圆角矩形 170">
                <a:extLst>
                  <a:ext uri="{FF2B5EF4-FFF2-40B4-BE49-F238E27FC236}">
                    <a16:creationId xmlns:a16="http://schemas.microsoft.com/office/drawing/2014/main" id="{579FC7DF-1766-452B-AC17-CC99BCC9E23C}"/>
                  </a:ext>
                </a:extLst>
              </p:cNvPr>
              <p:cNvSpPr/>
              <p:nvPr/>
            </p:nvSpPr>
            <p:spPr>
              <a:xfrm>
                <a:off x="3510495" y="4472804"/>
                <a:ext cx="1356074" cy="7746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圆角矩形 170">
                <a:extLst>
                  <a:ext uri="{FF2B5EF4-FFF2-40B4-BE49-F238E27FC236}">
                    <a16:creationId xmlns:a16="http://schemas.microsoft.com/office/drawing/2014/main" id="{579FC7DF-1766-452B-AC17-CC99BCC9E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495" y="4472804"/>
                <a:ext cx="1356074" cy="774650"/>
              </a:xfrm>
              <a:prstGeom prst="roundRect">
                <a:avLst/>
              </a:prstGeom>
              <a:blipFill>
                <a:blip r:embed="rId4"/>
                <a:stretch>
                  <a:fillRect t="-4651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5D77AE8C-0C8C-4BF2-A82C-8E8161F5334F}"/>
              </a:ext>
            </a:extLst>
          </p:cNvPr>
          <p:cNvSpPr txBox="1"/>
          <p:nvPr/>
        </p:nvSpPr>
        <p:spPr>
          <a:xfrm>
            <a:off x="-1654334" y="206471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BFEA847-0B46-4272-B963-23711049065F}"/>
              </a:ext>
            </a:extLst>
          </p:cNvPr>
          <p:cNvSpPr txBox="1"/>
          <p:nvPr/>
        </p:nvSpPr>
        <p:spPr>
          <a:xfrm>
            <a:off x="-580173" y="243630"/>
            <a:ext cx="20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-872281" y="851750"/>
            <a:ext cx="0" cy="34972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362040" y="841269"/>
            <a:ext cx="0" cy="34972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-951614" y="2035343"/>
            <a:ext cx="1456660" cy="57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-951614" y="3324289"/>
            <a:ext cx="1456660" cy="57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-951614" y="4598056"/>
            <a:ext cx="1456660" cy="57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505046" y="2243471"/>
            <a:ext cx="37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505046" y="2449034"/>
            <a:ext cx="37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505046" y="3544187"/>
            <a:ext cx="391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505046" y="3749750"/>
            <a:ext cx="391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896985" y="2069321"/>
            <a:ext cx="1163071" cy="5276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Upsample+Conv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2060056" y="2243471"/>
            <a:ext cx="1471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2060056" y="2449034"/>
            <a:ext cx="1471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889606" y="3360507"/>
            <a:ext cx="1163071" cy="5276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Upsample+Conv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91043" y="1706309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B,256,128,128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2060056" y="3498114"/>
            <a:ext cx="1471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2060056" y="3703677"/>
            <a:ext cx="1471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691043" y="2983504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B,512,64,64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>
          <a:xfrm flipV="1">
            <a:off x="493829" y="4723858"/>
            <a:ext cx="3034434" cy="2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493829" y="4950247"/>
            <a:ext cx="3016666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66212" y="4372787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B,1024,32,32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2795992" y="3360507"/>
            <a:ext cx="266185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连接符 144"/>
          <p:cNvCxnSpPr>
            <a:stCxn id="143" idx="2"/>
            <a:endCxn id="143" idx="6"/>
          </p:cNvCxnSpPr>
          <p:nvPr/>
        </p:nvCxnSpPr>
        <p:spPr>
          <a:xfrm>
            <a:off x="2795992" y="3486502"/>
            <a:ext cx="266185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3" idx="0"/>
            <a:endCxn id="143" idx="4"/>
          </p:cNvCxnSpPr>
          <p:nvPr/>
        </p:nvCxnSpPr>
        <p:spPr>
          <a:xfrm>
            <a:off x="2929085" y="3360507"/>
            <a:ext cx="0" cy="25198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84" idx="3"/>
            <a:endCxn id="143" idx="0"/>
          </p:cNvCxnSpPr>
          <p:nvPr/>
        </p:nvCxnSpPr>
        <p:spPr>
          <a:xfrm flipH="1">
            <a:off x="2929085" y="2323550"/>
            <a:ext cx="1937484" cy="1036957"/>
          </a:xfrm>
          <a:prstGeom prst="bentConnector4">
            <a:avLst>
              <a:gd name="adj1" fmla="val -11799"/>
              <a:gd name="adj2" fmla="val 67658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2795992" y="4602123"/>
            <a:ext cx="266185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1" name="直接连接符 150"/>
          <p:cNvCxnSpPr>
            <a:stCxn id="150" idx="2"/>
            <a:endCxn id="150" idx="6"/>
          </p:cNvCxnSpPr>
          <p:nvPr/>
        </p:nvCxnSpPr>
        <p:spPr>
          <a:xfrm>
            <a:off x="2795992" y="4728118"/>
            <a:ext cx="266185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0"/>
            <a:endCxn id="150" idx="4"/>
          </p:cNvCxnSpPr>
          <p:nvPr/>
        </p:nvCxnSpPr>
        <p:spPr>
          <a:xfrm>
            <a:off x="2929085" y="4602123"/>
            <a:ext cx="0" cy="25198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85" idx="3"/>
            <a:endCxn id="150" idx="0"/>
          </p:cNvCxnSpPr>
          <p:nvPr/>
        </p:nvCxnSpPr>
        <p:spPr>
          <a:xfrm flipH="1">
            <a:off x="2929085" y="3581288"/>
            <a:ext cx="1949638" cy="1020835"/>
          </a:xfrm>
          <a:prstGeom prst="bentConnector4">
            <a:avLst>
              <a:gd name="adj1" fmla="val -11725"/>
              <a:gd name="adj2" fmla="val 68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/>
              <p:nvPr/>
            </p:nvSpPr>
            <p:spPr>
              <a:xfrm>
                <a:off x="5469412" y="1962290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12" y="1962290"/>
                <a:ext cx="1334641" cy="73244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/>
              <p:nvPr/>
            </p:nvSpPr>
            <p:spPr>
              <a:xfrm>
                <a:off x="5477900" y="3177966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00" y="3177966"/>
                <a:ext cx="1334641" cy="73244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/>
              <p:nvPr/>
            </p:nvSpPr>
            <p:spPr>
              <a:xfrm>
                <a:off x="5477900" y="4515012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圆角矩形 24">
                <a:extLst>
                  <a:ext uri="{FF2B5EF4-FFF2-40B4-BE49-F238E27FC236}">
                    <a16:creationId xmlns:a16="http://schemas.microsoft.com/office/drawing/2014/main" id="{C88E1084-C62A-4AF8-A935-C6D8F1A3D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00" y="4515012"/>
                <a:ext cx="1334641" cy="73244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/>
          <p:cNvCxnSpPr>
            <a:endCxn id="155" idx="1"/>
          </p:cNvCxnSpPr>
          <p:nvPr/>
        </p:nvCxnSpPr>
        <p:spPr>
          <a:xfrm flipV="1">
            <a:off x="4878723" y="2328511"/>
            <a:ext cx="590689" cy="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4866569" y="2154866"/>
            <a:ext cx="611331" cy="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887211" y="3587271"/>
            <a:ext cx="590689" cy="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>
            <a:off x="4858081" y="3413344"/>
            <a:ext cx="611331" cy="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4887211" y="4744684"/>
            <a:ext cx="590689" cy="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>
            <a:off x="4858081" y="4979005"/>
            <a:ext cx="611331" cy="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BF261B5-0A19-44D6-AC01-EDF43892E073}"/>
              </a:ext>
            </a:extLst>
          </p:cNvPr>
          <p:cNvSpPr txBox="1"/>
          <p:nvPr/>
        </p:nvSpPr>
        <p:spPr>
          <a:xfrm>
            <a:off x="7464619" y="2058805"/>
            <a:ext cx="162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5" name="组合 174"/>
          <p:cNvGrpSpPr/>
          <p:nvPr/>
        </p:nvGrpSpPr>
        <p:grpSpPr>
          <a:xfrm>
            <a:off x="7297074" y="1807105"/>
            <a:ext cx="1097799" cy="1004725"/>
            <a:chOff x="8785632" y="1658249"/>
            <a:chExt cx="1097799" cy="1004725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85632" y="1664651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p1</a:t>
              </a:r>
              <a:endParaRPr lang="en-US" altLang="zh-CN" sz="1600" b="1" dirty="0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1658249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p3</a:t>
              </a:r>
              <a:endParaRPr lang="en-US" altLang="zh-CN" sz="1400" b="1" dirty="0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97686" y="2233313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p2</a:t>
              </a:r>
              <a:endParaRPr lang="en-US" altLang="zh-CN" sz="1600" b="1" dirty="0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2233313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pn</a:t>
              </a:r>
              <a:endParaRPr lang="en-US" altLang="zh-CN" sz="1400" b="1" dirty="0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7314912" y="4447884"/>
            <a:ext cx="1097799" cy="1004725"/>
            <a:chOff x="8785632" y="1658249"/>
            <a:chExt cx="1097799" cy="1004725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85632" y="1664651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p1</a:t>
              </a:r>
              <a:endParaRPr lang="en-US" altLang="zh-CN" sz="1600" b="1" dirty="0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1658249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p3</a:t>
              </a:r>
              <a:endParaRPr lang="en-US" altLang="zh-CN" sz="1400" b="1" dirty="0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97686" y="2233313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p2</a:t>
              </a:r>
              <a:endParaRPr lang="en-US" altLang="zh-CN" sz="1600" b="1" dirty="0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2233313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pn</a:t>
              </a:r>
              <a:endParaRPr lang="en-US" altLang="zh-CN" sz="1400" b="1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326966" y="3087232"/>
            <a:ext cx="1097799" cy="1004725"/>
            <a:chOff x="8785632" y="1658249"/>
            <a:chExt cx="1097799" cy="1004725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85632" y="1664651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p1</a:t>
              </a:r>
              <a:endParaRPr lang="en-US" altLang="zh-CN" sz="1600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1658249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p3</a:t>
              </a:r>
              <a:endParaRPr lang="en-US" altLang="zh-CN" sz="1400" b="1" dirty="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50FBBFFD-F02A-4304-88B5-F33EBC9B017B}"/>
                </a:ext>
              </a:extLst>
            </p:cNvPr>
            <p:cNvSpPr/>
            <p:nvPr/>
          </p:nvSpPr>
          <p:spPr>
            <a:xfrm>
              <a:off x="8797686" y="2233313"/>
              <a:ext cx="437159" cy="4168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p2</a:t>
              </a:r>
              <a:endParaRPr lang="en-US" altLang="zh-CN" sz="1600" b="1" dirty="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1806442C-6341-4C1E-84CA-11107902A4EB}"/>
                </a:ext>
              </a:extLst>
            </p:cNvPr>
            <p:cNvSpPr/>
            <p:nvPr/>
          </p:nvSpPr>
          <p:spPr>
            <a:xfrm>
              <a:off x="9446272" y="2233313"/>
              <a:ext cx="437159" cy="4296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pn</a:t>
              </a:r>
              <a:endParaRPr lang="en-US" altLang="zh-CN" sz="1400" b="1" dirty="0"/>
            </a:p>
          </p:txBody>
        </p:sp>
      </p:grpSp>
      <p:sp>
        <p:nvSpPr>
          <p:cNvPr id="186" name="矩形 185"/>
          <p:cNvSpPr/>
          <p:nvPr/>
        </p:nvSpPr>
        <p:spPr>
          <a:xfrm>
            <a:off x="7155713" y="1662868"/>
            <a:ext cx="1371600" cy="120686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7155713" y="3015135"/>
            <a:ext cx="1371600" cy="117578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7155713" y="4372787"/>
            <a:ext cx="1371600" cy="119867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/>
          <p:cNvCxnSpPr/>
          <p:nvPr/>
        </p:nvCxnSpPr>
        <p:spPr>
          <a:xfrm flipV="1">
            <a:off x="6804053" y="2302483"/>
            <a:ext cx="3268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6800231" y="3551151"/>
            <a:ext cx="3268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V="1">
            <a:off x="6800230" y="4871608"/>
            <a:ext cx="3268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8552080" y="2302304"/>
            <a:ext cx="1431892" cy="8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V="1">
            <a:off x="8541159" y="3548697"/>
            <a:ext cx="1368385" cy="4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8527024" y="4868659"/>
            <a:ext cx="1382520" cy="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8394873" y="1912943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B,10,128,128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8394873" y="3202535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B,10,64,64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8394873" y="4484215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B,10,32,32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10018110" y="1875586"/>
            <a:ext cx="244549" cy="814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10018110" y="3066289"/>
            <a:ext cx="244549" cy="814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10018109" y="4440798"/>
            <a:ext cx="244549" cy="814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10651185" y="1875586"/>
            <a:ext cx="244549" cy="8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10651185" y="3070667"/>
            <a:ext cx="244549" cy="8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10648547" y="4447884"/>
            <a:ext cx="244549" cy="81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0301054" y="2173871"/>
            <a:ext cx="266185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连接符 219"/>
          <p:cNvCxnSpPr/>
          <p:nvPr/>
        </p:nvCxnSpPr>
        <p:spPr>
          <a:xfrm>
            <a:off x="10451912" y="2169475"/>
            <a:ext cx="0" cy="25198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19" idx="2"/>
            <a:endCxn id="219" idx="6"/>
          </p:cNvCxnSpPr>
          <p:nvPr/>
        </p:nvCxnSpPr>
        <p:spPr>
          <a:xfrm>
            <a:off x="10301054" y="2299866"/>
            <a:ext cx="266185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10302671" y="3368986"/>
            <a:ext cx="266185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连接符 225"/>
          <p:cNvCxnSpPr/>
          <p:nvPr/>
        </p:nvCxnSpPr>
        <p:spPr>
          <a:xfrm>
            <a:off x="10453529" y="3364590"/>
            <a:ext cx="0" cy="25198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25" idx="2"/>
            <a:endCxn id="225" idx="6"/>
          </p:cNvCxnSpPr>
          <p:nvPr/>
        </p:nvCxnSpPr>
        <p:spPr>
          <a:xfrm>
            <a:off x="10302671" y="3494981"/>
            <a:ext cx="266185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>
            <a:off x="10318819" y="4746193"/>
            <a:ext cx="266185" cy="251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/>
          <p:nvPr/>
        </p:nvCxnSpPr>
        <p:spPr>
          <a:xfrm>
            <a:off x="10469677" y="4741797"/>
            <a:ext cx="0" cy="251989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28" idx="2"/>
            <a:endCxn id="228" idx="6"/>
          </p:cNvCxnSpPr>
          <p:nvPr/>
        </p:nvCxnSpPr>
        <p:spPr>
          <a:xfrm>
            <a:off x="10318819" y="4872188"/>
            <a:ext cx="266185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>
            <a:off x="10893096" y="2272960"/>
            <a:ext cx="536904" cy="9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平行四边形 234"/>
          <p:cNvSpPr/>
          <p:nvPr/>
        </p:nvSpPr>
        <p:spPr>
          <a:xfrm>
            <a:off x="-6564176" y="7152810"/>
            <a:ext cx="925033" cy="604565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/>
          <p:cNvCxnSpPr/>
          <p:nvPr/>
        </p:nvCxnSpPr>
        <p:spPr>
          <a:xfrm>
            <a:off x="10893096" y="3516893"/>
            <a:ext cx="536904" cy="9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7" name="平行四边形 236"/>
          <p:cNvSpPr/>
          <p:nvPr/>
        </p:nvSpPr>
        <p:spPr>
          <a:xfrm>
            <a:off x="-6608945" y="8412057"/>
            <a:ext cx="836856" cy="466082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平行四边形 237"/>
          <p:cNvSpPr/>
          <p:nvPr/>
        </p:nvSpPr>
        <p:spPr>
          <a:xfrm>
            <a:off x="-6513491" y="9788867"/>
            <a:ext cx="645948" cy="362617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9" name="直接箭头连接符 238"/>
          <p:cNvCxnSpPr/>
          <p:nvPr/>
        </p:nvCxnSpPr>
        <p:spPr>
          <a:xfrm>
            <a:off x="10919362" y="4838172"/>
            <a:ext cx="536904" cy="9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35" idx="3"/>
            <a:endCxn id="237" idx="0"/>
          </p:cNvCxnSpPr>
          <p:nvPr/>
        </p:nvCxnSpPr>
        <p:spPr>
          <a:xfrm flipH="1">
            <a:off x="-6190517" y="7757375"/>
            <a:ext cx="13287" cy="654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endCxn id="238" idx="0"/>
          </p:cNvCxnSpPr>
          <p:nvPr/>
        </p:nvCxnSpPr>
        <p:spPr>
          <a:xfrm flipH="1">
            <a:off x="-6190517" y="8884260"/>
            <a:ext cx="6644" cy="90460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平行四边形 243"/>
          <p:cNvSpPr/>
          <p:nvPr/>
        </p:nvSpPr>
        <p:spPr>
          <a:xfrm>
            <a:off x="-5449115" y="9453766"/>
            <a:ext cx="645948" cy="362617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平行四边形 244"/>
          <p:cNvSpPr/>
          <p:nvPr/>
        </p:nvSpPr>
        <p:spPr>
          <a:xfrm>
            <a:off x="-5544569" y="8398630"/>
            <a:ext cx="836856" cy="46608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平行四边形 245"/>
          <p:cNvSpPr/>
          <p:nvPr/>
        </p:nvSpPr>
        <p:spPr>
          <a:xfrm>
            <a:off x="-5421598" y="7159515"/>
            <a:ext cx="925033" cy="604565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8" name="肘形连接符 247"/>
          <p:cNvCxnSpPr>
            <a:stCxn id="238" idx="4"/>
            <a:endCxn id="244" idx="4"/>
          </p:cNvCxnSpPr>
          <p:nvPr/>
        </p:nvCxnSpPr>
        <p:spPr>
          <a:xfrm rot="5400000" flipH="1" flipV="1">
            <a:off x="-5825880" y="9451746"/>
            <a:ext cx="335101" cy="1064376"/>
          </a:xfrm>
          <a:prstGeom prst="bentConnector3">
            <a:avLst>
              <a:gd name="adj1" fmla="val -68218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244" idx="0"/>
            <a:endCxn id="245" idx="4"/>
          </p:cNvCxnSpPr>
          <p:nvPr/>
        </p:nvCxnSpPr>
        <p:spPr>
          <a:xfrm flipV="1">
            <a:off x="-5126141" y="8864712"/>
            <a:ext cx="0" cy="58905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 flipV="1">
            <a:off x="-5126141" y="7790189"/>
            <a:ext cx="0" cy="58905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/>
          <p:nvPr/>
        </p:nvCxnSpPr>
        <p:spPr>
          <a:xfrm>
            <a:off x="-4547472" y="7484627"/>
            <a:ext cx="536904" cy="9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-4126047" y="7285815"/>
            <a:ext cx="227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B,10,448,448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7134524" y="1179727"/>
            <a:ext cx="20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pool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9087856" y="84221"/>
            <a:ext cx="297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 path</a:t>
            </a:r>
          </a:p>
          <a:p>
            <a:endParaRPr lang="en-US" altLang="zh-CN" dirty="0"/>
          </a:p>
          <a:p>
            <a:r>
              <a:rPr lang="en-US" altLang="zh-CN" dirty="0" smtClean="0"/>
              <a:t>Support path</a:t>
            </a:r>
            <a:endParaRPr lang="zh-CN" altLang="en-US" dirty="0"/>
          </a:p>
        </p:txBody>
      </p:sp>
      <p:cxnSp>
        <p:nvCxnSpPr>
          <p:cNvPr id="257" name="直接箭头连接符 256"/>
          <p:cNvCxnSpPr/>
          <p:nvPr/>
        </p:nvCxnSpPr>
        <p:spPr>
          <a:xfrm>
            <a:off x="10565930" y="243630"/>
            <a:ext cx="86407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/>
          <p:nvPr/>
        </p:nvCxnSpPr>
        <p:spPr>
          <a:xfrm>
            <a:off x="10770821" y="841269"/>
            <a:ext cx="94793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7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95534"/>
            <a:ext cx="9171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多</a:t>
            </a:r>
            <a:r>
              <a:rPr lang="zh-CN" altLang="en-US" dirty="0" smtClean="0"/>
              <a:t>尺度训练</a:t>
            </a:r>
            <a:r>
              <a:rPr lang="en-US" altLang="zh-CN" dirty="0"/>
              <a:t> </a:t>
            </a:r>
            <a:r>
              <a:rPr lang="en-US" altLang="zh-CN" dirty="0" smtClean="0"/>
              <a:t>(448 * 448, 896 * 896, 224 * 224)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1" y="557199"/>
            <a:ext cx="8652710" cy="34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09" y="3262349"/>
            <a:ext cx="8488278" cy="33953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r="7580"/>
          <a:stretch/>
        </p:blipFill>
        <p:spPr>
          <a:xfrm>
            <a:off x="1925053" y="0"/>
            <a:ext cx="7399422" cy="35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1116" y="276447"/>
            <a:ext cx="844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WBC</a:t>
            </a:r>
            <a:r>
              <a:rPr lang="zh-CN" altLang="en-US" dirty="0" smtClean="0"/>
              <a:t>数据集作为保存模型的判断标准，在</a:t>
            </a:r>
            <a:r>
              <a:rPr lang="en-US" altLang="zh-CN" dirty="0" smtClean="0"/>
              <a:t>WBC</a:t>
            </a:r>
            <a:r>
              <a:rPr lang="zh-CN" altLang="en-US" dirty="0" smtClean="0"/>
              <a:t>数据集上表现好的时候保存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增加训练的迭代次数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增加</a:t>
            </a:r>
            <a:r>
              <a:rPr lang="en-US" altLang="zh-CN" dirty="0" err="1" smtClean="0"/>
              <a:t>monuseg</a:t>
            </a:r>
            <a:r>
              <a:rPr lang="zh-CN" altLang="en-US" dirty="0" smtClean="0"/>
              <a:t>数据集，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" y="2665892"/>
            <a:ext cx="10735339" cy="36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7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8758" y="517357"/>
            <a:ext cx="11686674" cy="6230303"/>
            <a:chOff x="402536" y="0"/>
            <a:chExt cx="11789464" cy="6687503"/>
          </a:xfrm>
        </p:grpSpPr>
        <p:sp>
          <p:nvSpPr>
            <p:cNvPr id="4" name="矩形 3"/>
            <p:cNvSpPr/>
            <p:nvPr/>
          </p:nvSpPr>
          <p:spPr>
            <a:xfrm>
              <a:off x="4007502" y="1522738"/>
              <a:ext cx="670632" cy="698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007502" y="2431635"/>
              <a:ext cx="670632" cy="698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07502" y="3371700"/>
              <a:ext cx="670632" cy="698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30846" y="4069820"/>
              <a:ext cx="747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854786" y="1412970"/>
              <a:ext cx="976064" cy="445236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4980468" y="1913092"/>
              <a:ext cx="1258166" cy="2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5008798" y="2850777"/>
              <a:ext cx="1229836" cy="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991100" y="4231718"/>
              <a:ext cx="1173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5039772" y="1534255"/>
              <a:ext cx="1269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71214" y="2428686"/>
              <a:ext cx="1269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01636" y="3819121"/>
              <a:ext cx="1269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6400473" y="1828533"/>
              <a:ext cx="198122" cy="23599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060384" y="1565033"/>
              <a:ext cx="2131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Dice loss + BCE loss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101936" y="3333186"/>
              <a:ext cx="747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697031" y="1235283"/>
              <a:ext cx="1283437" cy="4742515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507211" y="1570170"/>
              <a:ext cx="780606" cy="74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56945" y="1107008"/>
              <a:ext cx="2627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Segmentation prediction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8660140" y="2995408"/>
              <a:ext cx="11629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64" y="2481445"/>
              <a:ext cx="2523844" cy="167599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64" y="631694"/>
              <a:ext cx="2523844" cy="167599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87" y="4456589"/>
              <a:ext cx="2523844" cy="1687821"/>
            </a:xfrm>
            <a:prstGeom prst="rect">
              <a:avLst/>
            </a:prstGeom>
          </p:spPr>
        </p:pic>
        <p:sp>
          <p:nvSpPr>
            <p:cNvPr id="28" name="圆角矩形 27"/>
            <p:cNvSpPr/>
            <p:nvPr/>
          </p:nvSpPr>
          <p:spPr>
            <a:xfrm>
              <a:off x="402536" y="456786"/>
              <a:ext cx="2875547" cy="3826042"/>
            </a:xfrm>
            <a:prstGeom prst="roundRect">
              <a:avLst>
                <a:gd name="adj" fmla="val 4534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48209" y="0"/>
              <a:ext cx="236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Reference set</a:t>
              </a:r>
              <a:endParaRPr lang="zh-CN" altLang="en-US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24827" y="6318171"/>
              <a:ext cx="236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Query image</a:t>
              </a:r>
              <a:endParaRPr lang="zh-CN" altLang="en-US" b="1" dirty="0"/>
            </a:p>
          </p:txBody>
        </p:sp>
        <p:cxnSp>
          <p:nvCxnSpPr>
            <p:cNvPr id="31" name="直接箭头连接符 30"/>
            <p:cNvCxnSpPr>
              <a:stCxn id="28" idx="3"/>
            </p:cNvCxnSpPr>
            <p:nvPr/>
          </p:nvCxnSpPr>
          <p:spPr>
            <a:xfrm>
              <a:off x="3278083" y="2369807"/>
              <a:ext cx="4189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3108263" y="5296980"/>
              <a:ext cx="588768" cy="3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0060383" y="2369807"/>
              <a:ext cx="1990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Dice loss + BCE loss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060383" y="3818882"/>
              <a:ext cx="1990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Dice loss + BCE loss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左大括号 40"/>
            <p:cNvSpPr/>
            <p:nvPr/>
          </p:nvSpPr>
          <p:spPr>
            <a:xfrm>
              <a:off x="9746057" y="1769082"/>
              <a:ext cx="122830" cy="243781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514172" y="2544563"/>
              <a:ext cx="780606" cy="74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523870" y="3748377"/>
              <a:ext cx="780606" cy="74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23870" y="3337167"/>
              <a:ext cx="747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841612" y="0"/>
            <a:ext cx="502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解决方案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58259" y="5170749"/>
            <a:ext cx="664785" cy="6503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23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9" y="763773"/>
            <a:ext cx="2491563" cy="2491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65" y="763773"/>
            <a:ext cx="2491563" cy="24915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9" y="3358117"/>
            <a:ext cx="2491563" cy="24915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65" y="3358117"/>
            <a:ext cx="2491563" cy="24915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28" y="763773"/>
            <a:ext cx="2491563" cy="2491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02" y="763773"/>
            <a:ext cx="2438401" cy="24384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02" y="3358117"/>
            <a:ext cx="2438401" cy="24384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28" y="3370523"/>
            <a:ext cx="2406502" cy="24065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7954" y="291660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Ground Truth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5703" y="300153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Prediction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76214" y="291660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Ground Truth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994605" y="279254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Prediction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9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85" y="411792"/>
            <a:ext cx="9073732" cy="30969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63" y="3772787"/>
            <a:ext cx="2725480" cy="2725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56" y="3772787"/>
            <a:ext cx="2725480" cy="27254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36875" y="139258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Ground Truth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0893" y="93483"/>
            <a:ext cx="19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Prediction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15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" cy="203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3508"/>
            <a:ext cx="4756742" cy="20720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036" y="4810888"/>
            <a:ext cx="4958871" cy="20471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1642"/>
            <a:ext cx="1632098" cy="1632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392021"/>
            <a:ext cx="1576499" cy="15764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15" y="4912519"/>
            <a:ext cx="1679667" cy="16796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7967" y="1"/>
            <a:ext cx="4647731" cy="20305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1256" y="2292196"/>
            <a:ext cx="4564442" cy="20633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1257" y="4695825"/>
            <a:ext cx="4704436" cy="2162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25693" y="2292196"/>
            <a:ext cx="4291449" cy="18564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71133" y="4871460"/>
            <a:ext cx="4832124" cy="19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3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8"/>
          <a:stretch/>
        </p:blipFill>
        <p:spPr>
          <a:xfrm>
            <a:off x="132347" y="124575"/>
            <a:ext cx="6858000" cy="3164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7719" r="-1053" b="52632"/>
          <a:stretch/>
        </p:blipFill>
        <p:spPr>
          <a:xfrm>
            <a:off x="0" y="3537285"/>
            <a:ext cx="6858000" cy="27191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958" y="3654090"/>
            <a:ext cx="5631514" cy="23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3F6C61-B103-4572-857A-896B31412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09331"/>
              </p:ext>
            </p:extLst>
          </p:nvPr>
        </p:nvGraphicFramePr>
        <p:xfrm>
          <a:off x="1334531" y="346898"/>
          <a:ext cx="10157253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161">
                  <a:extLst>
                    <a:ext uri="{9D8B030D-6E8A-4147-A177-3AD203B41FA5}">
                      <a16:colId xmlns:a16="http://schemas.microsoft.com/office/drawing/2014/main" val="366485168"/>
                    </a:ext>
                  </a:extLst>
                </a:gridCol>
                <a:gridCol w="3286897">
                  <a:extLst>
                    <a:ext uri="{9D8B030D-6E8A-4147-A177-3AD203B41FA5}">
                      <a16:colId xmlns:a16="http://schemas.microsoft.com/office/drawing/2014/main" val="2272061300"/>
                    </a:ext>
                  </a:extLst>
                </a:gridCol>
                <a:gridCol w="4059195">
                  <a:extLst>
                    <a:ext uri="{9D8B030D-6E8A-4147-A177-3AD203B41FA5}">
                      <a16:colId xmlns:a16="http://schemas.microsoft.com/office/drawing/2014/main" val="4109294894"/>
                    </a:ext>
                  </a:extLst>
                </a:gridCol>
              </a:tblGrid>
              <a:tr h="227505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dataset_name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class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431"/>
                  </a:ext>
                </a:extLst>
              </a:tr>
              <a:tr h="218689">
                <a:tc rowSpan="10">
                  <a:txBody>
                    <a:bodyPr/>
                    <a:lstStyle/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CT (10)</a:t>
                      </a: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AbdomenCT-1K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 segmentation (overlap with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KiTS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MSD)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62060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AMOS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 segmentation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39485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BTCV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93616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CHAOS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organs (liver, kidneys, spleen)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41049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Kidney and kidney tumor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28943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Liver Tumor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77322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LUNA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Lungs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440314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MSD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Large-scale collection of 10 Medical Segmentation Datasets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7057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SegTHOR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Thoracic organs (heart, trachea, esophagus)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23689"/>
                  </a:ext>
                </a:extLst>
              </a:tr>
              <a:tr h="218689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WORD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 segmentation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08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3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E9E3F2A-C07B-4693-9C28-95CD830FA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22623"/>
              </p:ext>
            </p:extLst>
          </p:nvPr>
        </p:nvGraphicFramePr>
        <p:xfrm>
          <a:off x="1291282" y="719666"/>
          <a:ext cx="100584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69964083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31208612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7572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7487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Microscopy/Ultrasound/CMR/Optical camera/X-Ray (9)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BBC003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 embryos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866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BUS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Breast tumor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33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CAMUS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Four-chamber and Apical two-chamber heart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95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CdeMris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Left Atrial Wall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40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DRIVE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vessels in retinal images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75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IDRID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Diabetic Retinopathy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384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PanDental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Mandible and Teeth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44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STARE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vessels in retinal images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539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WBC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 blood cell and nucleus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9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31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B8A219-CA37-4D65-A1E8-481E07BE1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8"/>
              </p:ext>
            </p:extLst>
          </p:nvPr>
        </p:nvGraphicFramePr>
        <p:xfrm>
          <a:off x="2032000" y="719666"/>
          <a:ext cx="8127999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6008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06812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146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dataset_name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class_name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92074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</a:p>
                    <a:p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MRI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ACDC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and right ventricular endocardium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74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AMOS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 segmentation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5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BRATS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tumors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CHAOS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organs (liver, kidneys, spleen)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21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MSD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Large-scale collection of 10 Medical Segmentation Datasets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808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PROMISE12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Prostate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0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SPineWeb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Vertebrae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8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80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28EEBE5-4343-4FE6-9967-CCEFF18F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72" y="1066246"/>
            <a:ext cx="9672544" cy="16275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20922B-EB13-4AF3-BECE-516300153C52}"/>
              </a:ext>
            </a:extLst>
          </p:cNvPr>
          <p:cNvSpPr txBox="1"/>
          <p:nvPr/>
        </p:nvSpPr>
        <p:spPr>
          <a:xfrm>
            <a:off x="333632" y="394795"/>
            <a:ext cx="325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A8950D-9AC6-4D51-B8E0-00B40B0E9825}"/>
              </a:ext>
            </a:extLst>
          </p:cNvPr>
          <p:cNvSpPr txBox="1"/>
          <p:nvPr/>
        </p:nvSpPr>
        <p:spPr>
          <a:xfrm>
            <a:off x="333632" y="3244334"/>
            <a:ext cx="325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02F0E3-AECB-42FF-AA0F-BD5FCA9954E4}"/>
              </a:ext>
            </a:extLst>
          </p:cNvPr>
          <p:cNvSpPr txBox="1"/>
          <p:nvPr/>
        </p:nvSpPr>
        <p:spPr>
          <a:xfrm>
            <a:off x="1328351" y="3923270"/>
            <a:ext cx="919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按照数据集的方式采样，每次随机选取一个数据集，再从数据集中抽取一张图像训练。</a:t>
            </a:r>
          </a:p>
        </p:txBody>
      </p:sp>
    </p:spTree>
    <p:extLst>
      <p:ext uri="{BB962C8B-B14F-4D97-AF65-F5344CB8AC3E}">
        <p14:creationId xmlns:p14="http://schemas.microsoft.com/office/powerpoint/2010/main" val="97634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8661" y="87923"/>
            <a:ext cx="671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腹部多器官分割数据集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CT_AbdomenCT-1K-(5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1" y="1659632"/>
            <a:ext cx="2007577" cy="20075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71" y="537970"/>
            <a:ext cx="1576754" cy="1576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90" y="537970"/>
            <a:ext cx="1576754" cy="1576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90" y="2691502"/>
            <a:ext cx="1576754" cy="15767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73" y="2691502"/>
            <a:ext cx="1576754" cy="15767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73" y="4782124"/>
            <a:ext cx="1576754" cy="15767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89" y="4782123"/>
            <a:ext cx="1576755" cy="1576755"/>
          </a:xfrm>
          <a:prstGeom prst="rect">
            <a:avLst/>
          </a:prstGeom>
        </p:spPr>
      </p:pic>
      <p:sp>
        <p:nvSpPr>
          <p:cNvPr id="13" name="文本框 7"/>
          <p:cNvSpPr txBox="1"/>
          <p:nvPr/>
        </p:nvSpPr>
        <p:spPr>
          <a:xfrm>
            <a:off x="322854" y="3759965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14" name="文本框 14"/>
          <p:cNvSpPr txBox="1"/>
          <p:nvPr/>
        </p:nvSpPr>
        <p:spPr>
          <a:xfrm>
            <a:off x="3912563" y="2159103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5" name="文本框 17"/>
          <p:cNvSpPr txBox="1"/>
          <p:nvPr/>
        </p:nvSpPr>
        <p:spPr>
          <a:xfrm>
            <a:off x="6683690" y="216528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6" name="文本框 22"/>
          <p:cNvSpPr txBox="1"/>
          <p:nvPr/>
        </p:nvSpPr>
        <p:spPr>
          <a:xfrm>
            <a:off x="3911965" y="434052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7" name="文本框 23"/>
          <p:cNvSpPr txBox="1"/>
          <p:nvPr/>
        </p:nvSpPr>
        <p:spPr>
          <a:xfrm>
            <a:off x="6777751" y="426825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sp>
        <p:nvSpPr>
          <p:cNvPr id="18" name="文本框 22"/>
          <p:cNvSpPr txBox="1"/>
          <p:nvPr/>
        </p:nvSpPr>
        <p:spPr>
          <a:xfrm>
            <a:off x="3859809" y="640074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prediction-3</a:t>
            </a:r>
            <a:endParaRPr lang="zh-CN" altLang="en-US" dirty="0"/>
          </a:p>
        </p:txBody>
      </p:sp>
      <p:sp>
        <p:nvSpPr>
          <p:cNvPr id="19" name="文本框 23"/>
          <p:cNvSpPr txBox="1"/>
          <p:nvPr/>
        </p:nvSpPr>
        <p:spPr>
          <a:xfrm>
            <a:off x="6777751" y="637122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mask-3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FD6883-3D6D-4F2E-A285-E26D4A7BA3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09" y="1221125"/>
            <a:ext cx="2288151" cy="16988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B7752EB-F657-4F35-B992-0BAA5C4F11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922" y="3155950"/>
            <a:ext cx="2258438" cy="19906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3857574" y="76555"/>
            <a:ext cx="596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前列腺分割数据集</a:t>
            </a:r>
            <a:r>
              <a:rPr lang="en-US" altLang="zh-CN" dirty="0"/>
              <a:t>-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Task05_Prostate-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分类）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5" y="2339713"/>
            <a:ext cx="1998970" cy="1970991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>
            <a:off x="-396692" y="4515530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645" y="729011"/>
            <a:ext cx="1998970" cy="2022838"/>
          </a:xfrm>
          <a:prstGeom prst="rect">
            <a:avLst/>
          </a:prstGeom>
        </p:spPr>
      </p:pic>
      <p:sp>
        <p:nvSpPr>
          <p:cNvPr id="8" name="文本框 14"/>
          <p:cNvSpPr txBox="1"/>
          <p:nvPr/>
        </p:nvSpPr>
        <p:spPr>
          <a:xfrm>
            <a:off x="3425645" y="281840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633" y="722886"/>
            <a:ext cx="1998970" cy="2016712"/>
          </a:xfrm>
          <a:prstGeom prst="rect">
            <a:avLst/>
          </a:prstGeom>
        </p:spPr>
      </p:pic>
      <p:sp>
        <p:nvSpPr>
          <p:cNvPr id="10" name="文本框 17"/>
          <p:cNvSpPr txBox="1"/>
          <p:nvPr/>
        </p:nvSpPr>
        <p:spPr>
          <a:xfrm>
            <a:off x="6687005" y="281314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829" y="3413322"/>
            <a:ext cx="1968601" cy="2091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633" y="3413323"/>
            <a:ext cx="1998970" cy="2091946"/>
          </a:xfrm>
          <a:prstGeom prst="rect">
            <a:avLst/>
          </a:prstGeom>
        </p:spPr>
      </p:pic>
      <p:sp>
        <p:nvSpPr>
          <p:cNvPr id="13" name="文本框 22"/>
          <p:cNvSpPr txBox="1"/>
          <p:nvPr/>
        </p:nvSpPr>
        <p:spPr>
          <a:xfrm>
            <a:off x="3519523" y="5546187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23"/>
          <p:cNvSpPr txBox="1"/>
          <p:nvPr/>
        </p:nvSpPr>
        <p:spPr>
          <a:xfrm>
            <a:off x="6874616" y="5546187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EA327C-738D-48CC-BB08-FA679B0F4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8365" y="2136503"/>
            <a:ext cx="1960835" cy="20919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60" y="1612025"/>
            <a:ext cx="2761344" cy="2810801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910428" y="4554727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6" name="文本框 6"/>
          <p:cNvSpPr txBox="1"/>
          <p:nvPr/>
        </p:nvSpPr>
        <p:spPr>
          <a:xfrm>
            <a:off x="4021145" y="0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左心房分割数据集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MSDHEART-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分类）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27" y="557910"/>
            <a:ext cx="2000353" cy="19622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183" y="589662"/>
            <a:ext cx="1949550" cy="19304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448" y="3259788"/>
            <a:ext cx="1949739" cy="19304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927" y="3259789"/>
            <a:ext cx="2000352" cy="1930498"/>
          </a:xfrm>
          <a:prstGeom prst="rect">
            <a:avLst/>
          </a:prstGeom>
        </p:spPr>
      </p:pic>
      <p:sp>
        <p:nvSpPr>
          <p:cNvPr id="11" name="文本框 15"/>
          <p:cNvSpPr txBox="1"/>
          <p:nvPr/>
        </p:nvSpPr>
        <p:spPr>
          <a:xfrm>
            <a:off x="4690630" y="263814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7951990" y="263288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3" name="文本框 17"/>
          <p:cNvSpPr txBox="1"/>
          <p:nvPr/>
        </p:nvSpPr>
        <p:spPr>
          <a:xfrm>
            <a:off x="4784508" y="536592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18"/>
          <p:cNvSpPr txBox="1"/>
          <p:nvPr/>
        </p:nvSpPr>
        <p:spPr>
          <a:xfrm>
            <a:off x="8139601" y="536592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6EC4B-80A0-4C93-B5AC-16B2F27D0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7092" y="1842817"/>
            <a:ext cx="2178162" cy="2159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22311</TotalTime>
  <Words>682</Words>
  <Application>Microsoft Office PowerPoint</Application>
  <PresentationFormat>宽屏</PresentationFormat>
  <Paragraphs>259</Paragraphs>
  <Slides>23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等线 Light</vt:lpstr>
      <vt:lpstr>Arial</vt:lpstr>
      <vt:lpstr>Cambria</vt:lpstr>
      <vt:lpstr>Cambria Math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解仕奥</dc:creator>
  <cp:lastModifiedBy>解仕奥</cp:lastModifiedBy>
  <cp:revision>51</cp:revision>
  <dcterms:created xsi:type="dcterms:W3CDTF">2023-10-24T06:51:00Z</dcterms:created>
  <dcterms:modified xsi:type="dcterms:W3CDTF">2023-11-10T10:55:35Z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3503DF8701E848C6A51E882532A35F2F_13</vt:lpwstr>
  </property>
  <property fmtid="{D5CDD505-2E9C-101B-9397-08002B2CF9AE}" pid="3" name="KSOProductBuildVer">
    <vt:lpwstr>2052-12.1.0.15712</vt:lpwstr>
  </property>
</Properties>
</file>