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73" r:id="rId5"/>
    <p:sldId id="258" r:id="rId6"/>
    <p:sldId id="259" r:id="rId7"/>
    <p:sldId id="266" r:id="rId8"/>
    <p:sldId id="267" r:id="rId9"/>
    <p:sldId id="276" r:id="rId10"/>
    <p:sldId id="277" r:id="rId11"/>
    <p:sldId id="269" r:id="rId12"/>
    <p:sldId id="271" r:id="rId13"/>
    <p:sldId id="272" r:id="rId14"/>
    <p:sldId id="278" r:id="rId15"/>
    <p:sldId id="263" r:id="rId16"/>
    <p:sldId id="268" r:id="rId17"/>
    <p:sldId id="261" r:id="rId18"/>
    <p:sldId id="262" r:id="rId19"/>
    <p:sldId id="264" r:id="rId20"/>
    <p:sldId id="265" r:id="rId21"/>
    <p:sldId id="270" r:id="rId22"/>
    <p:sldId id="279" r:id="rId23"/>
    <p:sldId id="275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>
        <p:scale>
          <a:sx n="90" d="100"/>
          <a:sy n="90" d="100"/>
        </p:scale>
        <p:origin x="110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A810-0619-4FCE-811F-906309E7537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D2A3-B58E-470F-A51D-5136896C2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79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A810-0619-4FCE-811F-906309E7537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D2A3-B58E-470F-A51D-5136896C2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5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A810-0619-4FCE-811F-906309E7537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D2A3-B58E-470F-A51D-5136896C2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22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A810-0619-4FCE-811F-906309E7537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D2A3-B58E-470F-A51D-5136896C2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4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A810-0619-4FCE-811F-906309E7537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D2A3-B58E-470F-A51D-5136896C2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5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A810-0619-4FCE-811F-906309E7537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D2A3-B58E-470F-A51D-5136896C2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1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A810-0619-4FCE-811F-906309E7537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D2A3-B58E-470F-A51D-5136896C2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12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A810-0619-4FCE-811F-906309E7537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D2A3-B58E-470F-A51D-5136896C2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7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A810-0619-4FCE-811F-906309E7537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D2A3-B58E-470F-A51D-5136896C2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74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A810-0619-4FCE-811F-906309E7537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D2A3-B58E-470F-A51D-5136896C2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2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A810-0619-4FCE-811F-906309E7537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D2A3-B58E-470F-A51D-5136896C2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5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FA810-0619-4FCE-811F-906309E7537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D2A3-B58E-470F-A51D-5136896C2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49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8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93.png"/><Relationship Id="rId17" Type="http://schemas.openxmlformats.org/officeDocument/2006/relationships/image" Target="../media/image97.png"/><Relationship Id="rId2" Type="http://schemas.openxmlformats.org/officeDocument/2006/relationships/image" Target="../media/image92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00.png"/><Relationship Id="rId4" Type="http://schemas.openxmlformats.org/officeDocument/2006/relationships/image" Target="../media/image94.png"/><Relationship Id="rId14" Type="http://schemas.openxmlformats.org/officeDocument/2006/relationships/image" Target="../media/image9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jpg"/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12" Type="http://schemas.openxmlformats.org/officeDocument/2006/relationships/image" Target="../media/image16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5" Type="http://schemas.openxmlformats.org/officeDocument/2006/relationships/image" Target="../media/image9.jpe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1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7028" y="692766"/>
            <a:ext cx="116573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多类别跨样本的提示分割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Painter/</a:t>
            </a:r>
            <a:r>
              <a:rPr lang="en-US" altLang="zh-CN" dirty="0" err="1" smtClean="0"/>
              <a:t>SegGPT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Painter: 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按照对应的类别映射到了一个三维的色彩空间，并且对应关系不变</a:t>
            </a:r>
            <a:r>
              <a:rPr lang="en-US" altLang="zh-CN" dirty="0" smtClean="0"/>
              <a:t>/ MAE</a:t>
            </a:r>
            <a:r>
              <a:rPr lang="zh-CN" altLang="en-US" dirty="0" smtClean="0"/>
              <a:t>网络结构</a:t>
            </a:r>
            <a:r>
              <a:rPr lang="en-US" altLang="zh-CN" dirty="0" smtClean="0"/>
              <a:t>+L1/L2 loss</a:t>
            </a:r>
          </a:p>
          <a:p>
            <a:endParaRPr lang="en-US" altLang="zh-CN" dirty="0"/>
          </a:p>
          <a:p>
            <a:r>
              <a:rPr lang="en-US" altLang="zh-CN" dirty="0" err="1" smtClean="0"/>
              <a:t>SegGPT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训练时把颜色和类别的关系随机打乱  </a:t>
            </a:r>
            <a:r>
              <a:rPr lang="en-US" altLang="zh-CN" dirty="0" smtClean="0"/>
              <a:t>/ </a:t>
            </a:r>
            <a:r>
              <a:rPr lang="en-US" altLang="zh-CN" dirty="0"/>
              <a:t>MAE</a:t>
            </a:r>
            <a:r>
              <a:rPr lang="zh-CN" altLang="en-US" dirty="0"/>
              <a:t>网络结构</a:t>
            </a:r>
            <a:r>
              <a:rPr lang="en-US" altLang="zh-CN" dirty="0"/>
              <a:t>+L1/L2 loss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5308979" y="0"/>
            <a:ext cx="3780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目标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04" y="3271970"/>
            <a:ext cx="3962400" cy="3147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437" y="3215536"/>
            <a:ext cx="7502159" cy="320431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5350" y="6419850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Fig.1. Painter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60646" y="6414016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Fig.2.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SegGPT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17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14375"/>
            <a:ext cx="3800475" cy="2533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44541" y="240600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782625" y="3342968"/>
            <a:ext cx="0" cy="7611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12" y="4147806"/>
            <a:ext cx="3476625" cy="23223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35041" y="6513884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50" y="714375"/>
            <a:ext cx="3105150" cy="20668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58" y="714374"/>
            <a:ext cx="2662692" cy="20668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64204" y="300225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1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604208" y="306391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2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50" y="3342968"/>
            <a:ext cx="3105150" cy="206686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364204" y="2898363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59" y="3342968"/>
            <a:ext cx="2662692" cy="206686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604208" y="2877437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8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10" y="2090498"/>
            <a:ext cx="2618469" cy="17756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337" y="1767714"/>
            <a:ext cx="1936973" cy="24212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68" y="102638"/>
            <a:ext cx="3144253" cy="21321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68" y="2464044"/>
            <a:ext cx="3144253" cy="21321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68" y="4677677"/>
            <a:ext cx="3144253" cy="2132197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H="1">
            <a:off x="3630147" y="0"/>
            <a:ext cx="30321" cy="6858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6750017" y="0"/>
            <a:ext cx="30321" cy="6858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40598" y="1583048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29175" y="1168736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25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0" y="2696037"/>
            <a:ext cx="2059286" cy="13964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46" y="2227626"/>
            <a:ext cx="3497179" cy="23332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626" y="1687577"/>
            <a:ext cx="2456372" cy="16657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246" y="1687577"/>
            <a:ext cx="2456372" cy="16657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626" y="3728037"/>
            <a:ext cx="2456372" cy="16657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246" y="3728037"/>
            <a:ext cx="2456372" cy="1665727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flipH="1">
            <a:off x="2577694" y="0"/>
            <a:ext cx="30321" cy="6858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693063" y="0"/>
            <a:ext cx="30321" cy="6858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9460" y="2227626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80819" y="1687577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76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748517" y="0"/>
            <a:ext cx="2153092" cy="6918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9165" y="2736886"/>
            <a:ext cx="779161" cy="7123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16866" y="1194391"/>
            <a:ext cx="779161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16866" y="2218661"/>
            <a:ext cx="779161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16865" y="3242931"/>
            <a:ext cx="779161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16864" y="4267201"/>
            <a:ext cx="779161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16864" y="6158715"/>
            <a:ext cx="779161" cy="7123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4590" y="3599121"/>
            <a:ext cx="230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Query</a:t>
            </a:r>
            <a:r>
              <a:rPr lang="zh-CN" altLang="en-US" dirty="0"/>
              <a:t>图像</a:t>
            </a:r>
            <a:r>
              <a:rPr lang="zh-CN" altLang="en-US" dirty="0" smtClean="0"/>
              <a:t>中某个点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806996" y="5818395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……………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085213" y="1380415"/>
            <a:ext cx="91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cls1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85213" y="2384501"/>
            <a:ext cx="91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cls1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085213" y="3428954"/>
            <a:ext cx="91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cls1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085213" y="4431074"/>
            <a:ext cx="91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cls1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003134" y="6315962"/>
            <a:ext cx="91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cls2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827721" y="1380415"/>
            <a:ext cx="107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0.1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864374" y="2404684"/>
            <a:ext cx="107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0.1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864374" y="3436066"/>
            <a:ext cx="107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0.1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864374" y="4415668"/>
            <a:ext cx="107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0.1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864374" y="6344745"/>
            <a:ext cx="107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0.1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892596" y="3110023"/>
            <a:ext cx="734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92596" y="27538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query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987879" y="6315962"/>
            <a:ext cx="241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reference</a:t>
            </a:r>
            <a:r>
              <a:rPr lang="zh-CN" altLang="en-US" dirty="0" smtClean="0"/>
              <a:t>图像中</a:t>
            </a:r>
            <a:r>
              <a:rPr lang="zh-CN" altLang="en-US" dirty="0"/>
              <a:t>的</a:t>
            </a:r>
            <a:r>
              <a:rPr lang="zh-CN" altLang="en-US" dirty="0" smtClean="0"/>
              <a:t>点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916864" y="113337"/>
            <a:ext cx="779161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085211" y="299361"/>
            <a:ext cx="91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cls1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864374" y="320876"/>
            <a:ext cx="107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Sim=0.1</a:t>
            </a:r>
            <a:endParaRPr lang="zh-CN" altLang="en-US" dirty="0"/>
          </a:p>
        </p:txBody>
      </p:sp>
      <p:sp>
        <p:nvSpPr>
          <p:cNvPr id="32" name="右大括号 31"/>
          <p:cNvSpPr/>
          <p:nvPr/>
        </p:nvSpPr>
        <p:spPr>
          <a:xfrm>
            <a:off x="4901609" y="320876"/>
            <a:ext cx="510363" cy="51336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690751" y="2564523"/>
            <a:ext cx="2849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第一个通道大于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，被判断为第一个类别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916864" y="5078152"/>
            <a:ext cx="779161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085213" y="5242025"/>
            <a:ext cx="91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cls1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882376" y="5303615"/>
            <a:ext cx="107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496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0441" y="753978"/>
            <a:ext cx="6545179" cy="5374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十字星 4"/>
          <p:cNvSpPr/>
          <p:nvPr/>
        </p:nvSpPr>
        <p:spPr>
          <a:xfrm>
            <a:off x="1652337" y="1155032"/>
            <a:ext cx="320842" cy="368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十字星 5"/>
          <p:cNvSpPr/>
          <p:nvPr/>
        </p:nvSpPr>
        <p:spPr>
          <a:xfrm>
            <a:off x="1379622" y="1339516"/>
            <a:ext cx="320842" cy="368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十字星 6"/>
          <p:cNvSpPr/>
          <p:nvPr/>
        </p:nvSpPr>
        <p:spPr>
          <a:xfrm>
            <a:off x="1700464" y="1471863"/>
            <a:ext cx="320842" cy="368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十字星 7"/>
          <p:cNvSpPr/>
          <p:nvPr/>
        </p:nvSpPr>
        <p:spPr>
          <a:xfrm>
            <a:off x="1925052" y="1287379"/>
            <a:ext cx="320842" cy="368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十字星 8"/>
          <p:cNvSpPr/>
          <p:nvPr/>
        </p:nvSpPr>
        <p:spPr>
          <a:xfrm>
            <a:off x="1379622" y="1708484"/>
            <a:ext cx="320842" cy="368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星 9"/>
          <p:cNvSpPr/>
          <p:nvPr/>
        </p:nvSpPr>
        <p:spPr>
          <a:xfrm>
            <a:off x="1909012" y="1796716"/>
            <a:ext cx="320842" cy="368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十字星 10"/>
          <p:cNvSpPr/>
          <p:nvPr/>
        </p:nvSpPr>
        <p:spPr>
          <a:xfrm>
            <a:off x="2326105" y="1524000"/>
            <a:ext cx="320842" cy="368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星 11"/>
          <p:cNvSpPr/>
          <p:nvPr/>
        </p:nvSpPr>
        <p:spPr>
          <a:xfrm>
            <a:off x="2261938" y="1086852"/>
            <a:ext cx="320842" cy="368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星 12"/>
          <p:cNvSpPr/>
          <p:nvPr/>
        </p:nvSpPr>
        <p:spPr>
          <a:xfrm>
            <a:off x="1604213" y="2085475"/>
            <a:ext cx="320842" cy="368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星 13"/>
          <p:cNvSpPr/>
          <p:nvPr/>
        </p:nvSpPr>
        <p:spPr>
          <a:xfrm>
            <a:off x="2374235" y="2041358"/>
            <a:ext cx="320842" cy="36896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3224465" y="4684295"/>
            <a:ext cx="288758" cy="32084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3665622" y="4427621"/>
            <a:ext cx="288758" cy="32084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3529263" y="4997115"/>
            <a:ext cx="288758" cy="32084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3978442" y="4884820"/>
            <a:ext cx="288758" cy="32084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3088106" y="5157536"/>
            <a:ext cx="288758" cy="32084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4138865" y="4475745"/>
            <a:ext cx="288758" cy="32084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>
            <a:off x="4291260" y="5205662"/>
            <a:ext cx="288758" cy="32084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十字箭头标注 21"/>
          <p:cNvSpPr/>
          <p:nvPr/>
        </p:nvSpPr>
        <p:spPr>
          <a:xfrm>
            <a:off x="5550568" y="1471863"/>
            <a:ext cx="385011" cy="368968"/>
          </a:xfrm>
          <a:prstGeom prst="quad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标注 22"/>
          <p:cNvSpPr/>
          <p:nvPr/>
        </p:nvSpPr>
        <p:spPr>
          <a:xfrm>
            <a:off x="6240378" y="1427748"/>
            <a:ext cx="385011" cy="368968"/>
          </a:xfrm>
          <a:prstGeom prst="quad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标注 23"/>
          <p:cNvSpPr/>
          <p:nvPr/>
        </p:nvSpPr>
        <p:spPr>
          <a:xfrm>
            <a:off x="5935581" y="1716507"/>
            <a:ext cx="385011" cy="368968"/>
          </a:xfrm>
          <a:prstGeom prst="quad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标注 24"/>
          <p:cNvSpPr/>
          <p:nvPr/>
        </p:nvSpPr>
        <p:spPr>
          <a:xfrm>
            <a:off x="5887454" y="1155032"/>
            <a:ext cx="385011" cy="368968"/>
          </a:xfrm>
          <a:prstGeom prst="quad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标注 25"/>
          <p:cNvSpPr/>
          <p:nvPr/>
        </p:nvSpPr>
        <p:spPr>
          <a:xfrm>
            <a:off x="5847347" y="1497932"/>
            <a:ext cx="385011" cy="368968"/>
          </a:xfrm>
          <a:prstGeom prst="quad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标注 26"/>
          <p:cNvSpPr/>
          <p:nvPr/>
        </p:nvSpPr>
        <p:spPr>
          <a:xfrm>
            <a:off x="6400802" y="1840831"/>
            <a:ext cx="385011" cy="368968"/>
          </a:xfrm>
          <a:prstGeom prst="quad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标注 27"/>
          <p:cNvSpPr/>
          <p:nvPr/>
        </p:nvSpPr>
        <p:spPr>
          <a:xfrm>
            <a:off x="5638802" y="1786691"/>
            <a:ext cx="385011" cy="368968"/>
          </a:xfrm>
          <a:prstGeom prst="quad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标注 28"/>
          <p:cNvSpPr/>
          <p:nvPr/>
        </p:nvSpPr>
        <p:spPr>
          <a:xfrm>
            <a:off x="6079959" y="1971175"/>
            <a:ext cx="385011" cy="368968"/>
          </a:xfrm>
          <a:prstGeom prst="quad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标注 29"/>
          <p:cNvSpPr/>
          <p:nvPr/>
        </p:nvSpPr>
        <p:spPr>
          <a:xfrm>
            <a:off x="5686932" y="2145634"/>
            <a:ext cx="385011" cy="368968"/>
          </a:xfrm>
          <a:prstGeom prst="quad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标注 30"/>
          <p:cNvSpPr/>
          <p:nvPr/>
        </p:nvSpPr>
        <p:spPr>
          <a:xfrm>
            <a:off x="6448936" y="2237875"/>
            <a:ext cx="385011" cy="368968"/>
          </a:xfrm>
          <a:prstGeom prst="quad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3529263" y="2955758"/>
            <a:ext cx="280738" cy="280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635542" y="2823410"/>
            <a:ext cx="38100" cy="3449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529263" y="3151728"/>
            <a:ext cx="135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曲线连接符 40"/>
          <p:cNvCxnSpPr>
            <a:endCxn id="50" idx="6"/>
          </p:cNvCxnSpPr>
          <p:nvPr/>
        </p:nvCxnSpPr>
        <p:spPr>
          <a:xfrm rot="16200000" flipV="1">
            <a:off x="2916156" y="2084973"/>
            <a:ext cx="1054767" cy="422108"/>
          </a:xfrm>
          <a:prstGeom prst="curved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endCxn id="52" idx="2"/>
          </p:cNvCxnSpPr>
          <p:nvPr/>
        </p:nvCxnSpPr>
        <p:spPr>
          <a:xfrm flipV="1">
            <a:off x="3729788" y="1900991"/>
            <a:ext cx="1463842" cy="902368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endCxn id="54" idx="7"/>
          </p:cNvCxnSpPr>
          <p:nvPr/>
        </p:nvCxnSpPr>
        <p:spPr>
          <a:xfrm rot="16200000" flipH="1">
            <a:off x="3469467" y="3412048"/>
            <a:ext cx="1369084" cy="848444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138989" y="930443"/>
            <a:ext cx="2093496" cy="167640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5193630" y="1062791"/>
            <a:ext cx="2093496" cy="167640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791320" y="4275309"/>
            <a:ext cx="2093496" cy="167640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14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1684068"/>
            <a:ext cx="4447674" cy="296048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737" y="203827"/>
            <a:ext cx="4437258" cy="29604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510" y="203827"/>
            <a:ext cx="4447674" cy="29604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737" y="3382670"/>
            <a:ext cx="4437257" cy="33279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510" y="3382669"/>
            <a:ext cx="4447674" cy="332794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07958" y="1096376"/>
            <a:ext cx="373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提示图像</a:t>
            </a:r>
            <a:r>
              <a:rPr lang="en-US" altLang="zh-CN" dirty="0" smtClean="0"/>
              <a:t>mask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360694" y="-165505"/>
            <a:ext cx="373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query</a:t>
            </a:r>
            <a:r>
              <a:rPr lang="zh-CN" altLang="en-US" dirty="0" smtClean="0"/>
              <a:t>图像</a:t>
            </a:r>
            <a:r>
              <a:rPr lang="en-US" altLang="zh-CN" dirty="0" smtClean="0"/>
              <a:t>mask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69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54" y="179826"/>
            <a:ext cx="2059286" cy="13964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65" y="179826"/>
            <a:ext cx="2837410" cy="13965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83" y="1777765"/>
            <a:ext cx="1936973" cy="2421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875" y="4400382"/>
            <a:ext cx="2958000" cy="197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6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1337" y="112104"/>
            <a:ext cx="10515600" cy="1018864"/>
          </a:xfrm>
        </p:spPr>
        <p:txBody>
          <a:bodyPr/>
          <a:lstStyle/>
          <a:p>
            <a:r>
              <a:rPr lang="zh-CN" altLang="en-US" dirty="0" smtClean="0"/>
              <a:t>模型学到的</a:t>
            </a:r>
            <a:r>
              <a:rPr lang="en-US" altLang="zh-CN" dirty="0" smtClean="0"/>
              <a:t>1. </a:t>
            </a:r>
            <a:r>
              <a:rPr lang="zh-CN" altLang="en-US" dirty="0"/>
              <a:t>输入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是起作用的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2. </a:t>
            </a:r>
            <a:r>
              <a:rPr lang="zh-CN" altLang="en-US" dirty="0" smtClean="0"/>
              <a:t>会不会只学到了把输出结果分层的能力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1275347"/>
            <a:ext cx="12192000" cy="120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89548" y="2346158"/>
            <a:ext cx="2273968" cy="2105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589548" y="2767264"/>
            <a:ext cx="2273968" cy="12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9548" y="3200401"/>
            <a:ext cx="2273968" cy="12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89548" y="3669633"/>
            <a:ext cx="2273968" cy="12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89548" y="4060659"/>
            <a:ext cx="2273968" cy="12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74558" y="2349166"/>
            <a:ext cx="8022" cy="2102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427747" y="2346156"/>
            <a:ext cx="8022" cy="2102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871663" y="2346156"/>
            <a:ext cx="8022" cy="2102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2353678" y="2346156"/>
            <a:ext cx="8022" cy="2102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323848" y="-1232426"/>
            <a:ext cx="1772152" cy="848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21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6" y="549443"/>
            <a:ext cx="4267200" cy="4267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759" y="549443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6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22" y="1042624"/>
            <a:ext cx="3298211" cy="219537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726" y="1042625"/>
            <a:ext cx="2927161" cy="21953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278350"/>
            <a:ext cx="3298210" cy="21953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2819543"/>
            <a:ext cx="3298210" cy="21953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360736"/>
            <a:ext cx="3298210" cy="219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8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577514"/>
            <a:ext cx="11866515" cy="6192699"/>
            <a:chOff x="0" y="216568"/>
            <a:chExt cx="11866515" cy="6349110"/>
          </a:xfrm>
        </p:grpSpPr>
        <p:sp>
          <p:nvSpPr>
            <p:cNvPr id="39" name="梯形 38"/>
            <p:cNvSpPr/>
            <p:nvPr/>
          </p:nvSpPr>
          <p:spPr>
            <a:xfrm rot="5400000">
              <a:off x="1700587" y="3900107"/>
              <a:ext cx="2009274" cy="133550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190025" y="4414444"/>
              <a:ext cx="13355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DINOv2</a:t>
              </a:r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073836" y="1475672"/>
              <a:ext cx="1180213" cy="10738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</a:t>
              </a:r>
            </a:p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(scale1)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550642" y="685168"/>
              <a:ext cx="628252" cy="5713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pos1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6745347" y="1471293"/>
              <a:ext cx="1170387" cy="10782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(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scale2)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9034523" y="1469425"/>
              <a:ext cx="1153713" cy="1096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(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scale3)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377034" y="2078893"/>
              <a:ext cx="1623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……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841612" y="1033341"/>
              <a:ext cx="1939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(B, H, W, 1024)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598089" y="1092025"/>
              <a:ext cx="2174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</a:t>
              </a: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(B, H, W, 1024)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737334" y="1125993"/>
              <a:ext cx="17384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(B, H, W, </a:t>
              </a: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1024)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3950850" y="216568"/>
              <a:ext cx="7310708" cy="3019646"/>
            </a:xfrm>
            <a:prstGeom prst="roundRect">
              <a:avLst>
                <a:gd name="adj" fmla="val 7917"/>
              </a:avLst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/>
            <p:nvPr/>
          </p:nvCxnSpPr>
          <p:spPr>
            <a:xfrm flipV="1">
              <a:off x="3950851" y="604071"/>
              <a:ext cx="7310707" cy="2716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6027362" y="234739"/>
              <a:ext cx="4160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</a:t>
              </a:r>
              <a:r>
                <a:rPr lang="en-US" altLang="zh-CN" b="1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 Set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43604" y="4941287"/>
              <a:ext cx="1564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 image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1712380" y="5125953"/>
              <a:ext cx="338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0" y="3944189"/>
              <a:ext cx="2051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 image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>
            <a:xfrm>
              <a:off x="1712380" y="4136110"/>
              <a:ext cx="338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/>
            <p:nvPr/>
          </p:nvCxnSpPr>
          <p:spPr>
            <a:xfrm rot="5400000" flipH="1" flipV="1">
              <a:off x="1843916" y="1543950"/>
              <a:ext cx="2636723" cy="1577145"/>
            </a:xfrm>
            <a:prstGeom prst="bentConnector3">
              <a:avLst>
                <a:gd name="adj1" fmla="val 100003"/>
              </a:avLst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39" idx="1"/>
              <a:endCxn id="49" idx="1"/>
            </p:cNvCxnSpPr>
            <p:nvPr/>
          </p:nvCxnSpPr>
          <p:spPr>
            <a:xfrm rot="5400000" flipH="1" flipV="1">
              <a:off x="2326152" y="2105463"/>
              <a:ext cx="2003770" cy="124562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肘形连接符 57"/>
            <p:cNvCxnSpPr/>
            <p:nvPr/>
          </p:nvCxnSpPr>
          <p:spPr>
            <a:xfrm rot="5400000" flipH="1" flipV="1">
              <a:off x="2807470" y="2717208"/>
              <a:ext cx="1436122" cy="850633"/>
            </a:xfrm>
            <a:prstGeom prst="bentConnector3">
              <a:avLst>
                <a:gd name="adj1" fmla="val 99743"/>
              </a:avLst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圆角矩形 58"/>
            <p:cNvSpPr/>
            <p:nvPr/>
          </p:nvSpPr>
          <p:spPr>
            <a:xfrm>
              <a:off x="4357436" y="4350645"/>
              <a:ext cx="1369197" cy="62776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Cross Attention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6477346" y="4327434"/>
              <a:ext cx="1369197" cy="62776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Cross Attention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8531142" y="4334132"/>
              <a:ext cx="1369197" cy="62776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Cross Attention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 flipV="1">
              <a:off x="5029880" y="3185093"/>
              <a:ext cx="12152" cy="11457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7170741" y="3197199"/>
              <a:ext cx="12152" cy="11457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V="1">
              <a:off x="9209664" y="3204998"/>
              <a:ext cx="12152" cy="11457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/>
            <p:nvPr/>
          </p:nvCxnSpPr>
          <p:spPr>
            <a:xfrm rot="5400000" flipH="1" flipV="1">
              <a:off x="5018033" y="3260215"/>
              <a:ext cx="624372" cy="576371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肘形连接符 65"/>
            <p:cNvCxnSpPr/>
            <p:nvPr/>
          </p:nvCxnSpPr>
          <p:spPr>
            <a:xfrm rot="5400000" flipH="1" flipV="1">
              <a:off x="7149008" y="3231138"/>
              <a:ext cx="624372" cy="576371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肘形连接符 66"/>
            <p:cNvCxnSpPr/>
            <p:nvPr/>
          </p:nvCxnSpPr>
          <p:spPr>
            <a:xfrm rot="5400000" flipH="1" flipV="1">
              <a:off x="9195189" y="3214945"/>
              <a:ext cx="624372" cy="576371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4517921" y="3236214"/>
              <a:ext cx="524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416838" y="3247298"/>
              <a:ext cx="524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634344" y="3198609"/>
              <a:ext cx="524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7574921" y="3187265"/>
              <a:ext cx="524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889694" y="3979388"/>
              <a:ext cx="728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035733" y="3979388"/>
              <a:ext cx="728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034523" y="4000075"/>
              <a:ext cx="728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638283" y="3195109"/>
              <a:ext cx="524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655561" y="3190600"/>
              <a:ext cx="524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肘形连接符 76"/>
            <p:cNvCxnSpPr>
              <a:endCxn id="59" idx="2"/>
            </p:cNvCxnSpPr>
            <p:nvPr/>
          </p:nvCxnSpPr>
          <p:spPr>
            <a:xfrm flipV="1">
              <a:off x="3100214" y="4978411"/>
              <a:ext cx="1941821" cy="332208"/>
            </a:xfrm>
            <a:prstGeom prst="bentConnector2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肘形连接符 77"/>
            <p:cNvCxnSpPr>
              <a:stCxn id="39" idx="3"/>
              <a:endCxn id="60" idx="2"/>
            </p:cNvCxnSpPr>
            <p:nvPr/>
          </p:nvCxnSpPr>
          <p:spPr>
            <a:xfrm rot="5400000" flipH="1" flipV="1">
              <a:off x="4708404" y="2952019"/>
              <a:ext cx="450359" cy="4456721"/>
            </a:xfrm>
            <a:prstGeom prst="bentConnector3">
              <a:avLst>
                <a:gd name="adj1" fmla="val -13024"/>
              </a:avLst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肘形连接符 78"/>
            <p:cNvCxnSpPr>
              <a:endCxn id="61" idx="2"/>
            </p:cNvCxnSpPr>
            <p:nvPr/>
          </p:nvCxnSpPr>
          <p:spPr>
            <a:xfrm flipV="1">
              <a:off x="2132800" y="4961898"/>
              <a:ext cx="7082941" cy="6050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圆角矩形 79"/>
            <p:cNvSpPr/>
            <p:nvPr/>
          </p:nvSpPr>
          <p:spPr>
            <a:xfrm>
              <a:off x="4281152" y="5984653"/>
              <a:ext cx="6071582" cy="5810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Fusion Module (</a:t>
              </a:r>
              <a:r>
                <a:rPr lang="en-US" altLang="zh-CN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blocks)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>
            <a:xfrm>
              <a:off x="5364980" y="4985109"/>
              <a:ext cx="0" cy="10129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7526935" y="4955200"/>
              <a:ext cx="0" cy="10129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9606546" y="4955199"/>
              <a:ext cx="0" cy="10129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10352734" y="6275165"/>
              <a:ext cx="14076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>
              <a:off x="5543596" y="1450494"/>
              <a:ext cx="628252" cy="5713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pos2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5541555" y="2623968"/>
              <a:ext cx="630903" cy="522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 smtClean="0"/>
                <a:t>Neg</a:t>
              </a:r>
              <a:endParaRPr lang="en-US" altLang="zh-CN" sz="1400" b="1" dirty="0" smtClean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8096433" y="680052"/>
              <a:ext cx="628252" cy="5713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pos1</a:t>
              </a: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7922825" y="2073777"/>
              <a:ext cx="1623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……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8089387" y="1445378"/>
              <a:ext cx="628252" cy="5713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pos2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8087346" y="2618852"/>
              <a:ext cx="630903" cy="522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 smtClean="0"/>
                <a:t>Neg</a:t>
              </a:r>
              <a:endParaRPr lang="en-US" altLang="zh-CN" sz="1400" b="1" dirty="0" smtClean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10423200" y="675392"/>
              <a:ext cx="628252" cy="5713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pos1</a:t>
              </a: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0243278" y="2096482"/>
              <a:ext cx="1623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……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10416154" y="1440718"/>
              <a:ext cx="628252" cy="5713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pos2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10414113" y="2614192"/>
              <a:ext cx="630903" cy="5228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 smtClean="0"/>
                <a:t>Neg</a:t>
              </a:r>
              <a:endParaRPr lang="en-US" altLang="zh-CN" sz="1400" b="1" dirty="0" smtClean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841612" y="0"/>
            <a:ext cx="5025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解决方案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84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6" y="786025"/>
            <a:ext cx="3871415" cy="25769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24" y="805260"/>
            <a:ext cx="3816824" cy="25405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343" y="805260"/>
            <a:ext cx="3465091" cy="2540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6" y="3542873"/>
            <a:ext cx="3863022" cy="25713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24" y="3542873"/>
            <a:ext cx="3863022" cy="25713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343" y="3542873"/>
            <a:ext cx="3473452" cy="257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6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11" y="2177851"/>
            <a:ext cx="2059286" cy="13964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237" y="1293003"/>
            <a:ext cx="2447756" cy="36860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884" y="159054"/>
            <a:ext cx="2839453" cy="19255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884" y="2177852"/>
            <a:ext cx="2839453" cy="19255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884" y="4196651"/>
            <a:ext cx="2839453" cy="19255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884" y="6215450"/>
            <a:ext cx="2839453" cy="192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2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660548"/>
            <a:ext cx="1821047" cy="18210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3009015"/>
            <a:ext cx="1821047" cy="18210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134" y="3009015"/>
            <a:ext cx="1821047" cy="18210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43" y="3011896"/>
            <a:ext cx="1818166" cy="181816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50065" y="170121"/>
            <a:ext cx="173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reference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959935" y="4988150"/>
            <a:ext cx="173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232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梯形 4"/>
          <p:cNvSpPr/>
          <p:nvPr/>
        </p:nvSpPr>
        <p:spPr>
          <a:xfrm rot="5400000">
            <a:off x="887372" y="4378027"/>
            <a:ext cx="1959775" cy="106274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35887" y="4758102"/>
            <a:ext cx="1335506" cy="390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DINOv2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52157" y="1814714"/>
            <a:ext cx="1180213" cy="10474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(scale1)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05682" y="1042852"/>
            <a:ext cx="628252" cy="557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pos1</a:t>
            </a:r>
          </a:p>
        </p:txBody>
      </p:sp>
      <p:sp>
        <p:nvSpPr>
          <p:cNvPr id="9" name="矩形 8"/>
          <p:cNvSpPr/>
          <p:nvPr/>
        </p:nvSpPr>
        <p:spPr>
          <a:xfrm>
            <a:off x="5998118" y="1791527"/>
            <a:ext cx="1170387" cy="10517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31055" y="1787206"/>
            <a:ext cx="1153713" cy="10697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scale3)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67300" y="2449872"/>
            <a:ext cx="1623237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19933" y="1383280"/>
            <a:ext cx="1939543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(B, H, W, 1024)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94743" y="1346948"/>
            <a:ext cx="2174359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(B, H, W, 1024)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89700" y="1373860"/>
            <a:ext cx="1738424" cy="330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(B, H, W,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1024)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729169" y="586628"/>
            <a:ext cx="9307873" cy="2945257"/>
          </a:xfrm>
          <a:prstGeom prst="roundRect">
            <a:avLst>
              <a:gd name="adj" fmla="val 7917"/>
            </a:avLst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2729172" y="963378"/>
            <a:ext cx="9307870" cy="277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044712" y="603337"/>
            <a:ext cx="4160875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Set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-409380" y="4982632"/>
            <a:ext cx="156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010797" y="5453743"/>
            <a:ext cx="33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-531362" y="4107775"/>
            <a:ext cx="20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010797" y="4488285"/>
            <a:ext cx="33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rot="5400000" flipH="1" flipV="1">
            <a:off x="605624" y="1858297"/>
            <a:ext cx="3050449" cy="1204211"/>
          </a:xfrm>
          <a:prstGeom prst="bentConnector3">
            <a:avLst>
              <a:gd name="adj1" fmla="val 100880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5400000" flipH="1" flipV="1">
            <a:off x="1050569" y="2381202"/>
            <a:ext cx="2427485" cy="936962"/>
          </a:xfrm>
          <a:prstGeom prst="bentConnector3">
            <a:avLst>
              <a:gd name="adj1" fmla="val 100060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15" idx="1"/>
          </p:cNvCxnSpPr>
          <p:nvPr/>
        </p:nvCxnSpPr>
        <p:spPr>
          <a:xfrm rot="5400000" flipH="1" flipV="1">
            <a:off x="1362972" y="2757243"/>
            <a:ext cx="2064183" cy="6682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圆角矩形 24"/>
              <p:cNvSpPr/>
              <p:nvPr/>
            </p:nvSpPr>
            <p:spPr>
              <a:xfrm>
                <a:off x="2514518" y="4620016"/>
                <a:ext cx="1334641" cy="7324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zh-CN" sz="1600" b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initialize)</a:t>
                </a:r>
                <a:endParaRPr lang="zh-CN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圆角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18" y="4620016"/>
                <a:ext cx="1334641" cy="732442"/>
              </a:xfrm>
              <a:prstGeom prst="roundRect">
                <a:avLst/>
              </a:prstGeom>
              <a:blipFill>
                <a:blip r:embed="rId2"/>
                <a:stretch>
                  <a:fillRect t="-409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圆角矩形 26"/>
              <p:cNvSpPr/>
              <p:nvPr/>
            </p:nvSpPr>
            <p:spPr>
              <a:xfrm>
                <a:off x="7321261" y="4612334"/>
                <a:ext cx="1456213" cy="78965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</a:rPr>
                  <a:t>Cross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</m:t>
                    </m:r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圆角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261" y="4612334"/>
                <a:ext cx="1456213" cy="78965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/>
          <p:cNvCxnSpPr/>
          <p:nvPr/>
        </p:nvCxnSpPr>
        <p:spPr>
          <a:xfrm flipV="1">
            <a:off x="3195448" y="2845181"/>
            <a:ext cx="15199" cy="1791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5400000" flipH="1" flipV="1">
            <a:off x="2884669" y="3166225"/>
            <a:ext cx="1259870" cy="601122"/>
          </a:xfrm>
          <a:prstGeom prst="bentConnector3">
            <a:avLst>
              <a:gd name="adj1" fmla="val 341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974922" y="4161362"/>
            <a:ext cx="72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212918" y="4222741"/>
            <a:ext cx="728711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11582" y="3481083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3309" y="3487730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肘形连接符 42"/>
          <p:cNvCxnSpPr>
            <a:endCxn id="25" idx="2"/>
          </p:cNvCxnSpPr>
          <p:nvPr/>
        </p:nvCxnSpPr>
        <p:spPr>
          <a:xfrm flipV="1">
            <a:off x="2343930" y="5352458"/>
            <a:ext cx="837909" cy="276506"/>
          </a:xfrm>
          <a:prstGeom prst="bentConnector2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5" idx="3"/>
            <a:endCxn id="148" idx="2"/>
          </p:cNvCxnSpPr>
          <p:nvPr/>
        </p:nvCxnSpPr>
        <p:spPr>
          <a:xfrm rot="5400000" flipH="1" flipV="1">
            <a:off x="3924595" y="3337331"/>
            <a:ext cx="361778" cy="4476448"/>
          </a:xfrm>
          <a:prstGeom prst="bentConnector3">
            <a:avLst>
              <a:gd name="adj1" fmla="val -2383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endCxn id="171" idx="2"/>
          </p:cNvCxnSpPr>
          <p:nvPr/>
        </p:nvCxnSpPr>
        <p:spPr>
          <a:xfrm flipV="1">
            <a:off x="1519952" y="5394666"/>
            <a:ext cx="8196644" cy="494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4839245" y="6235712"/>
            <a:ext cx="6766054" cy="5667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[BN[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[Prediction average, Multi-scale feature]]]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5119808" y="5240022"/>
            <a:ext cx="0" cy="987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8243267" y="5425933"/>
            <a:ext cx="0" cy="8245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70" idx="2"/>
          </p:cNvCxnSpPr>
          <p:nvPr/>
        </p:nvCxnSpPr>
        <p:spPr>
          <a:xfrm>
            <a:off x="11437165" y="5401986"/>
            <a:ext cx="0" cy="810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805682" y="1816971"/>
            <a:ext cx="628252" cy="557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pos2</a:t>
            </a:r>
          </a:p>
        </p:txBody>
      </p:sp>
      <p:sp>
        <p:nvSpPr>
          <p:cNvPr id="52" name="矩形 51"/>
          <p:cNvSpPr/>
          <p:nvPr/>
        </p:nvSpPr>
        <p:spPr>
          <a:xfrm>
            <a:off x="4817737" y="2836851"/>
            <a:ext cx="630903" cy="5588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posN</a:t>
            </a:r>
            <a:endParaRPr lang="en-US" altLang="zh-CN" sz="1400" b="1" dirty="0" smtClean="0"/>
          </a:p>
        </p:txBody>
      </p:sp>
      <p:sp>
        <p:nvSpPr>
          <p:cNvPr id="53" name="矩形 52"/>
          <p:cNvSpPr/>
          <p:nvPr/>
        </p:nvSpPr>
        <p:spPr>
          <a:xfrm>
            <a:off x="8065727" y="1049321"/>
            <a:ext cx="628252" cy="557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pos1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891262" y="2371330"/>
            <a:ext cx="1623237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065727" y="1736635"/>
            <a:ext cx="628252" cy="557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pos2</a:t>
            </a:r>
          </a:p>
        </p:txBody>
      </p:sp>
      <p:sp>
        <p:nvSpPr>
          <p:cNvPr id="56" name="矩形 55"/>
          <p:cNvSpPr/>
          <p:nvPr/>
        </p:nvSpPr>
        <p:spPr>
          <a:xfrm>
            <a:off x="8052030" y="2843231"/>
            <a:ext cx="630903" cy="5099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posN</a:t>
            </a:r>
            <a:endParaRPr lang="en-US" altLang="zh-CN" sz="1400" b="1" dirty="0" smtClean="0"/>
          </a:p>
        </p:txBody>
      </p:sp>
      <p:sp>
        <p:nvSpPr>
          <p:cNvPr id="57" name="矩形 56"/>
          <p:cNvSpPr/>
          <p:nvPr/>
        </p:nvSpPr>
        <p:spPr>
          <a:xfrm>
            <a:off x="11194902" y="1036129"/>
            <a:ext cx="628252" cy="557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pos1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1032095" y="2341920"/>
            <a:ext cx="1623237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1187856" y="1782601"/>
            <a:ext cx="628252" cy="557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pos2</a:t>
            </a:r>
          </a:p>
        </p:txBody>
      </p:sp>
      <p:sp>
        <p:nvSpPr>
          <p:cNvPr id="60" name="矩形 59"/>
          <p:cNvSpPr/>
          <p:nvPr/>
        </p:nvSpPr>
        <p:spPr>
          <a:xfrm>
            <a:off x="11185815" y="2927166"/>
            <a:ext cx="630903" cy="5099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posN</a:t>
            </a:r>
            <a:endParaRPr lang="en-US" altLang="zh-CN" sz="1400" b="1" dirty="0" smtClean="0"/>
          </a:p>
        </p:txBody>
      </p:sp>
      <p:sp>
        <p:nvSpPr>
          <p:cNvPr id="61" name="文本框 60"/>
          <p:cNvSpPr txBox="1"/>
          <p:nvPr/>
        </p:nvSpPr>
        <p:spPr>
          <a:xfrm>
            <a:off x="3841612" y="0"/>
            <a:ext cx="5025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解决方案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圆角矩形 73"/>
              <p:cNvSpPr/>
              <p:nvPr/>
            </p:nvSpPr>
            <p:spPr>
              <a:xfrm>
                <a:off x="4166078" y="4615804"/>
                <a:ext cx="1346334" cy="73665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4" name="圆角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078" y="4615804"/>
                <a:ext cx="1346334" cy="73665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4450754" y="4161072"/>
                <a:ext cx="728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754" y="4161072"/>
                <a:ext cx="728711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/>
          <p:cNvCxnSpPr>
            <a:stCxn id="25" idx="3"/>
            <a:endCxn id="74" idx="1"/>
          </p:cNvCxnSpPr>
          <p:nvPr/>
        </p:nvCxnSpPr>
        <p:spPr>
          <a:xfrm flipV="1">
            <a:off x="3849159" y="4984131"/>
            <a:ext cx="316919" cy="2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肘形连接符 79"/>
          <p:cNvCxnSpPr/>
          <p:nvPr/>
        </p:nvCxnSpPr>
        <p:spPr>
          <a:xfrm rot="16200000" flipV="1">
            <a:off x="3158965" y="3152510"/>
            <a:ext cx="2325256" cy="603691"/>
          </a:xfrm>
          <a:prstGeom prst="bentConnector3">
            <a:avLst>
              <a:gd name="adj1" fmla="val 100191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3966135" y="1883564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肘形连接符 83"/>
          <p:cNvCxnSpPr>
            <a:endCxn id="52" idx="2"/>
          </p:cNvCxnSpPr>
          <p:nvPr/>
        </p:nvCxnSpPr>
        <p:spPr>
          <a:xfrm rot="5400000" flipH="1" flipV="1">
            <a:off x="4565741" y="3460271"/>
            <a:ext cx="632060" cy="502836"/>
          </a:xfrm>
          <a:prstGeom prst="bentConnector3">
            <a:avLst>
              <a:gd name="adj1" fmla="val -1396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4966665" y="3479638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圆角矩形 147"/>
              <p:cNvSpPr/>
              <p:nvPr/>
            </p:nvSpPr>
            <p:spPr>
              <a:xfrm>
                <a:off x="5668478" y="4637161"/>
                <a:ext cx="1350460" cy="7575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zh-CN" sz="1600" b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initialize)</a:t>
                </a:r>
                <a:endParaRPr lang="zh-CN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8" name="圆角矩形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478" y="4637161"/>
                <a:ext cx="1350460" cy="757505"/>
              </a:xfrm>
              <a:prstGeom prst="roundRect">
                <a:avLst/>
              </a:prstGeom>
              <a:blipFill>
                <a:blip r:embed="rId14"/>
                <a:stretch>
                  <a:fillRect t="-2381"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直接箭头连接符 149"/>
          <p:cNvCxnSpPr/>
          <p:nvPr/>
        </p:nvCxnSpPr>
        <p:spPr>
          <a:xfrm flipV="1">
            <a:off x="6328804" y="2828036"/>
            <a:ext cx="15199" cy="1791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" name="肘形连接符 150"/>
          <p:cNvCxnSpPr/>
          <p:nvPr/>
        </p:nvCxnSpPr>
        <p:spPr>
          <a:xfrm rot="5400000" flipH="1" flipV="1">
            <a:off x="5984017" y="3151203"/>
            <a:ext cx="1259870" cy="601122"/>
          </a:xfrm>
          <a:prstGeom prst="bentConnector3">
            <a:avLst>
              <a:gd name="adj1" fmla="val 341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6710930" y="3466061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5782657" y="3472708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肘形连接符 153"/>
          <p:cNvCxnSpPr/>
          <p:nvPr/>
        </p:nvCxnSpPr>
        <p:spPr>
          <a:xfrm rot="16200000" flipV="1">
            <a:off x="6420170" y="3083387"/>
            <a:ext cx="2269009" cy="748630"/>
          </a:xfrm>
          <a:prstGeom prst="bentConnector3">
            <a:avLst>
              <a:gd name="adj1" fmla="val 99844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7198275" y="1890491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6" name="肘形连接符 155"/>
          <p:cNvCxnSpPr/>
          <p:nvPr/>
        </p:nvCxnSpPr>
        <p:spPr>
          <a:xfrm rot="5400000" flipH="1" flipV="1">
            <a:off x="7846942" y="3477824"/>
            <a:ext cx="632060" cy="502836"/>
          </a:xfrm>
          <a:prstGeom prst="bentConnector3">
            <a:avLst>
              <a:gd name="adj1" fmla="val -1396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8243267" y="3538554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/>
              <p:cNvSpPr txBox="1"/>
              <p:nvPr/>
            </p:nvSpPr>
            <p:spPr>
              <a:xfrm>
                <a:off x="7773483" y="4203576"/>
                <a:ext cx="728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483" y="4203576"/>
                <a:ext cx="728711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直接箭头连接符 160"/>
          <p:cNvCxnSpPr>
            <a:stCxn id="148" idx="3"/>
            <a:endCxn id="27" idx="1"/>
          </p:cNvCxnSpPr>
          <p:nvPr/>
        </p:nvCxnSpPr>
        <p:spPr>
          <a:xfrm flipV="1">
            <a:off x="7018938" y="5007160"/>
            <a:ext cx="302323" cy="87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圆角矩形 169"/>
              <p:cNvSpPr/>
              <p:nvPr/>
            </p:nvSpPr>
            <p:spPr>
              <a:xfrm>
                <a:off x="10709058" y="4615804"/>
                <a:ext cx="1456213" cy="78618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Cross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0" name="圆角矩形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9058" y="4615804"/>
                <a:ext cx="1456213" cy="786182"/>
              </a:xfrm>
              <a:prstGeom prst="roundRect">
                <a:avLst/>
              </a:prstGeom>
              <a:blipFill>
                <a:blip r:embed="rId16"/>
                <a:stretch>
                  <a:fillRect t="-11450" b="-53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圆角矩形 170"/>
              <p:cNvSpPr/>
              <p:nvPr/>
            </p:nvSpPr>
            <p:spPr>
              <a:xfrm>
                <a:off x="9038559" y="4620016"/>
                <a:ext cx="1356074" cy="7746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Attention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zh-CN" sz="1600" b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initialize)</a:t>
                </a:r>
                <a:endParaRPr lang="zh-CN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1" name="圆角矩形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559" y="4620016"/>
                <a:ext cx="1356074" cy="774650"/>
              </a:xfrm>
              <a:prstGeom prst="roundRect">
                <a:avLst/>
              </a:prstGeom>
              <a:blipFill>
                <a:blip r:embed="rId17"/>
                <a:stretch>
                  <a:fillRect t="-4651" b="-1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直接箭头连接符 171"/>
          <p:cNvCxnSpPr/>
          <p:nvPr/>
        </p:nvCxnSpPr>
        <p:spPr>
          <a:xfrm flipV="1">
            <a:off x="10405971" y="4904520"/>
            <a:ext cx="302522" cy="4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7" name="文本框 196"/>
          <p:cNvSpPr txBox="1"/>
          <p:nvPr/>
        </p:nvSpPr>
        <p:spPr>
          <a:xfrm>
            <a:off x="9323105" y="4229801"/>
            <a:ext cx="728711" cy="36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8" name="直接箭头连接符 197"/>
          <p:cNvCxnSpPr/>
          <p:nvPr/>
        </p:nvCxnSpPr>
        <p:spPr>
          <a:xfrm flipV="1">
            <a:off x="9438991" y="2835096"/>
            <a:ext cx="15199" cy="1791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9" name="肘形连接符 198"/>
          <p:cNvCxnSpPr/>
          <p:nvPr/>
        </p:nvCxnSpPr>
        <p:spPr>
          <a:xfrm rot="5400000" flipH="1" flipV="1">
            <a:off x="9094204" y="3158263"/>
            <a:ext cx="1259870" cy="601122"/>
          </a:xfrm>
          <a:prstGeom prst="bentConnector3">
            <a:avLst>
              <a:gd name="adj1" fmla="val 341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0" name="文本框 199"/>
          <p:cNvSpPr txBox="1"/>
          <p:nvPr/>
        </p:nvSpPr>
        <p:spPr>
          <a:xfrm>
            <a:off x="9821117" y="3473121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8892844" y="3479768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2" name="肘形连接符 201"/>
          <p:cNvCxnSpPr/>
          <p:nvPr/>
        </p:nvCxnSpPr>
        <p:spPr>
          <a:xfrm rot="16200000" flipV="1">
            <a:off x="9523275" y="3079236"/>
            <a:ext cx="2269009" cy="748630"/>
          </a:xfrm>
          <a:prstGeom prst="bentConnector3">
            <a:avLst>
              <a:gd name="adj1" fmla="val 99844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3" name="文本框 202"/>
          <p:cNvSpPr txBox="1"/>
          <p:nvPr/>
        </p:nvSpPr>
        <p:spPr>
          <a:xfrm>
            <a:off x="10301380" y="1886340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4" name="肘形连接符 203"/>
          <p:cNvCxnSpPr/>
          <p:nvPr/>
        </p:nvCxnSpPr>
        <p:spPr>
          <a:xfrm rot="5400000" flipH="1" flipV="1">
            <a:off x="10984215" y="3519639"/>
            <a:ext cx="632060" cy="502836"/>
          </a:xfrm>
          <a:prstGeom prst="bentConnector3">
            <a:avLst>
              <a:gd name="adj1" fmla="val -1396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5" name="文本框 204"/>
          <p:cNvSpPr txBox="1"/>
          <p:nvPr/>
        </p:nvSpPr>
        <p:spPr>
          <a:xfrm>
            <a:off x="11380540" y="3580369"/>
            <a:ext cx="52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/>
              <p:cNvSpPr txBox="1"/>
              <p:nvPr/>
            </p:nvSpPr>
            <p:spPr>
              <a:xfrm>
                <a:off x="10876588" y="4199425"/>
                <a:ext cx="728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6" name="文本框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6588" y="4199425"/>
                <a:ext cx="728711" cy="369332"/>
              </a:xfrm>
              <a:prstGeom prst="rect">
                <a:avLst/>
              </a:prstGeom>
              <a:blipFill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肘形连接符 2"/>
          <p:cNvCxnSpPr/>
          <p:nvPr/>
        </p:nvCxnSpPr>
        <p:spPr>
          <a:xfrm flipV="1">
            <a:off x="3181839" y="4986237"/>
            <a:ext cx="850531" cy="467507"/>
          </a:xfrm>
          <a:prstGeom prst="bentConnector3">
            <a:avLst>
              <a:gd name="adj1" fmla="val 9875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肘形连接符 81"/>
          <p:cNvCxnSpPr/>
          <p:nvPr/>
        </p:nvCxnSpPr>
        <p:spPr>
          <a:xfrm flipV="1">
            <a:off x="6342277" y="5023617"/>
            <a:ext cx="846805" cy="455224"/>
          </a:xfrm>
          <a:prstGeom prst="bentConnector3">
            <a:avLst>
              <a:gd name="adj1" fmla="val 9896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肘形连接符 84"/>
          <p:cNvCxnSpPr/>
          <p:nvPr/>
        </p:nvCxnSpPr>
        <p:spPr>
          <a:xfrm flipV="1">
            <a:off x="9716596" y="4890675"/>
            <a:ext cx="860283" cy="738288"/>
          </a:xfrm>
          <a:prstGeom prst="bentConnector3">
            <a:avLst>
              <a:gd name="adj1" fmla="val 10067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391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9674" y="127590"/>
            <a:ext cx="808075" cy="8080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89544" y="258724"/>
            <a:ext cx="808075" cy="8080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99414" y="389858"/>
            <a:ext cx="808075" cy="8080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96902" y="1265267"/>
            <a:ext cx="21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Scale1:  (b, </a:t>
            </a:r>
            <a:r>
              <a:rPr lang="en-US" altLang="zh-CN" dirty="0" err="1" smtClean="0"/>
              <a:t>cls</a:t>
            </a:r>
            <a:r>
              <a:rPr lang="en-US" altLang="zh-CN" dirty="0" smtClean="0"/>
              <a:t>, h, w)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07172" y="127590"/>
            <a:ext cx="808075" cy="8080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17042" y="258724"/>
            <a:ext cx="808075" cy="8080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26912" y="389858"/>
            <a:ext cx="808075" cy="8080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35795" y="1223461"/>
            <a:ext cx="21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Scale2:  (b, </a:t>
            </a:r>
            <a:r>
              <a:rPr lang="en-US" altLang="zh-CN" dirty="0" err="1" smtClean="0"/>
              <a:t>cls</a:t>
            </a:r>
            <a:r>
              <a:rPr lang="en-US" altLang="zh-CN" dirty="0" smtClean="0"/>
              <a:t>, h, w)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46065" y="127590"/>
            <a:ext cx="808075" cy="8080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055935" y="258724"/>
            <a:ext cx="808075" cy="8080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165805" y="389858"/>
            <a:ext cx="808075" cy="8080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74688" y="1223461"/>
            <a:ext cx="21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Scale3:  (b, </a:t>
            </a:r>
            <a:r>
              <a:rPr lang="en-US" altLang="zh-CN" dirty="0" err="1" smtClean="0"/>
              <a:t>cls</a:t>
            </a:r>
            <a:r>
              <a:rPr lang="en-US" altLang="zh-CN" dirty="0" smtClean="0"/>
              <a:t>, h, w)</a:t>
            </a:r>
            <a:endParaRPr lang="zh-CN" altLang="en-US" dirty="0"/>
          </a:p>
        </p:txBody>
      </p:sp>
      <p:sp>
        <p:nvSpPr>
          <p:cNvPr id="22" name="左中括号 21"/>
          <p:cNvSpPr/>
          <p:nvPr/>
        </p:nvSpPr>
        <p:spPr>
          <a:xfrm rot="5400000">
            <a:off x="8458198" y="812018"/>
            <a:ext cx="223285" cy="191386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826102" y="1945103"/>
            <a:ext cx="192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Cls_embeddings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945525" y="1945103"/>
            <a:ext cx="212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mask</a:t>
            </a:r>
            <a:r>
              <a:rPr lang="en-US" altLang="zh-CN" dirty="0" err="1" smtClean="0"/>
              <a:t>_embeddings</a:t>
            </a:r>
            <a:endParaRPr lang="zh-CN" altLang="en-US" dirty="0"/>
          </a:p>
        </p:txBody>
      </p:sp>
      <p:sp>
        <p:nvSpPr>
          <p:cNvPr id="25" name="右中括号 24"/>
          <p:cNvSpPr/>
          <p:nvPr/>
        </p:nvSpPr>
        <p:spPr>
          <a:xfrm rot="5400000">
            <a:off x="8478089" y="1513768"/>
            <a:ext cx="183502" cy="191386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474688" y="2628125"/>
            <a:ext cx="237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Compute similarity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6" idx="2"/>
          </p:cNvCxnSpPr>
          <p:nvPr/>
        </p:nvCxnSpPr>
        <p:spPr>
          <a:xfrm>
            <a:off x="8660218" y="2997457"/>
            <a:ext cx="0" cy="59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790121" y="3593805"/>
            <a:ext cx="187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attention_masks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28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288758" y="517357"/>
            <a:ext cx="11686674" cy="6230303"/>
            <a:chOff x="402536" y="0"/>
            <a:chExt cx="11789464" cy="6687503"/>
          </a:xfrm>
        </p:grpSpPr>
        <p:sp>
          <p:nvSpPr>
            <p:cNvPr id="4" name="矩形 3"/>
            <p:cNvSpPr/>
            <p:nvPr/>
          </p:nvSpPr>
          <p:spPr>
            <a:xfrm>
              <a:off x="4007502" y="1522738"/>
              <a:ext cx="670632" cy="6981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007502" y="2431635"/>
              <a:ext cx="670632" cy="6981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07502" y="3371700"/>
              <a:ext cx="670632" cy="6981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930846" y="4069820"/>
              <a:ext cx="747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</a:t>
              </a:r>
              <a:r>
                <a:rPr lang="en-US" altLang="zh-CN" sz="2000" b="1" dirty="0" smtClean="0"/>
                <a:t>……</a:t>
              </a:r>
              <a:endParaRPr lang="zh-CN" altLang="en-US" sz="2000" b="1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973892" y="4945276"/>
              <a:ext cx="759769" cy="83553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854786" y="1412969"/>
              <a:ext cx="976064" cy="2986572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4980468" y="1913092"/>
              <a:ext cx="1258166" cy="2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5008798" y="2850777"/>
              <a:ext cx="1229836" cy="4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4991100" y="4231718"/>
              <a:ext cx="11736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5039772" y="1534255"/>
              <a:ext cx="1269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prompt1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071214" y="2428686"/>
              <a:ext cx="1269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prompt2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001636" y="3819121"/>
              <a:ext cx="1269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右大括号 15"/>
            <p:cNvSpPr/>
            <p:nvPr/>
          </p:nvSpPr>
          <p:spPr>
            <a:xfrm>
              <a:off x="6400473" y="1828533"/>
              <a:ext cx="198122" cy="235992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V="1">
              <a:off x="5001636" y="5406462"/>
              <a:ext cx="20857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5036109" y="4986772"/>
              <a:ext cx="2154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Complementary set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060384" y="1565033"/>
              <a:ext cx="21316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Dice loss + BCE loss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101936" y="3333186"/>
              <a:ext cx="747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</a:t>
              </a:r>
              <a:r>
                <a:rPr lang="en-US" altLang="zh-CN" sz="2000" b="1" dirty="0" smtClean="0"/>
                <a:t>……</a:t>
              </a:r>
              <a:endParaRPr lang="zh-CN" altLang="en-US" sz="2000" b="1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697031" y="1235283"/>
              <a:ext cx="1283437" cy="4996025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507211" y="1570170"/>
              <a:ext cx="780606" cy="740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856945" y="1107008"/>
              <a:ext cx="2627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Segmentation prediction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8660140" y="2995408"/>
              <a:ext cx="116298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64" y="2481445"/>
              <a:ext cx="2523844" cy="1675991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64" y="631694"/>
              <a:ext cx="2523844" cy="167599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87" y="4456589"/>
              <a:ext cx="2523844" cy="1687821"/>
            </a:xfrm>
            <a:prstGeom prst="rect">
              <a:avLst/>
            </a:prstGeom>
          </p:spPr>
        </p:pic>
        <p:sp>
          <p:nvSpPr>
            <p:cNvPr id="28" name="圆角矩形 27"/>
            <p:cNvSpPr/>
            <p:nvPr/>
          </p:nvSpPr>
          <p:spPr>
            <a:xfrm>
              <a:off x="402536" y="456786"/>
              <a:ext cx="2875547" cy="3826042"/>
            </a:xfrm>
            <a:prstGeom prst="roundRect">
              <a:avLst>
                <a:gd name="adj" fmla="val 4534"/>
              </a:avLst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48209" y="0"/>
              <a:ext cx="236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Reference set</a:t>
              </a:r>
              <a:endParaRPr lang="zh-CN" altLang="en-US" b="1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24827" y="6318171"/>
              <a:ext cx="236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Query image</a:t>
              </a:r>
              <a:endParaRPr lang="zh-CN" altLang="en-US" b="1" dirty="0"/>
            </a:p>
          </p:txBody>
        </p:sp>
        <p:cxnSp>
          <p:nvCxnSpPr>
            <p:cNvPr id="31" name="直接箭头连接符 30"/>
            <p:cNvCxnSpPr>
              <a:stCxn id="28" idx="3"/>
            </p:cNvCxnSpPr>
            <p:nvPr/>
          </p:nvCxnSpPr>
          <p:spPr>
            <a:xfrm>
              <a:off x="3278083" y="2369807"/>
              <a:ext cx="4189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3108263" y="5296980"/>
              <a:ext cx="588768" cy="3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7190575" y="4946166"/>
              <a:ext cx="1112742" cy="10709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086975" y="5296980"/>
              <a:ext cx="1235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neg_pred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V="1">
              <a:off x="8322530" y="5481644"/>
              <a:ext cx="85817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9119300" y="5296980"/>
              <a:ext cx="18821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 Entropy loss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0060383" y="2369807"/>
              <a:ext cx="19905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Dice loss + BCE loss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0060383" y="3818882"/>
              <a:ext cx="19905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Dice loss + BCE loss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左大括号 40"/>
            <p:cNvSpPr/>
            <p:nvPr/>
          </p:nvSpPr>
          <p:spPr>
            <a:xfrm>
              <a:off x="9746057" y="1769082"/>
              <a:ext cx="122830" cy="243781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7514172" y="2544563"/>
              <a:ext cx="780606" cy="740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523870" y="3748377"/>
              <a:ext cx="780606" cy="740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523870" y="3337167"/>
              <a:ext cx="747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</a:t>
              </a:r>
              <a:r>
                <a:rPr lang="en-US" altLang="zh-CN" sz="2000" b="1" dirty="0" smtClean="0"/>
                <a:t>……</a:t>
              </a:r>
              <a:endParaRPr lang="zh-CN" altLang="en-US" sz="2000" b="1" dirty="0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841612" y="0"/>
            <a:ext cx="5025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解决方案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2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87" y="459706"/>
            <a:ext cx="1210414" cy="204937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87" y="2583279"/>
            <a:ext cx="1210414" cy="20493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87" y="4706852"/>
            <a:ext cx="1210414" cy="20493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12" y="459706"/>
            <a:ext cx="1210414" cy="20493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12" y="2583279"/>
            <a:ext cx="1210414" cy="20493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12" y="4706851"/>
            <a:ext cx="1210415" cy="2049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26" y="459706"/>
            <a:ext cx="2049379" cy="20493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26" y="2583279"/>
            <a:ext cx="2049378" cy="20493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24" y="4706851"/>
            <a:ext cx="2049380" cy="2049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974" y="459706"/>
            <a:ext cx="2049379" cy="20493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974" y="2583279"/>
            <a:ext cx="2049378" cy="20493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974" y="4706851"/>
            <a:ext cx="2049378" cy="20493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93" y="3116336"/>
            <a:ext cx="1620013" cy="27428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62099" y="33224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Positive prompts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776661" y="36915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Targets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22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10" y="398858"/>
            <a:ext cx="1322796" cy="15248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663" y="386912"/>
            <a:ext cx="1304262" cy="15368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88" y="404491"/>
            <a:ext cx="1219912" cy="15248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8" y="410125"/>
            <a:ext cx="2281170" cy="151362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3390" y="29526"/>
            <a:ext cx="248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 image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13306" y="17580"/>
            <a:ext cx="248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image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09720" y="29526"/>
            <a:ext cx="48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in different channels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-12090" y="10099"/>
            <a:ext cx="2950236" cy="6847901"/>
          </a:xfrm>
          <a:prstGeom prst="roundRect">
            <a:avLst>
              <a:gd name="adj" fmla="val 289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938146" y="0"/>
            <a:ext cx="2381999" cy="6877427"/>
          </a:xfrm>
          <a:prstGeom prst="roundRect">
            <a:avLst>
              <a:gd name="adj" fmla="val 289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320146" y="0"/>
            <a:ext cx="6871854" cy="6847901"/>
          </a:xfrm>
          <a:prstGeom prst="roundRect">
            <a:avLst>
              <a:gd name="adj" fmla="val 131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87" y="3861906"/>
            <a:ext cx="1699827" cy="113410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107" y="3861906"/>
            <a:ext cx="1698520" cy="113323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79" y="3861906"/>
            <a:ext cx="1879337" cy="112999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86" y="3861906"/>
            <a:ext cx="1693674" cy="1129998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0" y="2033517"/>
            <a:ext cx="12192000" cy="1364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0" y="3693323"/>
            <a:ext cx="12192000" cy="1364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96" y="2166873"/>
            <a:ext cx="2065339" cy="137151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758" y="2141934"/>
            <a:ext cx="2102894" cy="139645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011" y="2151300"/>
            <a:ext cx="2088790" cy="1387087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88" y="2141934"/>
            <a:ext cx="2102894" cy="139645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013" y="2141934"/>
            <a:ext cx="2059286" cy="1396453"/>
          </a:xfrm>
          <a:prstGeom prst="rect">
            <a:avLst/>
          </a:prstGeom>
        </p:spPr>
      </p:pic>
      <p:cxnSp>
        <p:nvCxnSpPr>
          <p:cNvPr id="33" name="直接连接符 32"/>
          <p:cNvCxnSpPr/>
          <p:nvPr/>
        </p:nvCxnSpPr>
        <p:spPr>
          <a:xfrm flipV="1">
            <a:off x="-12090" y="5133193"/>
            <a:ext cx="12192000" cy="1364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6" y="5284024"/>
            <a:ext cx="2069359" cy="1380651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738" y="5284024"/>
            <a:ext cx="2102097" cy="1402493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114" y="5284025"/>
            <a:ext cx="2109279" cy="140728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490" y="5284024"/>
            <a:ext cx="2068377" cy="1402493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087" y="5295970"/>
            <a:ext cx="2084192" cy="139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6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26" y="2022844"/>
            <a:ext cx="3199089" cy="239341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727" y="525606"/>
            <a:ext cx="2837410" cy="139653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307" y="520492"/>
            <a:ext cx="2348044" cy="139645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45" y="2022844"/>
            <a:ext cx="1936973" cy="242121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86" y="2022844"/>
            <a:ext cx="2059286" cy="242121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431" y="4655859"/>
            <a:ext cx="2958000" cy="197354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927" y="4655858"/>
            <a:ext cx="2712367" cy="197354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9176" y="1392275"/>
            <a:ext cx="3501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提示图分割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4053951" y="0"/>
            <a:ext cx="30321" cy="6858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82836" y="65052"/>
            <a:ext cx="3501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图分割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81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20" y="417943"/>
            <a:ext cx="1680952" cy="2531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88" y="3926323"/>
            <a:ext cx="3018517" cy="25280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415" y="1144362"/>
            <a:ext cx="2371288" cy="1852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482" y="1144362"/>
            <a:ext cx="2124107" cy="18561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934" y="3437791"/>
            <a:ext cx="2371288" cy="251493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23128" y="739096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88222" y="646875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55674" y="6205336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276796" y="3057218"/>
            <a:ext cx="0" cy="7611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227221" y="6454331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39125" y="21711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7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10" y="661737"/>
            <a:ext cx="3280507" cy="21767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179" y="3889208"/>
            <a:ext cx="1741370" cy="21767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16" y="112477"/>
            <a:ext cx="1987978" cy="19599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17" y="2222333"/>
            <a:ext cx="1987978" cy="18859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17" y="4171950"/>
            <a:ext cx="1987978" cy="26860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335126" y="661737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335126" y="2800527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335126" y="5190327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04737" y="6177605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16642" y="236563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902439" y="2972997"/>
            <a:ext cx="0" cy="7611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0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24" y="3755902"/>
            <a:ext cx="3483861" cy="23080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54" y="520560"/>
            <a:ext cx="3085003" cy="23080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336" y="1332466"/>
            <a:ext cx="2895600" cy="196357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14411" y="90297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248" y="1332466"/>
            <a:ext cx="2895600" cy="196357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142620" y="90297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82853" y="355881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336" y="3928142"/>
            <a:ext cx="2895600" cy="1963578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2830250" y="2828618"/>
            <a:ext cx="0" cy="7611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04737" y="6177605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25433" y="69150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248" y="3935919"/>
            <a:ext cx="2895600" cy="196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7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24965</TotalTime>
  <Words>535</Words>
  <Application>Microsoft Office PowerPoint</Application>
  <PresentationFormat>宽屏</PresentationFormat>
  <Paragraphs>190</Paragraphs>
  <Slides>24</Slides>
  <Notes>0</Notes>
  <HiddenSlides>7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黑体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解仕奥</dc:creator>
  <cp:lastModifiedBy>解仕奥</cp:lastModifiedBy>
  <cp:revision>69</cp:revision>
  <dcterms:created xsi:type="dcterms:W3CDTF">2023-09-26T02:30:22Z</dcterms:created>
  <dcterms:modified xsi:type="dcterms:W3CDTF">2023-10-23T07:52:21Z</dcterms:modified>
</cp:coreProperties>
</file>