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61" r:id="rId3"/>
    <p:sldId id="291" r:id="rId4"/>
    <p:sldId id="271" r:id="rId5"/>
    <p:sldId id="293" r:id="rId6"/>
    <p:sldId id="292" r:id="rId7"/>
    <p:sldId id="277" r:id="rId8"/>
    <p:sldId id="295" r:id="rId9"/>
    <p:sldId id="296" r:id="rId10"/>
    <p:sldId id="300" r:id="rId11"/>
    <p:sldId id="301" r:id="rId12"/>
    <p:sldId id="298" r:id="rId13"/>
    <p:sldId id="297" r:id="rId14"/>
    <p:sldId id="302" r:id="rId15"/>
    <p:sldId id="280" r:id="rId16"/>
    <p:sldId id="289" r:id="rId17"/>
    <p:sldId id="290" r:id="rId18"/>
    <p:sldId id="274" r:id="rId19"/>
    <p:sldId id="281" r:id="rId20"/>
    <p:sldId id="283" r:id="rId21"/>
    <p:sldId id="282" r:id="rId22"/>
    <p:sldId id="288" r:id="rId23"/>
    <p:sldId id="275" r:id="rId24"/>
    <p:sldId id="287" r:id="rId25"/>
    <p:sldId id="285" r:id="rId26"/>
    <p:sldId id="294" r:id="rId27"/>
    <p:sldId id="268" r:id="rId28"/>
    <p:sldId id="279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097" autoAdjust="0"/>
  </p:normalViewPr>
  <p:slideViewPr>
    <p:cSldViewPr snapToGrid="0">
      <p:cViewPr varScale="1">
        <p:scale>
          <a:sx n="69" d="100"/>
          <a:sy n="69" d="100"/>
        </p:scale>
        <p:origin x="-6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6/15/2017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/>
              <a:pPr/>
              <a:t>2017-06-14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, </a:t>
            </a:r>
            <a:r>
              <a:rPr lang="ko-KR" altLang="en-US" dirty="0"/>
              <a:t>발표자료 제작</a:t>
            </a:r>
            <a:r>
              <a:rPr lang="en-US" altLang="ko-KR" dirty="0"/>
              <a:t>, {</a:t>
            </a:r>
            <a:r>
              <a:rPr lang="ko-KR" altLang="en-US" dirty="0"/>
              <a:t>피아노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r>
              <a:rPr lang="en-US" altLang="ko-KR" dirty="0"/>
              <a:t>,</a:t>
            </a:r>
            <a:r>
              <a:rPr lang="ko-KR" altLang="en-US" dirty="0"/>
              <a:t>드럼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폼제작</a:t>
            </a:r>
            <a:r>
              <a:rPr lang="en-US" altLang="ko-KR" dirty="0"/>
              <a:t>, </a:t>
            </a:r>
            <a:r>
              <a:rPr lang="ko-KR" altLang="en-US" dirty="0" err="1"/>
              <a:t>레코딩기능</a:t>
            </a:r>
            <a:r>
              <a:rPr lang="ko-KR" altLang="en-US" dirty="0"/>
              <a:t> 구현</a:t>
            </a:r>
            <a:r>
              <a:rPr lang="en-US" altLang="ko-KR" dirty="0"/>
              <a:t>, </a:t>
            </a:r>
            <a:r>
              <a:rPr lang="ko-KR" altLang="en-US" dirty="0" err="1"/>
              <a:t>음연결</a:t>
            </a:r>
            <a:r>
              <a:rPr lang="en-US" altLang="ko-KR" dirty="0"/>
              <a:t>,</a:t>
            </a:r>
            <a:r>
              <a:rPr lang="ko-KR" altLang="en-US" dirty="0"/>
              <a:t>음악파일 추출</a:t>
            </a:r>
            <a:r>
              <a:rPr lang="en-US" altLang="ko-KR" dirty="0"/>
              <a:t>/, </a:t>
            </a:r>
            <a:r>
              <a:rPr lang="en-US" altLang="ko-KR" dirty="0" err="1"/>
              <a:t>irrKlang</a:t>
            </a:r>
            <a:r>
              <a:rPr lang="ko-KR" altLang="en-US" dirty="0"/>
              <a:t>라이브러리 활용법</a:t>
            </a:r>
            <a:r>
              <a:rPr lang="en-US" altLang="ko-KR" dirty="0"/>
              <a:t>, </a:t>
            </a:r>
            <a:r>
              <a:rPr lang="ko-KR" altLang="en-US" dirty="0"/>
              <a:t>음악 </a:t>
            </a:r>
            <a:r>
              <a:rPr lang="ko-KR" altLang="en-US" dirty="0" err="1"/>
              <a:t>싱크맞추기</a:t>
            </a:r>
            <a:r>
              <a:rPr lang="en-US" altLang="ko-KR" dirty="0"/>
              <a:t>, </a:t>
            </a:r>
            <a:r>
              <a:rPr lang="ko-KR" altLang="en-US" dirty="0" err="1"/>
              <a:t>메인폼</a:t>
            </a:r>
            <a:r>
              <a:rPr lang="ko-KR" altLang="en-US" dirty="0"/>
              <a:t> 제작</a:t>
            </a:r>
            <a:r>
              <a:rPr lang="en-US" altLang="ko-KR" dirty="0"/>
              <a:t>, </a:t>
            </a:r>
            <a:r>
              <a:rPr lang="ko-KR" altLang="en-US" dirty="0"/>
              <a:t>동시재생</a:t>
            </a:r>
            <a:r>
              <a:rPr lang="en-US" altLang="ko-KR" dirty="0"/>
              <a:t>, </a:t>
            </a:r>
            <a:r>
              <a:rPr lang="ko-KR" altLang="en-US" dirty="0" err="1"/>
              <a:t>따로재생</a:t>
            </a:r>
            <a:r>
              <a:rPr lang="en-US" altLang="ko-KR" dirty="0"/>
              <a:t>,</a:t>
            </a:r>
            <a:r>
              <a:rPr lang="ko-KR" altLang="en-US" dirty="0"/>
              <a:t>재생파일경로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41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음악관련 </a:t>
            </a:r>
            <a:r>
              <a:rPr lang="en-US" altLang="ko-KR" dirty="0" err="1"/>
              <a:t>c#</a:t>
            </a:r>
            <a:r>
              <a:rPr lang="ko-KR" altLang="en-US" dirty="0"/>
              <a:t>라이브러리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421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2017-06-14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2017-06-14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2017-06-14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2017-06-14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2017-06-14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2017-06-14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2017-06-14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2017-06-14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/>
              <a:pPr/>
              <a:t>2017-06-14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407774"/>
            <a:ext cx="9604310" cy="204245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내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/>
            </a:r>
            <a:b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</a:b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손 안의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/>
            </a:r>
            <a:b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</a:b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‘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작은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’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/>
            </a:r>
            <a:b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</a:b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오케스트라</a:t>
            </a:r>
            <a:endParaRPr lang="ko-KR" dirty="0">
              <a:latin typeface="a발레리노" panose="02020600000000000000" pitchFamily="18" charset="-127"/>
              <a:ea typeface="a발레리노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287617"/>
            <a:ext cx="9604310" cy="538536"/>
          </a:xfrm>
        </p:spPr>
        <p:txBody>
          <a:bodyPr/>
          <a:lstStyle/>
          <a:p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정 연수 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, </a:t>
            </a: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조 영일 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, </a:t>
            </a: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오 유진 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, </a:t>
            </a: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최 준만</a:t>
            </a:r>
            <a:endParaRPr lang="ko-KR" dirty="0">
              <a:latin typeface="a발레리노" panose="02020600000000000000" pitchFamily="18" charset="-127"/>
              <a:ea typeface="a발레리노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567" y="0"/>
            <a:ext cx="217943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932484" cy="2197100"/>
          </a:xfrm>
        </p:spPr>
        <p:txBody>
          <a:bodyPr/>
          <a:lstStyle/>
          <a:p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동시 재생 </a:t>
            </a:r>
            <a:r>
              <a:rPr lang="en-US" altLang="ko-KR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&amp; </a:t>
            </a:r>
            <a:r>
              <a:rPr lang="ko-KR" altLang="en-US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레코딩</a:t>
            </a:r>
            <a:r>
              <a:rPr lang="en-US" altLang="ko-KR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코드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1" y="2995012"/>
            <a:ext cx="3821649" cy="228595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음악이 각각 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되는 시간만큼 </a:t>
            </a:r>
            <a:r>
              <a:rPr lang="ko-KR" altLang="en-US" dirty="0" err="1" smtClean="0"/>
              <a:t>딜레이</a:t>
            </a:r>
            <a:r>
              <a:rPr lang="ko-KR" altLang="en-US" dirty="0" smtClean="0"/>
              <a:t> 된 후 동시 재생 </a:t>
            </a:r>
            <a:endParaRPr lang="en-US" altLang="ko-KR" dirty="0" smtClean="0"/>
          </a:p>
          <a:p>
            <a:r>
              <a:rPr lang="ko-KR" altLang="en-US" dirty="0" smtClean="0"/>
              <a:t>재생되는 음악을 </a:t>
            </a:r>
            <a:r>
              <a:rPr lang="ko-KR" altLang="en-US" dirty="0" err="1" smtClean="0"/>
              <a:t>레코딩</a:t>
            </a:r>
            <a:r>
              <a:rPr lang="ko-KR" altLang="en-US" dirty="0" smtClean="0"/>
              <a:t> 하는 기능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76" y="221658"/>
            <a:ext cx="6858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//</a:t>
            </a:r>
            <a:r>
              <a:rPr lang="ko-KR" altLang="en-US" sz="1000" dirty="0" smtClean="0"/>
              <a:t>시간을 지연시키는 함수</a:t>
            </a:r>
            <a:endParaRPr lang="en-US" altLang="ko-KR" sz="1000" dirty="0" smtClean="0"/>
          </a:p>
          <a:p>
            <a:r>
              <a:rPr lang="en-US" altLang="ko-KR" sz="1000" dirty="0" smtClean="0"/>
              <a:t>private static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Delay(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S)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ThisMoment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DateTime.Now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duration = new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(0, 0, 0, S, 0);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AfterWards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ThisMoment.Add</a:t>
            </a:r>
            <a:r>
              <a:rPr lang="en-US" altLang="ko-KR" sz="1000" dirty="0" smtClean="0"/>
              <a:t>(duration);</a:t>
            </a:r>
          </a:p>
          <a:p>
            <a:r>
              <a:rPr lang="en-US" altLang="ko-KR" sz="1000" dirty="0" smtClean="0"/>
              <a:t>            while (</a:t>
            </a:r>
            <a:r>
              <a:rPr lang="en-US" altLang="ko-KR" sz="1000" dirty="0" err="1" smtClean="0"/>
              <a:t>AfterWards</a:t>
            </a:r>
            <a:r>
              <a:rPr lang="en-US" altLang="ko-KR" sz="1000" dirty="0" smtClean="0"/>
              <a:t> &gt;= </a:t>
            </a:r>
            <a:r>
              <a:rPr lang="en-US" altLang="ko-KR" sz="1000" dirty="0" err="1" smtClean="0"/>
              <a:t>ThisMoment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System.Windows.Forms.Application.DoEvents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ThisMoment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DateTime.Now</a:t>
            </a:r>
            <a:r>
              <a:rPr lang="en-US" altLang="ko-KR" sz="1000" dirty="0" smtClean="0"/>
              <a:t>;</a:t>
            </a:r>
          </a:p>
          <a:p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   return </a:t>
            </a:r>
            <a:r>
              <a:rPr lang="en-US" altLang="ko-KR" sz="1000" dirty="0" err="1" smtClean="0"/>
              <a:t>DateTime.Now</a:t>
            </a:r>
            <a:r>
              <a:rPr lang="en-US" altLang="ko-KR" sz="1000" dirty="0" smtClean="0"/>
              <a:t>;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//</a:t>
            </a:r>
            <a:r>
              <a:rPr lang="ko-KR" altLang="en-US" sz="1000" dirty="0" smtClean="0"/>
              <a:t>지연 실행 코드</a:t>
            </a:r>
            <a:endParaRPr lang="en-US" altLang="ko-KR" sz="1000" dirty="0" smtClean="0"/>
          </a:p>
          <a:p>
            <a:r>
              <a:rPr lang="en-US" altLang="ko-KR" sz="1000" dirty="0" smtClean="0"/>
              <a:t>List&lt;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&gt;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 = new List&lt;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&gt;();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alltime.Add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piano_TB.Text</a:t>
            </a:r>
            <a:r>
              <a:rPr lang="en-US" altLang="ko-KR" sz="1000" dirty="0" smtClean="0"/>
              <a:t>, Convert.ToInt32(</a:t>
            </a:r>
            <a:r>
              <a:rPr lang="en-US" altLang="ko-KR" sz="1000" dirty="0" err="1" smtClean="0"/>
              <a:t>pianoTime.Text</a:t>
            </a:r>
            <a:r>
              <a:rPr lang="en-US" altLang="ko-KR" sz="1000" dirty="0" smtClean="0"/>
              <a:t>)));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alltime.Add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guitar_TB.Text</a:t>
            </a:r>
            <a:r>
              <a:rPr lang="en-US" altLang="ko-KR" sz="1000" dirty="0" smtClean="0"/>
              <a:t>, Convert.ToInt32(</a:t>
            </a:r>
            <a:r>
              <a:rPr lang="en-US" altLang="ko-KR" sz="1000" dirty="0" err="1" smtClean="0"/>
              <a:t>guitarTime.Text</a:t>
            </a:r>
            <a:r>
              <a:rPr lang="en-US" altLang="ko-KR" sz="1000" dirty="0" smtClean="0"/>
              <a:t>)));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alltime.Add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drum_TB.Text</a:t>
            </a:r>
            <a:r>
              <a:rPr lang="en-US" altLang="ko-KR" sz="1000" dirty="0" smtClean="0"/>
              <a:t>, Convert.ToInt32(</a:t>
            </a:r>
            <a:r>
              <a:rPr lang="en-US" altLang="ko-KR" sz="1000" dirty="0" err="1" smtClean="0"/>
              <a:t>drumTime.Text</a:t>
            </a:r>
            <a:r>
              <a:rPr lang="en-US" altLang="ko-KR" sz="1000" dirty="0" smtClean="0"/>
              <a:t>)));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alltime.Sort</a:t>
            </a:r>
            <a:r>
              <a:rPr lang="en-US" altLang="ko-KR" sz="1000" dirty="0" smtClean="0"/>
              <a:t>((left, right) =&gt; { return </a:t>
            </a:r>
            <a:r>
              <a:rPr lang="en-US" altLang="ko-KR" sz="1000" dirty="0" err="1" smtClean="0"/>
              <a:t>left.time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right.time</a:t>
            </a:r>
            <a:r>
              <a:rPr lang="en-US" altLang="ko-KR" sz="1000" dirty="0" smtClean="0"/>
              <a:t>; });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1;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 = 0;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totTime</a:t>
            </a:r>
            <a:r>
              <a:rPr lang="en-US" altLang="ko-KR" sz="1000" dirty="0" smtClean="0"/>
              <a:t> = 0;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atime</a:t>
            </a:r>
            <a:r>
              <a:rPr lang="en-US" altLang="ko-KR" sz="1000" dirty="0" smtClean="0"/>
              <a:t> in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        if (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 != 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  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            Delay(Convert.ToInt32(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));</a:t>
            </a:r>
          </a:p>
          <a:p>
            <a:r>
              <a:rPr lang="en-US" altLang="ko-KR" sz="1000" dirty="0" smtClean="0"/>
              <a:t>                        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         </a:t>
            </a:r>
            <a:r>
              <a:rPr lang="en-US" altLang="ko-KR" sz="1000" dirty="0" err="1" smtClean="0"/>
              <a:t>totTime</a:t>
            </a:r>
            <a:r>
              <a:rPr lang="en-US" altLang="ko-KR" sz="1000" dirty="0" smtClean="0"/>
              <a:t> += 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;</a:t>
            </a:r>
          </a:p>
          <a:p>
            <a:r>
              <a:rPr lang="ko-KR" altLang="en-US" sz="1000" dirty="0" smtClean="0"/>
              <a:t>           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           if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== 1)</a:t>
            </a:r>
          </a:p>
          <a:p>
            <a:r>
              <a:rPr lang="en-US" altLang="ko-KR" sz="1000" dirty="0" smtClean="0"/>
              <a:t>                        engine1.Play2D(</a:t>
            </a:r>
            <a:r>
              <a:rPr lang="en-US" altLang="ko-KR" sz="1000" dirty="0" err="1" smtClean="0"/>
              <a:t>atime.button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    else if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== 2)</a:t>
            </a:r>
          </a:p>
          <a:p>
            <a:r>
              <a:rPr lang="en-US" altLang="ko-KR" sz="1000" dirty="0" smtClean="0"/>
              <a:t>                        engine2.Play2D(</a:t>
            </a:r>
            <a:r>
              <a:rPr lang="en-US" altLang="ko-KR" sz="1000" dirty="0" err="1" smtClean="0"/>
              <a:t>atime.button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    else</a:t>
            </a:r>
          </a:p>
          <a:p>
            <a:r>
              <a:rPr lang="en-US" altLang="ko-KR" sz="1000" dirty="0" smtClean="0"/>
              <a:t>                        engine3.Play2D(</a:t>
            </a:r>
            <a:r>
              <a:rPr lang="en-US" altLang="ko-KR" sz="1000" dirty="0" err="1" smtClean="0"/>
              <a:t>atime.button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   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++;</a:t>
            </a:r>
          </a:p>
          <a:p>
            <a:r>
              <a:rPr lang="ko-KR" altLang="en-US" sz="1000" dirty="0" smtClean="0"/>
              <a:t>                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977180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9" y="1071128"/>
            <a:ext cx="6905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싱크 조절 기능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음악의 시작 싱크를 조절 가능하게 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2147" y="1491578"/>
            <a:ext cx="918429" cy="3425886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989859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싱크 조절 기능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코드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음악의 시작 싱크를 조절 가능하게 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76" y="221658"/>
            <a:ext cx="6858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//</a:t>
            </a:r>
            <a:r>
              <a:rPr lang="ko-KR" altLang="en-US" sz="1000" dirty="0" smtClean="0"/>
              <a:t>시간을 지연시키는 함수</a:t>
            </a:r>
            <a:endParaRPr lang="en-US" altLang="ko-KR" sz="1000" dirty="0" smtClean="0"/>
          </a:p>
          <a:p>
            <a:r>
              <a:rPr lang="en-US" altLang="ko-KR" sz="1000" dirty="0" smtClean="0"/>
              <a:t>private static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Delay(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S)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ThisMoment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DateTime.Now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duration = new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(0, 0, 0, S, 0);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AfterWards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ThisMoment.Add</a:t>
            </a:r>
            <a:r>
              <a:rPr lang="en-US" altLang="ko-KR" sz="1000" dirty="0" smtClean="0"/>
              <a:t>(duration);</a:t>
            </a:r>
          </a:p>
          <a:p>
            <a:r>
              <a:rPr lang="en-US" altLang="ko-KR" sz="1000" dirty="0" smtClean="0"/>
              <a:t>            while (</a:t>
            </a:r>
            <a:r>
              <a:rPr lang="en-US" altLang="ko-KR" sz="1000" dirty="0" err="1" smtClean="0"/>
              <a:t>AfterWards</a:t>
            </a:r>
            <a:r>
              <a:rPr lang="en-US" altLang="ko-KR" sz="1000" dirty="0" smtClean="0"/>
              <a:t> &gt;= </a:t>
            </a:r>
            <a:r>
              <a:rPr lang="en-US" altLang="ko-KR" sz="1000" dirty="0" err="1" smtClean="0"/>
              <a:t>ThisMoment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System.Windows.Forms.Application.DoEvents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ThisMoment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DateTime.Now</a:t>
            </a:r>
            <a:r>
              <a:rPr lang="en-US" altLang="ko-KR" sz="1000" dirty="0" smtClean="0"/>
              <a:t>;</a:t>
            </a:r>
          </a:p>
          <a:p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   return </a:t>
            </a:r>
            <a:r>
              <a:rPr lang="en-US" altLang="ko-KR" sz="1000" dirty="0" err="1" smtClean="0"/>
              <a:t>DateTime.Now</a:t>
            </a:r>
            <a:r>
              <a:rPr lang="en-US" altLang="ko-KR" sz="1000" dirty="0" smtClean="0"/>
              <a:t>;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//</a:t>
            </a:r>
            <a:r>
              <a:rPr lang="ko-KR" altLang="en-US" sz="1000" dirty="0" smtClean="0"/>
              <a:t>지연 실행 코드</a:t>
            </a:r>
            <a:endParaRPr lang="en-US" altLang="ko-KR" sz="1000" dirty="0" smtClean="0"/>
          </a:p>
          <a:p>
            <a:r>
              <a:rPr lang="en-US" altLang="ko-KR" sz="1000" dirty="0" smtClean="0"/>
              <a:t>List&lt;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&gt;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 = new List&lt;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&gt;();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alltime.Add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piano_TB.Text</a:t>
            </a:r>
            <a:r>
              <a:rPr lang="en-US" altLang="ko-KR" sz="1000" dirty="0" smtClean="0"/>
              <a:t>, Convert.ToInt32(</a:t>
            </a:r>
            <a:r>
              <a:rPr lang="en-US" altLang="ko-KR" sz="1000" dirty="0" err="1" smtClean="0"/>
              <a:t>pianoTime.Text</a:t>
            </a:r>
            <a:r>
              <a:rPr lang="en-US" altLang="ko-KR" sz="1000" dirty="0" smtClean="0"/>
              <a:t>)));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alltime.Add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guitar_TB.Text</a:t>
            </a:r>
            <a:r>
              <a:rPr lang="en-US" altLang="ko-KR" sz="1000" dirty="0" smtClean="0"/>
              <a:t>, Convert.ToInt32(</a:t>
            </a:r>
            <a:r>
              <a:rPr lang="en-US" altLang="ko-KR" sz="1000" dirty="0" err="1" smtClean="0"/>
              <a:t>guitarTime.Text</a:t>
            </a:r>
            <a:r>
              <a:rPr lang="en-US" altLang="ko-KR" sz="1000" dirty="0" smtClean="0"/>
              <a:t>)));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alltime.Add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drum_TB.Text</a:t>
            </a:r>
            <a:r>
              <a:rPr lang="en-US" altLang="ko-KR" sz="1000" dirty="0" smtClean="0"/>
              <a:t>, Convert.ToInt32(</a:t>
            </a:r>
            <a:r>
              <a:rPr lang="en-US" altLang="ko-KR" sz="1000" dirty="0" err="1" smtClean="0"/>
              <a:t>drumTime.Text</a:t>
            </a:r>
            <a:r>
              <a:rPr lang="en-US" altLang="ko-KR" sz="1000" dirty="0" smtClean="0"/>
              <a:t>)));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alltime.Sort</a:t>
            </a:r>
            <a:r>
              <a:rPr lang="en-US" altLang="ko-KR" sz="1000" dirty="0" smtClean="0"/>
              <a:t>((left, right) =&gt; { return </a:t>
            </a:r>
            <a:r>
              <a:rPr lang="en-US" altLang="ko-KR" sz="1000" dirty="0" err="1" smtClean="0"/>
              <a:t>left.time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right.time</a:t>
            </a:r>
            <a:r>
              <a:rPr lang="en-US" altLang="ko-KR" sz="1000" dirty="0" smtClean="0"/>
              <a:t>; });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1;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 = 0;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totTime</a:t>
            </a:r>
            <a:r>
              <a:rPr lang="en-US" altLang="ko-KR" sz="1000" dirty="0" smtClean="0"/>
              <a:t> = 0;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atime</a:t>
            </a:r>
            <a:r>
              <a:rPr lang="en-US" altLang="ko-KR" sz="1000" dirty="0" smtClean="0"/>
              <a:t> in </a:t>
            </a:r>
            <a:r>
              <a:rPr lang="en-US" altLang="ko-KR" sz="1000" dirty="0" err="1" smtClean="0"/>
              <a:t>alltime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        if (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 != 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          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                    Delay(Convert.ToInt32(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));</a:t>
            </a:r>
          </a:p>
          <a:p>
            <a:r>
              <a:rPr lang="en-US" altLang="ko-KR" sz="1000" dirty="0" smtClean="0"/>
              <a:t>                        </a:t>
            </a:r>
            <a:r>
              <a:rPr lang="en-US" altLang="ko-KR" sz="1000" dirty="0" err="1" smtClean="0"/>
              <a:t>beforeTime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         </a:t>
            </a:r>
            <a:r>
              <a:rPr lang="en-US" altLang="ko-KR" sz="1000" dirty="0" err="1" smtClean="0"/>
              <a:t>totTime</a:t>
            </a:r>
            <a:r>
              <a:rPr lang="en-US" altLang="ko-KR" sz="1000" dirty="0" smtClean="0"/>
              <a:t> += </a:t>
            </a:r>
            <a:r>
              <a:rPr lang="en-US" altLang="ko-KR" sz="1000" dirty="0" err="1" smtClean="0"/>
              <a:t>atime.time</a:t>
            </a:r>
            <a:r>
              <a:rPr lang="en-US" altLang="ko-KR" sz="1000" dirty="0" smtClean="0"/>
              <a:t>;</a:t>
            </a:r>
          </a:p>
          <a:p>
            <a:r>
              <a:rPr lang="ko-KR" altLang="en-US" sz="1000" dirty="0" smtClean="0"/>
              <a:t>           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           if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== 1)</a:t>
            </a:r>
          </a:p>
          <a:p>
            <a:r>
              <a:rPr lang="en-US" altLang="ko-KR" sz="1000" dirty="0" smtClean="0"/>
              <a:t>                        engine1.Play2D(</a:t>
            </a:r>
            <a:r>
              <a:rPr lang="en-US" altLang="ko-KR" sz="1000" dirty="0" err="1" smtClean="0"/>
              <a:t>atime.button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    else if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== 2)</a:t>
            </a:r>
          </a:p>
          <a:p>
            <a:r>
              <a:rPr lang="en-US" altLang="ko-KR" sz="1000" dirty="0" smtClean="0"/>
              <a:t>                        engine2.Play2D(</a:t>
            </a:r>
            <a:r>
              <a:rPr lang="en-US" altLang="ko-KR" sz="1000" dirty="0" err="1" smtClean="0"/>
              <a:t>atime.button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    else</a:t>
            </a:r>
          </a:p>
          <a:p>
            <a:r>
              <a:rPr lang="en-US" altLang="ko-KR" sz="1000" dirty="0" smtClean="0"/>
              <a:t>                        engine3.Play2D(</a:t>
            </a:r>
            <a:r>
              <a:rPr lang="en-US" altLang="ko-KR" sz="1000" dirty="0" err="1" smtClean="0"/>
              <a:t>atime.button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   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++;</a:t>
            </a:r>
          </a:p>
          <a:p>
            <a:r>
              <a:rPr lang="ko-KR" altLang="en-US" sz="1000" dirty="0" smtClean="0"/>
              <a:t>                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977180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13152" y="571500"/>
            <a:ext cx="4278848" cy="2197100"/>
          </a:xfrm>
        </p:spPr>
        <p:txBody>
          <a:bodyPr/>
          <a:lstStyle/>
          <a:p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서버</a:t>
            </a:r>
            <a:r>
              <a:rPr lang="en-US" altLang="ko-KR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및 클라이언트 구현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간의 통신구현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82" y="0"/>
            <a:ext cx="6608617" cy="296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91" y="3107920"/>
            <a:ext cx="6796520" cy="34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9859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0" y="1573823"/>
            <a:ext cx="8238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악기구현</a:t>
            </a:r>
            <a:endParaRPr lang="en-US" altLang="ko-KR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</a:p>
          <a:p>
            <a:pPr algn="ctr"/>
            <a:r>
              <a:rPr lang="ko-KR" altLang="en-US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악기합성 폼 구현</a:t>
            </a:r>
          </a:p>
        </p:txBody>
      </p:sp>
    </p:spTree>
    <p:extLst>
      <p:ext uri="{BB962C8B-B14F-4D97-AF65-F5344CB8AC3E}">
        <p14:creationId xmlns="" xmlns:p14="http://schemas.microsoft.com/office/powerpoint/2010/main" val="2311747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메인폼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15" y="1071129"/>
            <a:ext cx="6905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54921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폼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18" y="3849967"/>
            <a:ext cx="4467225" cy="2581275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980" y="526472"/>
            <a:ext cx="46958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90935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피아노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63" y="1062038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63805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피아노 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1"/>
            <a:ext cx="3657600" cy="3545001"/>
          </a:xfrm>
        </p:spPr>
        <p:txBody>
          <a:bodyPr>
            <a:normAutofit/>
          </a:bodyPr>
          <a:lstStyle/>
          <a:p>
            <a:r>
              <a:rPr lang="ko-KR" altLang="en-US" dirty="0"/>
              <a:t>음악은 깔끔하고 연속적인 음을 추출하기 위해 </a:t>
            </a:r>
            <a:r>
              <a:rPr lang="en-US" altLang="ko-KR" dirty="0" err="1"/>
              <a:t>irrklang</a:t>
            </a:r>
            <a:r>
              <a:rPr lang="en-US" altLang="ko-KR" dirty="0"/>
              <a:t> </a:t>
            </a:r>
            <a:r>
              <a:rPr lang="en-US" altLang="ko-KR" dirty="0" err="1"/>
              <a:t>dll</a:t>
            </a:r>
            <a:r>
              <a:rPr lang="ko-KR" altLang="en-US" dirty="0"/>
              <a:t>을 사용하여 재생하였습니다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피아노를 키보드와 마우스 둘다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있도록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입력후에 색을 재조정하였습니다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옥타브 조정 가능한 코드도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708" y="3728303"/>
            <a:ext cx="4381500" cy="1476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685" y="189401"/>
            <a:ext cx="5248275" cy="3419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685" y="5435112"/>
            <a:ext cx="4210050" cy="110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1431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6636"/>
            <a:ext cx="71723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56865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613" y="2701043"/>
            <a:ext cx="10247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최초  </a:t>
            </a:r>
            <a:r>
              <a:rPr lang="ko-KR" altLang="en-US" sz="7200" b="1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구상안</a:t>
            </a:r>
            <a:endParaRPr lang="ko-KR" altLang="en-US" sz="7200" b="1" u="sng" dirty="0">
              <a:solidFill>
                <a:schemeClr val="tx2">
                  <a:lumMod val="65000"/>
                  <a:lumOff val="35000"/>
                </a:schemeClr>
              </a:solidFill>
              <a:latin typeface="a발레리노" panose="02020600000000000000" pitchFamily="18" charset="-127"/>
              <a:ea typeface="a발레리노" panose="02020600000000000000" pitchFamily="18" charset="-127"/>
            </a:endParaRPr>
          </a:p>
        </p:txBody>
      </p:sp>
      <p:pic>
        <p:nvPicPr>
          <p:cNvPr id="1026" name="Picture 2" descr="생각하는 사람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79" y="430875"/>
            <a:ext cx="3048000" cy="609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83752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기타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Picturebox</a:t>
            </a:r>
            <a:r>
              <a:rPr lang="ko-KR" altLang="en-US" dirty="0"/>
              <a:t>를 겹쳐서 사용하기 위해</a:t>
            </a:r>
            <a:r>
              <a:rPr lang="en-US" altLang="ko-KR" dirty="0"/>
              <a:t>, </a:t>
            </a:r>
            <a:r>
              <a:rPr lang="ko-KR" altLang="en-US" dirty="0" err="1"/>
              <a:t>배경이되는</a:t>
            </a:r>
            <a:r>
              <a:rPr lang="ko-KR" altLang="en-US" dirty="0"/>
              <a:t> </a:t>
            </a:r>
            <a:r>
              <a:rPr lang="en-US" altLang="ko-KR" dirty="0" err="1"/>
              <a:t>picturebox</a:t>
            </a:r>
            <a:r>
              <a:rPr lang="ko-KR" altLang="en-US" dirty="0"/>
              <a:t>를 나머지 </a:t>
            </a:r>
            <a:r>
              <a:rPr lang="en-US" altLang="ko-KR" dirty="0" err="1"/>
              <a:t>picturebox</a:t>
            </a:r>
            <a:r>
              <a:rPr lang="ko-KR" altLang="en-US" dirty="0"/>
              <a:t>의 부모로 설정하여 투명하게 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음악재생과 </a:t>
            </a:r>
            <a:r>
              <a:rPr lang="en-US" altLang="ko-KR" dirty="0"/>
              <a:t>, </a:t>
            </a:r>
            <a:r>
              <a:rPr lang="ko-KR" altLang="en-US" dirty="0"/>
              <a:t>자신이 누른 코드에 해당하는 기타줄을 표시해줍니다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502" y="221639"/>
            <a:ext cx="3714750" cy="2352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2149" y="571500"/>
            <a:ext cx="3486150" cy="1495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686" y="3286125"/>
            <a:ext cx="5114925" cy="2343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8542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드럼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09" y="1458329"/>
            <a:ext cx="7024255" cy="40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73062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기타와 동일하게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겹쳐서 사용하였습니다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올라갈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내려올 때 시각적 효과를 넣어 주었습니다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373674"/>
            <a:ext cx="40386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014" y="3394197"/>
            <a:ext cx="4255477" cy="1247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014" y="4740896"/>
            <a:ext cx="4255477" cy="1304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014" y="5743575"/>
            <a:ext cx="6099298" cy="1114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8646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레코딩</a:t>
            </a:r>
            <a:r>
              <a:rPr lang="ko-KR" altLang="en-US" dirty="0"/>
              <a:t> 메뉴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5329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녹음</a:t>
            </a:r>
            <a:endParaRPr lang="en-US" altLang="ko-KR" dirty="0" smtClean="0"/>
          </a:p>
          <a:p>
            <a:r>
              <a:rPr lang="ko-KR" altLang="en-US" dirty="0" smtClean="0"/>
              <a:t>열기</a:t>
            </a:r>
            <a:endParaRPr lang="en-US" altLang="ko-KR" dirty="0" smtClean="0"/>
          </a:p>
          <a:p>
            <a:r>
              <a:rPr lang="ko-KR" altLang="en-US" dirty="0" smtClean="0"/>
              <a:t>저장 </a:t>
            </a:r>
            <a:endParaRPr lang="en-US" altLang="ko-KR" dirty="0" smtClean="0"/>
          </a:p>
          <a:p>
            <a:r>
              <a:rPr lang="ko-KR" altLang="en-US" dirty="0" smtClean="0"/>
              <a:t>재생 </a:t>
            </a:r>
            <a:endParaRPr lang="en-US" altLang="ko-KR" dirty="0" smtClean="0"/>
          </a:p>
          <a:p>
            <a:r>
              <a:rPr lang="ko-KR" altLang="en-US" dirty="0" smtClean="0"/>
              <a:t>일시 정지</a:t>
            </a:r>
            <a:endParaRPr lang="en-US" altLang="ko-KR" dirty="0" smtClean="0"/>
          </a:p>
          <a:p>
            <a:r>
              <a:rPr lang="ko-KR" altLang="en-US" dirty="0" smtClean="0"/>
              <a:t>정지</a:t>
            </a:r>
            <a:endParaRPr lang="en-US" altLang="ko-KR" dirty="0" smtClean="0"/>
          </a:p>
          <a:p>
            <a:r>
              <a:rPr lang="ko-KR" altLang="en-US" dirty="0" smtClean="0"/>
              <a:t>파일 경로 </a:t>
            </a:r>
            <a:endParaRPr lang="en-US" altLang="ko-KR" dirty="0" smtClean="0"/>
          </a:p>
          <a:p>
            <a:r>
              <a:rPr lang="ko-KR" altLang="en-US" dirty="0" smtClean="0"/>
              <a:t>나가기</a:t>
            </a:r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30972"/>
            <a:ext cx="7135091" cy="52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7465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레코딩</a:t>
            </a:r>
            <a:r>
              <a:rPr lang="ko-KR" altLang="en-US" dirty="0"/>
              <a:t> 메뉴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565" y="1352062"/>
            <a:ext cx="497205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565" y="2535116"/>
            <a:ext cx="5362575" cy="32370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82" y="5772150"/>
            <a:ext cx="5210542" cy="1085850"/>
          </a:xfrm>
          <a:prstGeom prst="rect">
            <a:avLst/>
          </a:prstGeom>
        </p:spPr>
      </p:pic>
      <p:sp>
        <p:nvSpPr>
          <p:cNvPr id="9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/>
          <a:lstStyle/>
          <a:p>
            <a:r>
              <a:rPr lang="en-US" altLang="ko-KR" dirty="0"/>
              <a:t>Winmm.dll</a:t>
            </a:r>
            <a:r>
              <a:rPr lang="ko-KR" altLang="en-US" dirty="0"/>
              <a:t>을 임포트해주어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mciSendString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음의 저장</a:t>
            </a:r>
            <a:r>
              <a:rPr lang="en-US" altLang="ko-KR" dirty="0"/>
              <a:t>, </a:t>
            </a:r>
            <a:r>
              <a:rPr lang="ko-KR" altLang="en-US" dirty="0"/>
              <a:t>재생을 구현하였습니다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" y="56662"/>
            <a:ext cx="7262446" cy="129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15175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-76438"/>
            <a:ext cx="9601200" cy="1142385"/>
          </a:xfrm>
        </p:spPr>
        <p:txBody>
          <a:bodyPr/>
          <a:lstStyle/>
          <a:p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역할분담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908333176"/>
              </p:ext>
            </p:extLst>
          </p:nvPr>
        </p:nvGraphicFramePr>
        <p:xfrm>
          <a:off x="624253" y="729760"/>
          <a:ext cx="10946423" cy="54424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24937">
                  <a:extLst>
                    <a:ext uri="{9D8B030D-6E8A-4147-A177-3AD203B41FA5}">
                      <a16:colId xmlns="" xmlns:a16="http://schemas.microsoft.com/office/drawing/2014/main" val="2812013859"/>
                    </a:ext>
                  </a:extLst>
                </a:gridCol>
                <a:gridCol w="8321486">
                  <a:extLst>
                    <a:ext uri="{9D8B030D-6E8A-4147-A177-3AD203B41FA5}">
                      <a16:colId xmlns="" xmlns:a16="http://schemas.microsoft.com/office/drawing/2014/main" val="565939178"/>
                    </a:ext>
                  </a:extLst>
                </a:gridCol>
              </a:tblGrid>
              <a:tr h="413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0968395"/>
                  </a:ext>
                </a:extLst>
              </a:tr>
              <a:tr h="97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정</a:t>
                      </a:r>
                      <a:r>
                        <a:rPr lang="ko-KR" altLang="en-US" sz="1800" b="1" baseline="0" dirty="0"/>
                        <a:t> 연수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피아노 </a:t>
                      </a:r>
                      <a:r>
                        <a:rPr lang="en-US" altLang="ko-KR" sz="1800" b="1" dirty="0"/>
                        <a:t>: </a:t>
                      </a:r>
                      <a:r>
                        <a:rPr lang="ko-KR" altLang="en-US" sz="1800" b="1" dirty="0"/>
                        <a:t>폼 제작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 err="1"/>
                        <a:t>레코딩</a:t>
                      </a:r>
                      <a:r>
                        <a:rPr lang="ko-KR" altLang="en-US" sz="1800" b="1" dirty="0"/>
                        <a:t> 기능 구현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 err="1"/>
                        <a:t>irrKlang</a:t>
                      </a:r>
                      <a:r>
                        <a:rPr lang="en-US" altLang="ko-KR" sz="1800" b="1" baseline="0" dirty="0"/>
                        <a:t> </a:t>
                      </a:r>
                      <a:r>
                        <a:rPr lang="ko-KR" altLang="en-US" sz="1800" b="1" baseline="0" dirty="0"/>
                        <a:t>라이브러리 활용법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ko-KR" altLang="en-US" sz="1800" b="1" baseline="0" dirty="0"/>
                        <a:t>음악 싱크 맞추기</a:t>
                      </a:r>
                      <a:r>
                        <a:rPr lang="en-US" altLang="ko-KR" sz="1800" b="1" baseline="0" dirty="0"/>
                        <a:t>, </a:t>
                      </a:r>
                      <a:r>
                        <a:rPr lang="ko-KR" altLang="en-US" sz="1800" b="1" baseline="0" dirty="0"/>
                        <a:t>동시 재생 </a:t>
                      </a:r>
                      <a:r>
                        <a:rPr lang="en-US" altLang="ko-KR" sz="1800" b="1" baseline="0" dirty="0"/>
                        <a:t>,</a:t>
                      </a:r>
                      <a:r>
                        <a:rPr lang="ko-KR" altLang="en-US" sz="1800" b="1" baseline="0" dirty="0"/>
                        <a:t>개별 재생</a:t>
                      </a:r>
                      <a:endParaRPr lang="en-US" altLang="ko-K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7508776"/>
                  </a:ext>
                </a:extLst>
              </a:tr>
              <a:tr h="97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조 영일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중간</a:t>
                      </a:r>
                      <a:r>
                        <a:rPr lang="ko-KR" altLang="en-US" sz="1800" b="1" baseline="0" dirty="0"/>
                        <a:t> 및</a:t>
                      </a:r>
                      <a:r>
                        <a:rPr lang="ko-KR" altLang="en-US" sz="1800" b="1" dirty="0"/>
                        <a:t> 최종 발표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기타 </a:t>
                      </a:r>
                      <a:r>
                        <a:rPr lang="en-US" altLang="ko-KR" sz="1800" b="1" dirty="0"/>
                        <a:t>: </a:t>
                      </a:r>
                      <a:r>
                        <a:rPr lang="ko-KR" altLang="en-US" sz="1800" b="1" dirty="0"/>
                        <a:t>폼 제작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음 연결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음악파일 추출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 err="1"/>
                        <a:t>메인폼</a:t>
                      </a:r>
                      <a:r>
                        <a:rPr lang="ko-KR" altLang="en-US" sz="1800" b="1" dirty="0"/>
                        <a:t> 제작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재생 파일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0878569"/>
                  </a:ext>
                </a:extLst>
              </a:tr>
              <a:tr h="97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오 유진</a:t>
                      </a:r>
                      <a:endParaRPr lang="en-US" altLang="ko-KR" sz="1800" b="1" dirty="0"/>
                    </a:p>
                    <a:p>
                      <a:pPr algn="ctr"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/>
                        <a:t>메인 폼 제작 및 디자인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피아노</a:t>
                      </a:r>
                      <a:r>
                        <a:rPr lang="ko-KR" altLang="en-US" sz="1800" b="1" baseline="0" dirty="0"/>
                        <a:t> </a:t>
                      </a:r>
                      <a:r>
                        <a:rPr lang="en-US" altLang="ko-KR" sz="1800" b="1" baseline="0" dirty="0"/>
                        <a:t>: </a:t>
                      </a:r>
                      <a:r>
                        <a:rPr lang="ko-KR" altLang="en-US" sz="1800" b="1" baseline="0" dirty="0"/>
                        <a:t>폼 제작</a:t>
                      </a:r>
                      <a:r>
                        <a:rPr lang="en-US" altLang="ko-KR" sz="1800" b="1" baseline="0" dirty="0"/>
                        <a:t>, </a:t>
                      </a:r>
                      <a:r>
                        <a:rPr lang="ko-KR" altLang="en-US" sz="1800" b="1" baseline="0" dirty="0"/>
                        <a:t>음 연결</a:t>
                      </a:r>
                      <a:r>
                        <a:rPr lang="en-US" altLang="ko-KR" sz="1800" b="1" baseline="0" dirty="0"/>
                        <a:t>, </a:t>
                      </a:r>
                      <a:r>
                        <a:rPr lang="ko-KR" altLang="en-US" sz="1800" b="1" baseline="0" dirty="0"/>
                        <a:t>음악 파일추출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ko-KR" altLang="en-US" sz="1800" b="1" baseline="0" dirty="0"/>
                        <a:t>드럼 </a:t>
                      </a:r>
                      <a:r>
                        <a:rPr lang="en-US" altLang="ko-KR" sz="1800" b="1" baseline="0" dirty="0"/>
                        <a:t>: </a:t>
                      </a:r>
                      <a:r>
                        <a:rPr lang="ko-KR" altLang="en-US" sz="1800" b="1" baseline="0" dirty="0"/>
                        <a:t>음 연결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dirty="0" err="1"/>
                        <a:t>irrKlang</a:t>
                      </a:r>
                      <a:r>
                        <a:rPr lang="en-US" altLang="ko-KR" sz="1800" b="1" baseline="0" dirty="0"/>
                        <a:t> </a:t>
                      </a:r>
                      <a:r>
                        <a:rPr lang="ko-KR" altLang="en-US" sz="1800" b="1" baseline="0" dirty="0"/>
                        <a:t>라이브러리 활용법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ko-KR" altLang="en-US" sz="1800" b="1" baseline="0" dirty="0"/>
                        <a:t>음악 싱크 맞추기</a:t>
                      </a:r>
                      <a:r>
                        <a:rPr lang="en-US" altLang="ko-KR" sz="1800" b="1" baseline="0" dirty="0"/>
                        <a:t>, </a:t>
                      </a:r>
                      <a:r>
                        <a:rPr lang="ko-KR" altLang="en-US" sz="1800" b="1" baseline="0" dirty="0"/>
                        <a:t>동시 재생</a:t>
                      </a:r>
                      <a:endParaRPr lang="en-US" altLang="ko-KR" sz="1800" b="1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3341806"/>
                  </a:ext>
                </a:extLst>
              </a:tr>
              <a:tr h="97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최 준만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제안서 발표 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제안서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중간보고서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최종 결과 보고서 작성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기타 </a:t>
                      </a:r>
                      <a:r>
                        <a:rPr lang="en-US" altLang="ko-KR" sz="1800" b="1" dirty="0"/>
                        <a:t>: </a:t>
                      </a:r>
                      <a:r>
                        <a:rPr lang="ko-KR" altLang="en-US" sz="1800" b="1" dirty="0"/>
                        <a:t>폼 제작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드럼 </a:t>
                      </a:r>
                      <a:r>
                        <a:rPr lang="en-US" altLang="ko-KR" sz="1800" b="1" dirty="0"/>
                        <a:t>: </a:t>
                      </a:r>
                      <a:r>
                        <a:rPr lang="ko-KR" altLang="en-US" sz="1800" b="1" dirty="0"/>
                        <a:t>폼 제작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음 연결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음악파일 추출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 err="1"/>
                        <a:t>irrKlang</a:t>
                      </a:r>
                      <a:r>
                        <a:rPr lang="en-US" altLang="ko-KR" sz="1800" b="1" baseline="0" dirty="0"/>
                        <a:t> </a:t>
                      </a:r>
                      <a:r>
                        <a:rPr lang="ko-KR" altLang="en-US" sz="1800" b="1" baseline="0" dirty="0"/>
                        <a:t>라이브러리 활용법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117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45238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10235" y="537885"/>
            <a:ext cx="9802906" cy="10138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구동 </a:t>
            </a:r>
            <a:r>
              <a:rPr lang="en-US" altLang="ko-KR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&amp; </a:t>
            </a: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개발환경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2089617"/>
            <a:ext cx="5728447" cy="2591162"/>
          </a:xfrm>
          <a:prstGeom prst="rect">
            <a:avLst/>
          </a:prstGeom>
          <a:effectLst>
            <a:reflection stA="23000" endPos="65000" dist="50800" dir="5400000" sy="-100000" algn="bl" rotWithShape="0"/>
            <a:softEdge rad="889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1" y="2089616"/>
            <a:ext cx="5726668" cy="2591162"/>
          </a:xfrm>
          <a:prstGeom prst="rect">
            <a:avLst/>
          </a:prstGeom>
          <a:effectLst>
            <a:reflection stA="36000" endPos="65000" dist="50800" dir="5400000" sy="-100000" algn="bl" rotWithShape="0"/>
            <a:softEdge rad="889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0901" y="4812662"/>
            <a:ext cx="4643279" cy="1345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38503" y="2394962"/>
            <a:ext cx="1548321" cy="304372"/>
            <a:chOff x="420849" y="2548564"/>
            <a:chExt cx="2493587" cy="304372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420849" y="2852936"/>
              <a:ext cx="2493587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947642" y="2548564"/>
              <a:ext cx="1440000" cy="2616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0~2</a:t>
              </a:r>
              <a:r>
                <a:rPr lang="ko-KR" altLang="en-US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주차</a:t>
              </a:r>
              <a:endParaRPr lang="en-US" altLang="ko-KR" sz="11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49928" y="2980527"/>
            <a:ext cx="8814785" cy="1142627"/>
            <a:chOff x="162000" y="2872309"/>
            <a:chExt cx="8814785" cy="1142627"/>
          </a:xfrm>
        </p:grpSpPr>
        <p:grpSp>
          <p:nvGrpSpPr>
            <p:cNvPr id="7" name="그룹 6"/>
            <p:cNvGrpSpPr/>
            <p:nvPr/>
          </p:nvGrpSpPr>
          <p:grpSpPr>
            <a:xfrm>
              <a:off x="432000" y="3200543"/>
              <a:ext cx="8280000" cy="444481"/>
              <a:chOff x="432000" y="3200543"/>
              <a:chExt cx="8280000" cy="444481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432000" y="3429000"/>
                <a:ext cx="82800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432000" y="3212976"/>
                <a:ext cx="0" cy="43204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572000" y="3212976"/>
                <a:ext cx="0" cy="432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712000" y="3200543"/>
                <a:ext cx="0" cy="43204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/>
              <p:cNvGrpSpPr/>
              <p:nvPr/>
            </p:nvGrpSpPr>
            <p:grpSpPr>
              <a:xfrm>
                <a:off x="1260000" y="3321000"/>
                <a:ext cx="2484000" cy="216000"/>
                <a:chOff x="1260000" y="3321000"/>
                <a:chExt cx="2484000" cy="216000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>
                  <a:off x="3744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1260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2088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2916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5400000" y="3321000"/>
                <a:ext cx="2484000" cy="216000"/>
                <a:chOff x="1260000" y="3321000"/>
                <a:chExt cx="2484000" cy="216000"/>
              </a:xfrm>
            </p:grpSpPr>
            <p:cxnSp>
              <p:nvCxnSpPr>
                <p:cNvPr id="28" name="직선 연결선 27"/>
                <p:cNvCxnSpPr/>
                <p:nvPr/>
              </p:nvCxnSpPr>
              <p:spPr>
                <a:xfrm>
                  <a:off x="3744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>
                  <a:off x="1260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>
                  <a:off x="2088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2916000" y="3321000"/>
                  <a:ext cx="0" cy="2160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/>
            <p:cNvGrpSpPr/>
            <p:nvPr/>
          </p:nvGrpSpPr>
          <p:grpSpPr>
            <a:xfrm>
              <a:off x="162000" y="2872309"/>
              <a:ext cx="8814785" cy="1142627"/>
              <a:chOff x="162000" y="2872309"/>
              <a:chExt cx="8814785" cy="1142627"/>
            </a:xfrm>
          </p:grpSpPr>
          <p:sp>
            <p:nvSpPr>
              <p:cNvPr id="10" name="Text Box 39"/>
              <p:cNvSpPr txBox="1">
                <a:spLocks noChangeArrowheads="1"/>
              </p:cNvSpPr>
              <p:nvPr/>
            </p:nvSpPr>
            <p:spPr bwMode="auto">
              <a:xfrm>
                <a:off x="162000" y="3707159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Text Box 39"/>
              <p:cNvSpPr txBox="1">
                <a:spLocks noChangeArrowheads="1"/>
              </p:cNvSpPr>
              <p:nvPr/>
            </p:nvSpPr>
            <p:spPr bwMode="auto">
              <a:xfrm>
                <a:off x="989478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Text Box 39"/>
              <p:cNvSpPr txBox="1">
                <a:spLocks noChangeArrowheads="1"/>
              </p:cNvSpPr>
              <p:nvPr/>
            </p:nvSpPr>
            <p:spPr bwMode="auto">
              <a:xfrm>
                <a:off x="1816957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Text Box 39"/>
              <p:cNvSpPr txBox="1">
                <a:spLocks noChangeArrowheads="1"/>
              </p:cNvSpPr>
              <p:nvPr/>
            </p:nvSpPr>
            <p:spPr bwMode="auto">
              <a:xfrm>
                <a:off x="2644436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3471915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4299394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Text Box 39"/>
              <p:cNvSpPr txBox="1">
                <a:spLocks noChangeArrowheads="1"/>
              </p:cNvSpPr>
              <p:nvPr/>
            </p:nvSpPr>
            <p:spPr bwMode="auto">
              <a:xfrm>
                <a:off x="5126873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Text Box 39"/>
              <p:cNvSpPr txBox="1">
                <a:spLocks noChangeArrowheads="1"/>
              </p:cNvSpPr>
              <p:nvPr/>
            </p:nvSpPr>
            <p:spPr bwMode="auto">
              <a:xfrm>
                <a:off x="5954352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Text Box 39"/>
              <p:cNvSpPr txBox="1">
                <a:spLocks noChangeArrowheads="1"/>
              </p:cNvSpPr>
              <p:nvPr/>
            </p:nvSpPr>
            <p:spPr bwMode="auto">
              <a:xfrm>
                <a:off x="6814148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8FD4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Text Box 39"/>
              <p:cNvSpPr txBox="1">
                <a:spLocks noChangeArrowheads="1"/>
              </p:cNvSpPr>
              <p:nvPr/>
            </p:nvSpPr>
            <p:spPr bwMode="auto">
              <a:xfrm>
                <a:off x="7609310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90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Text Box 39"/>
              <p:cNvSpPr txBox="1">
                <a:spLocks noChangeArrowheads="1"/>
              </p:cNvSpPr>
              <p:nvPr/>
            </p:nvSpPr>
            <p:spPr bwMode="auto">
              <a:xfrm>
                <a:off x="8436785" y="3707158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 Box 39"/>
              <p:cNvSpPr txBox="1">
                <a:spLocks noChangeArrowheads="1"/>
              </p:cNvSpPr>
              <p:nvPr/>
            </p:nvSpPr>
            <p:spPr bwMode="auto">
              <a:xfrm>
                <a:off x="8436785" y="2872309"/>
                <a:ext cx="54000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400" b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(%)</a:t>
                </a:r>
                <a:endParaRPr lang="en-US" altLang="ko-KR" sz="14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모서리가 둥근 직사각형 43"/>
            <p:cNvSpPr/>
            <p:nvPr/>
          </p:nvSpPr>
          <p:spPr>
            <a:xfrm>
              <a:off x="446351" y="3320976"/>
              <a:ext cx="8273331" cy="308266"/>
            </a:xfrm>
            <a:prstGeom prst="roundRect">
              <a:avLst/>
            </a:prstGeom>
            <a:solidFill>
              <a:srgbClr val="FFC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22389" y="2394962"/>
            <a:ext cx="3340277" cy="304372"/>
            <a:chOff x="2914436" y="2548564"/>
            <a:chExt cx="4141564" cy="304372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2914436" y="2852936"/>
              <a:ext cx="414156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686448" y="2548564"/>
              <a:ext cx="2358799" cy="2616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3~6</a:t>
              </a:r>
              <a:r>
                <a:rPr lang="ko-KR" altLang="en-US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주차</a:t>
              </a:r>
              <a:endParaRPr lang="en-US" altLang="ko-KR" sz="11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80175" y="2394962"/>
            <a:ext cx="1744950" cy="304372"/>
            <a:chOff x="7026655" y="2548564"/>
            <a:chExt cx="882000" cy="304372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7056000" y="2852936"/>
              <a:ext cx="823310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7026655" y="2548564"/>
              <a:ext cx="882000" cy="2616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6~8</a:t>
              </a:r>
              <a:r>
                <a:rPr lang="ko-KR" altLang="en-US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주차</a:t>
              </a:r>
              <a:endParaRPr lang="en-US" altLang="ko-KR" sz="11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381409" y="2394962"/>
            <a:ext cx="1715775" cy="304372"/>
            <a:chOff x="7027424" y="2548564"/>
            <a:chExt cx="880462" cy="304372"/>
          </a:xfrm>
        </p:grpSpPr>
        <p:cxnSp>
          <p:nvCxnSpPr>
            <p:cNvPr id="43" name="직선 화살표 연결선 42"/>
            <p:cNvCxnSpPr/>
            <p:nvPr/>
          </p:nvCxnSpPr>
          <p:spPr>
            <a:xfrm>
              <a:off x="7056000" y="2852936"/>
              <a:ext cx="823310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7027424" y="2548564"/>
              <a:ext cx="880462" cy="2616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anchor="t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9~10</a:t>
              </a:r>
              <a:r>
                <a:rPr lang="ko-KR" altLang="en-US" sz="11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주차</a:t>
              </a:r>
              <a:endParaRPr lang="en-US" altLang="ko-KR" sz="11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509770" y="1386647"/>
            <a:ext cx="1188000" cy="2128683"/>
            <a:chOff x="5351424" y="1112412"/>
            <a:chExt cx="1188000" cy="2128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5351424" y="1112412"/>
              <a:ext cx="1188000" cy="1166668"/>
              <a:chOff x="5351424" y="1112412"/>
              <a:chExt cx="1188000" cy="1166668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5525669" y="1413256"/>
                <a:ext cx="839511" cy="865824"/>
                <a:chOff x="4839394" y="5085184"/>
                <a:chExt cx="839511" cy="865824"/>
              </a:xfrm>
            </p:grpSpPr>
            <p:sp>
              <p:nvSpPr>
                <p:cNvPr id="50" name="눈물 방울 49"/>
                <p:cNvSpPr/>
                <p:nvPr/>
              </p:nvSpPr>
              <p:spPr>
                <a:xfrm rot="8100000">
                  <a:off x="4839394" y="5085184"/>
                  <a:ext cx="839511" cy="865824"/>
                </a:xfrm>
                <a:prstGeom prst="teardrop">
                  <a:avLst/>
                </a:prstGeom>
                <a:solidFill>
                  <a:srgbClr val="008F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4935149" y="5194096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6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ysClr val="windowText" lastClr="000000"/>
                      </a:solidFill>
                    </a:rPr>
                    <a:t>10</a:t>
                  </a:r>
                  <a:r>
                    <a:rPr lang="ko-KR" altLang="en-US" sz="16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ysClr val="windowText" lastClr="000000"/>
                      </a:solidFill>
                    </a:rPr>
                    <a:t>주</a:t>
                  </a:r>
                </a:p>
              </p:txBody>
            </p:sp>
          </p:grp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5351424" y="1112412"/>
                <a:ext cx="1188000" cy="2616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anchor="t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현 진행률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 flipH="1">
              <a:off x="5945236" y="2449095"/>
              <a:ext cx="376" cy="792000"/>
            </a:xfrm>
            <a:prstGeom prst="line">
              <a:avLst/>
            </a:prstGeom>
            <a:ln w="19050">
              <a:solidFill>
                <a:srgbClr val="008FD4"/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7342280" y="4200313"/>
            <a:ext cx="2749542" cy="573092"/>
            <a:chOff x="5954352" y="4739156"/>
            <a:chExt cx="2749542" cy="573092"/>
          </a:xfrm>
        </p:grpSpPr>
        <p:sp>
          <p:nvSpPr>
            <p:cNvPr id="53" name="오른쪽 중괄호 52"/>
            <p:cNvSpPr/>
            <p:nvPr/>
          </p:nvSpPr>
          <p:spPr>
            <a:xfrm rot="5400000">
              <a:off x="7187741" y="3505767"/>
              <a:ext cx="282764" cy="2749542"/>
            </a:xfrm>
            <a:prstGeom prst="rightBrace">
              <a:avLst>
                <a:gd name="adj1" fmla="val 40216"/>
                <a:gd name="adj2" fmla="val 50000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7334060" y="5024248"/>
              <a:ext cx="0" cy="28800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1819928" y="4905294"/>
            <a:ext cx="8315362" cy="1724106"/>
            <a:chOff x="3610390" y="5444138"/>
            <a:chExt cx="5120270" cy="990000"/>
          </a:xfrm>
        </p:grpSpPr>
        <p:sp>
          <p:nvSpPr>
            <p:cNvPr id="56" name="직사각형 55"/>
            <p:cNvSpPr/>
            <p:nvPr/>
          </p:nvSpPr>
          <p:spPr>
            <a:xfrm>
              <a:off x="4598766" y="5445224"/>
              <a:ext cx="4131894" cy="9889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• 0~2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주차   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아이디어 구상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제안서 발표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• 3~6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주차   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: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서버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클라이언트 테스트 및 악기구현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• 7~8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주차   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디버깅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b="1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</a:rPr>
                <a:t>• 9~10</a:t>
              </a:r>
              <a:r>
                <a:rPr lang="ko-KR" altLang="en-US" b="1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</a:rPr>
                <a:t>주차 </a:t>
              </a:r>
              <a:r>
                <a:rPr lang="en-US" altLang="ko-KR" b="1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</a:rPr>
                <a:t>: </a:t>
              </a:r>
              <a:r>
                <a:rPr lang="ko-KR" altLang="en-US" b="1" u="sng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</a:rPr>
                <a:t>최종점검 및 실행</a:t>
              </a:r>
            </a:p>
          </p:txBody>
        </p:sp>
        <p:sp>
          <p:nvSpPr>
            <p:cNvPr id="57" name="모서리가 둥근 직사각형 12"/>
            <p:cNvSpPr/>
            <p:nvPr/>
          </p:nvSpPr>
          <p:spPr>
            <a:xfrm>
              <a:off x="3610390" y="5444138"/>
              <a:ext cx="914400" cy="990000"/>
            </a:xfrm>
            <a:prstGeom prst="roundRect">
              <a:avLst>
                <a:gd name="adj" fmla="val 3252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종 료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82347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시연</a:t>
            </a:r>
            <a:endParaRPr lang="en-US" sz="9600" dirty="0">
              <a:latin typeface="a발레리노" panose="02020600000000000000" pitchFamily="18" charset="-127"/>
              <a:ea typeface="a발레리노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0894" y="4604271"/>
            <a:ext cx="6867525" cy="2124075"/>
          </a:xfrm>
          <a:prstGeom prst="rect">
            <a:avLst/>
          </a:prstGeom>
        </p:spPr>
      </p:pic>
      <p:sp>
        <p:nvSpPr>
          <p:cNvPr id="10" name="화살표: 위로 굽음 9"/>
          <p:cNvSpPr/>
          <p:nvPr/>
        </p:nvSpPr>
        <p:spPr>
          <a:xfrm rot="5400000">
            <a:off x="2559719" y="4381408"/>
            <a:ext cx="2715491" cy="2237694"/>
          </a:xfrm>
          <a:prstGeom prst="bentUpArrow">
            <a:avLst>
              <a:gd name="adj1" fmla="val 16332"/>
              <a:gd name="adj2" fmla="val 19428"/>
              <a:gd name="adj3" fmla="val 2438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8620" y="458982"/>
            <a:ext cx="6193380" cy="3011927"/>
          </a:xfrm>
          <a:prstGeom prst="rect">
            <a:avLst/>
          </a:prstGeom>
        </p:spPr>
      </p:pic>
      <p:sp>
        <p:nvSpPr>
          <p:cNvPr id="12" name="화살표: 위로 굽음 11"/>
          <p:cNvSpPr/>
          <p:nvPr/>
        </p:nvSpPr>
        <p:spPr>
          <a:xfrm>
            <a:off x="6137141" y="3527462"/>
            <a:ext cx="2433000" cy="1927407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2812" y="963385"/>
            <a:ext cx="84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55965"/>
            <a:ext cx="5721927" cy="313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36572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613" y="2701043"/>
            <a:ext cx="10247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2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결과물</a:t>
            </a:r>
            <a:endParaRPr lang="ko-KR" altLang="en-US" sz="7200" b="1" u="sng" dirty="0">
              <a:solidFill>
                <a:schemeClr val="tx2">
                  <a:lumMod val="65000"/>
                  <a:lumOff val="35000"/>
                </a:schemeClr>
              </a:solidFill>
              <a:latin typeface="a발레리노" panose="02020600000000000000" pitchFamily="18" charset="-127"/>
              <a:ea typeface="a발레리노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97" y="8977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7047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3709" y="2867891"/>
            <a:ext cx="6068291" cy="399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화살표: 위로 굽음 9"/>
          <p:cNvSpPr/>
          <p:nvPr/>
        </p:nvSpPr>
        <p:spPr>
          <a:xfrm rot="5400000">
            <a:off x="2075197" y="2767924"/>
            <a:ext cx="2873859" cy="4308764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4385" y="2897432"/>
            <a:ext cx="6047615" cy="39605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6504" y="2900362"/>
            <a:ext cx="6045496" cy="395763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397453"/>
            <a:ext cx="6542554" cy="391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35278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156" y="3233058"/>
            <a:ext cx="1125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#</a:t>
            </a:r>
            <a:r>
              <a:rPr lang="ko-KR" altLang="en-US" sz="7200" b="1" u="sng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음악</a:t>
            </a:r>
            <a:r>
              <a:rPr lang="ko-KR" altLang="en-US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#</a:t>
            </a:r>
            <a:r>
              <a:rPr lang="ko-KR" altLang="en-US" sz="7200" b="1" u="sng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익명</a:t>
            </a:r>
            <a:r>
              <a:rPr lang="ko-KR" altLang="en-US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#</a:t>
            </a:r>
            <a:r>
              <a:rPr lang="ko-KR" altLang="en-US" sz="7200" b="1" u="sng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단체     </a:t>
            </a:r>
            <a:r>
              <a:rPr lang="en-US" altLang="ko-KR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	#</a:t>
            </a:r>
            <a:r>
              <a:rPr lang="ko-KR" altLang="en-US" sz="7200" b="1" u="sng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간단한</a:t>
            </a:r>
            <a:r>
              <a:rPr lang="ko-KR" altLang="en-US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7200" b="1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#</a:t>
            </a:r>
            <a:r>
              <a:rPr lang="ko-KR" altLang="en-US" sz="7200" b="1" u="sng" dirty="0">
                <a:solidFill>
                  <a:srgbClr val="00B0F0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협업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175518" y="1003518"/>
            <a:ext cx="9604310" cy="20424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내 손 안의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발레리노" panose="02020600000000000000" pitchFamily="18" charset="-127"/>
                <a:ea typeface="a발레리노" panose="02020600000000000000" pitchFamily="18" charset="-127"/>
              </a:rPr>
              <a:t>‘작은’ </a:t>
            </a:r>
            <a:r>
              <a:rPr lang="ko-KR" altLang="en-US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오케스트라</a:t>
            </a:r>
            <a:endParaRPr lang="en-US" altLang="ko-KR" dirty="0">
              <a:latin typeface="a발레리노" panose="02020600000000000000" pitchFamily="18" charset="-127"/>
              <a:ea typeface="a발레리노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1922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0" y="1573823"/>
            <a:ext cx="8238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Ver 2.0</a:t>
            </a:r>
          </a:p>
          <a:p>
            <a:pPr algn="ctr"/>
            <a:r>
              <a:rPr lang="ko-KR" altLang="en-US" sz="7200" b="1" dirty="0">
                <a:latin typeface="a발레리노" panose="02020600000000000000" pitchFamily="18" charset="-127"/>
                <a:ea typeface="a발레리노" panose="02020600000000000000" pitchFamily="18" charset="-127"/>
              </a:rPr>
              <a:t>추가된 기능</a:t>
            </a:r>
          </a:p>
        </p:txBody>
      </p:sp>
    </p:spTree>
    <p:extLst>
      <p:ext uri="{BB962C8B-B14F-4D97-AF65-F5344CB8AC3E}">
        <p14:creationId xmlns="" xmlns:p14="http://schemas.microsoft.com/office/powerpoint/2010/main" val="2047802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디자인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음악에 관련된 프로그램 </a:t>
            </a:r>
            <a:r>
              <a:rPr lang="ko-KR" altLang="en-US" dirty="0" err="1" smtClean="0"/>
              <a:t>컨셉으로</a:t>
            </a:r>
            <a:r>
              <a:rPr lang="ko-KR" altLang="en-US" dirty="0" smtClean="0"/>
              <a:t> 프로그램에 맞는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세련된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디자인으로 변경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494" y="309362"/>
            <a:ext cx="6867525" cy="2124075"/>
          </a:xfrm>
          <a:prstGeom prst="rect">
            <a:avLst/>
          </a:prstGeom>
        </p:spPr>
      </p:pic>
      <p:sp>
        <p:nvSpPr>
          <p:cNvPr id="10" name="위로 굽은 화살표 9"/>
          <p:cNvSpPr/>
          <p:nvPr/>
        </p:nvSpPr>
        <p:spPr>
          <a:xfrm rot="5400000">
            <a:off x="-1" y="3470564"/>
            <a:ext cx="2154382" cy="852055"/>
          </a:xfrm>
          <a:prstGeom prst="bentUpArrow">
            <a:avLst>
              <a:gd name="adj1" fmla="val 42886"/>
              <a:gd name="adj2" fmla="val 41260"/>
              <a:gd name="adj3" fmla="val 18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7" y="3228109"/>
            <a:ext cx="5477923" cy="32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9859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13151" y="571500"/>
            <a:ext cx="3946339" cy="2197100"/>
          </a:xfrm>
        </p:spPr>
        <p:txBody>
          <a:bodyPr/>
          <a:lstStyle/>
          <a:p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동시 재생 </a:t>
            </a:r>
            <a:r>
              <a:rPr lang="en-US" altLang="ko-KR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&amp; </a:t>
            </a:r>
            <a:r>
              <a:rPr lang="ko-KR" altLang="en-US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레코딩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기능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음악 파일을 동시에 재생하고 정지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녹음 할 수 있는 기능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97" y="1062771"/>
            <a:ext cx="6983709" cy="4218191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545" y="4319335"/>
            <a:ext cx="1848891" cy="97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3018" y="4368428"/>
            <a:ext cx="1763424" cy="91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9859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864</Words>
  <Application>Microsoft Office PowerPoint</Application>
  <PresentationFormat>사용자 지정</PresentationFormat>
  <Paragraphs>193</Paragraphs>
  <Slides>28</Slides>
  <Notes>2</Notes>
  <HiddenSlides>14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Diamond Grid 16x9</vt:lpstr>
      <vt:lpstr>내 손 안의  ‘작은’ 오케스트라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디자인</vt:lpstr>
      <vt:lpstr>동시 재생 &amp; 레코딩 기능</vt:lpstr>
      <vt:lpstr>동시 재생 &amp; 레코딩(코드)</vt:lpstr>
      <vt:lpstr>싱크 조절 기능</vt:lpstr>
      <vt:lpstr>싱크 조절 기능(코드)</vt:lpstr>
      <vt:lpstr>서버 및 클라이언트 구현</vt:lpstr>
      <vt:lpstr>슬라이드 14</vt:lpstr>
      <vt:lpstr>메인폼</vt:lpstr>
      <vt:lpstr>메인 폼(코드)</vt:lpstr>
      <vt:lpstr>1. 피아노</vt:lpstr>
      <vt:lpstr>1. 피아노 (코드)</vt:lpstr>
      <vt:lpstr>2. 기타</vt:lpstr>
      <vt:lpstr>2.기타(코드)</vt:lpstr>
      <vt:lpstr>드럼</vt:lpstr>
      <vt:lpstr>3. 드럼(코드) </vt:lpstr>
      <vt:lpstr>레코딩 메뉴</vt:lpstr>
      <vt:lpstr>레코딩 메뉴(코드)</vt:lpstr>
      <vt:lpstr>역할분담 </vt:lpstr>
      <vt:lpstr>슬라이드 26</vt:lpstr>
      <vt:lpstr>슬라이드 27</vt:lpstr>
      <vt:lpstr>시연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2017-04-12T09:24:02Z</dcterms:created>
  <dcterms:modified xsi:type="dcterms:W3CDTF">2017-06-15T05:51:47Z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