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256" r:id="rId2"/>
    <p:sldId id="570" r:id="rId3"/>
    <p:sldId id="571" r:id="rId4"/>
    <p:sldId id="572" r:id="rId5"/>
    <p:sldId id="573" r:id="rId6"/>
    <p:sldId id="521" r:id="rId7"/>
    <p:sldId id="516" r:id="rId8"/>
    <p:sldId id="519" r:id="rId9"/>
    <p:sldId id="518" r:id="rId10"/>
    <p:sldId id="512" r:id="rId11"/>
    <p:sldId id="514" r:id="rId12"/>
    <p:sldId id="515" r:id="rId13"/>
    <p:sldId id="509" r:id="rId14"/>
    <p:sldId id="522" r:id="rId15"/>
    <p:sldId id="524" r:id="rId16"/>
    <p:sldId id="568" r:id="rId17"/>
    <p:sldId id="569" r:id="rId18"/>
    <p:sldId id="574" r:id="rId19"/>
    <p:sldId id="575" r:id="rId20"/>
    <p:sldId id="576" r:id="rId21"/>
    <p:sldId id="52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2" autoAdjust="0"/>
    <p:restoredTop sz="94660"/>
  </p:normalViewPr>
  <p:slideViewPr>
    <p:cSldViewPr snapToGrid="0">
      <p:cViewPr varScale="1">
        <p:scale>
          <a:sx n="112" d="100"/>
          <a:sy n="112" d="100"/>
        </p:scale>
        <p:origin x="608"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FF04E-E7A9-844A-A207-2208CB451F9B}" type="datetimeFigureOut">
              <a:rPr lang="en-US" smtClean="0"/>
              <a:t>11/14/18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36CBE-15F6-154A-A160-2AD23CCCC558}" type="slidenum">
              <a:rPr lang="en-US" smtClean="0"/>
              <a:t>‹#›</a:t>
            </a:fld>
            <a:endParaRPr lang="en-US"/>
          </a:p>
        </p:txBody>
      </p:sp>
    </p:spTree>
    <p:extLst>
      <p:ext uri="{BB962C8B-B14F-4D97-AF65-F5344CB8AC3E}">
        <p14:creationId xmlns:p14="http://schemas.microsoft.com/office/powerpoint/2010/main" val="1126155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3B596C-C6A3-4A61-8CA3-22C47886C1DB}"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AC0540D-C761-43E7-A698-6C479C9ED44A}" type="slidenum">
              <a:rPr lang="en-US" smtClean="0"/>
              <a:t>‹#›</a:t>
            </a:fld>
            <a:endParaRPr lang="en-US"/>
          </a:p>
        </p:txBody>
      </p:sp>
    </p:spTree>
    <p:extLst>
      <p:ext uri="{BB962C8B-B14F-4D97-AF65-F5344CB8AC3E}">
        <p14:creationId xmlns:p14="http://schemas.microsoft.com/office/powerpoint/2010/main" val="4150926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B596C-C6A3-4A61-8CA3-22C47886C1DB}"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0540D-C761-43E7-A698-6C479C9ED44A}" type="slidenum">
              <a:rPr lang="en-US" smtClean="0"/>
              <a:t>‹#›</a:t>
            </a:fld>
            <a:endParaRPr lang="en-US"/>
          </a:p>
        </p:txBody>
      </p:sp>
    </p:spTree>
    <p:extLst>
      <p:ext uri="{BB962C8B-B14F-4D97-AF65-F5344CB8AC3E}">
        <p14:creationId xmlns:p14="http://schemas.microsoft.com/office/powerpoint/2010/main" val="1141450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B596C-C6A3-4A61-8CA3-22C47886C1DB}"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0540D-C761-43E7-A698-6C479C9ED44A}" type="slidenum">
              <a:rPr lang="en-US" smtClean="0"/>
              <a:t>‹#›</a:t>
            </a:fld>
            <a:endParaRPr lang="en-US"/>
          </a:p>
        </p:txBody>
      </p:sp>
    </p:spTree>
    <p:extLst>
      <p:ext uri="{BB962C8B-B14F-4D97-AF65-F5344CB8AC3E}">
        <p14:creationId xmlns:p14="http://schemas.microsoft.com/office/powerpoint/2010/main" val="2365089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B596C-C6A3-4A61-8CA3-22C47886C1DB}"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0540D-C761-43E7-A698-6C479C9ED44A}" type="slidenum">
              <a:rPr lang="en-US" smtClean="0"/>
              <a:t>‹#›</a:t>
            </a:fld>
            <a:endParaRPr lang="en-US"/>
          </a:p>
        </p:txBody>
      </p:sp>
    </p:spTree>
    <p:extLst>
      <p:ext uri="{BB962C8B-B14F-4D97-AF65-F5344CB8AC3E}">
        <p14:creationId xmlns:p14="http://schemas.microsoft.com/office/powerpoint/2010/main" val="247949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93B596C-C6A3-4A61-8CA3-22C47886C1DB}" type="datetimeFigureOut">
              <a:rPr lang="en-US" smtClean="0"/>
              <a:t>11/14/18</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AC0540D-C761-43E7-A698-6C479C9ED44A}" type="slidenum">
              <a:rPr lang="en-US" smtClean="0"/>
              <a:t>‹#›</a:t>
            </a:fld>
            <a:endParaRPr lang="en-US"/>
          </a:p>
        </p:txBody>
      </p:sp>
    </p:spTree>
    <p:extLst>
      <p:ext uri="{BB962C8B-B14F-4D97-AF65-F5344CB8AC3E}">
        <p14:creationId xmlns:p14="http://schemas.microsoft.com/office/powerpoint/2010/main" val="3025914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3B596C-C6A3-4A61-8CA3-22C47886C1DB}" type="datetimeFigureOut">
              <a:rPr lang="en-US" smtClean="0"/>
              <a:t>11/14/18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0540D-C761-43E7-A698-6C479C9ED44A}" type="slidenum">
              <a:rPr lang="en-US" smtClean="0"/>
              <a:t>‹#›</a:t>
            </a:fld>
            <a:endParaRPr lang="en-US"/>
          </a:p>
        </p:txBody>
      </p:sp>
    </p:spTree>
    <p:extLst>
      <p:ext uri="{BB962C8B-B14F-4D97-AF65-F5344CB8AC3E}">
        <p14:creationId xmlns:p14="http://schemas.microsoft.com/office/powerpoint/2010/main" val="3717818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3B596C-C6A3-4A61-8CA3-22C47886C1DB}" type="datetimeFigureOut">
              <a:rPr lang="en-US" smtClean="0"/>
              <a:t>11/14/18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C0540D-C761-43E7-A698-6C479C9ED44A}" type="slidenum">
              <a:rPr lang="en-US" smtClean="0"/>
              <a:t>‹#›</a:t>
            </a:fld>
            <a:endParaRPr lang="en-US"/>
          </a:p>
        </p:txBody>
      </p:sp>
    </p:spTree>
    <p:extLst>
      <p:ext uri="{BB962C8B-B14F-4D97-AF65-F5344CB8AC3E}">
        <p14:creationId xmlns:p14="http://schemas.microsoft.com/office/powerpoint/2010/main" val="3248135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3B596C-C6A3-4A61-8CA3-22C47886C1DB}" type="datetimeFigureOut">
              <a:rPr lang="en-US" smtClean="0"/>
              <a:t>11/14/18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C0540D-C761-43E7-A698-6C479C9ED44A}" type="slidenum">
              <a:rPr lang="en-US" smtClean="0"/>
              <a:t>‹#›</a:t>
            </a:fld>
            <a:endParaRPr lang="en-US"/>
          </a:p>
        </p:txBody>
      </p:sp>
    </p:spTree>
    <p:extLst>
      <p:ext uri="{BB962C8B-B14F-4D97-AF65-F5344CB8AC3E}">
        <p14:creationId xmlns:p14="http://schemas.microsoft.com/office/powerpoint/2010/main" val="1443451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3B596C-C6A3-4A61-8CA3-22C47886C1DB}" type="datetimeFigureOut">
              <a:rPr lang="en-US" smtClean="0"/>
              <a:t>11/14/18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C0540D-C761-43E7-A698-6C479C9ED44A}" type="slidenum">
              <a:rPr lang="en-US" smtClean="0"/>
              <a:t>‹#›</a:t>
            </a:fld>
            <a:endParaRPr lang="en-US"/>
          </a:p>
        </p:txBody>
      </p:sp>
    </p:spTree>
    <p:extLst>
      <p:ext uri="{BB962C8B-B14F-4D97-AF65-F5344CB8AC3E}">
        <p14:creationId xmlns:p14="http://schemas.microsoft.com/office/powerpoint/2010/main" val="345744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3B596C-C6A3-4A61-8CA3-22C47886C1DB}" type="datetimeFigureOut">
              <a:rPr lang="en-US" smtClean="0"/>
              <a:t>11/14/18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AC0540D-C761-43E7-A698-6C479C9ED44A}" type="slidenum">
              <a:rPr lang="en-US" smtClean="0"/>
              <a:t>‹#›</a:t>
            </a:fld>
            <a:endParaRPr lang="en-US"/>
          </a:p>
        </p:txBody>
      </p:sp>
    </p:spTree>
    <p:extLst>
      <p:ext uri="{BB962C8B-B14F-4D97-AF65-F5344CB8AC3E}">
        <p14:creationId xmlns:p14="http://schemas.microsoft.com/office/powerpoint/2010/main" val="4120958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3B596C-C6A3-4A61-8CA3-22C47886C1DB}" type="datetimeFigureOut">
              <a:rPr lang="en-US" smtClean="0"/>
              <a:t>11/14/18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AC0540D-C761-43E7-A698-6C479C9ED44A}" type="slidenum">
              <a:rPr lang="en-US" smtClean="0"/>
              <a:t>‹#›</a:t>
            </a:fld>
            <a:endParaRPr lang="en-US"/>
          </a:p>
        </p:txBody>
      </p:sp>
    </p:spTree>
    <p:extLst>
      <p:ext uri="{BB962C8B-B14F-4D97-AF65-F5344CB8AC3E}">
        <p14:creationId xmlns:p14="http://schemas.microsoft.com/office/powerpoint/2010/main" val="673744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93B596C-C6A3-4A61-8CA3-22C47886C1DB}" type="datetimeFigureOut">
              <a:rPr lang="en-US" smtClean="0"/>
              <a:t>11/14/18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AC0540D-C761-43E7-A698-6C479C9ED44A}" type="slidenum">
              <a:rPr lang="en-US" smtClean="0"/>
              <a:t>‹#›</a:t>
            </a:fld>
            <a:endParaRPr lang="en-US"/>
          </a:p>
        </p:txBody>
      </p:sp>
    </p:spTree>
    <p:extLst>
      <p:ext uri="{BB962C8B-B14F-4D97-AF65-F5344CB8AC3E}">
        <p14:creationId xmlns:p14="http://schemas.microsoft.com/office/powerpoint/2010/main" val="5052463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 2 Exercises</a:t>
            </a:r>
          </a:p>
        </p:txBody>
      </p:sp>
      <p:sp>
        <p:nvSpPr>
          <p:cNvPr id="3" name="Subtitle 2"/>
          <p:cNvSpPr>
            <a:spLocks noGrp="1"/>
          </p:cNvSpPr>
          <p:nvPr>
            <p:ph type="subTitle" idx="1"/>
          </p:nvPr>
        </p:nvSpPr>
        <p:spPr/>
        <p:txBody>
          <a:bodyPr>
            <a:normAutofit/>
          </a:bodyPr>
          <a:lstStyle/>
          <a:p>
            <a:r>
              <a:rPr lang="en-US" dirty="0"/>
              <a:t>CSS 501 – Data Structures &amp; Object-Oriented Programming</a:t>
            </a:r>
          </a:p>
          <a:p>
            <a:r>
              <a:rPr lang="en-US" dirty="0"/>
              <a:t>Hansel Ong</a:t>
            </a:r>
          </a:p>
        </p:txBody>
      </p:sp>
    </p:spTree>
    <p:extLst>
      <p:ext uri="{BB962C8B-B14F-4D97-AF65-F5344CB8AC3E}">
        <p14:creationId xmlns:p14="http://schemas.microsoft.com/office/powerpoint/2010/main" val="224519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Vector</a:t>
            </a:r>
          </a:p>
        </p:txBody>
      </p:sp>
      <p:sp>
        <p:nvSpPr>
          <p:cNvPr id="3" name="Content Placeholder 2"/>
          <p:cNvSpPr>
            <a:spLocks noGrp="1"/>
          </p:cNvSpPr>
          <p:nvPr>
            <p:ph idx="1"/>
          </p:nvPr>
        </p:nvSpPr>
        <p:spPr/>
        <p:txBody>
          <a:bodyPr/>
          <a:lstStyle/>
          <a:p>
            <a:r>
              <a:rPr lang="en-US" dirty="0"/>
              <a:t>Create a custom object (e.g. Cat)</a:t>
            </a:r>
          </a:p>
          <a:p>
            <a:r>
              <a:rPr lang="en-US" dirty="0"/>
              <a:t>Create a vector of the custom object</a:t>
            </a:r>
          </a:p>
          <a:p>
            <a:r>
              <a:rPr lang="en-US" dirty="0"/>
              <a:t>Experiment with different ways of initializing as well as accessing data in the vector </a:t>
            </a:r>
            <a:r>
              <a:rPr lang="en-US" dirty="0">
                <a:solidFill>
                  <a:srgbClr val="0070C0"/>
                </a:solidFill>
                <a:highlight>
                  <a:srgbClr val="FFFF00"/>
                </a:highlight>
              </a:rPr>
              <a:t>(e.g. what does </a:t>
            </a:r>
            <a:r>
              <a:rPr lang="en-US" dirty="0" err="1">
                <a:solidFill>
                  <a:srgbClr val="0070C0"/>
                </a:solidFill>
                <a:highlight>
                  <a:srgbClr val="FFFF00"/>
                </a:highlight>
              </a:rPr>
              <a:t>push_back</a:t>
            </a:r>
            <a:r>
              <a:rPr lang="en-US" dirty="0">
                <a:solidFill>
                  <a:srgbClr val="0070C0"/>
                </a:solidFill>
                <a:highlight>
                  <a:srgbClr val="FFFF00"/>
                </a:highlight>
              </a:rPr>
              <a:t>() do?)</a:t>
            </a:r>
          </a:p>
        </p:txBody>
      </p:sp>
    </p:spTree>
    <p:extLst>
      <p:ext uri="{BB962C8B-B14F-4D97-AF65-F5344CB8AC3E}">
        <p14:creationId xmlns:p14="http://schemas.microsoft.com/office/powerpoint/2010/main" val="1141850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Iterator</a:t>
            </a:r>
          </a:p>
        </p:txBody>
      </p:sp>
      <p:sp>
        <p:nvSpPr>
          <p:cNvPr id="3" name="Content Placeholder 2"/>
          <p:cNvSpPr>
            <a:spLocks noGrp="1"/>
          </p:cNvSpPr>
          <p:nvPr>
            <p:ph idx="1"/>
          </p:nvPr>
        </p:nvSpPr>
        <p:spPr/>
        <p:txBody>
          <a:bodyPr/>
          <a:lstStyle/>
          <a:p>
            <a:r>
              <a:rPr lang="en-US" dirty="0"/>
              <a:t>Experiment with iterators for the vector with the custom object</a:t>
            </a:r>
          </a:p>
          <a:p>
            <a:pPr lvl="1"/>
            <a:r>
              <a:rPr lang="en-US" dirty="0"/>
              <a:t>Access/print the data from the front to the back</a:t>
            </a:r>
          </a:p>
          <a:p>
            <a:pPr lvl="1"/>
            <a:r>
              <a:rPr lang="en-US" dirty="0"/>
              <a:t>Access/print the data from back to the front</a:t>
            </a:r>
          </a:p>
        </p:txBody>
      </p:sp>
    </p:spTree>
    <p:extLst>
      <p:ext uri="{BB962C8B-B14F-4D97-AF65-F5344CB8AC3E}">
        <p14:creationId xmlns:p14="http://schemas.microsoft.com/office/powerpoint/2010/main" val="600158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Algorithm</a:t>
            </a:r>
          </a:p>
        </p:txBody>
      </p:sp>
      <p:sp>
        <p:nvSpPr>
          <p:cNvPr id="3" name="Content Placeholder 2"/>
          <p:cNvSpPr>
            <a:spLocks noGrp="1"/>
          </p:cNvSpPr>
          <p:nvPr>
            <p:ph idx="1"/>
          </p:nvPr>
        </p:nvSpPr>
        <p:spPr/>
        <p:txBody>
          <a:bodyPr/>
          <a:lstStyle/>
          <a:p>
            <a:r>
              <a:rPr lang="en-US" dirty="0"/>
              <a:t>Use a basic sort for a vector containing a primitive type (e.g. </a:t>
            </a:r>
            <a:r>
              <a:rPr lang="en-US" dirty="0" err="1"/>
              <a:t>int</a:t>
            </a:r>
            <a:r>
              <a:rPr lang="en-US" dirty="0"/>
              <a:t>)</a:t>
            </a:r>
          </a:p>
          <a:p>
            <a:r>
              <a:rPr lang="en-US" dirty="0"/>
              <a:t>Use sort for a vector containing a custom object</a:t>
            </a:r>
          </a:p>
          <a:p>
            <a:pPr lvl="1"/>
            <a:r>
              <a:rPr lang="en-US" dirty="0"/>
              <a:t>Hint: You will need to create a custom sort</a:t>
            </a:r>
          </a:p>
        </p:txBody>
      </p:sp>
    </p:spTree>
    <p:extLst>
      <p:ext uri="{BB962C8B-B14F-4D97-AF65-F5344CB8AC3E}">
        <p14:creationId xmlns:p14="http://schemas.microsoft.com/office/powerpoint/2010/main" val="4236513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r>
              <a:rPr lang="en-US" dirty="0" err="1"/>
              <a:t>TEmplates</a:t>
            </a:r>
            <a:endParaRPr lang="en-US" dirty="0"/>
          </a:p>
        </p:txBody>
      </p:sp>
      <p:sp>
        <p:nvSpPr>
          <p:cNvPr id="3" name="Content Placeholder 2"/>
          <p:cNvSpPr>
            <a:spLocks noGrp="1"/>
          </p:cNvSpPr>
          <p:nvPr>
            <p:ph idx="1"/>
          </p:nvPr>
        </p:nvSpPr>
        <p:spPr/>
        <p:txBody>
          <a:bodyPr/>
          <a:lstStyle/>
          <a:p>
            <a:r>
              <a:rPr lang="en-US" dirty="0"/>
              <a:t>Create a function template that takes in one data type as parameter.</a:t>
            </a:r>
          </a:p>
          <a:p>
            <a:pPr lvl="1"/>
            <a:r>
              <a:rPr lang="en-US" dirty="0"/>
              <a:t>Perform a basic action (e.g. basic math, </a:t>
            </a:r>
            <a:r>
              <a:rPr lang="en-US" dirty="0" err="1"/>
              <a:t>cout</a:t>
            </a:r>
            <a:r>
              <a:rPr lang="en-US" dirty="0"/>
              <a:t>, etc.)</a:t>
            </a:r>
          </a:p>
          <a:p>
            <a:r>
              <a:rPr lang="en-US" dirty="0"/>
              <a:t>Create a class template that takes in at least one data type as parameter.</a:t>
            </a:r>
          </a:p>
          <a:p>
            <a:pPr lvl="1"/>
            <a:r>
              <a:rPr lang="en-US" dirty="0"/>
              <a:t>Store an instance variable of this type.</a:t>
            </a:r>
          </a:p>
          <a:p>
            <a:pPr lvl="1"/>
            <a:r>
              <a:rPr lang="en-US" dirty="0"/>
              <a:t>Use/initialize in constructor.</a:t>
            </a:r>
          </a:p>
        </p:txBody>
      </p:sp>
    </p:spTree>
    <p:extLst>
      <p:ext uri="{BB962C8B-B14F-4D97-AF65-F5344CB8AC3E}">
        <p14:creationId xmlns:p14="http://schemas.microsoft.com/office/powerpoint/2010/main" val="1489297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Inheritance</a:t>
            </a:r>
          </a:p>
        </p:txBody>
      </p:sp>
      <p:sp>
        <p:nvSpPr>
          <p:cNvPr id="3" name="Content Placeholder 2"/>
          <p:cNvSpPr>
            <a:spLocks noGrp="1"/>
          </p:cNvSpPr>
          <p:nvPr>
            <p:ph idx="1"/>
          </p:nvPr>
        </p:nvSpPr>
        <p:spPr/>
        <p:txBody>
          <a:bodyPr/>
          <a:lstStyle/>
          <a:p>
            <a:r>
              <a:rPr lang="en-US" dirty="0"/>
              <a:t>Create an abstract class</a:t>
            </a:r>
          </a:p>
          <a:p>
            <a:pPr lvl="1"/>
            <a:r>
              <a:rPr lang="en-US" dirty="0"/>
              <a:t>At least one implemented method</a:t>
            </a:r>
          </a:p>
          <a:p>
            <a:pPr lvl="1"/>
            <a:r>
              <a:rPr lang="en-US" dirty="0"/>
              <a:t>At least one non-implemented method</a:t>
            </a:r>
          </a:p>
          <a:p>
            <a:r>
              <a:rPr lang="en-US" dirty="0"/>
              <a:t>Inherit from the abstract class</a:t>
            </a:r>
          </a:p>
          <a:p>
            <a:pPr lvl="1"/>
            <a:r>
              <a:rPr lang="en-US" dirty="0"/>
              <a:t>Implement at least one virtual method</a:t>
            </a:r>
          </a:p>
          <a:p>
            <a:pPr lvl="1"/>
            <a:r>
              <a:rPr lang="en-US" dirty="0"/>
              <a:t>Override at least one existing method</a:t>
            </a:r>
          </a:p>
        </p:txBody>
      </p:sp>
    </p:spTree>
    <p:extLst>
      <p:ext uri="{BB962C8B-B14F-4D97-AF65-F5344CB8AC3E}">
        <p14:creationId xmlns:p14="http://schemas.microsoft.com/office/powerpoint/2010/main" val="2058757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Polymorphism</a:t>
            </a:r>
          </a:p>
        </p:txBody>
      </p:sp>
      <p:sp>
        <p:nvSpPr>
          <p:cNvPr id="3" name="Content Placeholder 2"/>
          <p:cNvSpPr>
            <a:spLocks noGrp="1"/>
          </p:cNvSpPr>
          <p:nvPr>
            <p:ph idx="1"/>
          </p:nvPr>
        </p:nvSpPr>
        <p:spPr/>
        <p:txBody>
          <a:bodyPr/>
          <a:lstStyle/>
          <a:p>
            <a:r>
              <a:rPr lang="en-US" dirty="0"/>
              <a:t>Design the following type of inheritance:</a:t>
            </a:r>
          </a:p>
          <a:p>
            <a:pPr lvl="1"/>
            <a:r>
              <a:rPr lang="en-US" dirty="0"/>
              <a:t>Multi-level Inheritance</a:t>
            </a:r>
          </a:p>
          <a:p>
            <a:pPr lvl="1"/>
            <a:r>
              <a:rPr lang="en-US" dirty="0"/>
              <a:t>Multiple Inheritance</a:t>
            </a:r>
          </a:p>
          <a:p>
            <a:pPr lvl="1"/>
            <a:r>
              <a:rPr lang="en-US" dirty="0"/>
              <a:t>Hybrid Inheritance*</a:t>
            </a:r>
          </a:p>
          <a:p>
            <a:r>
              <a:rPr lang="en-US" dirty="0"/>
              <a:t>Define the header files (including proper inheritance syntax)</a:t>
            </a:r>
          </a:p>
          <a:p>
            <a:r>
              <a:rPr lang="en-US" dirty="0"/>
              <a:t>Implement the class objects</a:t>
            </a:r>
          </a:p>
        </p:txBody>
      </p:sp>
    </p:spTree>
    <p:extLst>
      <p:ext uri="{BB962C8B-B14F-4D97-AF65-F5344CB8AC3E}">
        <p14:creationId xmlns:p14="http://schemas.microsoft.com/office/powerpoint/2010/main" val="1191536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C5DA0-2374-624E-A6AF-74BA1EE745C0}"/>
              </a:ext>
            </a:extLst>
          </p:cNvPr>
          <p:cNvSpPr>
            <a:spLocks noGrp="1"/>
          </p:cNvSpPr>
          <p:nvPr>
            <p:ph type="title"/>
          </p:nvPr>
        </p:nvSpPr>
        <p:spPr/>
        <p:txBody>
          <a:bodyPr/>
          <a:lstStyle/>
          <a:p>
            <a:r>
              <a:rPr lang="en-US" dirty="0"/>
              <a:t>Exercise: Private Inheritance</a:t>
            </a:r>
          </a:p>
        </p:txBody>
      </p:sp>
      <p:sp>
        <p:nvSpPr>
          <p:cNvPr id="3" name="Content Placeholder 2">
            <a:extLst>
              <a:ext uri="{FF2B5EF4-FFF2-40B4-BE49-F238E27FC236}">
                <a16:creationId xmlns:a16="http://schemas.microsoft.com/office/drawing/2014/main" id="{68E8D2BC-A856-294E-983F-C240029B068C}"/>
              </a:ext>
            </a:extLst>
          </p:cNvPr>
          <p:cNvSpPr>
            <a:spLocks noGrp="1"/>
          </p:cNvSpPr>
          <p:nvPr>
            <p:ph idx="1"/>
          </p:nvPr>
        </p:nvSpPr>
        <p:spPr/>
        <p:txBody>
          <a:bodyPr/>
          <a:lstStyle/>
          <a:p>
            <a:r>
              <a:rPr lang="en-US" dirty="0"/>
              <a:t>Create a ”parent” class with:</a:t>
            </a:r>
          </a:p>
          <a:p>
            <a:pPr lvl="1"/>
            <a:r>
              <a:rPr lang="en-US" dirty="0"/>
              <a:t>Private variable</a:t>
            </a:r>
          </a:p>
          <a:p>
            <a:pPr lvl="1"/>
            <a:r>
              <a:rPr lang="en-US" dirty="0"/>
              <a:t>Public variable</a:t>
            </a:r>
          </a:p>
          <a:p>
            <a:pPr lvl="1"/>
            <a:r>
              <a:rPr lang="en-US" dirty="0"/>
              <a:t>Private method</a:t>
            </a:r>
          </a:p>
          <a:p>
            <a:pPr lvl="1"/>
            <a:r>
              <a:rPr lang="en-US" dirty="0"/>
              <a:t>Public method</a:t>
            </a:r>
          </a:p>
          <a:p>
            <a:r>
              <a:rPr lang="en-US" dirty="0"/>
              <a:t>Create a “child” class with “private” inheritance</a:t>
            </a:r>
          </a:p>
          <a:p>
            <a:r>
              <a:rPr lang="en-US" dirty="0"/>
              <a:t>Create a “driver” and</a:t>
            </a:r>
          </a:p>
          <a:p>
            <a:pPr lvl="1"/>
            <a:r>
              <a:rPr lang="en-US" dirty="0"/>
              <a:t>Create instance of child</a:t>
            </a:r>
          </a:p>
          <a:p>
            <a:pPr lvl="1"/>
            <a:r>
              <a:rPr lang="en-US" dirty="0"/>
              <a:t>Attempt to access private/public variables</a:t>
            </a:r>
          </a:p>
          <a:p>
            <a:pPr lvl="1"/>
            <a:r>
              <a:rPr lang="en-US" dirty="0"/>
              <a:t>Attempt to access private/public methods</a:t>
            </a:r>
          </a:p>
        </p:txBody>
      </p:sp>
    </p:spTree>
    <p:extLst>
      <p:ext uri="{BB962C8B-B14F-4D97-AF65-F5344CB8AC3E}">
        <p14:creationId xmlns:p14="http://schemas.microsoft.com/office/powerpoint/2010/main" val="780921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4F24-65C0-2D49-90F7-5BA178ED3765}"/>
              </a:ext>
            </a:extLst>
          </p:cNvPr>
          <p:cNvSpPr>
            <a:spLocks noGrp="1"/>
          </p:cNvSpPr>
          <p:nvPr>
            <p:ph type="title"/>
          </p:nvPr>
        </p:nvSpPr>
        <p:spPr/>
        <p:txBody>
          <a:bodyPr/>
          <a:lstStyle/>
          <a:p>
            <a:r>
              <a:rPr lang="en-US" dirty="0"/>
              <a:t>Exercise: Constructors</a:t>
            </a:r>
          </a:p>
        </p:txBody>
      </p:sp>
      <p:sp>
        <p:nvSpPr>
          <p:cNvPr id="3" name="Content Placeholder 2">
            <a:extLst>
              <a:ext uri="{FF2B5EF4-FFF2-40B4-BE49-F238E27FC236}">
                <a16:creationId xmlns:a16="http://schemas.microsoft.com/office/drawing/2014/main" id="{F06F770F-C9FB-9147-81AA-73094C69B1E6}"/>
              </a:ext>
            </a:extLst>
          </p:cNvPr>
          <p:cNvSpPr>
            <a:spLocks noGrp="1"/>
          </p:cNvSpPr>
          <p:nvPr>
            <p:ph idx="1"/>
          </p:nvPr>
        </p:nvSpPr>
        <p:spPr/>
        <p:txBody>
          <a:bodyPr/>
          <a:lstStyle/>
          <a:p>
            <a:r>
              <a:rPr lang="en-US" dirty="0"/>
              <a:t>Create at least two constructor overloads in Parent</a:t>
            </a:r>
          </a:p>
          <a:p>
            <a:r>
              <a:rPr lang="en-US" dirty="0"/>
              <a:t>Inherit this properly in Child class</a:t>
            </a:r>
          </a:p>
          <a:p>
            <a:r>
              <a:rPr lang="en-US" dirty="0"/>
              <a:t>Call this properly from the Driver</a:t>
            </a:r>
          </a:p>
        </p:txBody>
      </p:sp>
    </p:spTree>
    <p:extLst>
      <p:ext uri="{BB962C8B-B14F-4D97-AF65-F5344CB8AC3E}">
        <p14:creationId xmlns:p14="http://schemas.microsoft.com/office/powerpoint/2010/main" val="4035134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D36C-9C44-FF4C-B28F-1625D17781B5}"/>
              </a:ext>
            </a:extLst>
          </p:cNvPr>
          <p:cNvSpPr>
            <a:spLocks noGrp="1"/>
          </p:cNvSpPr>
          <p:nvPr>
            <p:ph type="title"/>
          </p:nvPr>
        </p:nvSpPr>
        <p:spPr/>
        <p:txBody>
          <a:bodyPr/>
          <a:lstStyle/>
          <a:p>
            <a:r>
              <a:rPr lang="en-US" dirty="0"/>
              <a:t>Exercise: Overriding</a:t>
            </a:r>
          </a:p>
        </p:txBody>
      </p:sp>
      <p:sp>
        <p:nvSpPr>
          <p:cNvPr id="3" name="Content Placeholder 2">
            <a:extLst>
              <a:ext uri="{FF2B5EF4-FFF2-40B4-BE49-F238E27FC236}">
                <a16:creationId xmlns:a16="http://schemas.microsoft.com/office/drawing/2014/main" id="{618F52CB-0EEF-9844-940B-08ED2C495118}"/>
              </a:ext>
            </a:extLst>
          </p:cNvPr>
          <p:cNvSpPr>
            <a:spLocks noGrp="1"/>
          </p:cNvSpPr>
          <p:nvPr>
            <p:ph idx="1"/>
          </p:nvPr>
        </p:nvSpPr>
        <p:spPr/>
        <p:txBody>
          <a:bodyPr/>
          <a:lstStyle/>
          <a:p>
            <a:r>
              <a:rPr lang="en-US" dirty="0"/>
              <a:t>Create a virtual function in Parent class </a:t>
            </a:r>
            <a:r>
              <a:rPr lang="en-US" dirty="0">
                <a:sym typeface="Wingdings" pitchFamily="2" charset="2"/>
              </a:rPr>
              <a:t> Implement this in parent class, too</a:t>
            </a:r>
            <a:endParaRPr lang="en-US" dirty="0"/>
          </a:p>
          <a:p>
            <a:r>
              <a:rPr lang="en-US" dirty="0"/>
              <a:t>Create an override function in Child class (make it do something drastically different).</a:t>
            </a:r>
          </a:p>
          <a:p>
            <a:r>
              <a:rPr lang="en-US" dirty="0"/>
              <a:t>“Override” a non-virtual function in Parent class (again, make it do something drastically different)</a:t>
            </a:r>
          </a:p>
          <a:p>
            <a:r>
              <a:rPr lang="en-US" dirty="0"/>
              <a:t>In the Driver: assign the child class memory location to a Parent pointer</a:t>
            </a:r>
          </a:p>
          <a:p>
            <a:pPr lvl="1"/>
            <a:r>
              <a:rPr lang="en-US" dirty="0"/>
              <a:t>Call a non-virtual function</a:t>
            </a:r>
          </a:p>
          <a:p>
            <a:pPr lvl="1"/>
            <a:r>
              <a:rPr lang="en-US" dirty="0"/>
              <a:t>Call a virtual function</a:t>
            </a:r>
          </a:p>
          <a:p>
            <a:pPr marL="0" indent="0">
              <a:buNone/>
            </a:pPr>
            <a:endParaRPr lang="en-US" dirty="0"/>
          </a:p>
        </p:txBody>
      </p:sp>
    </p:spTree>
    <p:extLst>
      <p:ext uri="{BB962C8B-B14F-4D97-AF65-F5344CB8AC3E}">
        <p14:creationId xmlns:p14="http://schemas.microsoft.com/office/powerpoint/2010/main" val="1795067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D9D70-CEF4-FB45-814C-E357DF744FAC}"/>
              </a:ext>
            </a:extLst>
          </p:cNvPr>
          <p:cNvSpPr>
            <a:spLocks noGrp="1"/>
          </p:cNvSpPr>
          <p:nvPr>
            <p:ph type="title"/>
          </p:nvPr>
        </p:nvSpPr>
        <p:spPr/>
        <p:txBody>
          <a:bodyPr/>
          <a:lstStyle/>
          <a:p>
            <a:r>
              <a:rPr lang="en-US" dirty="0"/>
              <a:t>Exercise: Friend Function</a:t>
            </a:r>
          </a:p>
        </p:txBody>
      </p:sp>
      <p:sp>
        <p:nvSpPr>
          <p:cNvPr id="3" name="Content Placeholder 2">
            <a:extLst>
              <a:ext uri="{FF2B5EF4-FFF2-40B4-BE49-F238E27FC236}">
                <a16:creationId xmlns:a16="http://schemas.microsoft.com/office/drawing/2014/main" id="{0AE52FA8-DCE4-D04E-B70C-99EDF9BE6B81}"/>
              </a:ext>
            </a:extLst>
          </p:cNvPr>
          <p:cNvSpPr>
            <a:spLocks noGrp="1"/>
          </p:cNvSpPr>
          <p:nvPr>
            <p:ph idx="1"/>
          </p:nvPr>
        </p:nvSpPr>
        <p:spPr/>
        <p:txBody>
          <a:bodyPr/>
          <a:lstStyle/>
          <a:p>
            <a:r>
              <a:rPr lang="en-US" dirty="0"/>
              <a:t>Create a friend function that takes in as argument a reference to another instance of the same class</a:t>
            </a:r>
          </a:p>
          <a:p>
            <a:r>
              <a:rPr lang="en-US" dirty="0"/>
              <a:t>Attempt to access a private variable instance of the other instance of the same class</a:t>
            </a:r>
          </a:p>
        </p:txBody>
      </p:sp>
    </p:spTree>
    <p:extLst>
      <p:ext uri="{BB962C8B-B14F-4D97-AF65-F5344CB8AC3E}">
        <p14:creationId xmlns:p14="http://schemas.microsoft.com/office/powerpoint/2010/main" val="1548089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2</a:t>
            </a:r>
          </a:p>
        </p:txBody>
      </p:sp>
      <p:sp>
        <p:nvSpPr>
          <p:cNvPr id="3" name="Content Placeholder 2"/>
          <p:cNvSpPr>
            <a:spLocks noGrp="1"/>
          </p:cNvSpPr>
          <p:nvPr>
            <p:ph idx="1"/>
          </p:nvPr>
        </p:nvSpPr>
        <p:spPr/>
        <p:txBody>
          <a:bodyPr/>
          <a:lstStyle/>
          <a:p>
            <a:r>
              <a:rPr lang="en-US" b="1" dirty="0">
                <a:solidFill>
                  <a:srgbClr val="FF0000"/>
                </a:solidFill>
              </a:rPr>
              <a:t>Exam 2 </a:t>
            </a:r>
            <a:r>
              <a:rPr lang="en-US" b="1" u="sng" dirty="0">
                <a:solidFill>
                  <a:srgbClr val="FF0000"/>
                </a:solidFill>
              </a:rPr>
              <a:t>(in-class)</a:t>
            </a:r>
          </a:p>
          <a:p>
            <a:pPr lvl="1"/>
            <a:r>
              <a:rPr lang="en-US" b="1" dirty="0">
                <a:solidFill>
                  <a:srgbClr val="FF0000"/>
                </a:solidFill>
              </a:rPr>
              <a:t>Monday, November 19, 2018</a:t>
            </a:r>
          </a:p>
          <a:p>
            <a:pPr lvl="1"/>
            <a:r>
              <a:rPr lang="en-US" b="1" dirty="0">
                <a:solidFill>
                  <a:srgbClr val="FF0000"/>
                </a:solidFill>
              </a:rPr>
              <a:t>Part 1: 35 questions multiple choice (35 points total)</a:t>
            </a:r>
          </a:p>
          <a:p>
            <a:pPr lvl="1"/>
            <a:r>
              <a:rPr lang="en-US" b="1" dirty="0">
                <a:solidFill>
                  <a:srgbClr val="FF0000"/>
                </a:solidFill>
              </a:rPr>
              <a:t>Part 2: 35 Points written (check all pages!)</a:t>
            </a:r>
          </a:p>
          <a:p>
            <a:pPr lvl="1"/>
            <a:r>
              <a:rPr lang="en-US" b="1" dirty="0">
                <a:solidFill>
                  <a:srgbClr val="FF0000"/>
                </a:solidFill>
              </a:rPr>
              <a:t>Notes: In-Class for BOTH sections</a:t>
            </a:r>
          </a:p>
          <a:p>
            <a:pPr lvl="2"/>
            <a:r>
              <a:rPr lang="en-US" b="1" dirty="0">
                <a:solidFill>
                  <a:srgbClr val="FF0000"/>
                </a:solidFill>
              </a:rPr>
              <a:t>Bring your laptop to take Part 1 on Canvas (Part 1 ONLY)</a:t>
            </a:r>
          </a:p>
          <a:p>
            <a:pPr lvl="2"/>
            <a:r>
              <a:rPr lang="en-US" b="1" dirty="0">
                <a:solidFill>
                  <a:srgbClr val="FF0000"/>
                </a:solidFill>
              </a:rPr>
              <a:t>Write your name on your answer sheets for Part 2 (NO LAPTOP!)</a:t>
            </a:r>
          </a:p>
          <a:p>
            <a:endParaRPr lang="en-US" dirty="0"/>
          </a:p>
        </p:txBody>
      </p:sp>
    </p:spTree>
    <p:extLst>
      <p:ext uri="{BB962C8B-B14F-4D97-AF65-F5344CB8AC3E}">
        <p14:creationId xmlns:p14="http://schemas.microsoft.com/office/powerpoint/2010/main" val="3048136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71CE-9EDC-EF49-8793-4CAE14FB95BF}"/>
              </a:ext>
            </a:extLst>
          </p:cNvPr>
          <p:cNvSpPr>
            <a:spLocks noGrp="1"/>
          </p:cNvSpPr>
          <p:nvPr>
            <p:ph type="title"/>
          </p:nvPr>
        </p:nvSpPr>
        <p:spPr/>
        <p:txBody>
          <a:bodyPr/>
          <a:lstStyle/>
          <a:p>
            <a:r>
              <a:rPr lang="en-US" dirty="0"/>
              <a:t>Exercise: Friend Class</a:t>
            </a:r>
          </a:p>
        </p:txBody>
      </p:sp>
      <p:sp>
        <p:nvSpPr>
          <p:cNvPr id="3" name="Content Placeholder 2">
            <a:extLst>
              <a:ext uri="{FF2B5EF4-FFF2-40B4-BE49-F238E27FC236}">
                <a16:creationId xmlns:a16="http://schemas.microsoft.com/office/drawing/2014/main" id="{D3DAABFE-C1A0-F545-9424-07BB989A5622}"/>
              </a:ext>
            </a:extLst>
          </p:cNvPr>
          <p:cNvSpPr>
            <a:spLocks noGrp="1"/>
          </p:cNvSpPr>
          <p:nvPr>
            <p:ph idx="1"/>
          </p:nvPr>
        </p:nvSpPr>
        <p:spPr/>
        <p:txBody>
          <a:bodyPr/>
          <a:lstStyle/>
          <a:p>
            <a:r>
              <a:rPr lang="en-US" dirty="0"/>
              <a:t>Create a ”Relative” class that defines ”Child” class as a “friend class”</a:t>
            </a:r>
          </a:p>
          <a:p>
            <a:r>
              <a:rPr lang="en-US" dirty="0"/>
              <a:t>In the Child class, create a function that takes in as argument a “Relative” class</a:t>
            </a:r>
          </a:p>
          <a:p>
            <a:r>
              <a:rPr lang="en-US" dirty="0"/>
              <a:t>Attempt to access Relative class private instance variables</a:t>
            </a:r>
          </a:p>
        </p:txBody>
      </p:sp>
    </p:spTree>
    <p:extLst>
      <p:ext uri="{BB962C8B-B14F-4D97-AF65-F5344CB8AC3E}">
        <p14:creationId xmlns:p14="http://schemas.microsoft.com/office/powerpoint/2010/main" val="2806404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Implement a Stack using a Queue</a:t>
            </a:r>
          </a:p>
        </p:txBody>
      </p:sp>
    </p:spTree>
    <p:extLst>
      <p:ext uri="{BB962C8B-B14F-4D97-AF65-F5344CB8AC3E}">
        <p14:creationId xmlns:p14="http://schemas.microsoft.com/office/powerpoint/2010/main" val="2215058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2 Topics</a:t>
            </a:r>
          </a:p>
        </p:txBody>
      </p:sp>
      <p:sp>
        <p:nvSpPr>
          <p:cNvPr id="3" name="Content Placeholder 2"/>
          <p:cNvSpPr>
            <a:spLocks noGrp="1"/>
          </p:cNvSpPr>
          <p:nvPr>
            <p:ph idx="1"/>
          </p:nvPr>
        </p:nvSpPr>
        <p:spPr/>
        <p:txBody>
          <a:bodyPr/>
          <a:lstStyle/>
          <a:p>
            <a:r>
              <a:rPr lang="en-US" b="1" dirty="0"/>
              <a:t>Inheritance</a:t>
            </a:r>
          </a:p>
          <a:p>
            <a:r>
              <a:rPr lang="en-US" b="1" dirty="0"/>
              <a:t>Polymorphism</a:t>
            </a:r>
          </a:p>
          <a:p>
            <a:r>
              <a:rPr lang="en-US" dirty="0"/>
              <a:t>Templates</a:t>
            </a:r>
          </a:p>
          <a:p>
            <a:r>
              <a:rPr lang="en-US" i="1" dirty="0"/>
              <a:t>Additional ADTs (STL)</a:t>
            </a:r>
          </a:p>
          <a:p>
            <a:r>
              <a:rPr lang="en-US" i="1" dirty="0"/>
              <a:t>Friend keyword*</a:t>
            </a:r>
          </a:p>
        </p:txBody>
      </p:sp>
    </p:spTree>
    <p:extLst>
      <p:ext uri="{BB962C8B-B14F-4D97-AF65-F5344CB8AC3E}">
        <p14:creationId xmlns:p14="http://schemas.microsoft.com/office/powerpoint/2010/main" val="121406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A796-4951-FA4D-BA99-8D065B2356BB}"/>
              </a:ext>
            </a:extLst>
          </p:cNvPr>
          <p:cNvSpPr>
            <a:spLocks noGrp="1"/>
          </p:cNvSpPr>
          <p:nvPr>
            <p:ph type="title"/>
          </p:nvPr>
        </p:nvSpPr>
        <p:spPr/>
        <p:txBody>
          <a:bodyPr/>
          <a:lstStyle/>
          <a:p>
            <a:r>
              <a:rPr lang="en-US" dirty="0"/>
              <a:t>Preliminary Instructions</a:t>
            </a:r>
          </a:p>
        </p:txBody>
      </p:sp>
      <p:sp>
        <p:nvSpPr>
          <p:cNvPr id="3" name="Content Placeholder 2">
            <a:extLst>
              <a:ext uri="{FF2B5EF4-FFF2-40B4-BE49-F238E27FC236}">
                <a16:creationId xmlns:a16="http://schemas.microsoft.com/office/drawing/2014/main" id="{389358DD-DCE9-6A4C-812C-AA502DA24747}"/>
              </a:ext>
            </a:extLst>
          </p:cNvPr>
          <p:cNvSpPr>
            <a:spLocks noGrp="1"/>
          </p:cNvSpPr>
          <p:nvPr>
            <p:ph idx="1"/>
          </p:nvPr>
        </p:nvSpPr>
        <p:spPr/>
        <p:txBody>
          <a:bodyPr>
            <a:normAutofit/>
          </a:bodyPr>
          <a:lstStyle/>
          <a:p>
            <a:r>
              <a:rPr lang="en-US" dirty="0"/>
              <a:t>This exam is closed book and closed notes: No books, notes, electronic devices, or any material or information is allowed.</a:t>
            </a:r>
          </a:p>
          <a:p>
            <a:r>
              <a:rPr lang="en-US" dirty="0"/>
              <a:t>Partial credit may be awarded: It is highly recommended that you make your best effort to get as many points as possible given the grading rubric.</a:t>
            </a:r>
          </a:p>
          <a:p>
            <a:r>
              <a:rPr lang="en-US" dirty="0"/>
              <a:t>Unless noted in the grading rubric, you do not need to write comments/documentation for executable code.</a:t>
            </a:r>
          </a:p>
          <a:p>
            <a:r>
              <a:rPr lang="en-US" dirty="0"/>
              <a:t>Please write your name and student ID Number in the space allotted on top of every page of this exam as well as on top of any loose paper you wish to turn in for grading purposes.</a:t>
            </a:r>
          </a:p>
          <a:p>
            <a:r>
              <a:rPr lang="en-US" dirty="0"/>
              <a:t>Feel free to ask for additional loose paper to write your answers on.</a:t>
            </a:r>
          </a:p>
        </p:txBody>
      </p:sp>
    </p:spTree>
    <p:extLst>
      <p:ext uri="{BB962C8B-B14F-4D97-AF65-F5344CB8AC3E}">
        <p14:creationId xmlns:p14="http://schemas.microsoft.com/office/powerpoint/2010/main" val="491266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FD4E5-E29E-1B45-8ADE-4429955C3F76}"/>
              </a:ext>
            </a:extLst>
          </p:cNvPr>
          <p:cNvSpPr>
            <a:spLocks noGrp="1"/>
          </p:cNvSpPr>
          <p:nvPr>
            <p:ph type="title"/>
          </p:nvPr>
        </p:nvSpPr>
        <p:spPr/>
        <p:txBody>
          <a:bodyPr/>
          <a:lstStyle/>
          <a:p>
            <a:r>
              <a:rPr lang="en-US" dirty="0"/>
              <a:t>Exam-taking Tips</a:t>
            </a:r>
          </a:p>
        </p:txBody>
      </p:sp>
      <p:sp>
        <p:nvSpPr>
          <p:cNvPr id="3" name="Content Placeholder 2">
            <a:extLst>
              <a:ext uri="{FF2B5EF4-FFF2-40B4-BE49-F238E27FC236}">
                <a16:creationId xmlns:a16="http://schemas.microsoft.com/office/drawing/2014/main" id="{BBBCDE16-5362-0346-BE53-625C3BBC96D5}"/>
              </a:ext>
            </a:extLst>
          </p:cNvPr>
          <p:cNvSpPr>
            <a:spLocks noGrp="1"/>
          </p:cNvSpPr>
          <p:nvPr>
            <p:ph idx="1"/>
          </p:nvPr>
        </p:nvSpPr>
        <p:spPr/>
        <p:txBody>
          <a:bodyPr/>
          <a:lstStyle/>
          <a:p>
            <a:r>
              <a:rPr lang="en-US" dirty="0"/>
              <a:t>Read all questions before proceeding. Start tackling questions you are most confident with (i.e. you don’t have to complete in chronological order).</a:t>
            </a:r>
          </a:p>
          <a:p>
            <a:r>
              <a:rPr lang="en-US" dirty="0"/>
              <a:t>Follow instructions – be sure you understand what you need to do before you answer the question. Failure to follow instructions may result in time wasted (at best) or loss of points (at worst).</a:t>
            </a:r>
          </a:p>
          <a:p>
            <a:r>
              <a:rPr lang="en-US" dirty="0"/>
              <a:t>Pay attention to how many points/how much time you should spend on a question. Don’t get “stuck” and spend too long on a question and miss other questions.</a:t>
            </a:r>
          </a:p>
          <a:p>
            <a:r>
              <a:rPr lang="en-US" dirty="0"/>
              <a:t>Attempt everything – even if you don’t know the actual answer, you may get partial points.</a:t>
            </a:r>
          </a:p>
          <a:p>
            <a:r>
              <a:rPr lang="en-US" dirty="0"/>
              <a:t>Double check your answers and don’t miss any questions.</a:t>
            </a:r>
          </a:p>
        </p:txBody>
      </p:sp>
    </p:spTree>
    <p:extLst>
      <p:ext uri="{BB962C8B-B14F-4D97-AF65-F5344CB8AC3E}">
        <p14:creationId xmlns:p14="http://schemas.microsoft.com/office/powerpoint/2010/main" val="2866235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Laptops Allowed</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3525" y="2120900"/>
            <a:ext cx="4051300" cy="4051300"/>
          </a:xfrm>
        </p:spPr>
      </p:pic>
    </p:spTree>
    <p:extLst>
      <p:ext uri="{BB962C8B-B14F-4D97-AF65-F5344CB8AC3E}">
        <p14:creationId xmlns:p14="http://schemas.microsoft.com/office/powerpoint/2010/main" val="385274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Exercise</a:t>
            </a:r>
          </a:p>
        </p:txBody>
      </p:sp>
      <p:sp>
        <p:nvSpPr>
          <p:cNvPr id="3" name="Content Placeholder 2"/>
          <p:cNvSpPr>
            <a:spLocks noGrp="1"/>
          </p:cNvSpPr>
          <p:nvPr>
            <p:ph idx="1"/>
          </p:nvPr>
        </p:nvSpPr>
        <p:spPr/>
        <p:txBody>
          <a:bodyPr>
            <a:normAutofit fontScale="92500" lnSpcReduction="20000"/>
          </a:bodyPr>
          <a:lstStyle/>
          <a:p>
            <a:r>
              <a:rPr lang="en-US" dirty="0"/>
              <a:t>Create a Node object with templated data and pointer to at least three other nodes</a:t>
            </a:r>
          </a:p>
          <a:p>
            <a:r>
              <a:rPr lang="en-US" dirty="0"/>
              <a:t>Create an abstract object representing a linked structure that meets the following criteria:</a:t>
            </a:r>
          </a:p>
          <a:p>
            <a:pPr lvl="1"/>
            <a:r>
              <a:rPr lang="en-US" dirty="0"/>
              <a:t>Constructors</a:t>
            </a:r>
          </a:p>
          <a:p>
            <a:pPr lvl="2"/>
            <a:r>
              <a:rPr lang="en-US" dirty="0"/>
              <a:t>Given a data point</a:t>
            </a:r>
          </a:p>
          <a:p>
            <a:pPr lvl="2"/>
            <a:r>
              <a:rPr lang="en-US" dirty="0"/>
              <a:t>Given a single node</a:t>
            </a:r>
          </a:p>
          <a:p>
            <a:pPr lvl="2"/>
            <a:r>
              <a:rPr lang="en-US" dirty="0"/>
              <a:t>Given a node with links to other nodes (copy constructor; perform deep copy)</a:t>
            </a:r>
          </a:p>
          <a:p>
            <a:pPr lvl="1"/>
            <a:r>
              <a:rPr lang="en-US" dirty="0"/>
              <a:t>Actions</a:t>
            </a:r>
          </a:p>
          <a:p>
            <a:pPr lvl="2"/>
            <a:r>
              <a:rPr lang="en-US" dirty="0"/>
              <a:t>One unimplemented method for searching through the structure (pure virtual)</a:t>
            </a:r>
          </a:p>
          <a:p>
            <a:pPr lvl="2"/>
            <a:r>
              <a:rPr lang="en-US" dirty="0"/>
              <a:t>One method to be overridden for printing the structure (virtual)</a:t>
            </a:r>
          </a:p>
          <a:p>
            <a:r>
              <a:rPr lang="en-US" dirty="0"/>
              <a:t>Create a child object that inherits the abstract linked structure</a:t>
            </a:r>
          </a:p>
          <a:p>
            <a:pPr lvl="1"/>
            <a:r>
              <a:rPr lang="en-US" dirty="0"/>
              <a:t>Implement an iterative search algorithm and print method (iterators optional)</a:t>
            </a:r>
          </a:p>
          <a:p>
            <a:r>
              <a:rPr lang="en-US" dirty="0"/>
              <a:t>Create another child object that inherits the abstract linked structure</a:t>
            </a:r>
          </a:p>
          <a:p>
            <a:pPr lvl="1"/>
            <a:r>
              <a:rPr lang="en-US" dirty="0"/>
              <a:t>Implement a recursive search algorithm and print method</a:t>
            </a:r>
          </a:p>
        </p:txBody>
      </p:sp>
    </p:spTree>
    <p:extLst>
      <p:ext uri="{BB962C8B-B14F-4D97-AF65-F5344CB8AC3E}">
        <p14:creationId xmlns:p14="http://schemas.microsoft.com/office/powerpoint/2010/main" val="607424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98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548397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3200</TotalTime>
  <Words>971</Words>
  <Application>Microsoft Macintosh PowerPoint</Application>
  <PresentationFormat>Widescreen</PresentationFormat>
  <Paragraphs>108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Rockwell</vt:lpstr>
      <vt:lpstr>Rockwell Condensed</vt:lpstr>
      <vt:lpstr>Wingdings</vt:lpstr>
      <vt:lpstr>Wood Type</vt:lpstr>
      <vt:lpstr>Exam 2 Exercises</vt:lpstr>
      <vt:lpstr>Exam 2</vt:lpstr>
      <vt:lpstr>Exam 2 Topics</vt:lpstr>
      <vt:lpstr>Preliminary Instructions</vt:lpstr>
      <vt:lpstr>Exam-taking Tips</vt:lpstr>
      <vt:lpstr>Laptops Allowed</vt:lpstr>
      <vt:lpstr>Exercise</vt:lpstr>
      <vt:lpstr>PowerPoint Presentation</vt:lpstr>
      <vt:lpstr>In-Class Exercises</vt:lpstr>
      <vt:lpstr>Exercise: Vector</vt:lpstr>
      <vt:lpstr>Exercise: Iterator</vt:lpstr>
      <vt:lpstr>Exercise: Algorithm</vt:lpstr>
      <vt:lpstr>Exercise: TEmplates</vt:lpstr>
      <vt:lpstr>Exercise: Inheritance</vt:lpstr>
      <vt:lpstr>Exercise: Polymorphism</vt:lpstr>
      <vt:lpstr>Exercise: Private Inheritance</vt:lpstr>
      <vt:lpstr>Exercise: Constructors</vt:lpstr>
      <vt:lpstr>Exercise: Overriding</vt:lpstr>
      <vt:lpstr>Exercise: Friend Function</vt:lpstr>
      <vt:lpstr>Exercise: Friend Class</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Software Development</dc:title>
  <dc:creator>Hansel Ong</dc:creator>
  <cp:lastModifiedBy>Hansel Ong</cp:lastModifiedBy>
  <cp:revision>1362</cp:revision>
  <dcterms:created xsi:type="dcterms:W3CDTF">2016-03-28T10:38:20Z</dcterms:created>
  <dcterms:modified xsi:type="dcterms:W3CDTF">2018-11-14T12:53:24Z</dcterms:modified>
</cp:coreProperties>
</file>