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C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456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BC8E9-216A-4AF5-B7F5-779A1617EB30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05A73-0B14-4999-946B-AF85762A47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5A73-0B14-4999-946B-AF85762A478E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5A73-0B14-4999-946B-AF85762A478E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5A73-0B14-4999-946B-AF85762A478E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5A73-0B14-4999-946B-AF85762A478E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5A73-0B14-4999-946B-AF85762A478E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5A73-0B14-4999-946B-AF85762A478E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5A73-0B14-4999-946B-AF85762A478E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5A73-0B14-4999-946B-AF85762A478E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026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8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59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732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6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85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98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935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28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08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C274-7F28-4C79-93CC-F9C012A4164C}" type="datetimeFigureOut">
              <a:rPr lang="ko-KR" altLang="en-US" smtClean="0"/>
              <a:pPr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103D-9715-4C9B-AD17-22F01DA7B2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52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-179174" y="179175"/>
            <a:ext cx="6874566" cy="6516218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9592" y="2492896"/>
            <a:ext cx="74779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95 Black" pitchFamily="34" charset="0"/>
              </a:rPr>
              <a:t>다</a:t>
            </a:r>
            <a:r>
              <a:rPr lang="ko-KR" altLang="en-US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 95 Black" pitchFamily="34" charset="0"/>
              </a:rPr>
              <a:t>이오</a:t>
            </a:r>
            <a:r>
              <a:rPr lang="ko-KR" altLang="en-US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 95 Black" pitchFamily="34" charset="0"/>
              </a:rPr>
              <a:t>드</a:t>
            </a:r>
            <a:endParaRPr lang="ko-KR" altLang="en-US" sz="4800" dirty="0">
              <a:latin typeface="Helvetica 95 Black" pitchFamily="34" charset="0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0152" y="508518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</a:rPr>
              <a:t>안 주 홍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170" name="AutoShape 2" descr="data:image/jpeg;base64,/9j/4AAQSkZJRgABAQAAAQABAAD/2wCEAAkGBggGEBAIBxISExISEREQEBMPExAVFRIWHxAVFhQVExQXHSYeFxojGRIVHzEiJCcuOCwuFR4xNTAqNTIrLSkBCQoKBQUFDQUFDSkYEhgpKSkpKSkpKSkpKSkpKSkpKSkpKSkpKSkpKSkpKSkpKSkpKSkpKSkpKSkpKSkpKSkpKf/AABEIAMIBAwMBIgACEQEDEQH/xAAbAAEAAQUBAAAAAAAAAAAAAAAABAECAwUGB//EADsQAQACAQIDBQUFBgUFAAAAAAABAgMEEQUhMQYSQVFxEyIyYYEHUqHB8BRCYrHR4YKRksLSFSMkcoP/xAAUAQEAAAAAAAAAAAAAAAAAAAAA/8QAFBEBAAAAAAAAAAAAAAAAAAAAAP/aAAwDAQACEQMRAD8A9xAAAAAAAAAAAAAAAAAAAAAAAAAAAAAAAAAAAAAAAAAAAAAAAAAAAAAAAAAAAAAAAAAAAAAAAAAAAAAAAAAAAAAAAAAAAAAABba9ac7zEeoLgAAAAAAAAAAAAAAAAAAAAAAAAAAAAAFJmK85R8uurX3cXvT8ukeso9qXzc9RO/lWOn+XiDNk13e93Txv/FPT+7F7Gbz3s0zaf5ekeDPjwTPyj8WemOtPhBTFExERZeAAAAAAAAAAAAAAAAAAAAAApa0VjvW5RHOd2qy9quD4Lezy56RPz70R/q222+YNsLMWXHnrGTFMWrMb1msxMTHhMTHWF4AxZtTjwfHPPwiOs/RFvlzaj+Cvy6z6z4AkZtZjxe7HO3lH5+SNecuo55p2j7sfnPivw4Ijljj6yk0wVrznnIMGLBPSkbQkUxVovAAAAAAAAAAAAAAAAAAAAAAQ+JcX0fCa+01dojyjrafSATGn4x2o0PCImtp714/drPT/ANp8HDdp/tMnacenn2dPlPvT6z+UPP7cQ4p2it3NDWYr43tygHTds+3McUj2WptMVjpTHa1Y/wAURPvfVyWOmq1eOc00yVxbxznxjz2dNwXsRg00xn1v/cv13t0j0h03s8OOvc2jbbaYnpIIXYDil+z01wYrXyafLMzO+892fG1a9KT5x/aXqsz7eu+G3xRvW0fhMPGNHH/Q9V+y49/Y5472P+GfL1iYmv8Apei9h+L/ALdjyaW3XDaJiPGKW73d3/xUvH0gG3xaeKz7sbz4zP5yk0wR1vz/AJMwB0AAAAAAAAAAAAAAAAAAAAAAUtaKxNrcojnMz4KtH22zXwcP1d8XX2No5eU7Vn8JkHJcf+1qlLW0/BqTMRMx7a0xG/zpXbp85/ycDxXjvE+L2/8AH3ta08+9bnHznfrHo192LDm7tu9jnaYneAb3hPYm2omM/FJm89e7+7H9XYabR4NFEVxxEbeTU8L7QxqKV9tyn4bevhKXqddWkTa0xERzmZnaI9ZBLy6mKtZxDi2HSVnLqLRWseMz/Lzctxnt1jpM6fhce1v5x8Ef1/XVpcPBOI8fv7bidpt5VjpHy/WwNrm7WY+MZYx6Os7Ypm9ck+e9eXl4RP0d79jei1dM2s1eqta3fphj3vla81iPpMtDwX7O9brfZ4tHj7tJ53y2jata9No+9Pyjy57PYOCcE0/AsX7Pp/W1tvinbb+QNiAAAAAAAAAAAAAAAAAAAAAAClrRSO9ado8ZkFULjOmw63T5tLqZitcmO+OZnw3rMbxHjMdfopfX3ze7o43/AI7cqx6eMraaaJnv5Zm9/n4ekdIBz/Z/shoOD7X0VO9k8dRniJt/86dKfrnLjPta4TotBk02q03LLk7/ALXzvETXa8xHrMb+O3yd3231XG+GaadTwatbTG/tZ2m18ddvirXpbbx33267Tz28R1Os1GvvOo1d7Xvbra8zMz9fIGPVajJpsWS+KJmYisxEdfiiP9yLfHxntPMfttprj8MdOUfWfGW74Pw6/FMtdPSJtvzmIjf8PXZ6hwD7P64ojJrvdj7kbd6fWfD9dAcB2a7B2yzGPTY956ztHKPnM+H1eocD7DaPh0RfV7Xt939yP+X65Oj02lw6OsYtPWK1jwj8/NlBStYryryiOUbKgAAAAAAAAAAAAAAAAAAAAAI2fX48U+zpva33a+HrPgj3x5dTz1c7R9yvT6z1kGXJxCJnuaWO/PjMfDHrZinBOWe9q570+FY+GPSPH6pGPDO21Y7sfrwZ6Y606AxUw2t8XKPKGatIpyqqAOX4r9m/Z/i151F8c47TO9pwW7kWnzmvOu/pDqAGp4D2X4Z2crNOH02mfivae9e3rafD5Q2wAAAAAAAAAAAAAAAAAAAAAAi66clYrbHM7RPPb8ASkLUVz5Zmt7d2nhFOto+c+H0SNNknLWL26z1XzStucgjYNPFI7uGIiPP9dUimKtOfWfOV4AAA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0" y="-1122363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2" name="AutoShape 4" descr="data:image/jpeg;base64,/9j/4AAQSkZJRgABAQAAAQABAAD/2wCEAAkGBggGEBAIBxISExISEREQEBMPExAVFRIWHxAVFhQVExQXHSYeFxojGRIVHzEiJCcuOCwuFR4xNTAqNTIrLSkBCQoKBQUFDQUFDSkYEhgpKSkpKSkpKSkpKSkpKSkpKSkpKSkpKSkpKSkpKSkpKSkpKSkpKSkpKSkpKSkpKSkpKf/AABEIAMIBAwMBIgACEQEDEQH/xAAbAAEAAQUBAAAAAAAAAAAAAAAABAECAwUGB//EADsQAQACAQIDBQUFBgUFAAAAAAABAgMEEQUhMQYSQVFxEyIyYYEHUqHB8BRCYrHR4YKRksLSFSMkcoP/xAAUAQEAAAAAAAAAAAAAAAAAAAAA/8QAFBEBAAAAAAAAAAAAAAAAAAAAAP/aAAwDAQACEQMRAD8A9xAAAAAAAAAAAAAAAAAAAAAAAAAAAAAAAAAAAAAAAAAAAAAAAAAAAAAAAAAAAAAAAAAAAAAAAAAAAAAAAAAAAAAAAAAAAAAABba9ac7zEeoLgAAAAAAAAAAAAAAAAAAAAAAAAAAAAAFJmK85R8uurX3cXvT8ukeso9qXzc9RO/lWOn+XiDNk13e93Txv/FPT+7F7Gbz3s0zaf5ekeDPjwTPyj8WemOtPhBTFExERZeAAAAAAAAAAAAAAAAAAAAAApa0VjvW5RHOd2qy9quD4Lezy56RPz70R/q222+YNsLMWXHnrGTFMWrMb1msxMTHhMTHWF4AxZtTjwfHPPwiOs/RFvlzaj+Cvy6z6z4AkZtZjxe7HO3lH5+SNecuo55p2j7sfnPivw4Ijljj6yk0wVrznnIMGLBPSkbQkUxVovAAAAAAAAAAAAAAAAAAAAAAQ+JcX0fCa+01dojyjrafSATGn4x2o0PCImtp714/drPT/ANp8HDdp/tMnacenn2dPlPvT6z+UPP7cQ4p2it3NDWYr43tygHTds+3McUj2WptMVjpTHa1Y/wAURPvfVyWOmq1eOc00yVxbxznxjz2dNwXsRg00xn1v/cv13t0j0h03s8OOvc2jbbaYnpIIXYDil+z01wYrXyafLMzO+892fG1a9KT5x/aXqsz7eu+G3xRvW0fhMPGNHH/Q9V+y49/Y5472P+GfL1iYmv8Apei9h+L/ALdjyaW3XDaJiPGKW73d3/xUvH0gG3xaeKz7sbz4zP5yk0wR1vz/AJMwB0AAAAAAAAAAAAAAAAAAAAAAUtaKxNrcojnMz4KtH22zXwcP1d8XX2No5eU7Vn8JkHJcf+1qlLW0/BqTMRMx7a0xG/zpXbp85/ycDxXjvE+L2/8AH3ta08+9bnHznfrHo192LDm7tu9jnaYneAb3hPYm2omM/FJm89e7+7H9XYabR4NFEVxxEbeTU8L7QxqKV9tyn4bevhKXqddWkTa0xERzmZnaI9ZBLy6mKtZxDi2HSVnLqLRWseMz/Lzctxnt1jpM6fhce1v5x8Ef1/XVpcPBOI8fv7bidpt5VjpHy/WwNrm7WY+MZYx6Os7Ypm9ck+e9eXl4RP0d79jei1dM2s1eqta3fphj3vla81iPpMtDwX7O9brfZ4tHj7tJ53y2jata9No+9Pyjy57PYOCcE0/AsX7Pp/W1tvinbb+QNiAAAAAAAAAAAAAAAAAAAAAAClrRSO9ado8ZkFULjOmw63T5tLqZitcmO+OZnw3rMbxHjMdfopfX3ze7o43/AI7cqx6eMraaaJnv5Zm9/n4ekdIBz/Z/shoOD7X0VO9k8dRniJt/86dKfrnLjPta4TotBk02q03LLk7/ALXzvETXa8xHrMb+O3yd3231XG+GaadTwatbTG/tZ2m18ddvirXpbbx33267Tz28R1Os1GvvOo1d7Xvbra8zMz9fIGPVajJpsWS+KJmYisxEdfiiP9yLfHxntPMfttprj8MdOUfWfGW74Pw6/FMtdPSJtvzmIjf8PXZ6hwD7P64ojJrvdj7kbd6fWfD9dAcB2a7B2yzGPTY956ztHKPnM+H1eocD7DaPh0RfV7Xt939yP+X65Oj02lw6OsYtPWK1jwj8/NlBStYryryiOUbKgAAAAAAAAAAAAAAAAAAAAAI2fX48U+zpva33a+HrPgj3x5dTz1c7R9yvT6z1kGXJxCJnuaWO/PjMfDHrZinBOWe9q570+FY+GPSPH6pGPDO21Y7sfrwZ6Y606AxUw2t8XKPKGatIpyqqAOX4r9m/Z/i151F8c47TO9pwW7kWnzmvOu/pDqAGp4D2X4Z2crNOH02mfivae9e3rafD5Q2wAAAAAAAAAAAAAAAAAAAAAAi66clYrbHM7RPPb8ASkLUVz5Zmt7d2nhFOto+c+H0SNNknLWL26z1XzStucgjYNPFI7uGIiPP9dUimKtOfWfOV4AAA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0" y="-1122363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 descr="http://www.pkele.co.kr/product/1N4007-BOX/1N4007-BOX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509120"/>
            <a:ext cx="2411760" cy="1804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6461144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종류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5536" y="11247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쇼트</a:t>
            </a:r>
            <a:r>
              <a:rPr lang="ko-KR" altLang="en-US" dirty="0" err="1" smtClean="0">
                <a:solidFill>
                  <a:srgbClr val="FF0000"/>
                </a:solidFill>
              </a:rPr>
              <a:t>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다이오드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228307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771800" y="1124744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장점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순방향 </a:t>
            </a:r>
            <a:r>
              <a:rPr lang="ko-KR" altLang="en-US" dirty="0" smtClean="0">
                <a:solidFill>
                  <a:srgbClr val="FF0000"/>
                </a:solidFill>
              </a:rPr>
              <a:t>전압강하가 작다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전위장벽이 일반다이오드의 </a:t>
            </a:r>
            <a:r>
              <a:rPr lang="ko-KR" altLang="en-US" dirty="0" smtClean="0">
                <a:solidFill>
                  <a:srgbClr val="FF0000"/>
                </a:solidFill>
              </a:rPr>
              <a:t>절반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역회복시간이</a:t>
            </a:r>
            <a:r>
              <a:rPr lang="ko-KR" altLang="en-US" dirty="0" smtClean="0">
                <a:solidFill>
                  <a:srgbClr val="FF0000"/>
                </a:solidFill>
              </a:rPr>
              <a:t> 매우 빠르기 </a:t>
            </a:r>
            <a:r>
              <a:rPr lang="ko-KR" altLang="en-US" dirty="0" smtClean="0"/>
              <a:t>때문에 고속동작에 유리하다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71800" y="3645024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ko-KR" altLang="en-US" dirty="0" smtClean="0">
                <a:solidFill>
                  <a:srgbClr val="FF0000"/>
                </a:solidFill>
              </a:rPr>
              <a:t>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역전압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낮음</a:t>
            </a:r>
            <a:r>
              <a:rPr lang="en-US" altLang="ko-KR" dirty="0" smtClean="0"/>
              <a:t>, 100V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역누설전류가</a:t>
            </a:r>
            <a:r>
              <a:rPr lang="ko-KR" altLang="en-US" dirty="0" smtClean="0">
                <a:solidFill>
                  <a:srgbClr val="FF0000"/>
                </a:solidFill>
              </a:rPr>
              <a:t> 비교적 많다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전원을 </a:t>
            </a:r>
            <a:r>
              <a:rPr lang="ko-KR" altLang="en-US" dirty="0" err="1" smtClean="0"/>
              <a:t>끊었을때</a:t>
            </a:r>
            <a:r>
              <a:rPr lang="ko-KR" altLang="en-US" dirty="0" smtClean="0"/>
              <a:t> 약간의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전류가 더 흐르는 현상이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종류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36480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95536" y="11247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제</a:t>
            </a:r>
            <a:r>
              <a:rPr lang="ko-KR" altLang="en-US" dirty="0" err="1" smtClean="0">
                <a:solidFill>
                  <a:srgbClr val="FF0000"/>
                </a:solidFill>
              </a:rPr>
              <a:t>너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다이오드</a:t>
            </a:r>
            <a:endParaRPr lang="ko-KR" altLang="en-US" dirty="0"/>
          </a:p>
        </p:txBody>
      </p:sp>
      <p:pic>
        <p:nvPicPr>
          <p:cNvPr id="29700" name="Picture 4" descr="http://sewoon.com/elect_data/image/diode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484784"/>
            <a:ext cx="2560284" cy="1152128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0" y="364502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정전압</a:t>
            </a:r>
            <a:r>
              <a:rPr lang="ko-KR" altLang="en-US" dirty="0" smtClean="0"/>
              <a:t> 다이오드 라고도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역방향 전압이 일정한 크기를 넘어서면 </a:t>
            </a:r>
            <a:r>
              <a:rPr lang="ko-KR" altLang="en-US" dirty="0" smtClean="0">
                <a:solidFill>
                  <a:srgbClr val="FF0000"/>
                </a:solidFill>
              </a:rPr>
              <a:t>전류가 흐르는 특성을 갖고 있는 다이오드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전압기준회로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정전압회로등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쓰인다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종류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95536" y="11247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발</a:t>
            </a:r>
            <a:r>
              <a:rPr lang="ko-KR" altLang="en-US" dirty="0" smtClean="0">
                <a:solidFill>
                  <a:srgbClr val="FF0000"/>
                </a:solidFill>
              </a:rPr>
              <a:t>광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다이오드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LED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64502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순방향으로 전류가 흐르면 </a:t>
            </a:r>
            <a:r>
              <a:rPr lang="ko-KR" altLang="en-US" dirty="0" smtClean="0">
                <a:solidFill>
                  <a:srgbClr val="FF0000"/>
                </a:solidFill>
              </a:rPr>
              <a:t>스스로 빛을 내는 특성</a:t>
            </a:r>
            <a:r>
              <a:rPr lang="ko-KR" altLang="en-US" dirty="0" smtClean="0"/>
              <a:t>을 지닌 다이오드이다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시계의 숫자표시나 전자장비의 표시등 같은 </a:t>
            </a:r>
            <a:r>
              <a:rPr lang="ko-KR" altLang="en-US" dirty="0" smtClean="0">
                <a:solidFill>
                  <a:srgbClr val="FF0000"/>
                </a:solidFill>
              </a:rPr>
              <a:t>여러 가지의 표시장치</a:t>
            </a:r>
            <a:r>
              <a:rPr lang="ko-KR" altLang="en-US" dirty="0" smtClean="0"/>
              <a:t>로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62" name="Picture 2" descr="http://sewoon.com/elect_data/image/diod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1944216" cy="1330253"/>
          </a:xfrm>
          <a:prstGeom prst="rect">
            <a:avLst/>
          </a:prstGeom>
          <a:noFill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628800"/>
            <a:ext cx="2592288" cy="17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종류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95536" y="11247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브리지</a:t>
            </a:r>
            <a:r>
              <a:rPr lang="ko-KR" altLang="en-US" dirty="0" smtClean="0"/>
              <a:t> 다이오드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5536" y="17728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교류전압을 직류전압으로 바꾸기 위해 정류용 다이오드를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96952"/>
            <a:ext cx="2952328" cy="178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반파 정류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581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364088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</a:t>
            </a:r>
            <a:r>
              <a:rPr lang="ko-KR" altLang="en-US" dirty="0" smtClean="0">
                <a:solidFill>
                  <a:srgbClr val="FF0000"/>
                </a:solidFill>
              </a:rPr>
              <a:t>파</a:t>
            </a:r>
            <a:r>
              <a:rPr lang="ko-KR" altLang="en-US" dirty="0" smtClean="0">
                <a:solidFill>
                  <a:srgbClr val="FF0000"/>
                </a:solidFill>
              </a:rPr>
              <a:t> 정류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941168"/>
            <a:ext cx="2428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229200"/>
            <a:ext cx="290801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4572000" y="4869160"/>
            <a:ext cx="48965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/>
          <p:cNvSpPr/>
          <p:nvPr/>
        </p:nvSpPr>
        <p:spPr>
          <a:xfrm rot="5400000">
            <a:off x="0" y="0"/>
            <a:ext cx="6804248" cy="6804248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836712"/>
            <a:ext cx="796884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700" dirty="0" smtClean="0">
                <a:solidFill>
                  <a:schemeClr val="bg1"/>
                </a:solidFill>
                <a:latin typeface="Helvetica 95 Black" pitchFamily="34" charset="0"/>
              </a:rPr>
              <a:t>감</a:t>
            </a:r>
            <a:r>
              <a:rPr lang="ko-KR" altLang="en-US" sz="8000" dirty="0" smtClean="0">
                <a:latin typeface="Helvetica 95 Black" pitchFamily="34" charset="0"/>
              </a:rPr>
              <a:t>사합니다</a:t>
            </a:r>
            <a:endParaRPr lang="ko-KR" altLang="en-US" sz="1200" dirty="0">
              <a:latin typeface="Helvetica 95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4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H="1">
            <a:off x="3983904" y="1256728"/>
            <a:ext cx="48965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45385"/>
            <a:ext cx="470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I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Helvetica 95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456" y="41669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2D6C8C"/>
                </a:solidFill>
                <a:latin typeface="Helvetica 95 Black" pitchFamily="34" charset="0"/>
              </a:rPr>
              <a:t>I</a:t>
            </a:r>
            <a:endParaRPr lang="ko-KR" altLang="en-US" sz="3600" dirty="0"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829" y="1174429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latin typeface="Helvetica 95 Black" pitchFamily="34" charset="0"/>
              </a:rPr>
              <a:t>D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Helvetica 95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993" y="1556608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Helvetica 95 Black" pitchFamily="34" charset="0"/>
              </a:rPr>
              <a:t>E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Helvetica 95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159" y="1938787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2D6C8C"/>
                </a:solidFill>
                <a:latin typeface="Helvetica 95 Black" pitchFamily="34" charset="0"/>
              </a:rPr>
              <a:t>X</a:t>
            </a:r>
            <a:endParaRPr lang="ko-KR" altLang="en-US" sz="3600" dirty="0"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744" y="1741620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ca 95 Black" pitchFamily="34" charset="0"/>
              </a:rPr>
              <a:t>0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1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 95 Black" pitchFamily="34" charset="0"/>
              </a:rPr>
              <a:t>다이오드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란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?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Helvetica 95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2414" y="2996952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ca 95 Black" pitchFamily="34" charset="0"/>
              </a:rPr>
              <a:t>0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2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 95 Black" pitchFamily="34" charset="0"/>
              </a:rPr>
              <a:t>원리</a:t>
            </a:r>
            <a:endParaRPr lang="ko-KR" altLang="en-US" sz="1600" dirty="0">
              <a:solidFill>
                <a:srgbClr val="FF0000"/>
              </a:solidFill>
              <a:latin typeface="Helvetica 95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414" y="4273932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ca 95 Black" pitchFamily="34" charset="0"/>
              </a:rPr>
              <a:t>0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3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 95 Black" pitchFamily="34" charset="0"/>
              </a:rPr>
              <a:t>종류</a:t>
            </a:r>
            <a:endParaRPr lang="ko-KR" altLang="en-US" sz="1600" dirty="0">
              <a:solidFill>
                <a:srgbClr val="FF0000"/>
              </a:solidFill>
              <a:latin typeface="Helvetica 95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7647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2D6C8C"/>
                </a:solidFill>
              </a:rPr>
              <a:t>목 차</a:t>
            </a:r>
            <a:endParaRPr lang="ko-KR" altLang="en-US" dirty="0">
              <a:solidFill>
                <a:srgbClr val="2D6C8C"/>
              </a:solidFill>
            </a:endParaRPr>
          </a:p>
        </p:txBody>
      </p:sp>
      <p:sp>
        <p:nvSpPr>
          <p:cNvPr id="6146" name="AutoShape 2" descr="data:image/jpeg;base64,/9j/4AAQSkZJRgABAQAAAQABAAD/2wCEAAkGBhAQERMQExQQEhAUFBkXFRAXERIPEhUVFBMVFRMRExIXGyYeFyUjGhQSHy8hIycpLSwuFR8xNTAqNSYrLCkBCQoKDgwOGg8PGi0kHyQpLCksKSkpKSwpLCkpLCkpKSwsLCw2LSwsKSwpKSksKSosLCwsLCwpKSkpKSwpLCwpLP/AABEIAMIBAwMBIgACEQEDEQH/xAAcAAEAAgIDAQAAAAAAAAAAAAAABAUDBwECBgj/xAA7EAACAQIDBQUFCAIABwAAAAAAAQIDEQQhMQUSQVFhBhMicYEUMlKx8AcjM2KRocHhQtEIU1RykrLC/8QAGAEBAQEBAQAAAAAAAAAAAAAAAAIBAwT/xAAjEQEBAAICAQQCAwAAAAAAAAAAAQIRITESIjJBUWGRA0Jx/9oADAMBAAIRAxEAPwDeIAAAAAAAAAAAAAAAAAAAAAAAAAAAAAAAAAAAAAAAAAAAAAAAAAAAAAAAAAAAAADFicRGnFylov1b5Ipq3adUlKpVUY0Fm6iecF+ZPX0M2y3S+BG2ftKliIKrSnGpTlpKLuv6JJrQAAAAAAAAAAAAAAAAAAAAAAAAAAAAAAAAAAADHWrKKuwOK9dQV2eYxPaLEVpOGEpus1lKo33dGPRy4+WpnqUamMm43caSfjmuXwR6vnwXU9BhsLClBQhFRhFWUVojlzn/AIrp4OvtqpCo6GJcI1IvKUb9zeST3d96O3xW6GtvtH7TVa1RxpX9koVO730/BPEKLc3fjZXS9XxNndrth16brYmnHvE4ylZLeknuaSjxV0aE9v3Yxo1aSqUo7ztvOE1Ob8VSE0vC7KKs0093Q5TGzJ0mrF5sDt7Ww8t7elCe7GKqQ3U7R0U4vw1FbLNX6m2uzv2sUpuFPGQ9mnUipU6rf3dSLyUucL2fQ0NSwEJ1Pu6lPukoy38RalFO6+7mlffzaWWqvpmXu1dpV6c/HR9kqVaj77ESg8TSmopKKoqUXaCSb3Ytp3jmklbp5cud/js6fTVKrGSUotSi9Gmmn5NHc+buynbrF0cS1hpONGU2/ZptzpRhfj8Pp5H0HsPaLxGHp1nFRc433U7rVq6vztf1Oku+EpwAKAAw18VGHvO3W2S8+QGYAAAAAAAAAAAAAAAAAAAAAAAAA4lJJXegHFSooq70KCpWnipuEcor3pfD06nbG4ieIqd1TyivelyLnCYWNOKjH1fN82cvfdfCunOHw8acVCKsl9XZlAOqQ8f2t+zLB4+891Ua+veRStLpUho/PJnsAZZsfNm3+xWN2dOSlSpypVZvJx3sPKKu4/etrcteVl4Wec2lirqVNupGc6iqTjN7+7KMZRjad801N524I+sq+HhUi4TjGcJK0oSSlFrk08maw7Y/YpSrPvcI1Tl/08vw2lwpz1h5O68iLhzt0mTWnYDAxq4juZt03NNRqWTTlbwR8uvkfS2zqcI0qcYe5GEVHySSVzWOzPsz9jWGnJqeLeJhOTTe5So04yc4L4rvdu+bjbTPZWy34Om9K36/7uTjuZXbMtXpMAB2Q61J2V/ryKWVF4irut/dQ8U7Zb0v8Y+ViTj8U3lHN3tFc28r/P8AcmYLCqnBR1erfOT1ZF5umz7ZwAWwAAAAAAAAAAAAAAAAAAAAAcNlJtHHSqTVGn7z1fJfEzvtfabuqNPxVJZW/l+RL2XsxUY85yzlPi+hyt87qdKnHLJs/ARox3Vm+MuLZKAOkmkgANAAAACJtDFKEbc/qxluhAxlZzmktZeGPSOt/W295RiW9KmopRWiViBsrDN/ey1fu34Ln6/Isicfutv0EXH4jdVlq9eaXP8Ahf0Z6tVRTb/Ti3wS8yojF1Z7l78ajWnSKf7L1ZuV0xI2ZQ3vvX5QXJc/rgWRwlbJaHJsmoAANAAAAAABjWIg5OKlHeWsbq/6GQAAAAAAAAAAABU7a2x3f3cPFVlkoo7bb2zHDx5zllGK1bZi2HsmUfvqudaWdvhXJHLK+V8YqTXNZ9j7K7pOcvFVlnJ8uiLIA6SSTUTbsABoAAAAAOlWooq7KahB4io737uOvXp6/JHfamKc5RpQzb+r/wAlnhcMqcVFer5viznfVdfEV0zAEbG4jdVuL48l9ZL+jolB2njeCzd7RS1b0bXyXqTtn4Tu4JO2885PryXRaFfsjCucu/lppBcMst7+EXJzx59VVeOAAHRIAAAAAGLE1t2N+LyS6v6v6GUo9sYuTtGGcpPcgvN2lJf75RfMnK6mw2VerVc89yndJ85PX5t+peEfA4RUoRguGr5t5uT82SBjNTltAAUwAAAAACu2xtqnh4Nya3uEL3k3wSRYkDH7EoV5QnUgnKDunz/LLmtCct64bNfKr2FsudWftdfOb/DhqoLn9f6PRgDHGYzRbsABTAAAAAAIW0sZuRtxZKrVVFXZSYOLxNZzf4cMvN8iM8vidtkTdkYNxXeS96WnRf2WIBUmpot261JqKbfD6sUVWbr1e6XnOS0S5X/Zed+JK2vjd1Pkvn/V/wBWZtj4DuoXf4k85P5L0Rzy9V8f22cTabCCiklkkrJdEdgDqkAAAAAADiUkk28ktWBHxtWy3U7OXHkv8pfXFor9k4ffqSrP3Y+CmvLKUv8A59HzOuMqSqNRjlOpkvywWd/RZ+bRb0KKhFQirRirJeRHdayAAtgAAAAAAAAAAAAAAAAAAABW7a2pGjBt68Es2+iX7GWyTdbJtB2vjZVKkcPTzlLX8sU/FN/Wpd4XDRpwUI6L6bZW9ntmSpxdWp+PVzl+SP8AjTXlx6luRhP7XttvxA61Z7sW+Sb/AEOxgxqbpztruv5HRKqdHvK8IvNR8T62z/8AZpl4UuAqpV9cpwe76NNpenyMO1e1Pc1txQ3qa9+d9G+C8uP9HLCyTaq9ACJgNqUq6vTknzjfxK/NcCWdUgAAAAAQdoYhLwvRZy/iP1wRKrVVGLk+HDm+CRQyvXqqhw9+q1pbTdv108kyMrpsm1hsmje9Z6z93/s1v6vPysWRwlbJaHJUmowABoAAAAAAAAAAAAAAAAAADFicQqcXJuySPNbIpSxlf2if4NNvu18U/i8o/MbYxFTE144OKnBNb05NWtDi0+PI9LhcNGlCNOCtGKskcffl+Iv2xlAB2QAADxvaat7KlHNb0r0pJ2cWndq/C1/W/mUON7S0qFCpXqPehBXcb3lKT0gubbf7lX2n27LF4mpVhJSpQbpwineyhJpvo3K7/Tka37U7ZjiK8cO5btCjedXOzlJLOMVxdvCurZ5Nbz1OnbjXLFge2uJp4qWLhKUZzbbipW3U9FC+VkrWTNydj/tmoV1GGJtTlu+KreMLNaqdO91ws43WfA0JjqLk5V4KEqTetJWVPlGdPWGnHJ82Y8FTjUqU6cpQhGcknVk7Rgm85N8Dv+Yjh9kYfEQqRU4SjOEldSi1JNc00ZD522R2oxmyZzqQkqWDlVcKWGqudV1FGMW6qcLqzTi3JO15WRtjst9p+Dxr7qTVDEZXpTkt2V1dOE9HdNNeZUylTY9iAR8XiN1WXvPTpzk+iKYg7Vxtk3naN0rcZcX6aeb6GbY2CdOneStUnZy6coenzuQMBFYirdZ0qT/8pf43/dvq0X5zx9V8ldTQADokAAAAAAAAAAAAAAAAAAAAAcbq148zkAAAAAAA8n2p+z2hi261KXs2L/50EnGb4KtT0n569T547X9hMZgKjWIptb0nu14+KjUbd7xqcH+WVmfWZhxeDp1oSp1IQqU5K0oSipxkuTi8mZr6bt8Y0o1qX30N6O7Ld3093Nq+7bjkTMFRUYxm6Ma8qks05SUYRbsk9xrdbzd3klY3R2y+wyMrVMC/BGTk8DUm1B3tdUazzhdJZSuuqNPYzYlShWlCV8Jid63s7hUTSyteTvk+DzTJrY6YiFJJunVlVp0an4M1KMN2U/8ACSlmnZJ+6+JY9m9nVtp4+FKPhqVZ+KUVZU6cV4mlolGCsl0S4nnsRiXbu9xQe940st6SullwtnkuLZtL7MOx+IpUY46WFdTvs6NTeqKUIK8XJKm7x3tbtaWaJy9M22N8xdOhThC9oxioxXvSe6kklxbyKTaWPk5qlG0q9TJxTvuR5fy2VdCO0avhp0YUL5OrPflK3RzzPR7D2BHDJtt1K0vfqvV9FyRm7nxOGak5TNnYGNGmqceGr5t6skgHWTSQAGgAAAAAAAAAAAAAAAAAAAAAAAAAAAAAAAAVHaPsphNoQ7vEU1K3uVF4KtN/FTqLOPy53LcAaNr/APD9UjjKaVRVsFKd51G1CvCCzcZR0k37qlHndpG7qFCMIxhFKMIpRjFKyUUrJJdEkZAZpuwAGs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 descr="http://t1.gstatic.com/images?q=tbn:ANd9GcTPRmhc5WRcoEox8fQzSpw54fhOXppwVfTueLIQ6y_sk0ZyEwVbZFnv5ah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412776"/>
            <a:ext cx="2466975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3366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2606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072558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663556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319740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5296" y="1183230"/>
            <a:ext cx="8489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+mj-lt"/>
              </a:rPr>
              <a:t>전류</a:t>
            </a:r>
            <a:r>
              <a:rPr lang="ko-KR" altLang="en-US" sz="2400" dirty="0" smtClean="0">
                <a:latin typeface="+mj-lt"/>
              </a:rPr>
              <a:t>를 </a:t>
            </a:r>
            <a:r>
              <a:rPr lang="ko-KR" altLang="en-US" sz="2400" dirty="0" smtClean="0">
                <a:solidFill>
                  <a:srgbClr val="FF0000"/>
                </a:solidFill>
                <a:latin typeface="+mj-lt"/>
              </a:rPr>
              <a:t>한쪽 방향</a:t>
            </a:r>
            <a:r>
              <a:rPr lang="ko-KR" altLang="en-US" sz="2400" dirty="0" smtClean="0">
                <a:latin typeface="+mj-lt"/>
              </a:rPr>
              <a:t>으로만 흘리는 반도체 부품이다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 smtClean="0">
                <a:latin typeface="+mj-lt"/>
              </a:rPr>
              <a:t>전원장치에서 </a:t>
            </a:r>
            <a:r>
              <a:rPr lang="ko-KR" altLang="en-US" sz="2400" dirty="0" smtClean="0">
                <a:solidFill>
                  <a:srgbClr val="FF0000"/>
                </a:solidFill>
                <a:latin typeface="+mj-lt"/>
              </a:rPr>
              <a:t>교류 전류를 직류 전류로 </a:t>
            </a:r>
            <a:r>
              <a:rPr lang="ko-KR" altLang="en-US" sz="2400" dirty="0" smtClean="0">
                <a:latin typeface="+mj-lt"/>
              </a:rPr>
              <a:t>바꾸는 </a:t>
            </a:r>
            <a:r>
              <a:rPr lang="ko-KR" altLang="en-US" sz="2400" dirty="0" smtClean="0">
                <a:solidFill>
                  <a:srgbClr val="FF0000"/>
                </a:solidFill>
                <a:latin typeface="+mj-lt"/>
              </a:rPr>
              <a:t>정류기</a:t>
            </a:r>
            <a:r>
              <a:rPr lang="ko-KR" altLang="en-US" sz="2400" dirty="0" smtClean="0">
                <a:latin typeface="+mj-lt"/>
              </a:rPr>
              <a:t>로서의 용도</a:t>
            </a:r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+mj-lt"/>
              </a:rPr>
              <a:t>라디오의 고주파</a:t>
            </a:r>
            <a:r>
              <a:rPr lang="ko-KR" altLang="en-US" sz="2400" dirty="0" smtClean="0">
                <a:latin typeface="+mj-lt"/>
              </a:rPr>
              <a:t>에서 꺼내는 </a:t>
            </a:r>
            <a:r>
              <a:rPr lang="ko-KR" altLang="en-US" sz="2400" dirty="0" err="1" smtClean="0">
                <a:solidFill>
                  <a:srgbClr val="FF0000"/>
                </a:solidFill>
                <a:latin typeface="+mj-lt"/>
              </a:rPr>
              <a:t>검파용</a:t>
            </a:r>
            <a:r>
              <a:rPr lang="ko-KR" altLang="en-US" sz="2400" dirty="0" smtClean="0">
                <a:solidFill>
                  <a:srgbClr val="FF0000"/>
                </a:solidFill>
                <a:latin typeface="+mj-lt"/>
              </a:rPr>
              <a:t> 전류의 </a:t>
            </a:r>
            <a:r>
              <a:rPr lang="en-US" altLang="ko-KR" sz="2400" dirty="0" smtClean="0">
                <a:solidFill>
                  <a:srgbClr val="FF0000"/>
                </a:solidFill>
                <a:latin typeface="+mj-lt"/>
              </a:rPr>
              <a:t>ON/OFF</a:t>
            </a:r>
            <a:r>
              <a:rPr lang="ko-KR" altLang="en-US" sz="2400" dirty="0" smtClean="0">
                <a:solidFill>
                  <a:srgbClr val="FF0000"/>
                </a:solidFill>
                <a:latin typeface="+mj-lt"/>
              </a:rPr>
              <a:t>를 제어</a:t>
            </a:r>
            <a:r>
              <a:rPr lang="ko-KR" altLang="en-US" sz="2400" dirty="0" smtClean="0">
                <a:latin typeface="+mj-lt"/>
              </a:rPr>
              <a:t>하는 </a:t>
            </a:r>
            <a:r>
              <a:rPr lang="ko-KR" altLang="en-US" sz="2400" dirty="0" err="1" smtClean="0">
                <a:solidFill>
                  <a:srgbClr val="FF0000"/>
                </a:solidFill>
                <a:latin typeface="+mj-lt"/>
              </a:rPr>
              <a:t>스위칭</a:t>
            </a:r>
            <a:r>
              <a:rPr lang="ko-KR" alt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용도로 쓰인다</a:t>
            </a:r>
            <a:r>
              <a:rPr lang="en-US" altLang="ko-KR" sz="2400" dirty="0" smtClean="0">
                <a:latin typeface="+mj-lt"/>
              </a:rPr>
              <a:t>. 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5122" name="Picture 2" descr="http://sewoon.com/elect_data/image/ele_0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509120"/>
            <a:ext cx="1584176" cy="108012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043608" y="4797152"/>
            <a:ext cx="202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Anode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+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8" y="4797152"/>
            <a:ext cx="202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</a:t>
            </a:r>
            <a:r>
              <a:rPr lang="en-US" altLang="ko-KR" sz="2400" dirty="0" smtClean="0">
                <a:solidFill>
                  <a:srgbClr val="FF0000"/>
                </a:solidFill>
              </a:rPr>
              <a:t>athode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-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원리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7504" y="1052736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</a:t>
            </a:r>
            <a:r>
              <a:rPr lang="ko-KR" altLang="en-US" dirty="0" smtClean="0"/>
              <a:t>형 반도체와 </a:t>
            </a:r>
            <a:r>
              <a:rPr lang="en-US" altLang="ko-KR" dirty="0" smtClean="0"/>
              <a:t>N</a:t>
            </a:r>
            <a:r>
              <a:rPr lang="ko-KR" altLang="en-US" dirty="0" smtClean="0"/>
              <a:t>형 반도체를 접합하게 되면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ko-KR" altLang="en-US" dirty="0" smtClean="0">
                <a:solidFill>
                  <a:srgbClr val="FF0000"/>
                </a:solidFill>
              </a:rPr>
              <a:t>형의 정공</a:t>
            </a:r>
            <a:r>
              <a:rPr lang="ko-KR" altLang="en-US" dirty="0" smtClean="0"/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형의 전자</a:t>
            </a:r>
            <a:r>
              <a:rPr lang="ko-KR" altLang="en-US" dirty="0" smtClean="0"/>
              <a:t>가 접합영역에서 결합하여 </a:t>
            </a:r>
            <a:r>
              <a:rPr lang="ko-KR" altLang="en-US" dirty="0" err="1" smtClean="0">
                <a:solidFill>
                  <a:srgbClr val="FF0000"/>
                </a:solidFill>
              </a:rPr>
              <a:t>공핍층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공핍층은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정공이나 전자가 없는 절연영역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전자나 정공이 </a:t>
            </a:r>
            <a:r>
              <a:rPr lang="ko-KR" altLang="en-US" dirty="0" err="1" smtClean="0"/>
              <a:t>공핍층을</a:t>
            </a:r>
            <a:r>
              <a:rPr lang="ko-KR" altLang="en-US" dirty="0" smtClean="0"/>
              <a:t> 통과하기 위해서는 </a:t>
            </a:r>
            <a:r>
              <a:rPr lang="ko-KR" altLang="en-US" dirty="0" smtClean="0">
                <a:solidFill>
                  <a:srgbClr val="FF0000"/>
                </a:solidFill>
              </a:rPr>
              <a:t>일정 이상의 전압이 필요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전압을 </a:t>
            </a:r>
            <a:r>
              <a:rPr lang="ko-KR" altLang="en-US" dirty="0" smtClean="0">
                <a:solidFill>
                  <a:srgbClr val="FF0000"/>
                </a:solidFill>
              </a:rPr>
              <a:t>전위장벽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실리콘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Si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0.7V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게르마늄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Ge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0.3V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3554" name="Picture 2" descr="http://image.made-in-china.com/2f0j00rBstUZlKknkF/Signal-Rectifier-Zener-Diode-1N4007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005064"/>
            <a:ext cx="2448272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원리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7504" y="1052736"/>
            <a:ext cx="889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순방향</a:t>
            </a:r>
            <a:r>
              <a:rPr lang="ko-KR" altLang="en-US" dirty="0" smtClean="0"/>
              <a:t> 바이어스</a:t>
            </a:r>
            <a:r>
              <a:rPr lang="en-US" altLang="ko-KR" dirty="0" smtClean="0"/>
              <a:t>(+ : P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- : N</a:t>
            </a:r>
            <a:r>
              <a:rPr lang="ko-KR" altLang="en-US" dirty="0" smtClean="0"/>
              <a:t>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바이어스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전류의 흐름의 방향</a:t>
            </a:r>
            <a:r>
              <a:rPr lang="ko-KR" altLang="en-US" dirty="0" smtClean="0"/>
              <a:t>을 결정 하는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24944"/>
            <a:ext cx="29813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9512" y="23488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인가 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2971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004048" y="23488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인가 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3648" y="486916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양전위가</a:t>
            </a:r>
            <a:r>
              <a:rPr lang="ko-KR" altLang="en-US" dirty="0" smtClean="0"/>
              <a:t> 가해진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ko-KR" altLang="en-US" dirty="0" smtClean="0">
                <a:solidFill>
                  <a:srgbClr val="FF0000"/>
                </a:solidFill>
              </a:rPr>
              <a:t>형의 정공이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형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음전위가</a:t>
            </a:r>
            <a:r>
              <a:rPr lang="ko-KR" altLang="en-US" dirty="0" smtClean="0"/>
              <a:t> 가해진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형의 전자가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ko-KR" altLang="en-US" dirty="0" smtClean="0">
                <a:solidFill>
                  <a:srgbClr val="FF0000"/>
                </a:solidFill>
              </a:rPr>
              <a:t>형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공핍층이</a:t>
            </a:r>
            <a:r>
              <a:rPr lang="ko-KR" altLang="en-US" dirty="0" smtClean="0">
                <a:solidFill>
                  <a:srgbClr val="FF0000"/>
                </a:solidFill>
              </a:rPr>
              <a:t> 축소되며 전류가 </a:t>
            </a:r>
            <a:r>
              <a:rPr lang="ko-KR" altLang="en-US" dirty="0" err="1" smtClean="0">
                <a:solidFill>
                  <a:srgbClr val="FF0000"/>
                </a:solidFill>
              </a:rPr>
              <a:t>흐르게됨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원리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7504" y="1052736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역</a:t>
            </a:r>
            <a:r>
              <a:rPr lang="ko-KR" altLang="en-US" dirty="0" smtClean="0">
                <a:solidFill>
                  <a:srgbClr val="FF0000"/>
                </a:solidFill>
              </a:rPr>
              <a:t>방</a:t>
            </a:r>
            <a:r>
              <a:rPr lang="ko-KR" altLang="en-US" dirty="0" smtClean="0">
                <a:solidFill>
                  <a:srgbClr val="FF0000"/>
                </a:solidFill>
              </a:rPr>
              <a:t>향</a:t>
            </a:r>
            <a:r>
              <a:rPr lang="ko-KR" altLang="en-US" dirty="0" smtClean="0"/>
              <a:t> 바이어스</a:t>
            </a:r>
            <a:r>
              <a:rPr lang="en-US" altLang="ko-KR" dirty="0" smtClean="0"/>
              <a:t>(- : P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+ : N</a:t>
            </a:r>
            <a:r>
              <a:rPr lang="ko-KR" altLang="en-US" dirty="0" smtClean="0"/>
              <a:t>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23488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인가 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048" y="23488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인가 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3648" y="486916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음전위가</a:t>
            </a:r>
            <a:r>
              <a:rPr lang="ko-KR" altLang="en-US" dirty="0" smtClean="0"/>
              <a:t> 가해진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ko-KR" altLang="en-US" dirty="0" smtClean="0">
                <a:solidFill>
                  <a:srgbClr val="FF0000"/>
                </a:solidFill>
              </a:rPr>
              <a:t>형의 정공이 </a:t>
            </a:r>
            <a:r>
              <a:rPr lang="ko-KR" altLang="en-US" dirty="0" err="1" smtClean="0">
                <a:solidFill>
                  <a:srgbClr val="FF0000"/>
                </a:solidFill>
              </a:rPr>
              <a:t>전원쪽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양전위가</a:t>
            </a:r>
            <a:r>
              <a:rPr lang="ko-KR" altLang="en-US" dirty="0" smtClean="0"/>
              <a:t> 가해진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형의 전자도 </a:t>
            </a:r>
            <a:r>
              <a:rPr lang="ko-KR" altLang="en-US" dirty="0" err="1" smtClean="0">
                <a:solidFill>
                  <a:srgbClr val="FF0000"/>
                </a:solidFill>
              </a:rPr>
              <a:t>전원쪽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공핍층이</a:t>
            </a:r>
            <a:r>
              <a:rPr lang="ko-KR" altLang="en-US" dirty="0" smtClean="0">
                <a:solidFill>
                  <a:srgbClr val="FF0000"/>
                </a:solidFill>
              </a:rPr>
              <a:t> 증가됨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역방향 누설전류 외에 전류 흐르지 못함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24944"/>
            <a:ext cx="29622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924944"/>
            <a:ext cx="29146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원리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6005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51520" y="501317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순방향</a:t>
            </a:r>
            <a:r>
              <a:rPr lang="ko-KR" altLang="en-US" dirty="0" smtClean="0"/>
              <a:t>으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전압을 가했을 경우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약간의 전압에서도 순방향의 전류는 쉽게 흐른다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종류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30040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95536" y="11247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정류 </a:t>
            </a:r>
            <a:r>
              <a:rPr lang="ko-KR" altLang="en-US" dirty="0" smtClean="0"/>
              <a:t>다이오드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016" y="3967896"/>
            <a:ext cx="889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가장 일반적인 다이오드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정류다이오드는 용도에 따라서 </a:t>
            </a:r>
            <a:r>
              <a:rPr lang="ko-KR" altLang="en-US" dirty="0" err="1" smtClean="0">
                <a:solidFill>
                  <a:srgbClr val="FF0000"/>
                </a:solidFill>
              </a:rPr>
              <a:t>저전압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고전압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소전류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대전류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등 여러 종류가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전류 용량이 클수록 다이오드의 몸체가 커지게 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308229" y="836712"/>
            <a:ext cx="9376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87" y="26064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6C8C"/>
                </a:solidFill>
                <a:latin typeface="Helvetica 95 Black" pitchFamily="34" charset="0"/>
              </a:rPr>
              <a:t>다이오드의 종류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6C8C"/>
              </a:solidFill>
              <a:latin typeface="Helvetica 95 Black" pitchFamily="34" charset="0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8244408" y="5974973"/>
            <a:ext cx="899591" cy="899591"/>
          </a:xfrm>
          <a:prstGeom prst="rtTriangle">
            <a:avLst/>
          </a:prstGeom>
          <a:solidFill>
            <a:srgbClr val="2D6C8C"/>
          </a:solidFill>
          <a:ln>
            <a:solidFill>
              <a:srgbClr val="2D6C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718267" y="64488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/>
          <p:nvPr/>
        </p:nvGrpSpPr>
        <p:grpSpPr>
          <a:xfrm>
            <a:off x="4067944" y="240903"/>
            <a:ext cx="1296144" cy="307777"/>
            <a:chOff x="2764978" y="240903"/>
            <a:chExt cx="1296144" cy="307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64978" y="246775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2409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5658942" y="240903"/>
            <a:ext cx="1500732" cy="307777"/>
            <a:chOff x="4355976" y="229028"/>
            <a:chExt cx="1500732" cy="30777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23436" y="234142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229028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원리</a:t>
              </a:r>
              <a:endPara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24"/>
          <p:cNvGrpSpPr/>
          <p:nvPr/>
        </p:nvGrpSpPr>
        <p:grpSpPr>
          <a:xfrm>
            <a:off x="7315126" y="240903"/>
            <a:ext cx="1500732" cy="307777"/>
            <a:chOff x="6012160" y="217153"/>
            <a:chExt cx="1500732" cy="307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81894" y="221509"/>
              <a:ext cx="1296144" cy="254496"/>
            </a:xfrm>
            <a:prstGeom prst="roundRect">
              <a:avLst/>
            </a:prstGeom>
            <a:solidFill>
              <a:srgbClr val="2D6C8C"/>
            </a:solidFill>
            <a:ln>
              <a:solidFill>
                <a:srgbClr val="2D6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17153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다이오드의 종류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5536" y="11247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스위칭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다이오드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016" y="3967896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고주파 전류와 같이 빠른 속도로 극성이 바뀌는 전류도 적은 손실로 정류함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검파</a:t>
            </a:r>
            <a:r>
              <a:rPr lang="ko-KR" altLang="en-US" dirty="0" smtClean="0"/>
              <a:t> 다이오드로 쓸 경우는 포화전압을 줄이기 위하여 </a:t>
            </a:r>
            <a:r>
              <a:rPr lang="ko-KR" altLang="en-US" dirty="0" err="1" smtClean="0">
                <a:solidFill>
                  <a:srgbClr val="FF0000"/>
                </a:solidFill>
              </a:rPr>
              <a:t>쇼트키</a:t>
            </a:r>
            <a:r>
              <a:rPr lang="ko-KR" altLang="en-US" dirty="0" smtClean="0">
                <a:solidFill>
                  <a:srgbClr val="FF0000"/>
                </a:solidFill>
              </a:rPr>
              <a:t> 다이오드</a:t>
            </a:r>
            <a:r>
              <a:rPr lang="ko-KR" altLang="en-US" dirty="0" smtClean="0"/>
              <a:t>를 쓰는 경우</a:t>
            </a:r>
            <a:endParaRPr lang="en-US" altLang="ko-KR" dirty="0" smtClean="0"/>
          </a:p>
          <a:p>
            <a:r>
              <a:rPr lang="ko-KR" altLang="en-US" dirty="0" smtClean="0"/>
              <a:t>가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2664296" cy="202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278359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447</Words>
  <Application>Microsoft Office PowerPoint</Application>
  <PresentationFormat>화면 슬라이드 쇼(4:3)</PresentationFormat>
  <Paragraphs>143</Paragraphs>
  <Slides>14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WINDOWS</cp:lastModifiedBy>
  <cp:revision>72</cp:revision>
  <dcterms:created xsi:type="dcterms:W3CDTF">2012-06-13T07:25:56Z</dcterms:created>
  <dcterms:modified xsi:type="dcterms:W3CDTF">2013-09-22T06:19:41Z</dcterms:modified>
</cp:coreProperties>
</file>