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8" r:id="rId5"/>
    <p:sldId id="261" r:id="rId6"/>
    <p:sldId id="263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3002" autoAdjust="0"/>
  </p:normalViewPr>
  <p:slideViewPr>
    <p:cSldViewPr showGuides="1">
      <p:cViewPr>
        <p:scale>
          <a:sx n="75" d="100"/>
          <a:sy n="75" d="100"/>
        </p:scale>
        <p:origin x="-132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BA5D2-9EF5-4109-B53E-8F513BC61C8A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0F01B-E354-4707-9769-751519C89C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81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017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74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041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502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96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9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17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11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666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40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46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D85E-8AC6-440D-AEC8-E391E40236A2}" type="datetimeFigureOut">
              <a:rPr lang="ko-KR" altLang="en-US" smtClean="0"/>
              <a:pPr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1806-A321-4521-9BBB-13F9BB2255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05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05656" y="341288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1961545"/>
            <a:ext cx="6804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저항 </a:t>
            </a:r>
            <a:r>
              <a:rPr lang="ko-KR" altLang="en-US" sz="4800" dirty="0" err="1">
                <a:latin typeface="HY강M" pitchFamily="18" charset="-127"/>
                <a:ea typeface="HY강M" pitchFamily="18" charset="-127"/>
              </a:rPr>
              <a:t>에</a:t>
            </a:r>
            <a:r>
              <a:rPr lang="ko-KR" altLang="en-US" sz="4800" dirty="0" err="1" smtClean="0">
                <a:latin typeface="HY강M" pitchFamily="18" charset="-127"/>
                <a:ea typeface="HY강M" pitchFamily="18" charset="-127"/>
              </a:rPr>
              <a:t>대해서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393" y="4225255"/>
            <a:ext cx="2647950" cy="17240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36096" y="4028757"/>
            <a:ext cx="2078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안주홍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6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275749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종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류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3693"/>
            <a:ext cx="1545147" cy="1216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5576" y="15475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</a:t>
            </a:r>
            <a:r>
              <a:rPr lang="ko-KR" altLang="en-US" dirty="0"/>
              <a:t>속</a:t>
            </a:r>
            <a:r>
              <a:rPr lang="ko-KR" altLang="en-US" dirty="0" smtClean="0"/>
              <a:t>피막저항기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1268760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저항온도계수가 </a:t>
            </a:r>
            <a:r>
              <a:rPr lang="ko-KR" altLang="en-US" dirty="0" smtClean="0">
                <a:solidFill>
                  <a:srgbClr val="FF0000"/>
                </a:solidFill>
              </a:rPr>
              <a:t>낮다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내열성</a:t>
            </a:r>
            <a:r>
              <a:rPr lang="ko-KR" altLang="en-US" dirty="0" smtClean="0"/>
              <a:t>이 우수하다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고주파 특성이 </a:t>
            </a:r>
            <a:r>
              <a:rPr lang="ko-KR" altLang="en-US" dirty="0" smtClean="0"/>
              <a:t>양호하다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가격이 비싸다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0050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산화금속피막저항기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90420"/>
            <a:ext cx="1600689" cy="13737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10024" y="4189730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소형이면서 </a:t>
            </a:r>
            <a:r>
              <a:rPr lang="ko-KR" altLang="en-US" dirty="0" smtClean="0">
                <a:solidFill>
                  <a:srgbClr val="FF0000"/>
                </a:solidFill>
              </a:rPr>
              <a:t>큰 전력에 </a:t>
            </a:r>
            <a:r>
              <a:rPr lang="ko-KR" altLang="en-US" dirty="0" smtClean="0"/>
              <a:t>견딜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내열성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불연성이 </a:t>
            </a:r>
            <a:r>
              <a:rPr lang="ko-KR" altLang="en-US" dirty="0" smtClean="0"/>
              <a:t>우수하다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온도계수가 </a:t>
            </a:r>
            <a:r>
              <a:rPr lang="ko-KR" altLang="en-US" dirty="0" smtClean="0">
                <a:solidFill>
                  <a:srgbClr val="FF0000"/>
                </a:solidFill>
              </a:rPr>
              <a:t>금속피막저항기</a:t>
            </a:r>
            <a:r>
              <a:rPr lang="ko-KR" altLang="en-US" dirty="0" smtClean="0"/>
              <a:t>에 비하여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83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275749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종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류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15475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시멘트저항기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1268760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불연성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방열특성</a:t>
            </a:r>
            <a:r>
              <a:rPr lang="ko-KR" altLang="en-US" dirty="0" smtClean="0"/>
              <a:t>이 우수하다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무게가 무겁다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부피가 크다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552" y="40050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</a:t>
            </a:r>
            <a:r>
              <a:rPr lang="ko-KR" altLang="en-US" dirty="0"/>
              <a:t>크</a:t>
            </a:r>
            <a:r>
              <a:rPr lang="ko-KR" altLang="en-US" dirty="0" smtClean="0"/>
              <a:t>저항기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10024" y="364502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자동조립</a:t>
            </a:r>
            <a:r>
              <a:rPr lang="ko-KR" altLang="en-US" dirty="0" smtClean="0"/>
              <a:t>이 용이하다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고밀도 실장으로 </a:t>
            </a:r>
            <a:r>
              <a:rPr lang="ko-KR" altLang="en-US" dirty="0" smtClean="0"/>
              <a:t>실장면적이 </a:t>
            </a:r>
            <a:r>
              <a:rPr lang="ko-KR" altLang="en-US" dirty="0" smtClean="0">
                <a:solidFill>
                  <a:srgbClr val="FF0000"/>
                </a:solidFill>
              </a:rPr>
              <a:t>감소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납땜의 관리가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고가이다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036" y="2136770"/>
            <a:ext cx="14573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905" y="4471580"/>
            <a:ext cx="1495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362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275749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종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류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984" y="1509713"/>
            <a:ext cx="1919708" cy="17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384" y="3861048"/>
            <a:ext cx="1941308" cy="171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11960" y="170080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가변저항기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2815768"/>
            <a:ext cx="509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저항 값을 바꿀 수 </a:t>
            </a:r>
            <a:r>
              <a:rPr lang="ko-KR" altLang="en-US" dirty="0" smtClean="0"/>
              <a:t>있는 형태의 저항기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볼륨</a:t>
            </a:r>
            <a:r>
              <a:rPr lang="ko-KR" altLang="en-US" dirty="0" smtClean="0"/>
              <a:t>이라고 부르기도 하며 손잡이를 돌려서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저항 값을 가감하는 가변저항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98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85720" y="142852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전압분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배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7"/>
            <a:ext cx="2016224" cy="239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1571612"/>
            <a:ext cx="280037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428992" y="107154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Vout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3V</a:t>
            </a:r>
            <a:r>
              <a:rPr lang="en-US" altLang="ko-KR" dirty="0" smtClean="0"/>
              <a:t>      Vin=</a:t>
            </a:r>
            <a:r>
              <a:rPr lang="en-US" altLang="ko-KR" dirty="0" smtClean="0">
                <a:solidFill>
                  <a:srgbClr val="FF0000"/>
                </a:solidFill>
              </a:rPr>
              <a:t>5V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5140" y="1785926"/>
            <a:ext cx="142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</a:t>
            </a:r>
            <a:r>
              <a:rPr lang="en-US" altLang="ko-KR" dirty="0" smtClean="0">
                <a:solidFill>
                  <a:srgbClr val="FF0000"/>
                </a:solidFill>
              </a:rPr>
              <a:t> 3</a:t>
            </a:r>
          </a:p>
          <a:p>
            <a:endParaRPr lang="en-US" altLang="ko-KR" baseline="-25000" dirty="0" smtClean="0"/>
          </a:p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1  </a:t>
            </a:r>
            <a:r>
              <a:rPr lang="en-US" altLang="ko-KR" dirty="0" smtClean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643314"/>
            <a:ext cx="250152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429256" y="3571876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= 3/2+3 × 5V </a:t>
            </a:r>
          </a:p>
          <a:p>
            <a:r>
              <a:rPr lang="en-US" altLang="ko-KR" sz="2400" dirty="0" smtClean="0"/>
              <a:t>= </a:t>
            </a:r>
            <a:r>
              <a:rPr lang="en-US" altLang="ko-KR" sz="2400" dirty="0" smtClean="0">
                <a:solidFill>
                  <a:srgbClr val="FF0000"/>
                </a:solidFill>
              </a:rPr>
              <a:t>3V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23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843808" y="2695100"/>
            <a:ext cx="3744416" cy="1323784"/>
            <a:chOff x="2166269" y="2695100"/>
            <a:chExt cx="3744416" cy="13237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2166269" y="2695100"/>
              <a:ext cx="1008112" cy="132378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246389" y="3147757"/>
              <a:ext cx="2664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감사합니다</a:t>
              </a:r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503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2501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03237" y="1196752"/>
            <a:ext cx="3337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6948" y="3068960"/>
            <a:ext cx="2617447" cy="718422"/>
            <a:chOff x="251520" y="260648"/>
            <a:chExt cx="2617447" cy="71842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251520" y="260648"/>
              <a:ext cx="504056" cy="66189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3834" y="394295"/>
              <a:ext cx="2065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</a:p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저항이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05" t="15940" r="72108" b="22348"/>
          <a:stretch/>
        </p:blipFill>
        <p:spPr>
          <a:xfrm>
            <a:off x="2696323" y="3068960"/>
            <a:ext cx="504056" cy="6618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48637" y="3202607"/>
            <a:ext cx="206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02</a:t>
            </a: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저항의 역할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665698" y="3068960"/>
            <a:ext cx="2617447" cy="718422"/>
            <a:chOff x="251520" y="260648"/>
            <a:chExt cx="2617447" cy="71842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251520" y="260648"/>
              <a:ext cx="504056" cy="66189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03834" y="394295"/>
              <a:ext cx="2065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</a:p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읽는법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35073" y="3068960"/>
            <a:ext cx="2617447" cy="718422"/>
            <a:chOff x="251520" y="260648"/>
            <a:chExt cx="2617447" cy="71842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251520" y="260648"/>
              <a:ext cx="504056" cy="66189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03834" y="394295"/>
              <a:ext cx="2065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04</a:t>
              </a:r>
            </a:p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종류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827584" y="41372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7584" y="2708920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26948" y="4437112"/>
            <a:ext cx="2617447" cy="718422"/>
            <a:chOff x="251520" y="260648"/>
            <a:chExt cx="2617447" cy="718422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251520" y="260648"/>
              <a:ext cx="504056" cy="66189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03834" y="394295"/>
              <a:ext cx="2065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05</a:t>
              </a:r>
            </a:p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전압분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2573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저항이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란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823" y="1383216"/>
            <a:ext cx="2014433" cy="150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73314"/>
            <a:ext cx="547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전기의 흐름을 </a:t>
            </a:r>
            <a:r>
              <a:rPr lang="ko-KR" altLang="en-US" dirty="0" smtClean="0">
                <a:solidFill>
                  <a:srgbClr val="FF0000"/>
                </a:solidFill>
              </a:rPr>
              <a:t>방해</a:t>
            </a:r>
            <a:r>
              <a:rPr lang="ko-KR" altLang="en-US" dirty="0" smtClean="0"/>
              <a:t>하는 것으로 전류가 흐르는 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방해하여 흐르는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전류량을</a:t>
            </a:r>
            <a:r>
              <a:rPr lang="ko-KR" altLang="en-US" dirty="0" smtClean="0">
                <a:solidFill>
                  <a:srgbClr val="FF0000"/>
                </a:solidFill>
              </a:rPr>
              <a:t> 제어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하는것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807" y="3669705"/>
            <a:ext cx="1655680" cy="71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76551" y="4482911"/>
            <a:ext cx="100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기호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34404"/>
            <a:ext cx="876473" cy="85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96136" y="4509120"/>
            <a:ext cx="178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Ohm(</a:t>
            </a:r>
            <a:r>
              <a:rPr lang="ko-KR" altLang="en-US" sz="2400" dirty="0" smtClean="0">
                <a:solidFill>
                  <a:srgbClr val="FF0000"/>
                </a:solidFill>
              </a:rPr>
              <a:t>옴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35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저항이란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1182772"/>
            <a:ext cx="547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온도가 일정한 상태에서 </a:t>
            </a:r>
            <a:r>
              <a:rPr lang="ko-KR" altLang="en-US" dirty="0" smtClean="0">
                <a:solidFill>
                  <a:srgbClr val="FF0000"/>
                </a:solidFill>
              </a:rPr>
              <a:t>단면적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반비례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저항체의 길이</a:t>
            </a:r>
            <a:r>
              <a:rPr lang="ko-KR" altLang="en-US" dirty="0" smtClean="0"/>
              <a:t>에 </a:t>
            </a:r>
            <a:r>
              <a:rPr lang="ko-KR" altLang="en-US" dirty="0" smtClean="0">
                <a:solidFill>
                  <a:srgbClr val="FF0000"/>
                </a:solidFill>
              </a:rPr>
              <a:t>비례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0304" y="3645024"/>
            <a:ext cx="18478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4040" y="2839778"/>
            <a:ext cx="1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직렬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68583" y="2802490"/>
            <a:ext cx="1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병</a:t>
            </a:r>
            <a:r>
              <a:rPr lang="ko-KR" altLang="en-US" dirty="0">
                <a:solidFill>
                  <a:srgbClr val="FF0000"/>
                </a:solidFill>
              </a:rPr>
              <a:t>렬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47971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저항 </a:t>
            </a:r>
            <a:r>
              <a:rPr lang="ko-KR" altLang="en-US" dirty="0" smtClean="0">
                <a:solidFill>
                  <a:srgbClr val="FF0000"/>
                </a:solidFill>
              </a:rPr>
              <a:t>증가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59286"/>
            <a:ext cx="16383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20072" y="47971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ko-KR" altLang="en-US" smtClean="0"/>
              <a:t>저항 </a:t>
            </a:r>
            <a:r>
              <a:rPr lang="ko-KR" altLang="en-US" smtClean="0">
                <a:solidFill>
                  <a:srgbClr val="FF0000"/>
                </a:solidFill>
              </a:rPr>
              <a:t>감</a:t>
            </a:r>
            <a:r>
              <a:rPr lang="ko-KR" altLang="en-US">
                <a:solidFill>
                  <a:srgbClr val="FF0000"/>
                </a:solidFill>
              </a:rPr>
              <a:t>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58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역할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393" y="2132856"/>
            <a:ext cx="18192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6" y="1452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플로팅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floationg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7784" y="2560182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핀에 </a:t>
            </a:r>
            <a:r>
              <a:rPr lang="en-US" altLang="ko-KR" dirty="0" smtClean="0"/>
              <a:t>5V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0V</a:t>
            </a:r>
            <a:r>
              <a:rPr lang="ko-KR" altLang="en-US" dirty="0" smtClean="0"/>
              <a:t>도 입력이 안된 상태가 되면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핀은 자신에게 무엇이 입력되었는지 </a:t>
            </a:r>
            <a:r>
              <a:rPr lang="ko-KR" altLang="en-US" dirty="0" smtClean="0">
                <a:solidFill>
                  <a:srgbClr val="FF0000"/>
                </a:solidFill>
              </a:rPr>
              <a:t>모르는 상태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상태를 </a:t>
            </a:r>
            <a:r>
              <a:rPr lang="ko-KR" altLang="en-US" dirty="0" err="1" smtClean="0">
                <a:solidFill>
                  <a:srgbClr val="FF0000"/>
                </a:solidFill>
              </a:rPr>
              <a:t>플로팅</a:t>
            </a:r>
            <a:r>
              <a:rPr lang="ko-KR" altLang="en-US" dirty="0" err="1" smtClean="0"/>
              <a:t>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1761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역할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1249968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풀업</a:t>
            </a:r>
            <a:r>
              <a:rPr lang="en-US" altLang="ko-KR" dirty="0" smtClean="0"/>
              <a:t>(pull-up)</a:t>
            </a:r>
            <a:r>
              <a:rPr lang="ko-KR" altLang="en-US" dirty="0" smtClean="0">
                <a:solidFill>
                  <a:srgbClr val="FF0000"/>
                </a:solidFill>
              </a:rPr>
              <a:t> 저항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199635" cy="308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95936" y="1748422"/>
            <a:ext cx="662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저항을 연결하면 </a:t>
            </a:r>
            <a:r>
              <a:rPr lang="ko-KR" altLang="en-US" dirty="0" smtClean="0">
                <a:solidFill>
                  <a:srgbClr val="FF0000"/>
                </a:solidFill>
              </a:rPr>
              <a:t>스위치가 </a:t>
            </a:r>
            <a:r>
              <a:rPr lang="en-US" altLang="ko-KR" dirty="0" smtClean="0">
                <a:solidFill>
                  <a:srgbClr val="FF0000"/>
                </a:solidFill>
              </a:rPr>
              <a:t>off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5V</a:t>
            </a:r>
            <a:r>
              <a:rPr lang="ko-KR" altLang="en-US" dirty="0" smtClean="0"/>
              <a:t>의 전압이 즉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3391832"/>
            <a:ext cx="6623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스위치를 닫으면 대부분의 전류는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GND</a:t>
            </a:r>
            <a:r>
              <a:rPr lang="ko-KR" altLang="en-US" dirty="0" smtClean="0">
                <a:solidFill>
                  <a:srgbClr val="FF0000"/>
                </a:solidFill>
              </a:rPr>
              <a:t>로 흐르게 </a:t>
            </a:r>
            <a:r>
              <a:rPr lang="ko-KR" altLang="en-US" dirty="0" smtClean="0"/>
              <a:t>되어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값 </a:t>
            </a:r>
            <a:r>
              <a:rPr lang="ko-KR" altLang="en-US" dirty="0" smtClean="0">
                <a:solidFill>
                  <a:srgbClr val="FF0000"/>
                </a:solidFill>
              </a:rPr>
              <a:t>즉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538" y="5363924"/>
            <a:ext cx="5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저항을 </a:t>
            </a:r>
            <a:r>
              <a:rPr lang="en-US" altLang="ko-KR" dirty="0" smtClean="0">
                <a:solidFill>
                  <a:srgbClr val="FF0000"/>
                </a:solidFill>
              </a:rPr>
              <a:t>VCC</a:t>
            </a:r>
            <a:r>
              <a:rPr lang="ko-KR" altLang="en-US" dirty="0" smtClean="0">
                <a:solidFill>
                  <a:srgbClr val="FF0000"/>
                </a:solidFill>
              </a:rPr>
              <a:t>부분에 달아서 </a:t>
            </a:r>
            <a:r>
              <a:rPr lang="ko-KR" altLang="en-US" dirty="0" err="1" smtClean="0">
                <a:solidFill>
                  <a:srgbClr val="FF0000"/>
                </a:solidFill>
              </a:rPr>
              <a:t>풀업</a:t>
            </a:r>
            <a:r>
              <a:rPr lang="ko-KR" altLang="en-US" dirty="0" smtClean="0">
                <a:solidFill>
                  <a:srgbClr val="FF0000"/>
                </a:solidFill>
              </a:rPr>
              <a:t> 저항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33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역할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1249968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풀다운</a:t>
            </a:r>
            <a:r>
              <a:rPr lang="en-US" altLang="ko-KR" dirty="0" smtClean="0"/>
              <a:t>(pull-down)</a:t>
            </a:r>
            <a:r>
              <a:rPr lang="ko-KR" altLang="en-US" dirty="0" smtClean="0">
                <a:solidFill>
                  <a:srgbClr val="FF0000"/>
                </a:solidFill>
              </a:rPr>
              <a:t> 저항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645860" cy="287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95936" y="1748422"/>
            <a:ext cx="662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저항을 연결하면 </a:t>
            </a:r>
            <a:r>
              <a:rPr lang="ko-KR" altLang="en-US" dirty="0" smtClean="0">
                <a:solidFill>
                  <a:srgbClr val="FF0000"/>
                </a:solidFill>
              </a:rPr>
              <a:t>스위치가 </a:t>
            </a:r>
            <a:r>
              <a:rPr lang="en-US" altLang="ko-KR" dirty="0" smtClean="0">
                <a:solidFill>
                  <a:srgbClr val="FF0000"/>
                </a:solidFill>
              </a:rPr>
              <a:t>off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값 즉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3391832"/>
            <a:ext cx="662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스위치를 닫으면 전류는 </a:t>
            </a:r>
            <a:r>
              <a:rPr lang="en-US" altLang="ko-KR" dirty="0" smtClean="0"/>
              <a:t>VCC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핀으로 흘러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값 즉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538" y="5363924"/>
            <a:ext cx="5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저항을 </a:t>
            </a:r>
            <a:r>
              <a:rPr lang="en-US" altLang="ko-KR" dirty="0" smtClean="0">
                <a:solidFill>
                  <a:srgbClr val="FF0000"/>
                </a:solidFill>
              </a:rPr>
              <a:t>GND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부분에 달아서 풀다운 저항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5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읽는법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393" y="1268760"/>
            <a:ext cx="62674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393" y="4797152"/>
            <a:ext cx="312252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90888" y="504453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파란색</a:t>
            </a:r>
            <a:r>
              <a:rPr lang="en-US" altLang="ko-KR" dirty="0" smtClean="0"/>
              <a:t>(6) </a:t>
            </a:r>
            <a:r>
              <a:rPr lang="ko-KR" altLang="en-US" dirty="0" smtClean="0">
                <a:solidFill>
                  <a:srgbClr val="00B050"/>
                </a:solidFill>
              </a:rPr>
              <a:t>녹색</a:t>
            </a:r>
            <a:r>
              <a:rPr lang="en-US" altLang="ko-KR" dirty="0" smtClean="0"/>
              <a:t>(5) × </a:t>
            </a:r>
            <a:r>
              <a:rPr lang="ko-KR" altLang="en-US" dirty="0" smtClean="0">
                <a:solidFill>
                  <a:srgbClr val="FF0000"/>
                </a:solidFill>
              </a:rPr>
              <a:t>빨간색</a:t>
            </a:r>
            <a:r>
              <a:rPr lang="en-US" altLang="ko-KR" dirty="0" smtClean="0"/>
              <a:t>(100) = 6500ohm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840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251520" y="332656"/>
            <a:ext cx="8640960" cy="6048672"/>
          </a:xfrm>
          <a:prstGeom prst="round2SameRect">
            <a:avLst>
              <a:gd name="adj1" fmla="val 6654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520" y="260648"/>
            <a:ext cx="2449681" cy="674086"/>
            <a:chOff x="-426019" y="260648"/>
            <a:chExt cx="2449681" cy="6740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5" t="15940" r="72108" b="22348"/>
            <a:stretch/>
          </p:blipFill>
          <p:spPr>
            <a:xfrm>
              <a:off x="-426019" y="260648"/>
              <a:ext cx="504056" cy="66189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1471" y="596180"/>
              <a:ext cx="2065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저항의 종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류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5949280"/>
            <a:ext cx="531139" cy="5311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1254" y="5949280"/>
            <a:ext cx="531139" cy="53113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6165304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9984" y="536805"/>
            <a:ext cx="7481456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834" y="1976705"/>
            <a:ext cx="1719659" cy="110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27784" y="105273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널리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가격이 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저항온도계수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비교적 크다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전류잡음이 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15475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탄소피막저항기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208" y="4365104"/>
            <a:ext cx="1942797" cy="11122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55776" y="3596238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견고하고 가볍고 소형이다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저항치 범위가 넓다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절연체에 의해 보호가 되어 </a:t>
            </a:r>
            <a:r>
              <a:rPr lang="ko-KR" altLang="en-US" dirty="0" err="1" smtClean="0">
                <a:solidFill>
                  <a:srgbClr val="FF0000"/>
                </a:solidFill>
              </a:rPr>
              <a:t>내전압에</a:t>
            </a:r>
            <a:r>
              <a:rPr lang="ko-KR" altLang="en-US" dirty="0" smtClean="0">
                <a:solidFill>
                  <a:srgbClr val="FF0000"/>
                </a:solidFill>
              </a:rPr>
              <a:t> 강하다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고주파 특성이 양호하다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4240" y="359623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온도와 습도의 의존성이</a:t>
            </a:r>
            <a:endParaRPr lang="en-US" altLang="ko-KR" dirty="0" smtClean="0"/>
          </a:p>
          <a:p>
            <a:r>
              <a:rPr lang="ko-KR" altLang="en-US" dirty="0" smtClean="0"/>
              <a:t>크다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전류잡음이 크다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정밀한 제품을 만들기</a:t>
            </a:r>
            <a:endParaRPr lang="en-US" altLang="ko-KR" dirty="0" smtClean="0"/>
          </a:p>
          <a:p>
            <a:r>
              <a:rPr lang="ko-KR" altLang="en-US" dirty="0" smtClean="0"/>
              <a:t>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37077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솔리드저항기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066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363</Words>
  <Application>Microsoft Office PowerPoint</Application>
  <PresentationFormat>화면 슬라이드 쇼(4:3)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안주홍</cp:lastModifiedBy>
  <cp:revision>38</cp:revision>
  <dcterms:created xsi:type="dcterms:W3CDTF">2011-09-13T05:09:25Z</dcterms:created>
  <dcterms:modified xsi:type="dcterms:W3CDTF">2013-09-09T06:56:39Z</dcterms:modified>
</cp:coreProperties>
</file>