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8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7" r:id="rId15"/>
    <p:sldId id="278" r:id="rId16"/>
    <p:sldId id="279" r:id="rId17"/>
    <p:sldId id="281" r:id="rId18"/>
    <p:sldId id="285" r:id="rId19"/>
    <p:sldId id="282" r:id="rId20"/>
    <p:sldId id="283" r:id="rId21"/>
    <p:sldId id="276" r:id="rId22"/>
    <p:sldId id="274" r:id="rId23"/>
    <p:sldId id="275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33" autoAdjust="0"/>
  </p:normalViewPr>
  <p:slideViewPr>
    <p:cSldViewPr>
      <p:cViewPr varScale="1">
        <p:scale>
          <a:sx n="72" d="100"/>
          <a:sy n="72" d="100"/>
        </p:scale>
        <p:origin x="-176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B823D-6E3B-431C-84DF-18B04BEBF209}" type="datetimeFigureOut">
              <a:rPr lang="ko-KR" altLang="en-US" smtClean="0"/>
              <a:pPr/>
              <a:t>2015-07-08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3B13F-7652-4613-9A99-553998F51A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분광광도계는 물질마다 다른 흡수 스펙트럼 및 흡수하는 에너지 값의 차이를 기반으로 유기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무기 화합물의 정량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정성분석에 주로 사용되고 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 일정 파장에서의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흡광도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측정 뿐만 아니라 시간의 추이에 따른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흡광도의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변화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효소의 활성 변화 연구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일정 범위에 걸친 파장에 따른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흡광도의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변화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구조분석에 응용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등을 측정할 수 있다</a:t>
            </a:r>
            <a:r>
              <a:rPr lang="en-US" altLang="ko-KR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핵산</a:t>
            </a:r>
            <a:r>
              <a:rPr lang="en-US" altLang="ko-KR" sz="1200" b="1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단백질</a:t>
            </a:r>
            <a:r>
              <a:rPr lang="en-US" altLang="ko-KR" sz="1200" b="1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u="sng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식재료</a:t>
            </a:r>
            <a:r>
              <a:rPr lang="en-US" altLang="ko-KR" sz="1200" b="1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제약</a:t>
            </a:r>
            <a:r>
              <a:rPr lang="en-US" altLang="ko-KR" sz="1200" b="1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발효물질</a:t>
            </a:r>
            <a:r>
              <a:rPr lang="en-US" altLang="ko-KR" sz="1200" b="1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미네랄오일</a:t>
            </a:r>
            <a:r>
              <a:rPr lang="en-US" altLang="ko-KR" sz="1200" b="1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페인트 등 다양한 시료의 측정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가능하다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3B13F-7652-4613-9A99-553998F51AD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왜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260nm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파장의 빛을 주고 흡수하는가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ko-KR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염기는 방향족 고리화합물의 하나입니다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또한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파장에 따른 흡광도를 조사해보면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260nm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파장에서 높은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흡광도를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보이는 것을 알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물론 더 낮은 파장에서 최대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흡광도를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보이긴 하지만 이러한 경우에는 높은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흡광도를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보여 순수한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만의 흡광도라고 하기에는 무리가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즉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다른 것들과 구별되면서 높은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흡광도를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보이는 파장을 택해야만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정량을 쉽게 할 수 있기 때문에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260nm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파장으로 정해진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3B13F-7652-4613-9A99-553998F51AD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희석하였을 경우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측정된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흡광도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값을 이용하여 초기의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농도를 구하는 식은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ko-KR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dsDNA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ug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/ml = A</a:t>
            </a:r>
            <a:r>
              <a:rPr lang="en-US" altLang="ko-KR" sz="1200" b="0" i="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260 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´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´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dilution</a:t>
            </a:r>
            <a:endParaRPr lang="ko-KR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ssDNA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ug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/ml = A</a:t>
            </a:r>
            <a:r>
              <a:rPr lang="en-US" altLang="ko-KR" sz="1200" b="0" i="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260 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´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33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´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dilution</a:t>
            </a:r>
            <a:endParaRPr lang="ko-KR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[RNA]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ug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/ml = A</a:t>
            </a:r>
            <a:r>
              <a:rPr lang="en-US" altLang="ko-KR" sz="1200" b="0" i="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260 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´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´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dilution</a:t>
            </a:r>
            <a:endParaRPr lang="ko-KR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oligomer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ug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/ml = A</a:t>
            </a:r>
            <a:r>
              <a:rPr lang="en-US" altLang="ko-KR" sz="1200" b="0" i="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260 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´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´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dilution</a:t>
            </a:r>
            <a:endParaRPr lang="ko-KR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√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altLang="ko-KR" sz="1200" b="0" i="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260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260nm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파장에서의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흡광도</a:t>
            </a:r>
            <a:endParaRPr lang="ko-KR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√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Dilution =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희석율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설명하자면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260nm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파장에서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흡광도가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 때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50ug/ml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존재한다고 정의합니다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따라서 깨끗하다는 가정하에서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 때에는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100ug/ml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있다고 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3B13F-7652-4613-9A99-553998F51AD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순도는 어떻게 판단합니까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ko-KR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260nm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파장에서 최고의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흡광도를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보이는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같이 이와 유사한 파장에서 간섭하는 물질들이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예를 들면 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단백질과 </a:t>
            </a:r>
            <a:r>
              <a:rPr lang="en-US" altLang="ko-KR" sz="1200" b="1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phenol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속하는데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이들은 </a:t>
            </a:r>
            <a:r>
              <a:rPr lang="en-US" altLang="ko-KR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280nm</a:t>
            </a:r>
            <a:r>
              <a:rPr lang="ko-KR" alt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최고의 흡광도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나타냅니다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이와 같은 간섭물질이 존재할 경우에는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260nm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파장과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280nm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파장의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흡광도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비율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(A260/A280)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로써 오염여부를 확인할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260nm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파장과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280nm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파장의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흡광도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비율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(A260/A280)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최소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1.8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이상이 되면 순도의 신뢰가 가능한 값이라고 판단합니다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만약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이 값이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2.0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이라면 이는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DNA(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또는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RNA)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라고 정의 내릴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3B13F-7652-4613-9A99-553998F51AD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순도는 어떻게 판단합니까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ko-KR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260nm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파장에서 최고의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흡광도를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보이는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같이 이와 유사한 파장에서 간섭하는 물질들이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예를 들면 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단백질과 </a:t>
            </a:r>
            <a:r>
              <a:rPr lang="en-US" altLang="ko-KR" sz="1200" b="1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phenol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속하는데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이들은 </a:t>
            </a:r>
            <a:r>
              <a:rPr lang="en-US" altLang="ko-KR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280nm</a:t>
            </a:r>
            <a:r>
              <a:rPr lang="ko-KR" alt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최고의 흡광도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나타냅니다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이와 같은 간섭물질이 존재할 경우에는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260nm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파장과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280nm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파장의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흡광도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비율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(A260/A280)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로써 오염여부를 확인할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260nm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파장과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280nm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파장의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흡광도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비율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(A260/A280)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최소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1.8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이상이 되면 순도의 신뢰가 가능한 값이라고 판단합니다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만약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이 값이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2.0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이라면 이는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DNA(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또는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RNA)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라고 정의 내릴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3B13F-7652-4613-9A99-553998F51AD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E3472F-BEAE-45FF-94A0-A4DBF9434CA0}" type="datetimeFigureOut">
              <a:rPr lang="ko-KR" altLang="en-US" smtClean="0"/>
              <a:pPr/>
              <a:t>2015-07-08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107DCB-67BB-4225-A2B0-6E32D0FF4D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3" name="그림 12" descr="회사로고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87624" cy="6370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3472F-BEAE-45FF-94A0-A4DBF9434CA0}" type="datetimeFigureOut">
              <a:rPr lang="ko-KR" altLang="en-US" smtClean="0"/>
              <a:pPr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07DCB-67BB-4225-A2B0-6E32D0FF4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3472F-BEAE-45FF-94A0-A4DBF9434CA0}" type="datetimeFigureOut">
              <a:rPr lang="ko-KR" altLang="en-US" smtClean="0"/>
              <a:pPr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07DCB-67BB-4225-A2B0-6E32D0FF4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1081A-013C-4680-AE8C-C139D64B64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3472F-BEAE-45FF-94A0-A4DBF9434CA0}" type="datetimeFigureOut">
              <a:rPr lang="ko-KR" altLang="en-US" smtClean="0"/>
              <a:pPr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07DCB-67BB-4225-A2B0-6E32D0FF4D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3472F-BEAE-45FF-94A0-A4DBF9434CA0}" type="datetimeFigureOut">
              <a:rPr lang="ko-KR" altLang="en-US" smtClean="0"/>
              <a:pPr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07DCB-67BB-4225-A2B0-6E32D0FF4D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3472F-BEAE-45FF-94A0-A4DBF9434CA0}" type="datetimeFigureOut">
              <a:rPr lang="ko-KR" altLang="en-US" smtClean="0"/>
              <a:pPr/>
              <a:t>2015-07-08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07DCB-67BB-4225-A2B0-6E32D0FF4D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3472F-BEAE-45FF-94A0-A4DBF9434CA0}" type="datetimeFigureOut">
              <a:rPr lang="ko-KR" altLang="en-US" smtClean="0"/>
              <a:pPr/>
              <a:t>2015-07-08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07DCB-67BB-4225-A2B0-6E32D0FF4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3472F-BEAE-45FF-94A0-A4DBF9434CA0}" type="datetimeFigureOut">
              <a:rPr lang="ko-KR" altLang="en-US" smtClean="0"/>
              <a:pPr/>
              <a:t>2015-07-08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07DCB-67BB-4225-A2B0-6E32D0FF4D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3472F-BEAE-45FF-94A0-A4DBF9434CA0}" type="datetimeFigureOut">
              <a:rPr lang="ko-KR" altLang="en-US" smtClean="0"/>
              <a:pPr/>
              <a:t>2015-07-08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07DCB-67BB-4225-A2B0-6E32D0FF4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1E3472F-BEAE-45FF-94A0-A4DBF9434CA0}" type="datetimeFigureOut">
              <a:rPr lang="ko-KR" altLang="en-US" smtClean="0"/>
              <a:pPr/>
              <a:t>2015-07-08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07DCB-67BB-4225-A2B0-6E32D0FF4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E3472F-BEAE-45FF-94A0-A4DBF9434CA0}" type="datetimeFigureOut">
              <a:rPr lang="ko-KR" altLang="en-US" smtClean="0"/>
              <a:pPr/>
              <a:t>2015-07-08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07DCB-67BB-4225-A2B0-6E32D0FF4D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1E3472F-BEAE-45FF-94A0-A4DBF9434CA0}" type="datetimeFigureOut">
              <a:rPr lang="ko-KR" altLang="en-US" smtClean="0"/>
              <a:pPr/>
              <a:t>2015-07-08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4107DCB-67BB-4225-A2B0-6E32D0FF4D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 descr="회사로고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3.%20&#51032;&#50557;&#48148;&#51060;&#50724;%20&#48516;&#51088;&#51652;&#45800;\DNA%20&#45453;&#46020;,%20&#49692;&#46020;%20&#52769;&#51221;&#44592;%20&#51088;&#47308;\&#46041;&#50689;&#49345;\nanoq_avi.avi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ncetoninstruments.com/products/spec/actonseries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24435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DNA </a:t>
            </a:r>
            <a:r>
              <a:rPr lang="ko-KR" altLang="en-US" dirty="0" smtClean="0"/>
              <a:t>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순도 측정법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284984"/>
            <a:ext cx="7772400" cy="18002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분광광도계의 기본법칙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분광광도계의 구성요소</a:t>
            </a:r>
            <a:endParaRPr lang="en-US" altLang="ko-KR" dirty="0" smtClean="0"/>
          </a:p>
          <a:p>
            <a:r>
              <a:rPr lang="en-US" altLang="ko-KR" dirty="0" smtClean="0"/>
              <a:t>3.            DNA </a:t>
            </a:r>
            <a:r>
              <a:rPr lang="ko-KR" altLang="en-US" dirty="0" smtClean="0"/>
              <a:t>농도 측정</a:t>
            </a:r>
            <a:endParaRPr lang="en-US" altLang="ko-KR" dirty="0" smtClean="0"/>
          </a:p>
          <a:p>
            <a:r>
              <a:rPr lang="en-US" altLang="ko-KR" dirty="0" smtClean="0"/>
              <a:t>4.            DNA </a:t>
            </a:r>
            <a:r>
              <a:rPr lang="ko-KR" altLang="en-US" dirty="0" smtClean="0"/>
              <a:t>순도 측정</a:t>
            </a:r>
            <a:endParaRPr lang="en-US" altLang="ko-KR" dirty="0" smtClean="0"/>
          </a:p>
          <a:p>
            <a:pPr marL="514350" indent="-514350"/>
            <a:r>
              <a:rPr lang="en-US" altLang="ko-KR" dirty="0" smtClean="0"/>
              <a:t>5.       </a:t>
            </a:r>
            <a:r>
              <a:rPr lang="ko-KR" altLang="en-US" dirty="0" smtClean="0"/>
              <a:t>분광광도계의 종류</a:t>
            </a:r>
            <a:endParaRPr lang="en-US" altLang="ko-KR" dirty="0" smtClean="0"/>
          </a:p>
          <a:p>
            <a:pPr marL="514350" indent="-514350"/>
            <a:r>
              <a:rPr lang="en-US" altLang="ko-KR" dirty="0" smtClean="0"/>
              <a:t>6.            </a:t>
            </a:r>
            <a:r>
              <a:rPr lang="ko-KR" altLang="en-US" dirty="0" smtClean="0"/>
              <a:t>적용 가능 부품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DNA </a:t>
            </a:r>
            <a:r>
              <a:rPr lang="ko-KR" altLang="en-US" dirty="0" smtClean="0"/>
              <a:t>농도 측정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47248" cy="453072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Ph7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260nm </a:t>
            </a:r>
            <a:r>
              <a:rPr lang="ko-KR" altLang="en-US" sz="2000" dirty="0" smtClean="0"/>
              <a:t>파장의 </a:t>
            </a:r>
            <a:r>
              <a:rPr lang="ko-KR" altLang="en-US" sz="2000" dirty="0" err="1" smtClean="0"/>
              <a:t>흡광도</a:t>
            </a:r>
            <a:r>
              <a:rPr lang="en-US" altLang="ko-KR" sz="2000" dirty="0" smtClean="0"/>
              <a:t>(A)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측정하여 농도 결정</a:t>
            </a:r>
            <a:endParaRPr lang="en-US" altLang="ko-KR" sz="2000" dirty="0" smtClean="0"/>
          </a:p>
          <a:p>
            <a:r>
              <a:rPr lang="en-US" altLang="ko-KR" sz="2000" dirty="0" smtClean="0"/>
              <a:t>A260 </a:t>
            </a:r>
            <a:r>
              <a:rPr lang="ko-KR" altLang="en-US" sz="2000" dirty="0" smtClean="0"/>
              <a:t>값은 </a:t>
            </a:r>
            <a:r>
              <a:rPr lang="en-US" altLang="ko-KR" sz="2000" dirty="0" smtClean="0"/>
              <a:t>0.1~1.0 </a:t>
            </a:r>
            <a:r>
              <a:rPr lang="ko-KR" altLang="en-US" sz="2000" dirty="0" smtClean="0"/>
              <a:t>사이가 좋은 농도임</a:t>
            </a:r>
            <a:endParaRPr lang="en-US" altLang="ko-KR" sz="2000" dirty="0" smtClean="0"/>
          </a:p>
          <a:p>
            <a:r>
              <a:rPr lang="ko-KR" altLang="en-US" sz="2000" dirty="0" smtClean="0"/>
              <a:t>이를 위해 필요에 따라 </a:t>
            </a:r>
            <a:r>
              <a:rPr lang="en-US" altLang="ko-KR" sz="2000" dirty="0" smtClean="0"/>
              <a:t>DNA</a:t>
            </a:r>
            <a:r>
              <a:rPr lang="ko-KR" altLang="en-US" sz="2000" dirty="0" smtClean="0"/>
              <a:t>를 적절하게 희석하여 </a:t>
            </a:r>
            <a:r>
              <a:rPr lang="ko-KR" altLang="en-US" sz="2000" dirty="0" err="1" smtClean="0"/>
              <a:t>흡광도를</a:t>
            </a:r>
            <a:r>
              <a:rPr lang="ko-KR" altLang="en-US" sz="2000" dirty="0" smtClean="0"/>
              <a:t> 측정하는 것이 좋음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212976"/>
            <a:ext cx="512252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DNA </a:t>
            </a:r>
            <a:r>
              <a:rPr lang="ko-KR" altLang="en-US" dirty="0" smtClean="0"/>
              <a:t>농도 측정</a:t>
            </a:r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140968"/>
            <a:ext cx="3888432" cy="67477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005064"/>
            <a:ext cx="5709890" cy="193053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83568" y="1484784"/>
            <a:ext cx="7920880" cy="1584176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이중가닥 </a:t>
            </a:r>
            <a:r>
              <a:rPr lang="en-US" altLang="ko-KR" sz="1600" dirty="0" smtClean="0"/>
              <a:t>DNA(</a:t>
            </a:r>
            <a:r>
              <a:rPr lang="en-US" altLang="ko-KR" sz="1600" dirty="0" err="1" smtClean="0"/>
              <a:t>dsDNA</a:t>
            </a:r>
            <a:r>
              <a:rPr lang="en-US" altLang="ko-KR" sz="1600" dirty="0" smtClean="0"/>
              <a:t>)  :  260nm</a:t>
            </a:r>
            <a:r>
              <a:rPr lang="ko-KR" altLang="en-US" sz="1600" dirty="0" smtClean="0"/>
              <a:t>에서 흡광도</a:t>
            </a:r>
            <a:r>
              <a:rPr lang="en-US" altLang="ko-KR" sz="1600" dirty="0" smtClean="0"/>
              <a:t>(A) </a:t>
            </a:r>
            <a:r>
              <a:rPr lang="ko-KR" altLang="en-US" sz="1600" dirty="0" smtClean="0"/>
              <a:t>값이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일 경우</a:t>
            </a:r>
            <a:r>
              <a:rPr lang="en-US" altLang="ko-KR" sz="1600" dirty="0" smtClean="0"/>
              <a:t>, 50ug/ml H</a:t>
            </a:r>
            <a:r>
              <a:rPr lang="en-US" altLang="ko-KR" sz="1600" baseline="-25000" dirty="0" smtClean="0"/>
              <a:t>2</a:t>
            </a:r>
            <a:r>
              <a:rPr lang="en-US" altLang="ko-KR" sz="1600" dirty="0" smtClean="0"/>
              <a:t>O</a:t>
            </a:r>
          </a:p>
          <a:p>
            <a:r>
              <a:rPr lang="ko-KR" altLang="en-US" sz="1600" dirty="0" smtClean="0"/>
              <a:t>단일가닥 </a:t>
            </a:r>
            <a:r>
              <a:rPr lang="en-US" altLang="ko-KR" sz="1600" dirty="0" smtClean="0"/>
              <a:t>DNA(</a:t>
            </a:r>
            <a:r>
              <a:rPr lang="en-US" altLang="ko-KR" sz="1600" dirty="0" err="1" smtClean="0"/>
              <a:t>ssDNA</a:t>
            </a:r>
            <a:r>
              <a:rPr lang="en-US" altLang="ko-KR" sz="1600" dirty="0" smtClean="0"/>
              <a:t>)  :  260nm</a:t>
            </a:r>
            <a:r>
              <a:rPr lang="ko-KR" altLang="en-US" sz="1600" dirty="0" smtClean="0"/>
              <a:t>에서 흡광도</a:t>
            </a:r>
            <a:r>
              <a:rPr lang="en-US" altLang="ko-KR" sz="1600" dirty="0" smtClean="0"/>
              <a:t>(A) </a:t>
            </a:r>
            <a:r>
              <a:rPr lang="ko-KR" altLang="en-US" sz="1600" dirty="0" smtClean="0"/>
              <a:t>값이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일 경우</a:t>
            </a:r>
            <a:r>
              <a:rPr lang="en-US" altLang="ko-KR" sz="1600" dirty="0" smtClean="0"/>
              <a:t>, 33ug/ml H</a:t>
            </a:r>
            <a:r>
              <a:rPr lang="en-US" altLang="ko-KR" sz="1600" baseline="-25000" dirty="0" smtClean="0"/>
              <a:t>2</a:t>
            </a:r>
            <a:r>
              <a:rPr lang="en-US" altLang="ko-KR" sz="1600" dirty="0" smtClean="0"/>
              <a:t>O</a:t>
            </a:r>
          </a:p>
          <a:p>
            <a:r>
              <a:rPr lang="ko-KR" altLang="en-US" sz="1600" dirty="0" smtClean="0"/>
              <a:t>단일가닥 </a:t>
            </a:r>
            <a:r>
              <a:rPr lang="en-US" altLang="ko-KR" sz="1600" dirty="0" smtClean="0"/>
              <a:t>RNA(</a:t>
            </a:r>
            <a:r>
              <a:rPr lang="en-US" altLang="ko-KR" sz="1600" dirty="0" err="1" smtClean="0"/>
              <a:t>ssRNA</a:t>
            </a:r>
            <a:r>
              <a:rPr lang="en-US" altLang="ko-KR" sz="1600" dirty="0" smtClean="0"/>
              <a:t>)  :  260nm</a:t>
            </a:r>
            <a:r>
              <a:rPr lang="ko-KR" altLang="en-US" sz="1600" dirty="0" smtClean="0"/>
              <a:t>에서 흡광도</a:t>
            </a:r>
            <a:r>
              <a:rPr lang="en-US" altLang="ko-KR" sz="1600" dirty="0" smtClean="0"/>
              <a:t>(A) </a:t>
            </a:r>
            <a:r>
              <a:rPr lang="ko-KR" altLang="en-US" sz="1600" dirty="0" smtClean="0"/>
              <a:t>값이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일 경우</a:t>
            </a:r>
            <a:r>
              <a:rPr lang="en-US" altLang="ko-KR" sz="1600" dirty="0" smtClean="0"/>
              <a:t>, 40ug/ml H</a:t>
            </a:r>
            <a:r>
              <a:rPr lang="en-US" altLang="ko-KR" sz="1600" baseline="-25000" dirty="0" smtClean="0"/>
              <a:t>2</a:t>
            </a:r>
            <a:r>
              <a:rPr lang="en-US" altLang="ko-KR" sz="1600" dirty="0" smtClean="0"/>
              <a:t>O</a:t>
            </a:r>
          </a:p>
          <a:p>
            <a:endParaRPr lang="en-US" altLang="ko-KR" sz="1600" dirty="0" smtClean="0"/>
          </a:p>
          <a:p>
            <a:pPr>
              <a:buNone/>
            </a:pPr>
            <a:r>
              <a:rPr lang="ko-KR" altLang="en-US" sz="1600" b="1" u="sng" dirty="0" smtClean="0">
                <a:solidFill>
                  <a:srgbClr val="FF0000"/>
                </a:solidFill>
              </a:rPr>
              <a:t>농도계산 </a:t>
            </a:r>
            <a:r>
              <a:rPr lang="en-US" altLang="ko-KR" sz="1600" b="1" u="sng" dirty="0" smtClean="0">
                <a:solidFill>
                  <a:srgbClr val="FF0000"/>
                </a:solidFill>
              </a:rPr>
              <a:t>: </a:t>
            </a:r>
            <a:r>
              <a:rPr lang="ko-KR" altLang="en-US" sz="1600" b="1" u="sng" dirty="0" err="1" smtClean="0">
                <a:solidFill>
                  <a:srgbClr val="FF0000"/>
                </a:solidFill>
              </a:rPr>
              <a:t>흡광도</a:t>
            </a:r>
            <a:r>
              <a:rPr lang="ko-KR" altLang="en-US" sz="1600" b="1" u="sng" dirty="0" smtClean="0">
                <a:solidFill>
                  <a:srgbClr val="FF0000"/>
                </a:solidFill>
              </a:rPr>
              <a:t> 측정 값 </a:t>
            </a:r>
            <a:r>
              <a:rPr lang="en-US" altLang="ko-KR" sz="1600" b="1" u="sng" dirty="0" smtClean="0">
                <a:solidFill>
                  <a:srgbClr val="FF0000"/>
                </a:solidFill>
              </a:rPr>
              <a:t>ⅹ</a:t>
            </a:r>
            <a:r>
              <a:rPr lang="ko-KR" altLang="en-US" sz="1600" b="1" u="sng" dirty="0" smtClean="0">
                <a:solidFill>
                  <a:srgbClr val="FF0000"/>
                </a:solidFill>
              </a:rPr>
              <a:t>희석비율</a:t>
            </a:r>
            <a:r>
              <a:rPr lang="en-US" altLang="ko-KR" sz="1600" b="1" u="sng" dirty="0" smtClean="0">
                <a:solidFill>
                  <a:srgbClr val="FF0000"/>
                </a:solidFill>
              </a:rPr>
              <a:t>(%)</a:t>
            </a:r>
            <a:r>
              <a:rPr lang="en-US" altLang="ko-KR" sz="1600" b="1" u="sng" dirty="0" err="1" smtClean="0">
                <a:solidFill>
                  <a:srgbClr val="FF0000"/>
                </a:solidFill>
              </a:rPr>
              <a:t>ⅹDNA</a:t>
            </a:r>
            <a:r>
              <a:rPr lang="ko-KR" altLang="en-US" sz="1600" b="1" u="sng" dirty="0" smtClean="0">
                <a:solidFill>
                  <a:srgbClr val="FF0000"/>
                </a:solidFill>
              </a:rPr>
              <a:t>측정 상수 값 </a:t>
            </a:r>
            <a:r>
              <a:rPr lang="en-US" altLang="ko-KR" sz="1600" b="1" u="sng" dirty="0" smtClean="0">
                <a:solidFill>
                  <a:srgbClr val="FF0000"/>
                </a:solidFill>
              </a:rPr>
              <a:t>(50) /</a:t>
            </a:r>
            <a:r>
              <a:rPr lang="ko-KR" altLang="en-US" sz="1600" b="1" u="sng" dirty="0" smtClean="0">
                <a:solidFill>
                  <a:srgbClr val="FF0000"/>
                </a:solidFill>
              </a:rPr>
              <a:t>단위 ㎕</a:t>
            </a:r>
            <a:r>
              <a:rPr lang="ko-KR" altLang="en-US" sz="1600" b="1" u="sng" dirty="0" err="1" smtClean="0">
                <a:solidFill>
                  <a:srgbClr val="FF0000"/>
                </a:solidFill>
              </a:rPr>
              <a:t>로</a:t>
            </a:r>
            <a:r>
              <a:rPr lang="ko-KR" altLang="en-US" sz="1600" b="1" u="sng" dirty="0" smtClean="0">
                <a:solidFill>
                  <a:srgbClr val="FF0000"/>
                </a:solidFill>
              </a:rPr>
              <a:t> 환산</a:t>
            </a:r>
            <a:endParaRPr lang="en-US" altLang="ko-KR" sz="1600" b="1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DNA </a:t>
            </a:r>
            <a:r>
              <a:rPr lang="ko-KR" altLang="en-US" dirty="0" smtClean="0"/>
              <a:t>순도 측정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8219256" cy="1036711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DNA</a:t>
            </a:r>
            <a:r>
              <a:rPr lang="ko-KR" altLang="en-US" sz="2000" dirty="0" smtClean="0"/>
              <a:t>의 순도</a:t>
            </a:r>
            <a:r>
              <a:rPr lang="en-US" altLang="ko-KR" sz="2000" dirty="0" smtClean="0"/>
              <a:t>(Purity)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260nm</a:t>
            </a:r>
            <a:r>
              <a:rPr lang="ko-KR" altLang="en-US" sz="2000" dirty="0" smtClean="0"/>
              <a:t>의 흡광도값을 </a:t>
            </a:r>
            <a:r>
              <a:rPr lang="en-US" altLang="ko-KR" sz="2000" dirty="0" smtClean="0"/>
              <a:t>280nm</a:t>
            </a:r>
            <a:r>
              <a:rPr lang="ko-KR" altLang="en-US" sz="2000" dirty="0" smtClean="0"/>
              <a:t>값 또는 </a:t>
            </a:r>
            <a:r>
              <a:rPr lang="en-US" altLang="ko-KR" sz="2000" dirty="0" smtClean="0"/>
              <a:t>230nm</a:t>
            </a:r>
            <a:r>
              <a:rPr lang="ko-KR" altLang="en-US" sz="2000" dirty="0" smtClean="0"/>
              <a:t>값의 비율로 결정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7544" y="2780928"/>
            <a:ext cx="8208912" cy="2808312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A260/280 ratio</a:t>
            </a:r>
          </a:p>
          <a:p>
            <a:pPr lvl="1"/>
            <a:r>
              <a:rPr lang="en-US" altLang="ko-KR" sz="1600" dirty="0" smtClean="0"/>
              <a:t>A260/280 ratio = 1.8~1.9 </a:t>
            </a:r>
          </a:p>
          <a:p>
            <a:pPr lvl="1">
              <a:buNone/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순도 좋음</a:t>
            </a:r>
            <a:r>
              <a:rPr lang="en-US" altLang="ko-KR" sz="1600" dirty="0" smtClean="0"/>
              <a:t>(Good purity)</a:t>
            </a:r>
          </a:p>
          <a:p>
            <a:pPr lvl="1"/>
            <a:r>
              <a:rPr lang="en-US" altLang="ko-KR" sz="1600" dirty="0" smtClean="0"/>
              <a:t>A260/280 ratio </a:t>
            </a:r>
            <a:r>
              <a:rPr lang="ko-KR" altLang="en-US" sz="1600" dirty="0" smtClean="0"/>
              <a:t>값이 낮을 경우 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단백질 오염도가 높음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용액의 </a:t>
            </a:r>
            <a:r>
              <a:rPr lang="en-US" altLang="ko-KR" sz="1600" dirty="0" smtClean="0"/>
              <a:t>pH</a:t>
            </a:r>
            <a:r>
              <a:rPr lang="ko-KR" altLang="en-US" sz="1600" dirty="0" smtClean="0"/>
              <a:t>가 낮은 경우 값이 낮아짐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A260/280 ratio </a:t>
            </a:r>
            <a:r>
              <a:rPr lang="ko-KR" altLang="en-US" sz="1600" dirty="0" smtClean="0"/>
              <a:t>값이 높은 경우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  - 2.0</a:t>
            </a:r>
            <a:r>
              <a:rPr lang="ko-KR" altLang="en-US" sz="1600" dirty="0" smtClean="0"/>
              <a:t>이상인 경우</a:t>
            </a:r>
            <a:r>
              <a:rPr lang="en-US" altLang="ko-KR" sz="1600" dirty="0" smtClean="0"/>
              <a:t>, </a:t>
            </a:r>
            <a:r>
              <a:rPr lang="en-US" altLang="ko-KR" sz="1600" dirty="0" smtClean="0"/>
              <a:t>RNA </a:t>
            </a:r>
            <a:r>
              <a:rPr lang="ko-KR" altLang="en-US" sz="1600" dirty="0" smtClean="0"/>
              <a:t>오염</a:t>
            </a:r>
            <a:r>
              <a:rPr lang="en-US" altLang="ko-KR" sz="1600" dirty="0" smtClean="0"/>
              <a:t>(contamination)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DNA</a:t>
            </a:r>
            <a:r>
              <a:rPr lang="ko-KR" altLang="en-US" sz="1600" dirty="0" smtClean="0"/>
              <a:t>의 </a:t>
            </a:r>
            <a:r>
              <a:rPr lang="ko-KR" altLang="en-US" sz="1600" dirty="0" smtClean="0"/>
              <a:t>분열</a:t>
            </a:r>
            <a:r>
              <a:rPr lang="en-US" altLang="ko-KR" sz="1600" dirty="0" smtClean="0"/>
              <a:t>(fragmentation)</a:t>
            </a:r>
            <a:endParaRPr lang="en-US" altLang="ko-KR" sz="1600" dirty="0" smtClean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DNA </a:t>
            </a:r>
            <a:r>
              <a:rPr lang="ko-KR" altLang="en-US" dirty="0" smtClean="0"/>
              <a:t>순도 측정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8219256" cy="2548880"/>
          </a:xfrm>
        </p:spPr>
        <p:txBody>
          <a:bodyPr/>
          <a:lstStyle/>
          <a:p>
            <a:r>
              <a:rPr lang="en-US" altLang="ko-KR" sz="2000" b="1" dirty="0" smtClean="0"/>
              <a:t>A260/230 ratio</a:t>
            </a:r>
          </a:p>
          <a:p>
            <a:pPr lvl="1"/>
            <a:r>
              <a:rPr lang="en-US" altLang="ko-KR" sz="1600" dirty="0" smtClean="0"/>
              <a:t>A260/230 ratio = 2.0~2.2 </a:t>
            </a:r>
          </a:p>
          <a:p>
            <a:pPr lvl="1">
              <a:buNone/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순도 좋음</a:t>
            </a:r>
            <a:r>
              <a:rPr lang="en-US" altLang="ko-KR" sz="1600" dirty="0" smtClean="0"/>
              <a:t>(Good purity)</a:t>
            </a:r>
          </a:p>
          <a:p>
            <a:pPr lvl="1"/>
            <a:r>
              <a:rPr lang="en-US" altLang="ko-KR" sz="1600" dirty="0" smtClean="0"/>
              <a:t>A260/230 ratio </a:t>
            </a:r>
            <a:r>
              <a:rPr lang="ko-KR" altLang="en-US" sz="1600" dirty="0" smtClean="0"/>
              <a:t>값이 낮을 경우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오염</a:t>
            </a:r>
            <a:r>
              <a:rPr lang="en-US" altLang="ko-KR" sz="1600" dirty="0" smtClean="0"/>
              <a:t>(contamination) </a:t>
            </a:r>
            <a:r>
              <a:rPr lang="ko-KR" altLang="en-US" sz="1600" dirty="0" smtClean="0"/>
              <a:t>들 </a:t>
            </a:r>
            <a:r>
              <a:rPr lang="ko-KR" altLang="en-US" sz="1600" dirty="0" smtClean="0"/>
              <a:t>때문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  - </a:t>
            </a:r>
            <a:r>
              <a:rPr lang="en-US" altLang="ko-KR" sz="1600" dirty="0" err="1" smtClean="0"/>
              <a:t>Cabohydrate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특히 식물에서 </a:t>
            </a:r>
            <a:r>
              <a:rPr lang="en-US" altLang="ko-KR" sz="1600" dirty="0" smtClean="0"/>
              <a:t>DNA </a:t>
            </a:r>
            <a:r>
              <a:rPr lang="ko-KR" altLang="en-US" sz="1600" dirty="0" smtClean="0"/>
              <a:t>추출한 경우</a:t>
            </a:r>
            <a:r>
              <a:rPr lang="en-US" altLang="ko-KR" sz="1600" dirty="0" smtClean="0"/>
              <a:t>)</a:t>
            </a:r>
          </a:p>
          <a:p>
            <a:pPr lvl="1">
              <a:buNone/>
            </a:pPr>
            <a:r>
              <a:rPr lang="en-US" altLang="ko-KR" sz="1600" dirty="0" smtClean="0"/>
              <a:t>  - Phenol</a:t>
            </a:r>
            <a:r>
              <a:rPr lang="ko-KR" altLang="en-US" sz="1600" dirty="0" smtClean="0"/>
              <a:t>을 사용하는 </a:t>
            </a:r>
            <a:r>
              <a:rPr lang="en-US" altLang="ko-KR" sz="1600" dirty="0" smtClean="0"/>
              <a:t>DNA </a:t>
            </a:r>
            <a:r>
              <a:rPr lang="ko-KR" altLang="en-US" sz="1600" dirty="0" smtClean="0"/>
              <a:t>추출과정 에서 </a:t>
            </a:r>
            <a:r>
              <a:rPr lang="en-US" altLang="ko-KR" sz="1600" dirty="0" smtClean="0"/>
              <a:t>Phenol</a:t>
            </a:r>
            <a:r>
              <a:rPr lang="ko-KR" altLang="en-US" sz="1600" dirty="0" smtClean="0"/>
              <a:t>이 남아있는 경우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  - Guanidine</a:t>
            </a:r>
            <a:r>
              <a:rPr lang="ko-KR" altLang="en-US" sz="1600" dirty="0" smtClean="0"/>
              <a:t> 이 남아있는 경우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일반적으로 </a:t>
            </a:r>
            <a:r>
              <a:rPr lang="en-US" altLang="ko-KR" sz="1600" dirty="0" smtClean="0"/>
              <a:t>spin column </a:t>
            </a:r>
            <a:r>
              <a:rPr lang="ko-KR" altLang="en-US" sz="1600" dirty="0" smtClean="0"/>
              <a:t>방식의 </a:t>
            </a:r>
            <a:r>
              <a:rPr lang="en-US" altLang="ko-KR" sz="1600" dirty="0" smtClean="0"/>
              <a:t>Prep Kit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DNA </a:t>
            </a:r>
            <a:r>
              <a:rPr lang="ko-KR" altLang="en-US" sz="1600" dirty="0" smtClean="0"/>
              <a:t>추출 </a:t>
            </a:r>
            <a:r>
              <a:rPr lang="en-US" altLang="ko-KR" sz="1600" dirty="0" smtClean="0"/>
              <a:t>buffer </a:t>
            </a:r>
            <a:r>
              <a:rPr lang="ko-KR" altLang="en-US" sz="1600" dirty="0" smtClean="0"/>
              <a:t>성분으로 사용됨</a:t>
            </a:r>
            <a:r>
              <a:rPr lang="en-US" altLang="ko-KR" sz="1600" dirty="0" smtClean="0"/>
              <a:t>)</a:t>
            </a:r>
          </a:p>
          <a:p>
            <a:pPr lvl="1"/>
            <a:endParaRPr lang="ko-KR" altLang="en-US" sz="16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5-1. Single Beam type</a:t>
            </a:r>
            <a:endParaRPr lang="ko-KR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_x192907192" descr="EMB00000648072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9680" y="2391569"/>
            <a:ext cx="6644640" cy="2705100"/>
          </a:xfrm>
          <a:prstGeom prst="rect">
            <a:avLst/>
          </a:prstGeom>
          <a:noFill/>
        </p:spPr>
      </p:pic>
      <p:sp>
        <p:nvSpPr>
          <p:cNvPr id="11" name="제목 2"/>
          <p:cNvSpPr txBox="1">
            <a:spLocks/>
          </p:cNvSpPr>
          <p:nvPr/>
        </p:nvSpPr>
        <p:spPr>
          <a:xfrm>
            <a:off x="0" y="0"/>
            <a:ext cx="2666256" cy="481682"/>
          </a:xfrm>
          <a:prstGeom prst="rect">
            <a:avLst/>
          </a:prstGeom>
        </p:spPr>
        <p:txBody>
          <a:bodyPr vert="horz" rtlCol="0" anchor="ctr">
            <a:normAutofit fontScale="47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41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cs typeface="+mj-cs"/>
              </a:rPr>
              <a:t>5. </a:t>
            </a:r>
            <a:r>
              <a:rPr lang="ko-KR" altLang="en-US" sz="41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cs typeface="+mj-cs"/>
              </a:rPr>
              <a:t>분광광도계의 종류</a:t>
            </a:r>
            <a:endParaRPr kumimoji="0" lang="ko-KR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5-2. Double Beam type</a:t>
            </a:r>
            <a:endParaRPr lang="ko-KR" alt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_x192907752" descr="EMB00000648072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860" y="2441099"/>
            <a:ext cx="6812280" cy="2606040"/>
          </a:xfrm>
          <a:prstGeom prst="rect">
            <a:avLst/>
          </a:prstGeom>
          <a:noFill/>
        </p:spPr>
      </p:pic>
      <p:sp>
        <p:nvSpPr>
          <p:cNvPr id="7" name="제목 2"/>
          <p:cNvSpPr txBox="1">
            <a:spLocks/>
          </p:cNvSpPr>
          <p:nvPr/>
        </p:nvSpPr>
        <p:spPr>
          <a:xfrm>
            <a:off x="0" y="0"/>
            <a:ext cx="2666256" cy="481682"/>
          </a:xfrm>
          <a:prstGeom prst="rect">
            <a:avLst/>
          </a:prstGeom>
        </p:spPr>
        <p:txBody>
          <a:bodyPr vert="horz" rtlCol="0" anchor="ctr">
            <a:normAutofit fontScale="47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41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cs typeface="+mj-cs"/>
              </a:rPr>
              <a:t>5. </a:t>
            </a:r>
            <a:r>
              <a:rPr lang="ko-KR" altLang="en-US" sz="41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cs typeface="+mj-cs"/>
              </a:rPr>
              <a:t>분광광도계의 종류</a:t>
            </a:r>
            <a:endParaRPr kumimoji="0" lang="ko-KR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_x192907192" descr="EMB0000064807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8230" y="2441099"/>
            <a:ext cx="6987540" cy="2606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5-3. Split Beam type</a:t>
            </a:r>
            <a:endParaRPr lang="ko-KR" altLang="en-US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0" y="0"/>
            <a:ext cx="2666256" cy="481682"/>
          </a:xfrm>
          <a:prstGeom prst="rect">
            <a:avLst/>
          </a:prstGeom>
        </p:spPr>
        <p:txBody>
          <a:bodyPr vert="horz" rtlCol="0" anchor="ctr">
            <a:normAutofit fontScale="47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41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cs typeface="+mj-cs"/>
              </a:rPr>
              <a:t>5. </a:t>
            </a:r>
            <a:r>
              <a:rPr lang="ko-KR" altLang="en-US" sz="41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cs typeface="+mj-cs"/>
              </a:rPr>
              <a:t>분광광도계의 종류</a:t>
            </a:r>
            <a:endParaRPr kumimoji="0" lang="ko-KR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47114"/>
            <a:ext cx="7632848" cy="33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경쟁사 제품소개 동영상</a:t>
            </a:r>
            <a:endParaRPr lang="ko-KR" altLang="en-US" dirty="0"/>
          </a:p>
        </p:txBody>
      </p:sp>
      <p:pic>
        <p:nvPicPr>
          <p:cNvPr id="4" name="nanoq_avi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907704" y="1772816"/>
            <a:ext cx="5475684" cy="4106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D2 Lamp(</a:t>
            </a:r>
            <a:r>
              <a:rPr lang="ko-KR" altLang="en-US" dirty="0" smtClean="0"/>
              <a:t>중수소</a:t>
            </a:r>
            <a:r>
              <a:rPr lang="en-US" altLang="ko-KR" dirty="0" smtClean="0"/>
              <a:t>, UV)</a:t>
            </a:r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0" y="0"/>
            <a:ext cx="2666256" cy="48168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적용 가능 부품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1590" y="1290511"/>
            <a:ext cx="5644745" cy="487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Photodiode</a:t>
            </a:r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1928" y="1193106"/>
            <a:ext cx="4826253" cy="518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1237409" y="1196752"/>
          <a:ext cx="1246791" cy="1080120"/>
        </p:xfrm>
        <a:graphic>
          <a:graphicData uri="http://schemas.openxmlformats.org/presentationml/2006/ole">
            <p:oleObj spid="_x0000_s1027" name="Acrobat Document" showAsIcon="1" r:id="rId4" imgW="914400" imgH="792360" progId="AcroExch.Document.7">
              <p:embed/>
            </p:oleObj>
          </a:graphicData>
        </a:graphic>
      </p:graphicFrame>
      <p:sp>
        <p:nvSpPr>
          <p:cNvPr id="7" name="제목 2"/>
          <p:cNvSpPr txBox="1">
            <a:spLocks/>
          </p:cNvSpPr>
          <p:nvPr/>
        </p:nvSpPr>
        <p:spPr>
          <a:xfrm>
            <a:off x="0" y="0"/>
            <a:ext cx="2666256" cy="48168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적용 가능 부품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분광광도계의 기본법칙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분광광도계의 구성요소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en-US" altLang="ko-KR" dirty="0" smtClean="0"/>
              <a:t>DNA </a:t>
            </a:r>
            <a:r>
              <a:rPr lang="ko-KR" altLang="en-US" dirty="0" smtClean="0"/>
              <a:t>농도 측정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en-US" altLang="ko-KR" dirty="0" smtClean="0"/>
              <a:t>DNA </a:t>
            </a:r>
            <a:r>
              <a:rPr lang="ko-KR" altLang="en-US" dirty="0" smtClean="0"/>
              <a:t>순도 측정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분광광도계의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적용 가능 부품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단색화 장치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monochromator</a:t>
            </a:r>
            <a:r>
              <a:rPr lang="en-US" altLang="ko-KR" b="0" dirty="0" smtClean="0"/>
              <a:t>)</a:t>
            </a:r>
            <a:endParaRPr lang="ko-KR" altLang="en-US" dirty="0"/>
          </a:p>
        </p:txBody>
      </p:sp>
      <p:pic>
        <p:nvPicPr>
          <p:cNvPr id="2050" name="Picture 2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3510" y="1481138"/>
            <a:ext cx="524081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1087495" y="1484784"/>
          <a:ext cx="1202432" cy="1041691"/>
        </p:xfrm>
        <a:graphic>
          <a:graphicData uri="http://schemas.openxmlformats.org/presentationml/2006/ole">
            <p:oleObj spid="_x0000_s2051" name="Acrobat Document" showAsIcon="1" r:id="rId5" imgW="914400" imgH="792360" progId="AcroExch.Document.7">
              <p:embed/>
            </p:oleObj>
          </a:graphicData>
        </a:graphic>
      </p:graphicFrame>
      <p:sp>
        <p:nvSpPr>
          <p:cNvPr id="7" name="제목 2"/>
          <p:cNvSpPr txBox="1">
            <a:spLocks/>
          </p:cNvSpPr>
          <p:nvPr/>
        </p:nvSpPr>
        <p:spPr>
          <a:xfrm>
            <a:off x="0" y="0"/>
            <a:ext cx="2666256" cy="48168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적용 가능 부품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3528" y="2564904"/>
            <a:ext cx="8517632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참 고 자 </a:t>
            </a:r>
            <a:r>
              <a:rPr lang="ko-KR" altLang="en-US" dirty="0" err="1" smtClean="0"/>
              <a:t>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4" name="Rectangle 16"/>
          <p:cNvSpPr>
            <a:spLocks noChangeArrowheads="1"/>
          </p:cNvSpPr>
          <p:nvPr/>
        </p:nvSpPr>
        <p:spPr bwMode="black">
          <a:xfrm>
            <a:off x="547688" y="260648"/>
            <a:ext cx="7162800" cy="73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ko-KR" altLang="en-US" sz="4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투광도</a:t>
            </a:r>
            <a:r>
              <a:rPr lang="en-US" altLang="ko-KR" sz="4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(T)</a:t>
            </a:r>
            <a:r>
              <a:rPr lang="ko-KR" altLang="en-US" sz="4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와 </a:t>
            </a:r>
            <a:r>
              <a:rPr lang="en-US" altLang="ko-KR" sz="4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ko-KR" altLang="en-US" sz="41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흡광도</a:t>
            </a:r>
            <a:r>
              <a:rPr lang="en-US" altLang="ko-KR" sz="4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(A)</a:t>
            </a:r>
          </a:p>
        </p:txBody>
      </p:sp>
      <p:sp>
        <p:nvSpPr>
          <p:cNvPr id="6150" name="Rectangle 43" descr="신문 용지"/>
          <p:cNvSpPr>
            <a:spLocks noChangeArrowheads="1"/>
          </p:cNvSpPr>
          <p:nvPr/>
        </p:nvSpPr>
        <p:spPr bwMode="auto">
          <a:xfrm>
            <a:off x="2357438" y="1052513"/>
            <a:ext cx="274637" cy="284162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51" name="Rectangle 44" descr="데님"/>
          <p:cNvSpPr>
            <a:spLocks noChangeArrowheads="1"/>
          </p:cNvSpPr>
          <p:nvPr/>
        </p:nvSpPr>
        <p:spPr bwMode="auto">
          <a:xfrm>
            <a:off x="2357438" y="1733550"/>
            <a:ext cx="274637" cy="284163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52" name="Rectangle 45" descr="데님"/>
          <p:cNvSpPr>
            <a:spLocks noChangeArrowheads="1"/>
          </p:cNvSpPr>
          <p:nvPr/>
        </p:nvSpPr>
        <p:spPr bwMode="auto">
          <a:xfrm>
            <a:off x="6016625" y="1052513"/>
            <a:ext cx="276225" cy="284162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53" name="Rectangle 46" descr="데님"/>
          <p:cNvSpPr>
            <a:spLocks noChangeArrowheads="1"/>
          </p:cNvSpPr>
          <p:nvPr/>
        </p:nvSpPr>
        <p:spPr bwMode="auto">
          <a:xfrm>
            <a:off x="6016625" y="1733550"/>
            <a:ext cx="552450" cy="284163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044575" y="1109663"/>
            <a:ext cx="1312863" cy="171450"/>
            <a:chOff x="567" y="1117"/>
            <a:chExt cx="862" cy="136"/>
          </a:xfrm>
        </p:grpSpPr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567" y="1163"/>
              <a:ext cx="662" cy="44"/>
              <a:chOff x="938" y="1822"/>
              <a:chExt cx="936" cy="66"/>
            </a:xfrm>
          </p:grpSpPr>
          <p:sp>
            <p:nvSpPr>
              <p:cNvPr id="6217" name="Freeform 50"/>
              <p:cNvSpPr>
                <a:spLocks/>
              </p:cNvSpPr>
              <p:nvPr/>
            </p:nvSpPr>
            <p:spPr bwMode="auto">
              <a:xfrm>
                <a:off x="938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825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218" name="Freeform 51"/>
              <p:cNvSpPr>
                <a:spLocks/>
              </p:cNvSpPr>
              <p:nvPr/>
            </p:nvSpPr>
            <p:spPr bwMode="auto">
              <a:xfrm>
                <a:off x="1383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825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6216" name="AutoShape 52"/>
            <p:cNvSpPr>
              <a:spLocks noChangeArrowheads="1"/>
            </p:cNvSpPr>
            <p:nvPr/>
          </p:nvSpPr>
          <p:spPr bwMode="auto">
            <a:xfrm rot="5400000">
              <a:off x="1251" y="1075"/>
              <a:ext cx="136" cy="220"/>
            </a:xfrm>
            <a:prstGeom prst="flowChartExtra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2701925" y="1792288"/>
            <a:ext cx="1173163" cy="169862"/>
            <a:chOff x="1838" y="1480"/>
            <a:chExt cx="770" cy="136"/>
          </a:xfrm>
        </p:grpSpPr>
        <p:grpSp>
          <p:nvGrpSpPr>
            <p:cNvPr id="5" name="Group 54"/>
            <p:cNvGrpSpPr>
              <a:grpSpLocks/>
            </p:cNvGrpSpPr>
            <p:nvPr/>
          </p:nvGrpSpPr>
          <p:grpSpPr bwMode="auto">
            <a:xfrm>
              <a:off x="1838" y="1525"/>
              <a:ext cx="662" cy="44"/>
              <a:chOff x="938" y="1822"/>
              <a:chExt cx="936" cy="66"/>
            </a:xfrm>
          </p:grpSpPr>
          <p:sp>
            <p:nvSpPr>
              <p:cNvPr id="6213" name="Freeform 55"/>
              <p:cNvSpPr>
                <a:spLocks/>
              </p:cNvSpPr>
              <p:nvPr/>
            </p:nvSpPr>
            <p:spPr bwMode="auto">
              <a:xfrm>
                <a:off x="938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214" name="Freeform 56"/>
              <p:cNvSpPr>
                <a:spLocks/>
              </p:cNvSpPr>
              <p:nvPr/>
            </p:nvSpPr>
            <p:spPr bwMode="auto">
              <a:xfrm>
                <a:off x="1383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6212" name="AutoShape 57"/>
            <p:cNvSpPr>
              <a:spLocks noChangeArrowheads="1"/>
            </p:cNvSpPr>
            <p:nvPr/>
          </p:nvSpPr>
          <p:spPr bwMode="auto">
            <a:xfrm rot="5400000">
              <a:off x="2472" y="1480"/>
              <a:ext cx="136" cy="136"/>
            </a:xfrm>
            <a:prstGeom prst="flowChartExtra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1044575" y="1792288"/>
            <a:ext cx="1312863" cy="169862"/>
            <a:chOff x="567" y="1117"/>
            <a:chExt cx="862" cy="136"/>
          </a:xfrm>
        </p:grpSpPr>
        <p:grpSp>
          <p:nvGrpSpPr>
            <p:cNvPr id="7" name="Group 60"/>
            <p:cNvGrpSpPr>
              <a:grpSpLocks/>
            </p:cNvGrpSpPr>
            <p:nvPr/>
          </p:nvGrpSpPr>
          <p:grpSpPr bwMode="auto">
            <a:xfrm>
              <a:off x="567" y="1163"/>
              <a:ext cx="662" cy="44"/>
              <a:chOff x="938" y="1822"/>
              <a:chExt cx="936" cy="66"/>
            </a:xfrm>
          </p:grpSpPr>
          <p:sp>
            <p:nvSpPr>
              <p:cNvPr id="6209" name="Freeform 61"/>
              <p:cNvSpPr>
                <a:spLocks/>
              </p:cNvSpPr>
              <p:nvPr/>
            </p:nvSpPr>
            <p:spPr bwMode="auto">
              <a:xfrm>
                <a:off x="938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825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210" name="Freeform 62"/>
              <p:cNvSpPr>
                <a:spLocks/>
              </p:cNvSpPr>
              <p:nvPr/>
            </p:nvSpPr>
            <p:spPr bwMode="auto">
              <a:xfrm>
                <a:off x="1383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825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6208" name="AutoShape 63"/>
            <p:cNvSpPr>
              <a:spLocks noChangeArrowheads="1"/>
            </p:cNvSpPr>
            <p:nvPr/>
          </p:nvSpPr>
          <p:spPr bwMode="auto">
            <a:xfrm rot="5400000">
              <a:off x="1251" y="1075"/>
              <a:ext cx="136" cy="220"/>
            </a:xfrm>
            <a:prstGeom prst="flowChartExtra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2632075" y="1109663"/>
            <a:ext cx="1312863" cy="171450"/>
            <a:chOff x="567" y="1117"/>
            <a:chExt cx="862" cy="136"/>
          </a:xfrm>
        </p:grpSpPr>
        <p:grpSp>
          <p:nvGrpSpPr>
            <p:cNvPr id="9" name="Group 65"/>
            <p:cNvGrpSpPr>
              <a:grpSpLocks/>
            </p:cNvGrpSpPr>
            <p:nvPr/>
          </p:nvGrpSpPr>
          <p:grpSpPr bwMode="auto">
            <a:xfrm>
              <a:off x="567" y="1163"/>
              <a:ext cx="662" cy="44"/>
              <a:chOff x="938" y="1822"/>
              <a:chExt cx="936" cy="66"/>
            </a:xfrm>
          </p:grpSpPr>
          <p:sp>
            <p:nvSpPr>
              <p:cNvPr id="6205" name="Freeform 66"/>
              <p:cNvSpPr>
                <a:spLocks/>
              </p:cNvSpPr>
              <p:nvPr/>
            </p:nvSpPr>
            <p:spPr bwMode="auto">
              <a:xfrm>
                <a:off x="938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825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206" name="Freeform 67"/>
              <p:cNvSpPr>
                <a:spLocks/>
              </p:cNvSpPr>
              <p:nvPr/>
            </p:nvSpPr>
            <p:spPr bwMode="auto">
              <a:xfrm>
                <a:off x="1383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825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6204" name="AutoShape 68"/>
            <p:cNvSpPr>
              <a:spLocks noChangeArrowheads="1"/>
            </p:cNvSpPr>
            <p:nvPr/>
          </p:nvSpPr>
          <p:spPr bwMode="auto">
            <a:xfrm rot="5400000">
              <a:off x="1251" y="1075"/>
              <a:ext cx="136" cy="220"/>
            </a:xfrm>
            <a:prstGeom prst="flowChartExtra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6362700" y="1109663"/>
            <a:ext cx="1173163" cy="171450"/>
            <a:chOff x="1838" y="1480"/>
            <a:chExt cx="770" cy="136"/>
          </a:xfrm>
        </p:grpSpPr>
        <p:grpSp>
          <p:nvGrpSpPr>
            <p:cNvPr id="11" name="Group 71"/>
            <p:cNvGrpSpPr>
              <a:grpSpLocks/>
            </p:cNvGrpSpPr>
            <p:nvPr/>
          </p:nvGrpSpPr>
          <p:grpSpPr bwMode="auto">
            <a:xfrm>
              <a:off x="1838" y="1525"/>
              <a:ext cx="662" cy="44"/>
              <a:chOff x="938" y="1822"/>
              <a:chExt cx="936" cy="66"/>
            </a:xfrm>
          </p:grpSpPr>
          <p:sp>
            <p:nvSpPr>
              <p:cNvPr id="6201" name="Freeform 72"/>
              <p:cNvSpPr>
                <a:spLocks/>
              </p:cNvSpPr>
              <p:nvPr/>
            </p:nvSpPr>
            <p:spPr bwMode="auto">
              <a:xfrm>
                <a:off x="938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202" name="Freeform 73"/>
              <p:cNvSpPr>
                <a:spLocks/>
              </p:cNvSpPr>
              <p:nvPr/>
            </p:nvSpPr>
            <p:spPr bwMode="auto">
              <a:xfrm>
                <a:off x="1383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6200" name="AutoShape 74"/>
            <p:cNvSpPr>
              <a:spLocks noChangeArrowheads="1"/>
            </p:cNvSpPr>
            <p:nvPr/>
          </p:nvSpPr>
          <p:spPr bwMode="auto">
            <a:xfrm rot="5400000">
              <a:off x="2472" y="1480"/>
              <a:ext cx="136" cy="136"/>
            </a:xfrm>
            <a:prstGeom prst="flowChartExtra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12" name="Group 75"/>
          <p:cNvGrpSpPr>
            <a:grpSpLocks/>
          </p:cNvGrpSpPr>
          <p:nvPr/>
        </p:nvGrpSpPr>
        <p:grpSpPr bwMode="auto">
          <a:xfrm>
            <a:off x="4705350" y="1109663"/>
            <a:ext cx="1311275" cy="171450"/>
            <a:chOff x="567" y="1117"/>
            <a:chExt cx="862" cy="136"/>
          </a:xfrm>
        </p:grpSpPr>
        <p:grpSp>
          <p:nvGrpSpPr>
            <p:cNvPr id="13" name="Group 76"/>
            <p:cNvGrpSpPr>
              <a:grpSpLocks/>
            </p:cNvGrpSpPr>
            <p:nvPr/>
          </p:nvGrpSpPr>
          <p:grpSpPr bwMode="auto">
            <a:xfrm>
              <a:off x="567" y="1163"/>
              <a:ext cx="662" cy="44"/>
              <a:chOff x="938" y="1822"/>
              <a:chExt cx="936" cy="66"/>
            </a:xfrm>
          </p:grpSpPr>
          <p:sp>
            <p:nvSpPr>
              <p:cNvPr id="6197" name="Freeform 77"/>
              <p:cNvSpPr>
                <a:spLocks/>
              </p:cNvSpPr>
              <p:nvPr/>
            </p:nvSpPr>
            <p:spPr bwMode="auto">
              <a:xfrm>
                <a:off x="938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825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198" name="Freeform 78"/>
              <p:cNvSpPr>
                <a:spLocks/>
              </p:cNvSpPr>
              <p:nvPr/>
            </p:nvSpPr>
            <p:spPr bwMode="auto">
              <a:xfrm>
                <a:off x="1383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825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6196" name="AutoShape 79"/>
            <p:cNvSpPr>
              <a:spLocks noChangeArrowheads="1"/>
            </p:cNvSpPr>
            <p:nvPr/>
          </p:nvSpPr>
          <p:spPr bwMode="auto">
            <a:xfrm rot="5400000">
              <a:off x="1251" y="1075"/>
              <a:ext cx="136" cy="220"/>
            </a:xfrm>
            <a:prstGeom prst="flowChartExtra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14" name="Group 80"/>
          <p:cNvGrpSpPr>
            <a:grpSpLocks/>
          </p:cNvGrpSpPr>
          <p:nvPr/>
        </p:nvGrpSpPr>
        <p:grpSpPr bwMode="auto">
          <a:xfrm>
            <a:off x="4705350" y="1792288"/>
            <a:ext cx="1311275" cy="169862"/>
            <a:chOff x="567" y="1117"/>
            <a:chExt cx="862" cy="136"/>
          </a:xfrm>
        </p:grpSpPr>
        <p:grpSp>
          <p:nvGrpSpPr>
            <p:cNvPr id="15" name="Group 81"/>
            <p:cNvGrpSpPr>
              <a:grpSpLocks/>
            </p:cNvGrpSpPr>
            <p:nvPr/>
          </p:nvGrpSpPr>
          <p:grpSpPr bwMode="auto">
            <a:xfrm>
              <a:off x="567" y="1163"/>
              <a:ext cx="662" cy="44"/>
              <a:chOff x="938" y="1822"/>
              <a:chExt cx="936" cy="66"/>
            </a:xfrm>
          </p:grpSpPr>
          <p:sp>
            <p:nvSpPr>
              <p:cNvPr id="6193" name="Freeform 82"/>
              <p:cNvSpPr>
                <a:spLocks/>
              </p:cNvSpPr>
              <p:nvPr/>
            </p:nvSpPr>
            <p:spPr bwMode="auto">
              <a:xfrm>
                <a:off x="938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825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194" name="Freeform 83"/>
              <p:cNvSpPr>
                <a:spLocks/>
              </p:cNvSpPr>
              <p:nvPr/>
            </p:nvSpPr>
            <p:spPr bwMode="auto">
              <a:xfrm>
                <a:off x="1383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825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6192" name="AutoShape 84"/>
            <p:cNvSpPr>
              <a:spLocks noChangeArrowheads="1"/>
            </p:cNvSpPr>
            <p:nvPr/>
          </p:nvSpPr>
          <p:spPr bwMode="auto">
            <a:xfrm rot="5400000">
              <a:off x="1251" y="1075"/>
              <a:ext cx="136" cy="220"/>
            </a:xfrm>
            <a:prstGeom prst="flowChartExtra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16" name="Group 90"/>
          <p:cNvGrpSpPr>
            <a:grpSpLocks/>
          </p:cNvGrpSpPr>
          <p:nvPr/>
        </p:nvGrpSpPr>
        <p:grpSpPr bwMode="auto">
          <a:xfrm>
            <a:off x="6569075" y="1792288"/>
            <a:ext cx="1171575" cy="169862"/>
            <a:chOff x="4195" y="1661"/>
            <a:chExt cx="770" cy="136"/>
          </a:xfrm>
        </p:grpSpPr>
        <p:grpSp>
          <p:nvGrpSpPr>
            <p:cNvPr id="17" name="Group 86"/>
            <p:cNvGrpSpPr>
              <a:grpSpLocks/>
            </p:cNvGrpSpPr>
            <p:nvPr/>
          </p:nvGrpSpPr>
          <p:grpSpPr bwMode="auto">
            <a:xfrm>
              <a:off x="4195" y="1706"/>
              <a:ext cx="662" cy="44"/>
              <a:chOff x="938" y="1822"/>
              <a:chExt cx="936" cy="66"/>
            </a:xfrm>
          </p:grpSpPr>
          <p:sp>
            <p:nvSpPr>
              <p:cNvPr id="6189" name="Freeform 87"/>
              <p:cNvSpPr>
                <a:spLocks/>
              </p:cNvSpPr>
              <p:nvPr/>
            </p:nvSpPr>
            <p:spPr bwMode="auto">
              <a:xfrm>
                <a:off x="938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317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190" name="Freeform 88"/>
              <p:cNvSpPr>
                <a:spLocks/>
              </p:cNvSpPr>
              <p:nvPr/>
            </p:nvSpPr>
            <p:spPr bwMode="auto">
              <a:xfrm>
                <a:off x="1383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317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6188" name="AutoShape 89"/>
            <p:cNvSpPr>
              <a:spLocks noChangeArrowheads="1"/>
            </p:cNvSpPr>
            <p:nvPr/>
          </p:nvSpPr>
          <p:spPr bwMode="auto">
            <a:xfrm rot="5400000">
              <a:off x="4829" y="1661"/>
              <a:ext cx="136" cy="136"/>
            </a:xfrm>
            <a:prstGeom prst="flowChartExtra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6162" name="Text Box 91"/>
          <p:cNvSpPr txBox="1">
            <a:spLocks noChangeArrowheads="1"/>
          </p:cNvSpPr>
          <p:nvPr/>
        </p:nvSpPr>
        <p:spPr bwMode="auto">
          <a:xfrm>
            <a:off x="2217738" y="1404938"/>
            <a:ext cx="2354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0">
                <a:ea typeface="굴림" pitchFamily="50" charset="-127"/>
              </a:rPr>
              <a:t>흡광물질이 존재하지 않는 경우</a:t>
            </a:r>
          </a:p>
        </p:txBody>
      </p:sp>
      <p:sp>
        <p:nvSpPr>
          <p:cNvPr id="6163" name="Text Box 92"/>
          <p:cNvSpPr txBox="1">
            <a:spLocks noChangeArrowheads="1"/>
          </p:cNvSpPr>
          <p:nvPr/>
        </p:nvSpPr>
        <p:spPr bwMode="auto">
          <a:xfrm>
            <a:off x="2217738" y="2130425"/>
            <a:ext cx="2209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0">
                <a:ea typeface="굴림" pitchFamily="50" charset="-127"/>
              </a:rPr>
              <a:t>흡광물질이 존재하는 경우</a:t>
            </a:r>
          </a:p>
        </p:txBody>
      </p:sp>
      <p:sp>
        <p:nvSpPr>
          <p:cNvPr id="6164" name="Text Box 93"/>
          <p:cNvSpPr txBox="1">
            <a:spLocks noChangeArrowheads="1"/>
          </p:cNvSpPr>
          <p:nvPr/>
        </p:nvSpPr>
        <p:spPr bwMode="auto">
          <a:xfrm>
            <a:off x="3944938" y="1052513"/>
            <a:ext cx="55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I</a:t>
            </a:r>
            <a:r>
              <a:rPr lang="en-US" altLang="ko-KR" sz="1800" baseline="-250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0</a:t>
            </a:r>
          </a:p>
        </p:txBody>
      </p:sp>
      <p:sp>
        <p:nvSpPr>
          <p:cNvPr id="6165" name="Text Box 94"/>
          <p:cNvSpPr txBox="1">
            <a:spLocks noChangeArrowheads="1"/>
          </p:cNvSpPr>
          <p:nvPr/>
        </p:nvSpPr>
        <p:spPr bwMode="auto">
          <a:xfrm>
            <a:off x="3944938" y="1787525"/>
            <a:ext cx="55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I</a:t>
            </a:r>
          </a:p>
        </p:txBody>
      </p:sp>
      <p:sp>
        <p:nvSpPr>
          <p:cNvPr id="6166" name="Text Box 100"/>
          <p:cNvSpPr txBox="1">
            <a:spLocks noChangeArrowheads="1"/>
          </p:cNvSpPr>
          <p:nvPr/>
        </p:nvSpPr>
        <p:spPr bwMode="auto">
          <a:xfrm>
            <a:off x="4859338" y="2800350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>
                <a:latin typeface="Times New Roman" pitchFamily="18" charset="0"/>
                <a:ea typeface="굴림" pitchFamily="50" charset="-127"/>
              </a:rPr>
              <a:t>I </a:t>
            </a:r>
            <a:r>
              <a:rPr lang="en-US" altLang="ko-KR" sz="1200" b="0">
                <a:ea typeface="굴림" pitchFamily="50" charset="-127"/>
              </a:rPr>
              <a:t>(</a:t>
            </a:r>
            <a:r>
              <a:rPr lang="ko-KR" altLang="en-US" sz="1200" b="0">
                <a:ea typeface="굴림" pitchFamily="50" charset="-127"/>
              </a:rPr>
              <a:t>흡광물질이 존재할 때의 빛의 강도</a:t>
            </a:r>
            <a:r>
              <a:rPr lang="en-US" altLang="ko-KR" sz="1200" b="0">
                <a:ea typeface="굴림" pitchFamily="50" charset="-127"/>
              </a:rPr>
              <a:t>),                                          </a:t>
            </a:r>
            <a:r>
              <a:rPr lang="en-US" altLang="ko-KR" sz="1200">
                <a:latin typeface="Times New Roman" pitchFamily="18" charset="0"/>
                <a:ea typeface="굴림" pitchFamily="50" charset="-127"/>
              </a:rPr>
              <a:t>I</a:t>
            </a:r>
            <a:r>
              <a:rPr lang="en-US" altLang="ko-KR" sz="1200" baseline="-25000">
                <a:latin typeface="Times New Roman" pitchFamily="18" charset="0"/>
                <a:ea typeface="굴림" pitchFamily="50" charset="-127"/>
              </a:rPr>
              <a:t>0</a:t>
            </a:r>
            <a:r>
              <a:rPr lang="en-US" altLang="ko-KR" sz="1200" b="0">
                <a:ea typeface="굴림" pitchFamily="50" charset="-127"/>
              </a:rPr>
              <a:t>(</a:t>
            </a:r>
            <a:r>
              <a:rPr lang="ko-KR" altLang="en-US" sz="1200" b="0">
                <a:ea typeface="굴림" pitchFamily="50" charset="-127"/>
              </a:rPr>
              <a:t>흡광물질이 존재하지 않았을 때이 빛의 강도</a:t>
            </a:r>
            <a:r>
              <a:rPr lang="en-US" altLang="ko-KR" sz="1200" b="0">
                <a:ea typeface="굴림" pitchFamily="50" charset="-127"/>
              </a:rPr>
              <a:t>)</a:t>
            </a:r>
          </a:p>
        </p:txBody>
      </p:sp>
      <p:sp>
        <p:nvSpPr>
          <p:cNvPr id="6167" name="Text Box 102"/>
          <p:cNvSpPr txBox="1">
            <a:spLocks noChangeArrowheads="1"/>
          </p:cNvSpPr>
          <p:nvPr/>
        </p:nvSpPr>
        <p:spPr bwMode="auto">
          <a:xfrm>
            <a:off x="3852863" y="2849563"/>
            <a:ext cx="1223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>
                <a:ea typeface="굴림" pitchFamily="50" charset="-127"/>
              </a:rPr>
              <a:t>(T </a:t>
            </a:r>
            <a:r>
              <a:rPr lang="en-US" altLang="ko-KR" sz="1600">
                <a:ea typeface="굴림" pitchFamily="50" charset="-127"/>
                <a:cs typeface="Arial" charset="0"/>
              </a:rPr>
              <a:t>≤ 1)</a:t>
            </a:r>
          </a:p>
        </p:txBody>
      </p:sp>
      <p:sp>
        <p:nvSpPr>
          <p:cNvPr id="6168" name="Text Box 103"/>
          <p:cNvSpPr txBox="1">
            <a:spLocks noChangeArrowheads="1"/>
          </p:cNvSpPr>
          <p:nvPr/>
        </p:nvSpPr>
        <p:spPr bwMode="auto">
          <a:xfrm>
            <a:off x="1763712" y="3683000"/>
            <a:ext cx="1800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dirty="0">
                <a:ea typeface="굴림" pitchFamily="50" charset="-127"/>
              </a:rPr>
              <a:t>%T = T </a:t>
            </a:r>
            <a:r>
              <a:rPr lang="en-US" altLang="ko-KR" sz="1800" dirty="0">
                <a:ea typeface="굴림" pitchFamily="50" charset="-127"/>
                <a:cs typeface="Arial" charset="0"/>
              </a:rPr>
              <a:t>× 100</a:t>
            </a:r>
            <a:endParaRPr lang="en-US" altLang="en-US" sz="1800" dirty="0">
              <a:ea typeface="굴림" pitchFamily="50" charset="-127"/>
              <a:cs typeface="Arial" charset="0"/>
            </a:endParaRPr>
          </a:p>
        </p:txBody>
      </p:sp>
      <p:sp>
        <p:nvSpPr>
          <p:cNvPr id="6169" name="Text Box 96"/>
          <p:cNvSpPr txBox="1">
            <a:spLocks noChangeArrowheads="1"/>
          </p:cNvSpPr>
          <p:nvPr/>
        </p:nvSpPr>
        <p:spPr bwMode="auto">
          <a:xfrm>
            <a:off x="1763713" y="2841625"/>
            <a:ext cx="12969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>
                <a:ea typeface="굴림" pitchFamily="50" charset="-127"/>
              </a:rPr>
              <a:t>투광도 </a:t>
            </a:r>
            <a:r>
              <a:rPr lang="en-US" altLang="ko-KR" sz="1200">
                <a:ea typeface="굴림" pitchFamily="50" charset="-127"/>
              </a:rPr>
              <a:t>:   </a:t>
            </a:r>
            <a:r>
              <a:rPr lang="en-US" altLang="ko-KR" sz="1800">
                <a:ea typeface="굴림" pitchFamily="50" charset="-127"/>
              </a:rPr>
              <a:t> T</a:t>
            </a:r>
            <a:r>
              <a:rPr lang="en-US" altLang="ko-KR" sz="1200" b="0">
                <a:ea typeface="굴림" pitchFamily="50" charset="-127"/>
              </a:rPr>
              <a:t> =</a:t>
            </a:r>
            <a:endParaRPr lang="ko-KR" altLang="en-US" sz="1200" b="0">
              <a:ea typeface="굴림" pitchFamily="50" charset="-127"/>
            </a:endParaRPr>
          </a:p>
        </p:txBody>
      </p:sp>
      <p:sp>
        <p:nvSpPr>
          <p:cNvPr id="6170" name="Line 97"/>
          <p:cNvSpPr>
            <a:spLocks noChangeShapeType="1"/>
          </p:cNvSpPr>
          <p:nvPr/>
        </p:nvSpPr>
        <p:spPr bwMode="auto">
          <a:xfrm>
            <a:off x="2987675" y="30416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71" name="Text Box 98"/>
          <p:cNvSpPr txBox="1">
            <a:spLocks noChangeArrowheads="1"/>
          </p:cNvSpPr>
          <p:nvPr/>
        </p:nvSpPr>
        <p:spPr bwMode="auto">
          <a:xfrm>
            <a:off x="3059113" y="2681288"/>
            <a:ext cx="72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latin typeface="Times New Roman" pitchFamily="18" charset="0"/>
                <a:ea typeface="굴림" pitchFamily="50" charset="-127"/>
              </a:rPr>
              <a:t>I</a:t>
            </a:r>
          </a:p>
        </p:txBody>
      </p:sp>
      <p:sp>
        <p:nvSpPr>
          <p:cNvPr id="6172" name="Text Box 99"/>
          <p:cNvSpPr txBox="1">
            <a:spLocks noChangeArrowheads="1"/>
          </p:cNvSpPr>
          <p:nvPr/>
        </p:nvSpPr>
        <p:spPr bwMode="auto">
          <a:xfrm>
            <a:off x="3059113" y="3035300"/>
            <a:ext cx="576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latin typeface="Times New Roman" pitchFamily="18" charset="0"/>
                <a:ea typeface="굴림" pitchFamily="50" charset="-127"/>
              </a:rPr>
              <a:t>I</a:t>
            </a:r>
            <a:r>
              <a:rPr lang="en-US" altLang="ko-KR" sz="1800" baseline="-25000">
                <a:latin typeface="Times New Roman" pitchFamily="18" charset="0"/>
                <a:ea typeface="굴림" pitchFamily="50" charset="-127"/>
              </a:rPr>
              <a:t>0</a:t>
            </a:r>
          </a:p>
        </p:txBody>
      </p:sp>
      <p:sp>
        <p:nvSpPr>
          <p:cNvPr id="6173" name="Rectangle 121"/>
          <p:cNvSpPr>
            <a:spLocks noChangeArrowheads="1"/>
          </p:cNvSpPr>
          <p:nvPr/>
        </p:nvSpPr>
        <p:spPr bwMode="auto">
          <a:xfrm>
            <a:off x="5424488" y="2117725"/>
            <a:ext cx="3251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ko-KR" sz="1200" b="0">
                <a:ea typeface="굴림" pitchFamily="50" charset="-127"/>
              </a:rPr>
              <a:t>Cuvette</a:t>
            </a:r>
            <a:r>
              <a:rPr lang="ko-KR" altLang="en-US" sz="1200" b="0">
                <a:ea typeface="굴림" pitchFamily="50" charset="-127"/>
              </a:rPr>
              <a:t>의 직경이 빛의 투광율에 미치는 영향 </a:t>
            </a:r>
          </a:p>
        </p:txBody>
      </p:sp>
      <p:sp>
        <p:nvSpPr>
          <p:cNvPr id="6174" name="Text Box 123"/>
          <p:cNvSpPr txBox="1">
            <a:spLocks noChangeArrowheads="1"/>
          </p:cNvSpPr>
          <p:nvPr/>
        </p:nvSpPr>
        <p:spPr bwMode="auto">
          <a:xfrm>
            <a:off x="611188" y="2492375"/>
            <a:ext cx="8137525" cy="27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 dirty="0">
                <a:latin typeface="Monotype Corsiva" pitchFamily="66" charset="0"/>
                <a:ea typeface="굴림" pitchFamily="50" charset="-127"/>
              </a:rPr>
              <a:t>투광도</a:t>
            </a:r>
            <a:r>
              <a:rPr lang="en-US" altLang="ko-KR" sz="1200" dirty="0">
                <a:ea typeface="굴림" pitchFamily="50" charset="-127"/>
              </a:rPr>
              <a:t>(transmittance), T</a:t>
            </a:r>
            <a:r>
              <a:rPr lang="ko-KR" altLang="en-US" sz="1200" dirty="0">
                <a:ea typeface="굴림" pitchFamily="50" charset="-127"/>
              </a:rPr>
              <a:t>는 시료를 통과한 입사광의 분율이다</a:t>
            </a:r>
            <a:r>
              <a:rPr lang="en-US" altLang="ko-KR" sz="1200" dirty="0">
                <a:ea typeface="굴림" pitchFamily="50" charset="-127"/>
              </a:rPr>
              <a:t>.</a:t>
            </a:r>
          </a:p>
          <a:p>
            <a:endParaRPr lang="en-US" altLang="ko-KR" sz="1200" dirty="0">
              <a:ea typeface="굴림" pitchFamily="50" charset="-127"/>
            </a:endParaRPr>
          </a:p>
          <a:p>
            <a:endParaRPr lang="en-US" altLang="ko-KR" sz="1200" dirty="0">
              <a:ea typeface="굴림" pitchFamily="50" charset="-127"/>
            </a:endParaRPr>
          </a:p>
          <a:p>
            <a:endParaRPr lang="en-US" altLang="ko-KR" sz="1200" dirty="0">
              <a:ea typeface="굴림" pitchFamily="50" charset="-127"/>
            </a:endParaRPr>
          </a:p>
          <a:p>
            <a:endParaRPr lang="en-US" altLang="ko-KR" sz="1200" dirty="0">
              <a:ea typeface="굴림" pitchFamily="50" charset="-127"/>
            </a:endParaRPr>
          </a:p>
          <a:p>
            <a:r>
              <a:rPr lang="ko-KR" altLang="en-US" sz="1200" dirty="0">
                <a:ea typeface="굴림" pitchFamily="50" charset="-127"/>
              </a:rPr>
              <a:t>투광도의 범위는 </a:t>
            </a:r>
            <a:r>
              <a:rPr lang="en-US" altLang="ko-KR" sz="1200" dirty="0">
                <a:ea typeface="굴림" pitchFamily="50" charset="-127"/>
              </a:rPr>
              <a:t>0</a:t>
            </a:r>
            <a:r>
              <a:rPr lang="ko-KR" altLang="en-US" sz="1200" dirty="0">
                <a:ea typeface="굴림" pitchFamily="50" charset="-127"/>
              </a:rPr>
              <a:t>에서 </a:t>
            </a:r>
            <a:r>
              <a:rPr lang="en-US" altLang="ko-KR" sz="1200" dirty="0">
                <a:ea typeface="굴림" pitchFamily="50" charset="-127"/>
              </a:rPr>
              <a:t>1. </a:t>
            </a:r>
            <a:r>
              <a:rPr lang="ko-KR" altLang="en-US" sz="1200" dirty="0">
                <a:ea typeface="굴림" pitchFamily="50" charset="-127"/>
              </a:rPr>
              <a:t>시료에 의해서 빛이 전혀 흡수되지 않으면</a:t>
            </a:r>
            <a:r>
              <a:rPr lang="en-US" altLang="ko-KR" sz="1200" dirty="0">
                <a:ea typeface="굴림" pitchFamily="50" charset="-127"/>
              </a:rPr>
              <a:t>, </a:t>
            </a:r>
            <a:r>
              <a:rPr lang="ko-KR" altLang="en-US" sz="1200" dirty="0" err="1">
                <a:ea typeface="굴림" pitchFamily="50" charset="-127"/>
              </a:rPr>
              <a:t>투광도는</a:t>
            </a:r>
            <a:r>
              <a:rPr lang="ko-KR" altLang="en-US" sz="1200" dirty="0">
                <a:ea typeface="굴림" pitchFamily="50" charset="-127"/>
              </a:rPr>
              <a:t> </a:t>
            </a:r>
            <a:r>
              <a:rPr lang="en-US" altLang="ko-KR" sz="1200" dirty="0">
                <a:ea typeface="굴림" pitchFamily="50" charset="-127"/>
              </a:rPr>
              <a:t>1. </a:t>
            </a:r>
            <a:r>
              <a:rPr lang="ko-KR" altLang="en-US" sz="1200" dirty="0">
                <a:ea typeface="굴림" pitchFamily="50" charset="-127"/>
              </a:rPr>
              <a:t>모든 빛이 흡수되면</a:t>
            </a:r>
            <a:r>
              <a:rPr lang="en-US" altLang="ko-KR" sz="1200" dirty="0">
                <a:ea typeface="굴림" pitchFamily="50" charset="-127"/>
              </a:rPr>
              <a:t>, </a:t>
            </a:r>
            <a:r>
              <a:rPr lang="ko-KR" altLang="en-US" sz="1200" dirty="0" err="1">
                <a:ea typeface="굴림" pitchFamily="50" charset="-127"/>
              </a:rPr>
              <a:t>투광도는</a:t>
            </a:r>
            <a:r>
              <a:rPr lang="ko-KR" altLang="en-US" sz="1200" dirty="0">
                <a:ea typeface="굴림" pitchFamily="50" charset="-127"/>
              </a:rPr>
              <a:t> </a:t>
            </a:r>
            <a:r>
              <a:rPr lang="en-US" altLang="ko-KR" sz="1200" dirty="0">
                <a:ea typeface="굴림" pitchFamily="50" charset="-127"/>
              </a:rPr>
              <a:t>0</a:t>
            </a:r>
          </a:p>
          <a:p>
            <a:endParaRPr lang="ko-KR" altLang="en-US" sz="1200" dirty="0">
              <a:ea typeface="굴림" pitchFamily="50" charset="-127"/>
            </a:endParaRPr>
          </a:p>
          <a:p>
            <a:endParaRPr lang="ko-KR" altLang="en-US" sz="1200" dirty="0" smtClean="0">
              <a:ea typeface="굴림" pitchFamily="50" charset="-127"/>
            </a:endParaRPr>
          </a:p>
          <a:p>
            <a:endParaRPr lang="ko-KR" altLang="en-US" sz="1200" dirty="0">
              <a:ea typeface="굴림" pitchFamily="50" charset="-127"/>
            </a:endParaRPr>
          </a:p>
          <a:p>
            <a:r>
              <a:rPr lang="ko-KR" altLang="en-US" sz="1200" dirty="0">
                <a:ea typeface="굴림" pitchFamily="50" charset="-127"/>
              </a:rPr>
              <a:t>퍼센트 투광도</a:t>
            </a:r>
            <a:r>
              <a:rPr lang="en-US" altLang="ko-KR" sz="1200" dirty="0">
                <a:ea typeface="굴림" pitchFamily="50" charset="-127"/>
              </a:rPr>
              <a:t>, %T</a:t>
            </a:r>
            <a:r>
              <a:rPr lang="ko-KR" altLang="en-US" sz="1200" dirty="0">
                <a:ea typeface="굴림" pitchFamily="50" charset="-127"/>
              </a:rPr>
              <a:t>의 범위는 </a:t>
            </a:r>
            <a:r>
              <a:rPr lang="en-US" altLang="ko-KR" sz="1200" dirty="0">
                <a:ea typeface="굴림" pitchFamily="50" charset="-127"/>
              </a:rPr>
              <a:t>0%</a:t>
            </a:r>
            <a:r>
              <a:rPr lang="ko-KR" altLang="en-US" sz="1200" dirty="0">
                <a:ea typeface="굴림" pitchFamily="50" charset="-127"/>
              </a:rPr>
              <a:t>와 </a:t>
            </a:r>
            <a:r>
              <a:rPr lang="en-US" altLang="ko-KR" sz="1200" dirty="0">
                <a:ea typeface="굴림" pitchFamily="50" charset="-127"/>
              </a:rPr>
              <a:t>100% </a:t>
            </a:r>
            <a:r>
              <a:rPr lang="ko-KR" altLang="en-US" sz="1200" dirty="0">
                <a:ea typeface="굴림" pitchFamily="50" charset="-127"/>
              </a:rPr>
              <a:t>사이</a:t>
            </a:r>
            <a:r>
              <a:rPr lang="en-US" altLang="ko-KR" sz="1200" dirty="0">
                <a:ea typeface="굴림" pitchFamily="50" charset="-127"/>
              </a:rPr>
              <a:t>. </a:t>
            </a:r>
            <a:r>
              <a:rPr lang="ko-KR" altLang="en-US" sz="1200" dirty="0">
                <a:ea typeface="굴림" pitchFamily="50" charset="-127"/>
              </a:rPr>
              <a:t>투광도가 </a:t>
            </a:r>
            <a:r>
              <a:rPr lang="en-US" altLang="ko-KR" sz="1200" dirty="0">
                <a:ea typeface="굴림" pitchFamily="50" charset="-127"/>
              </a:rPr>
              <a:t>30%</a:t>
            </a:r>
            <a:r>
              <a:rPr lang="ko-KR" altLang="en-US" sz="1200" dirty="0">
                <a:ea typeface="굴림" pitchFamily="50" charset="-127"/>
              </a:rPr>
              <a:t>라면</a:t>
            </a:r>
            <a:r>
              <a:rPr lang="en-US" altLang="ko-KR" sz="1200" dirty="0">
                <a:ea typeface="굴림" pitchFamily="50" charset="-127"/>
              </a:rPr>
              <a:t>, </a:t>
            </a:r>
            <a:r>
              <a:rPr lang="ko-KR" altLang="en-US" sz="1200" dirty="0">
                <a:ea typeface="굴림" pitchFamily="50" charset="-127"/>
              </a:rPr>
              <a:t>이것은 </a:t>
            </a:r>
            <a:r>
              <a:rPr lang="en-US" altLang="ko-KR" sz="1200" dirty="0">
                <a:ea typeface="굴림" pitchFamily="50" charset="-127"/>
              </a:rPr>
              <a:t>70%</a:t>
            </a:r>
            <a:r>
              <a:rPr lang="ko-KR" altLang="en-US" sz="1200" dirty="0">
                <a:ea typeface="굴림" pitchFamily="50" charset="-127"/>
              </a:rPr>
              <a:t>의 빛이 시료를 통과하지 못한다는  것</a:t>
            </a:r>
          </a:p>
          <a:p>
            <a:endParaRPr lang="ko-KR" altLang="en-US" sz="1200" dirty="0">
              <a:ea typeface="굴림" pitchFamily="50" charset="-127"/>
            </a:endParaRPr>
          </a:p>
          <a:p>
            <a:r>
              <a:rPr lang="ko-KR" altLang="en-US" sz="1200" dirty="0">
                <a:ea typeface="굴림" pitchFamily="50" charset="-127"/>
              </a:rPr>
              <a:t>화학 분석에서 가장 유용한 양은 </a:t>
            </a:r>
            <a:r>
              <a:rPr lang="ko-KR" altLang="en-US" sz="1200" dirty="0" err="1">
                <a:ea typeface="굴림" pitchFamily="50" charset="-127"/>
              </a:rPr>
              <a:t>흡광도</a:t>
            </a:r>
            <a:r>
              <a:rPr lang="en-US" altLang="ko-KR" sz="1200" dirty="0">
                <a:ea typeface="굴림" pitchFamily="50" charset="-127"/>
              </a:rPr>
              <a:t>(absorbance)</a:t>
            </a:r>
            <a:r>
              <a:rPr lang="ko-KR" altLang="en-US" sz="1200" dirty="0">
                <a:ea typeface="굴림" pitchFamily="50" charset="-127"/>
              </a:rPr>
              <a:t>로서</a:t>
            </a:r>
            <a:r>
              <a:rPr lang="en-US" altLang="ko-KR" sz="1200" dirty="0">
                <a:ea typeface="굴림" pitchFamily="50" charset="-127"/>
              </a:rPr>
              <a:t>, </a:t>
            </a:r>
            <a:r>
              <a:rPr lang="ko-KR" altLang="en-US" sz="1200" dirty="0">
                <a:ea typeface="굴림" pitchFamily="50" charset="-127"/>
              </a:rPr>
              <a:t>다음과 같이 정의한다</a:t>
            </a:r>
            <a:r>
              <a:rPr lang="en-US" altLang="ko-KR" sz="1200" dirty="0">
                <a:ea typeface="굴림" pitchFamily="50" charset="-127"/>
              </a:rPr>
              <a:t>.</a:t>
            </a:r>
          </a:p>
          <a:p>
            <a:endParaRPr lang="en-US" altLang="ko-KR" sz="1200" dirty="0">
              <a:ea typeface="굴림" pitchFamily="50" charset="-127"/>
            </a:endParaRPr>
          </a:p>
          <a:p>
            <a:r>
              <a:rPr lang="en-US" altLang="ko-KR" sz="1200" dirty="0">
                <a:ea typeface="굴림" pitchFamily="50" charset="-127"/>
              </a:rPr>
              <a:t>                                                                                                                                 </a:t>
            </a:r>
            <a:r>
              <a:rPr lang="ko-KR" altLang="en-US" sz="1200" dirty="0">
                <a:ea typeface="굴림" pitchFamily="50" charset="-127"/>
              </a:rPr>
              <a:t>즉</a:t>
            </a:r>
            <a:r>
              <a:rPr lang="en-US" altLang="ko-KR" sz="1200" dirty="0">
                <a:ea typeface="굴림" pitchFamily="50" charset="-127"/>
              </a:rPr>
              <a:t>,  </a:t>
            </a:r>
            <a:r>
              <a:rPr lang="en-US" altLang="ko-KR" sz="1800" dirty="0">
                <a:ea typeface="굴림" pitchFamily="50" charset="-127"/>
              </a:rPr>
              <a:t>-log T = A</a:t>
            </a:r>
            <a:endParaRPr lang="en-US" altLang="ko-KR" sz="1800" dirty="0">
              <a:latin typeface="Monotype Corsiva" pitchFamily="66" charset="0"/>
              <a:ea typeface="굴림" pitchFamily="50" charset="-127"/>
            </a:endParaRPr>
          </a:p>
        </p:txBody>
      </p:sp>
      <p:sp>
        <p:nvSpPr>
          <p:cNvPr id="6175" name="Text Box 124"/>
          <p:cNvSpPr txBox="1">
            <a:spLocks noChangeArrowheads="1"/>
          </p:cNvSpPr>
          <p:nvPr/>
        </p:nvSpPr>
        <p:spPr bwMode="auto">
          <a:xfrm>
            <a:off x="1692274" y="4841875"/>
            <a:ext cx="511197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dirty="0" err="1">
                <a:ea typeface="굴림" pitchFamily="50" charset="-127"/>
              </a:rPr>
              <a:t>흡광도</a:t>
            </a:r>
            <a:r>
              <a:rPr lang="ko-KR" altLang="en-US" sz="1200" dirty="0">
                <a:ea typeface="굴림" pitchFamily="50" charset="-127"/>
              </a:rPr>
              <a:t> </a:t>
            </a:r>
            <a:r>
              <a:rPr lang="en-US" altLang="ko-KR" sz="1200" dirty="0">
                <a:ea typeface="굴림" pitchFamily="50" charset="-127"/>
              </a:rPr>
              <a:t>:   </a:t>
            </a:r>
            <a:r>
              <a:rPr lang="en-US" altLang="ko-KR" sz="1800" dirty="0">
                <a:ea typeface="굴림" pitchFamily="50" charset="-127"/>
              </a:rPr>
              <a:t> A</a:t>
            </a:r>
            <a:r>
              <a:rPr lang="ko-KR" altLang="en-US" sz="1200" b="0" dirty="0">
                <a:ea typeface="굴림" pitchFamily="50" charset="-127"/>
              </a:rPr>
              <a:t> </a:t>
            </a:r>
            <a:r>
              <a:rPr lang="en-US" altLang="ko-KR" sz="1800" b="0" dirty="0">
                <a:ea typeface="굴림" pitchFamily="50" charset="-127"/>
              </a:rPr>
              <a:t>= log          =  -log          = -log T</a:t>
            </a:r>
            <a:endParaRPr lang="ko-KR" altLang="en-US" sz="1800" b="0" dirty="0">
              <a:ea typeface="굴림" pitchFamily="50" charset="-127"/>
            </a:endParaRPr>
          </a:p>
        </p:txBody>
      </p:sp>
      <p:sp>
        <p:nvSpPr>
          <p:cNvPr id="6176" name="Line 125"/>
          <p:cNvSpPr>
            <a:spLocks noChangeShapeType="1"/>
          </p:cNvSpPr>
          <p:nvPr/>
        </p:nvSpPr>
        <p:spPr bwMode="auto">
          <a:xfrm>
            <a:off x="3276600" y="505777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77" name="Text Box 127"/>
          <p:cNvSpPr txBox="1">
            <a:spLocks noChangeArrowheads="1"/>
          </p:cNvSpPr>
          <p:nvPr/>
        </p:nvSpPr>
        <p:spPr bwMode="auto">
          <a:xfrm>
            <a:off x="3348038" y="5051425"/>
            <a:ext cx="576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latin typeface="Times New Roman" pitchFamily="18" charset="0"/>
                <a:ea typeface="굴림" pitchFamily="50" charset="-127"/>
              </a:rPr>
              <a:t>I</a:t>
            </a:r>
            <a:endParaRPr lang="en-US" altLang="ko-KR" sz="1800" baseline="-250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178" name="Line 128"/>
          <p:cNvSpPr>
            <a:spLocks noChangeShapeType="1"/>
          </p:cNvSpPr>
          <p:nvPr/>
        </p:nvSpPr>
        <p:spPr bwMode="auto">
          <a:xfrm>
            <a:off x="4860032" y="505777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79" name="Text Box 129"/>
          <p:cNvSpPr txBox="1">
            <a:spLocks noChangeArrowheads="1"/>
          </p:cNvSpPr>
          <p:nvPr/>
        </p:nvSpPr>
        <p:spPr bwMode="auto">
          <a:xfrm>
            <a:off x="4931395" y="4711700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dirty="0">
                <a:latin typeface="Times New Roman" pitchFamily="18" charset="0"/>
                <a:ea typeface="굴림" pitchFamily="50" charset="-127"/>
              </a:rPr>
              <a:t>I</a:t>
            </a:r>
          </a:p>
        </p:txBody>
      </p:sp>
      <p:sp>
        <p:nvSpPr>
          <p:cNvPr id="6180" name="Text Box 130"/>
          <p:cNvSpPr txBox="1">
            <a:spLocks noChangeArrowheads="1"/>
          </p:cNvSpPr>
          <p:nvPr/>
        </p:nvSpPr>
        <p:spPr bwMode="auto">
          <a:xfrm>
            <a:off x="4931842" y="5013176"/>
            <a:ext cx="576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dirty="0">
                <a:latin typeface="Times New Roman" pitchFamily="18" charset="0"/>
                <a:ea typeface="굴림" pitchFamily="50" charset="-127"/>
              </a:rPr>
              <a:t>I</a:t>
            </a:r>
            <a:r>
              <a:rPr lang="en-US" altLang="ko-KR" sz="1800" baseline="-25000" dirty="0">
                <a:latin typeface="Times New Roman" pitchFamily="18" charset="0"/>
                <a:ea typeface="굴림" pitchFamily="50" charset="-127"/>
              </a:rPr>
              <a:t>0</a:t>
            </a:r>
          </a:p>
        </p:txBody>
      </p:sp>
      <p:sp>
        <p:nvSpPr>
          <p:cNvPr id="6181" name="Text Box 131"/>
          <p:cNvSpPr txBox="1">
            <a:spLocks noChangeArrowheads="1"/>
          </p:cNvSpPr>
          <p:nvPr/>
        </p:nvSpPr>
        <p:spPr bwMode="auto">
          <a:xfrm>
            <a:off x="3348038" y="4697413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dirty="0">
                <a:latin typeface="Times New Roman" pitchFamily="18" charset="0"/>
                <a:ea typeface="굴림" pitchFamily="50" charset="-127"/>
              </a:rPr>
              <a:t>I</a:t>
            </a:r>
            <a:r>
              <a:rPr lang="en-US" altLang="ko-KR" sz="1800" baseline="-25000" dirty="0">
                <a:latin typeface="Times New Roman" pitchFamily="18" charset="0"/>
                <a:ea typeface="굴림" pitchFamily="50" charset="-127"/>
              </a:rPr>
              <a:t>0</a:t>
            </a:r>
          </a:p>
        </p:txBody>
      </p:sp>
      <p:sp>
        <p:nvSpPr>
          <p:cNvPr id="6182" name="Text Box 132"/>
          <p:cNvSpPr txBox="1">
            <a:spLocks noChangeArrowheads="1"/>
          </p:cNvSpPr>
          <p:nvPr/>
        </p:nvSpPr>
        <p:spPr bwMode="auto">
          <a:xfrm>
            <a:off x="5580063" y="5354638"/>
            <a:ext cx="316865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ko-KR" sz="1200" dirty="0">
                <a:latin typeface="Times New Roman" pitchFamily="18" charset="0"/>
                <a:ea typeface="굴림" pitchFamily="50" charset="-127"/>
              </a:rPr>
              <a:t>I/I</a:t>
            </a:r>
            <a:r>
              <a:rPr lang="en-US" altLang="ko-KR" sz="1200" baseline="-25000" dirty="0">
                <a:latin typeface="Times New Roman" pitchFamily="18" charset="0"/>
                <a:ea typeface="굴림" pitchFamily="50" charset="-127"/>
              </a:rPr>
              <a:t>0</a:t>
            </a:r>
            <a:r>
              <a:rPr lang="en-US" altLang="ko-KR" sz="1200" dirty="0">
                <a:latin typeface="Times New Roman" pitchFamily="18" charset="0"/>
                <a:ea typeface="굴림" pitchFamily="50" charset="-127"/>
              </a:rPr>
              <a:t>          %T              A</a:t>
            </a:r>
          </a:p>
          <a:p>
            <a:pPr marL="342900" indent="-342900">
              <a:spcBef>
                <a:spcPct val="50000"/>
              </a:spcBef>
              <a:buFontTx/>
              <a:buAutoNum type="arabicPlain"/>
            </a:pPr>
            <a:r>
              <a:rPr lang="en-US" altLang="ko-KR" sz="1200" dirty="0">
                <a:latin typeface="Times New Roman" pitchFamily="18" charset="0"/>
                <a:ea typeface="굴림" pitchFamily="50" charset="-127"/>
              </a:rPr>
              <a:t>        100               0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ko-KR" sz="1200" dirty="0">
                <a:latin typeface="Times New Roman" pitchFamily="18" charset="0"/>
                <a:ea typeface="굴림" pitchFamily="50" charset="-127"/>
              </a:rPr>
              <a:t>0.1             10               1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ko-KR" sz="1200" dirty="0">
                <a:latin typeface="Times New Roman" pitchFamily="18" charset="0"/>
                <a:ea typeface="굴림" pitchFamily="50" charset="-127"/>
              </a:rPr>
              <a:t>0.01            1                2</a:t>
            </a:r>
          </a:p>
        </p:txBody>
      </p:sp>
      <p:sp>
        <p:nvSpPr>
          <p:cNvPr id="6183" name="Line 133"/>
          <p:cNvSpPr>
            <a:spLocks noChangeShapeType="1"/>
          </p:cNvSpPr>
          <p:nvPr/>
        </p:nvSpPr>
        <p:spPr bwMode="auto">
          <a:xfrm>
            <a:off x="5291138" y="5643563"/>
            <a:ext cx="2520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84" name="Rectangle 134"/>
          <p:cNvSpPr>
            <a:spLocks noChangeArrowheads="1"/>
          </p:cNvSpPr>
          <p:nvPr/>
        </p:nvSpPr>
        <p:spPr bwMode="auto">
          <a:xfrm>
            <a:off x="1763713" y="2708275"/>
            <a:ext cx="1800225" cy="647700"/>
          </a:xfrm>
          <a:prstGeom prst="rect">
            <a:avLst/>
          </a:prstGeom>
          <a:solidFill>
            <a:schemeClr val="hlink"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85" name="Rectangle 135"/>
          <p:cNvSpPr>
            <a:spLocks noChangeArrowheads="1"/>
          </p:cNvSpPr>
          <p:nvPr/>
        </p:nvSpPr>
        <p:spPr bwMode="auto">
          <a:xfrm>
            <a:off x="1763688" y="3645024"/>
            <a:ext cx="1800225" cy="431800"/>
          </a:xfrm>
          <a:prstGeom prst="rect">
            <a:avLst/>
          </a:prstGeom>
          <a:solidFill>
            <a:schemeClr val="hlink"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86" name="Rectangle 136"/>
          <p:cNvSpPr>
            <a:spLocks noChangeArrowheads="1"/>
          </p:cNvSpPr>
          <p:nvPr/>
        </p:nvSpPr>
        <p:spPr bwMode="auto">
          <a:xfrm>
            <a:off x="7091437" y="4797425"/>
            <a:ext cx="1296987" cy="431800"/>
          </a:xfrm>
          <a:prstGeom prst="rect">
            <a:avLst/>
          </a:prstGeom>
          <a:solidFill>
            <a:schemeClr val="hlink"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4" name="Rectangle 16"/>
          <p:cNvSpPr>
            <a:spLocks noChangeArrowheads="1"/>
          </p:cNvSpPr>
          <p:nvPr/>
        </p:nvSpPr>
        <p:spPr bwMode="black">
          <a:xfrm>
            <a:off x="547688" y="319088"/>
            <a:ext cx="7162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41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Beer-Lambert Law</a:t>
            </a:r>
          </a:p>
        </p:txBody>
      </p:sp>
      <p:sp>
        <p:nvSpPr>
          <p:cNvPr id="7174" name="Rectangle 6" descr="신문 용지"/>
          <p:cNvSpPr>
            <a:spLocks noChangeArrowheads="1"/>
          </p:cNvSpPr>
          <p:nvPr/>
        </p:nvSpPr>
        <p:spPr bwMode="auto">
          <a:xfrm>
            <a:off x="2357438" y="1052513"/>
            <a:ext cx="274637" cy="284162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75" name="Rectangle 7" descr="데님"/>
          <p:cNvSpPr>
            <a:spLocks noChangeArrowheads="1"/>
          </p:cNvSpPr>
          <p:nvPr/>
        </p:nvSpPr>
        <p:spPr bwMode="auto">
          <a:xfrm>
            <a:off x="2357438" y="1733550"/>
            <a:ext cx="274637" cy="284163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76" name="Rectangle 8" descr="데님"/>
          <p:cNvSpPr>
            <a:spLocks noChangeArrowheads="1"/>
          </p:cNvSpPr>
          <p:nvPr/>
        </p:nvSpPr>
        <p:spPr bwMode="auto">
          <a:xfrm>
            <a:off x="6016625" y="1052513"/>
            <a:ext cx="276225" cy="284162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77" name="Rectangle 9" descr="데님"/>
          <p:cNvSpPr>
            <a:spLocks noChangeArrowheads="1"/>
          </p:cNvSpPr>
          <p:nvPr/>
        </p:nvSpPr>
        <p:spPr bwMode="auto">
          <a:xfrm>
            <a:off x="6016625" y="1733550"/>
            <a:ext cx="552450" cy="284163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44575" y="1109663"/>
            <a:ext cx="1312863" cy="171450"/>
            <a:chOff x="567" y="1117"/>
            <a:chExt cx="862" cy="136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567" y="1163"/>
              <a:ext cx="662" cy="44"/>
              <a:chOff x="938" y="1822"/>
              <a:chExt cx="936" cy="66"/>
            </a:xfrm>
          </p:grpSpPr>
          <p:sp>
            <p:nvSpPr>
              <p:cNvPr id="7224" name="Freeform 12"/>
              <p:cNvSpPr>
                <a:spLocks/>
              </p:cNvSpPr>
              <p:nvPr/>
            </p:nvSpPr>
            <p:spPr bwMode="auto">
              <a:xfrm>
                <a:off x="938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825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7225" name="Freeform 13"/>
              <p:cNvSpPr>
                <a:spLocks/>
              </p:cNvSpPr>
              <p:nvPr/>
            </p:nvSpPr>
            <p:spPr bwMode="auto">
              <a:xfrm>
                <a:off x="1383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825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7223" name="AutoShape 14"/>
            <p:cNvSpPr>
              <a:spLocks noChangeArrowheads="1"/>
            </p:cNvSpPr>
            <p:nvPr/>
          </p:nvSpPr>
          <p:spPr bwMode="auto">
            <a:xfrm rot="5400000">
              <a:off x="1251" y="1075"/>
              <a:ext cx="136" cy="220"/>
            </a:xfrm>
            <a:prstGeom prst="flowChartExtra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701925" y="1792288"/>
            <a:ext cx="1173163" cy="169862"/>
            <a:chOff x="1838" y="1480"/>
            <a:chExt cx="770" cy="136"/>
          </a:xfrm>
        </p:grpSpPr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1838" y="1525"/>
              <a:ext cx="662" cy="44"/>
              <a:chOff x="938" y="1822"/>
              <a:chExt cx="936" cy="66"/>
            </a:xfrm>
          </p:grpSpPr>
          <p:sp>
            <p:nvSpPr>
              <p:cNvPr id="7220" name="Freeform 17"/>
              <p:cNvSpPr>
                <a:spLocks/>
              </p:cNvSpPr>
              <p:nvPr/>
            </p:nvSpPr>
            <p:spPr bwMode="auto">
              <a:xfrm>
                <a:off x="938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7221" name="Freeform 18"/>
              <p:cNvSpPr>
                <a:spLocks/>
              </p:cNvSpPr>
              <p:nvPr/>
            </p:nvSpPr>
            <p:spPr bwMode="auto">
              <a:xfrm>
                <a:off x="1383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7219" name="AutoShape 19"/>
            <p:cNvSpPr>
              <a:spLocks noChangeArrowheads="1"/>
            </p:cNvSpPr>
            <p:nvPr/>
          </p:nvSpPr>
          <p:spPr bwMode="auto">
            <a:xfrm rot="5400000">
              <a:off x="2472" y="1480"/>
              <a:ext cx="136" cy="136"/>
            </a:xfrm>
            <a:prstGeom prst="flowChartExtra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044575" y="1792288"/>
            <a:ext cx="1312863" cy="169862"/>
            <a:chOff x="567" y="1117"/>
            <a:chExt cx="862" cy="136"/>
          </a:xfrm>
        </p:grpSpPr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567" y="1163"/>
              <a:ext cx="662" cy="44"/>
              <a:chOff x="938" y="1822"/>
              <a:chExt cx="936" cy="66"/>
            </a:xfrm>
          </p:grpSpPr>
          <p:sp>
            <p:nvSpPr>
              <p:cNvPr id="7216" name="Freeform 22"/>
              <p:cNvSpPr>
                <a:spLocks/>
              </p:cNvSpPr>
              <p:nvPr/>
            </p:nvSpPr>
            <p:spPr bwMode="auto">
              <a:xfrm>
                <a:off x="938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825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7217" name="Freeform 23"/>
              <p:cNvSpPr>
                <a:spLocks/>
              </p:cNvSpPr>
              <p:nvPr/>
            </p:nvSpPr>
            <p:spPr bwMode="auto">
              <a:xfrm>
                <a:off x="1383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825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7215" name="AutoShape 24"/>
            <p:cNvSpPr>
              <a:spLocks noChangeArrowheads="1"/>
            </p:cNvSpPr>
            <p:nvPr/>
          </p:nvSpPr>
          <p:spPr bwMode="auto">
            <a:xfrm rot="5400000">
              <a:off x="1251" y="1075"/>
              <a:ext cx="136" cy="220"/>
            </a:xfrm>
            <a:prstGeom prst="flowChartExtra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2632075" y="1109663"/>
            <a:ext cx="1312863" cy="171450"/>
            <a:chOff x="567" y="1117"/>
            <a:chExt cx="862" cy="136"/>
          </a:xfrm>
        </p:grpSpPr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567" y="1163"/>
              <a:ext cx="662" cy="44"/>
              <a:chOff x="938" y="1822"/>
              <a:chExt cx="936" cy="66"/>
            </a:xfrm>
          </p:grpSpPr>
          <p:sp>
            <p:nvSpPr>
              <p:cNvPr id="7212" name="Freeform 27"/>
              <p:cNvSpPr>
                <a:spLocks/>
              </p:cNvSpPr>
              <p:nvPr/>
            </p:nvSpPr>
            <p:spPr bwMode="auto">
              <a:xfrm>
                <a:off x="938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825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7213" name="Freeform 28"/>
              <p:cNvSpPr>
                <a:spLocks/>
              </p:cNvSpPr>
              <p:nvPr/>
            </p:nvSpPr>
            <p:spPr bwMode="auto">
              <a:xfrm>
                <a:off x="1383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825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7211" name="AutoShape 29"/>
            <p:cNvSpPr>
              <a:spLocks noChangeArrowheads="1"/>
            </p:cNvSpPr>
            <p:nvPr/>
          </p:nvSpPr>
          <p:spPr bwMode="auto">
            <a:xfrm rot="5400000">
              <a:off x="1251" y="1075"/>
              <a:ext cx="136" cy="220"/>
            </a:xfrm>
            <a:prstGeom prst="flowChartExtra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6362700" y="1109663"/>
            <a:ext cx="1173163" cy="171450"/>
            <a:chOff x="1838" y="1480"/>
            <a:chExt cx="770" cy="136"/>
          </a:xfrm>
        </p:grpSpPr>
        <p:grpSp>
          <p:nvGrpSpPr>
            <p:cNvPr id="11" name="Group 31"/>
            <p:cNvGrpSpPr>
              <a:grpSpLocks/>
            </p:cNvGrpSpPr>
            <p:nvPr/>
          </p:nvGrpSpPr>
          <p:grpSpPr bwMode="auto">
            <a:xfrm>
              <a:off x="1838" y="1525"/>
              <a:ext cx="662" cy="44"/>
              <a:chOff x="938" y="1822"/>
              <a:chExt cx="936" cy="66"/>
            </a:xfrm>
          </p:grpSpPr>
          <p:sp>
            <p:nvSpPr>
              <p:cNvPr id="7208" name="Freeform 32"/>
              <p:cNvSpPr>
                <a:spLocks/>
              </p:cNvSpPr>
              <p:nvPr/>
            </p:nvSpPr>
            <p:spPr bwMode="auto">
              <a:xfrm>
                <a:off x="938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7209" name="Freeform 33"/>
              <p:cNvSpPr>
                <a:spLocks/>
              </p:cNvSpPr>
              <p:nvPr/>
            </p:nvSpPr>
            <p:spPr bwMode="auto">
              <a:xfrm>
                <a:off x="1383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7207" name="AutoShape 34"/>
            <p:cNvSpPr>
              <a:spLocks noChangeArrowheads="1"/>
            </p:cNvSpPr>
            <p:nvPr/>
          </p:nvSpPr>
          <p:spPr bwMode="auto">
            <a:xfrm rot="5400000">
              <a:off x="2472" y="1480"/>
              <a:ext cx="136" cy="136"/>
            </a:xfrm>
            <a:prstGeom prst="flowChartExtra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4705350" y="1109663"/>
            <a:ext cx="1311275" cy="171450"/>
            <a:chOff x="567" y="1117"/>
            <a:chExt cx="862" cy="136"/>
          </a:xfrm>
        </p:grpSpPr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567" y="1163"/>
              <a:ext cx="662" cy="44"/>
              <a:chOff x="938" y="1822"/>
              <a:chExt cx="936" cy="66"/>
            </a:xfrm>
          </p:grpSpPr>
          <p:sp>
            <p:nvSpPr>
              <p:cNvPr id="7204" name="Freeform 37"/>
              <p:cNvSpPr>
                <a:spLocks/>
              </p:cNvSpPr>
              <p:nvPr/>
            </p:nvSpPr>
            <p:spPr bwMode="auto">
              <a:xfrm>
                <a:off x="938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825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7205" name="Freeform 38"/>
              <p:cNvSpPr>
                <a:spLocks/>
              </p:cNvSpPr>
              <p:nvPr/>
            </p:nvSpPr>
            <p:spPr bwMode="auto">
              <a:xfrm>
                <a:off x="1383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825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7203" name="AutoShape 39"/>
            <p:cNvSpPr>
              <a:spLocks noChangeArrowheads="1"/>
            </p:cNvSpPr>
            <p:nvPr/>
          </p:nvSpPr>
          <p:spPr bwMode="auto">
            <a:xfrm rot="5400000">
              <a:off x="1251" y="1075"/>
              <a:ext cx="136" cy="220"/>
            </a:xfrm>
            <a:prstGeom prst="flowChartExtra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14" name="Group 40"/>
          <p:cNvGrpSpPr>
            <a:grpSpLocks/>
          </p:cNvGrpSpPr>
          <p:nvPr/>
        </p:nvGrpSpPr>
        <p:grpSpPr bwMode="auto">
          <a:xfrm>
            <a:off x="4705350" y="1792288"/>
            <a:ext cx="1311275" cy="169862"/>
            <a:chOff x="567" y="1117"/>
            <a:chExt cx="862" cy="136"/>
          </a:xfrm>
        </p:grpSpPr>
        <p:grpSp>
          <p:nvGrpSpPr>
            <p:cNvPr id="15" name="Group 41"/>
            <p:cNvGrpSpPr>
              <a:grpSpLocks/>
            </p:cNvGrpSpPr>
            <p:nvPr/>
          </p:nvGrpSpPr>
          <p:grpSpPr bwMode="auto">
            <a:xfrm>
              <a:off x="567" y="1163"/>
              <a:ext cx="662" cy="44"/>
              <a:chOff x="938" y="1822"/>
              <a:chExt cx="936" cy="66"/>
            </a:xfrm>
          </p:grpSpPr>
          <p:sp>
            <p:nvSpPr>
              <p:cNvPr id="7200" name="Freeform 42"/>
              <p:cNvSpPr>
                <a:spLocks/>
              </p:cNvSpPr>
              <p:nvPr/>
            </p:nvSpPr>
            <p:spPr bwMode="auto">
              <a:xfrm>
                <a:off x="938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825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7201" name="Freeform 43"/>
              <p:cNvSpPr>
                <a:spLocks/>
              </p:cNvSpPr>
              <p:nvPr/>
            </p:nvSpPr>
            <p:spPr bwMode="auto">
              <a:xfrm>
                <a:off x="1383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825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7199" name="AutoShape 44"/>
            <p:cNvSpPr>
              <a:spLocks noChangeArrowheads="1"/>
            </p:cNvSpPr>
            <p:nvPr/>
          </p:nvSpPr>
          <p:spPr bwMode="auto">
            <a:xfrm rot="5400000">
              <a:off x="1251" y="1075"/>
              <a:ext cx="136" cy="220"/>
            </a:xfrm>
            <a:prstGeom prst="flowChartExtra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6569075" y="1792288"/>
            <a:ext cx="1171575" cy="169862"/>
            <a:chOff x="4195" y="1661"/>
            <a:chExt cx="770" cy="136"/>
          </a:xfrm>
        </p:grpSpPr>
        <p:grpSp>
          <p:nvGrpSpPr>
            <p:cNvPr id="17" name="Group 46"/>
            <p:cNvGrpSpPr>
              <a:grpSpLocks/>
            </p:cNvGrpSpPr>
            <p:nvPr/>
          </p:nvGrpSpPr>
          <p:grpSpPr bwMode="auto">
            <a:xfrm>
              <a:off x="4195" y="1706"/>
              <a:ext cx="662" cy="44"/>
              <a:chOff x="938" y="1822"/>
              <a:chExt cx="936" cy="66"/>
            </a:xfrm>
          </p:grpSpPr>
          <p:sp>
            <p:nvSpPr>
              <p:cNvPr id="7196" name="Freeform 47"/>
              <p:cNvSpPr>
                <a:spLocks/>
              </p:cNvSpPr>
              <p:nvPr/>
            </p:nvSpPr>
            <p:spPr bwMode="auto">
              <a:xfrm>
                <a:off x="938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317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7197" name="Freeform 48"/>
              <p:cNvSpPr>
                <a:spLocks/>
              </p:cNvSpPr>
              <p:nvPr/>
            </p:nvSpPr>
            <p:spPr bwMode="auto">
              <a:xfrm>
                <a:off x="1383" y="1822"/>
                <a:ext cx="491" cy="66"/>
              </a:xfrm>
              <a:custGeom>
                <a:avLst/>
                <a:gdLst>
                  <a:gd name="T0" fmla="*/ 0 w 7056"/>
                  <a:gd name="T1" fmla="*/ 66 h 480"/>
                  <a:gd name="T2" fmla="*/ 70 w 7056"/>
                  <a:gd name="T3" fmla="*/ 0 h 480"/>
                  <a:gd name="T4" fmla="*/ 140 w 7056"/>
                  <a:gd name="T5" fmla="*/ 66 h 480"/>
                  <a:gd name="T6" fmla="*/ 210 w 7056"/>
                  <a:gd name="T7" fmla="*/ 0 h 480"/>
                  <a:gd name="T8" fmla="*/ 281 w 7056"/>
                  <a:gd name="T9" fmla="*/ 66 h 480"/>
                  <a:gd name="T10" fmla="*/ 351 w 7056"/>
                  <a:gd name="T11" fmla="*/ 0 h 480"/>
                  <a:gd name="T12" fmla="*/ 424 w 7056"/>
                  <a:gd name="T13" fmla="*/ 66 h 480"/>
                  <a:gd name="T14" fmla="*/ 491 w 7056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056"/>
                  <a:gd name="T25" fmla="*/ 0 h 480"/>
                  <a:gd name="T26" fmla="*/ 7056 w 7056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056" h="480">
                    <a:moveTo>
                      <a:pt x="0" y="480"/>
                    </a:moveTo>
                    <a:cubicBezTo>
                      <a:pt x="336" y="240"/>
                      <a:pt x="672" y="0"/>
                      <a:pt x="1008" y="0"/>
                    </a:cubicBezTo>
                    <a:cubicBezTo>
                      <a:pt x="1344" y="0"/>
                      <a:pt x="1680" y="480"/>
                      <a:pt x="2016" y="480"/>
                    </a:cubicBezTo>
                    <a:cubicBezTo>
                      <a:pt x="2352" y="480"/>
                      <a:pt x="2688" y="0"/>
                      <a:pt x="3024" y="0"/>
                    </a:cubicBezTo>
                    <a:cubicBezTo>
                      <a:pt x="3360" y="0"/>
                      <a:pt x="3696" y="480"/>
                      <a:pt x="4032" y="480"/>
                    </a:cubicBezTo>
                    <a:cubicBezTo>
                      <a:pt x="4368" y="480"/>
                      <a:pt x="4696" y="0"/>
                      <a:pt x="5040" y="0"/>
                    </a:cubicBezTo>
                    <a:cubicBezTo>
                      <a:pt x="5384" y="0"/>
                      <a:pt x="5760" y="480"/>
                      <a:pt x="6096" y="480"/>
                    </a:cubicBezTo>
                    <a:cubicBezTo>
                      <a:pt x="6432" y="480"/>
                      <a:pt x="6744" y="240"/>
                      <a:pt x="7056" y="0"/>
                    </a:cubicBezTo>
                  </a:path>
                </a:pathLst>
              </a:custGeom>
              <a:noFill/>
              <a:ln w="317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7195" name="AutoShape 49"/>
            <p:cNvSpPr>
              <a:spLocks noChangeArrowheads="1"/>
            </p:cNvSpPr>
            <p:nvPr/>
          </p:nvSpPr>
          <p:spPr bwMode="auto">
            <a:xfrm rot="5400000">
              <a:off x="4829" y="1661"/>
              <a:ext cx="136" cy="136"/>
            </a:xfrm>
            <a:prstGeom prst="flowChartExtra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7186" name="Text Box 50"/>
          <p:cNvSpPr txBox="1">
            <a:spLocks noChangeArrowheads="1"/>
          </p:cNvSpPr>
          <p:nvPr/>
        </p:nvSpPr>
        <p:spPr bwMode="auto">
          <a:xfrm>
            <a:off x="2217738" y="1404938"/>
            <a:ext cx="2354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0">
                <a:ea typeface="굴림" pitchFamily="50" charset="-127"/>
              </a:rPr>
              <a:t>흡광물질이 존재하지 않는 경우</a:t>
            </a:r>
          </a:p>
        </p:txBody>
      </p:sp>
      <p:sp>
        <p:nvSpPr>
          <p:cNvPr id="7187" name="Text Box 51"/>
          <p:cNvSpPr txBox="1">
            <a:spLocks noChangeArrowheads="1"/>
          </p:cNvSpPr>
          <p:nvPr/>
        </p:nvSpPr>
        <p:spPr bwMode="auto">
          <a:xfrm>
            <a:off x="2217738" y="2130425"/>
            <a:ext cx="2209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0">
                <a:ea typeface="굴림" pitchFamily="50" charset="-127"/>
              </a:rPr>
              <a:t>흡광물질이 존재하는 경우</a:t>
            </a:r>
          </a:p>
        </p:txBody>
      </p:sp>
      <p:sp>
        <p:nvSpPr>
          <p:cNvPr id="7188" name="Text Box 52"/>
          <p:cNvSpPr txBox="1">
            <a:spLocks noChangeArrowheads="1"/>
          </p:cNvSpPr>
          <p:nvPr/>
        </p:nvSpPr>
        <p:spPr bwMode="auto">
          <a:xfrm>
            <a:off x="3944938" y="1052513"/>
            <a:ext cx="55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I</a:t>
            </a:r>
            <a:r>
              <a:rPr lang="en-US" altLang="ko-KR" sz="1800" baseline="-250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0</a:t>
            </a:r>
          </a:p>
        </p:txBody>
      </p:sp>
      <p:sp>
        <p:nvSpPr>
          <p:cNvPr id="7189" name="Text Box 53"/>
          <p:cNvSpPr txBox="1">
            <a:spLocks noChangeArrowheads="1"/>
          </p:cNvSpPr>
          <p:nvPr/>
        </p:nvSpPr>
        <p:spPr bwMode="auto">
          <a:xfrm>
            <a:off x="3944938" y="1787525"/>
            <a:ext cx="55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I</a:t>
            </a:r>
          </a:p>
        </p:txBody>
      </p:sp>
      <p:sp>
        <p:nvSpPr>
          <p:cNvPr id="7190" name="Rectangle 61"/>
          <p:cNvSpPr>
            <a:spLocks noChangeArrowheads="1"/>
          </p:cNvSpPr>
          <p:nvPr/>
        </p:nvSpPr>
        <p:spPr bwMode="auto">
          <a:xfrm>
            <a:off x="5424488" y="2117725"/>
            <a:ext cx="3251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ko-KR" sz="1200" b="0">
                <a:ea typeface="굴림" pitchFamily="50" charset="-127"/>
              </a:rPr>
              <a:t>Cuvette</a:t>
            </a:r>
            <a:r>
              <a:rPr lang="ko-KR" altLang="en-US" sz="1200" b="0">
                <a:ea typeface="굴림" pitchFamily="50" charset="-127"/>
              </a:rPr>
              <a:t>의 직경이 빛의 투광율에 미치는 영향 </a:t>
            </a:r>
          </a:p>
        </p:txBody>
      </p:sp>
      <p:sp>
        <p:nvSpPr>
          <p:cNvPr id="7191" name="Rectangle 72"/>
          <p:cNvSpPr>
            <a:spLocks noChangeArrowheads="1"/>
          </p:cNvSpPr>
          <p:nvPr/>
        </p:nvSpPr>
        <p:spPr bwMode="auto">
          <a:xfrm>
            <a:off x="539750" y="2508250"/>
            <a:ext cx="8316913" cy="335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ko-KR" altLang="en-US" sz="1200">
                <a:ea typeface="굴림" pitchFamily="50" charset="-127"/>
              </a:rPr>
              <a:t>빛의 투광도은 시료의 농도와 특별한 상관관계를 나타내지 않지만 그 로그함수는 다음과 같이 시료의 농도와 일정한</a:t>
            </a:r>
          </a:p>
          <a:p>
            <a:endParaRPr lang="ko-KR" altLang="en-US" sz="1200">
              <a:ea typeface="굴림" pitchFamily="50" charset="-127"/>
            </a:endParaRPr>
          </a:p>
          <a:p>
            <a:r>
              <a:rPr lang="ko-KR" altLang="en-US" sz="1200">
                <a:ea typeface="굴림" pitchFamily="50" charset="-127"/>
              </a:rPr>
              <a:t>상관관계를 나타낸다</a:t>
            </a:r>
            <a:r>
              <a:rPr lang="en-US" altLang="ko-KR" sz="1200">
                <a:ea typeface="굴림" pitchFamily="50" charset="-127"/>
              </a:rPr>
              <a:t>.  </a:t>
            </a:r>
          </a:p>
          <a:p>
            <a:endParaRPr lang="en-US" altLang="ko-KR" sz="1600">
              <a:ea typeface="굴림" pitchFamily="50" charset="-127"/>
            </a:endParaRPr>
          </a:p>
          <a:p>
            <a:r>
              <a:rPr lang="en-US" altLang="ko-KR" sz="1600">
                <a:ea typeface="굴림" pitchFamily="50" charset="-127"/>
              </a:rPr>
              <a:t>          </a:t>
            </a:r>
            <a:r>
              <a:rPr lang="en-US" altLang="ko-KR" sz="1800">
                <a:ea typeface="굴림" pitchFamily="50" charset="-127"/>
              </a:rPr>
              <a:t>- log T=K×C               </a:t>
            </a:r>
            <a:r>
              <a:rPr lang="en-US" altLang="ko-KR" sz="1200">
                <a:ea typeface="굴림" pitchFamily="50" charset="-127"/>
              </a:rPr>
              <a:t>C :</a:t>
            </a:r>
            <a:r>
              <a:rPr lang="ko-KR" altLang="en-US" sz="1200">
                <a:ea typeface="굴림" pitchFamily="50" charset="-127"/>
              </a:rPr>
              <a:t> 시료 중의 흡광물질의 농도</a:t>
            </a:r>
            <a:r>
              <a:rPr lang="en-US" altLang="ko-KR" sz="1200">
                <a:ea typeface="굴림" pitchFamily="50" charset="-127"/>
              </a:rPr>
              <a:t>,  K:</a:t>
            </a:r>
            <a:r>
              <a:rPr lang="ko-KR" altLang="en-US" sz="1200">
                <a:ea typeface="굴림" pitchFamily="50" charset="-127"/>
              </a:rPr>
              <a:t> 상수 </a:t>
            </a:r>
          </a:p>
          <a:p>
            <a:endParaRPr lang="ko-KR" altLang="en-US" sz="1200">
              <a:ea typeface="굴림" pitchFamily="50" charset="-127"/>
            </a:endParaRPr>
          </a:p>
          <a:p>
            <a:r>
              <a:rPr lang="ko-KR" altLang="en-US" sz="1200">
                <a:ea typeface="굴림" pitchFamily="50" charset="-127"/>
              </a:rPr>
              <a:t>위의 식에서 </a:t>
            </a:r>
            <a:r>
              <a:rPr lang="en-US" altLang="ko-KR" sz="1200">
                <a:ea typeface="굴림" pitchFamily="50" charset="-127"/>
              </a:rPr>
              <a:t>-log T</a:t>
            </a:r>
            <a:r>
              <a:rPr lang="ko-KR" altLang="en-US" sz="1200">
                <a:ea typeface="굴림" pitchFamily="50" charset="-127"/>
              </a:rPr>
              <a:t>를 흡광도</a:t>
            </a:r>
            <a:r>
              <a:rPr lang="en-US" altLang="ko-KR" sz="1200">
                <a:ea typeface="굴림" pitchFamily="50" charset="-127"/>
              </a:rPr>
              <a:t>(absorbance,A)</a:t>
            </a:r>
            <a:r>
              <a:rPr lang="ko-KR" altLang="en-US" sz="1200">
                <a:ea typeface="굴림" pitchFamily="50" charset="-127"/>
              </a:rPr>
              <a:t>라고 하므로 흡광도는 시료의 농도와 특별한 상관관계를 지니게 된다</a:t>
            </a:r>
            <a:r>
              <a:rPr lang="en-US" altLang="ko-KR" sz="1200">
                <a:ea typeface="굴림" pitchFamily="50" charset="-127"/>
              </a:rPr>
              <a:t>.</a:t>
            </a:r>
          </a:p>
          <a:p>
            <a:endParaRPr lang="en-US" altLang="ko-KR" sz="1200">
              <a:ea typeface="굴림" pitchFamily="50" charset="-127"/>
            </a:endParaRPr>
          </a:p>
          <a:p>
            <a:r>
              <a:rPr lang="en-US" altLang="ko-KR" sz="1600">
                <a:ea typeface="굴림" pitchFamily="50" charset="-127"/>
              </a:rPr>
              <a:t>             </a:t>
            </a:r>
            <a:r>
              <a:rPr lang="en-US" altLang="ko-KR" sz="1800">
                <a:ea typeface="굴림" pitchFamily="50" charset="-127"/>
              </a:rPr>
              <a:t>A = K×C</a:t>
            </a:r>
            <a:r>
              <a:rPr lang="en-US" altLang="ko-KR" sz="1600">
                <a:ea typeface="굴림" pitchFamily="50" charset="-127"/>
              </a:rPr>
              <a:t> </a:t>
            </a:r>
          </a:p>
          <a:p>
            <a:endParaRPr lang="ko-KR" altLang="en-US" sz="1200">
              <a:ea typeface="굴림" pitchFamily="50" charset="-127"/>
            </a:endParaRPr>
          </a:p>
          <a:p>
            <a:r>
              <a:rPr lang="ko-KR" altLang="en-US" sz="1200">
                <a:ea typeface="굴림" pitchFamily="50" charset="-127"/>
              </a:rPr>
              <a:t>위의 </a:t>
            </a:r>
            <a:r>
              <a:rPr lang="en-US" altLang="ko-KR" sz="1200">
                <a:ea typeface="굴림" pitchFamily="50" charset="-127"/>
              </a:rPr>
              <a:t>A = KC</a:t>
            </a:r>
            <a:r>
              <a:rPr lang="ko-KR" altLang="en-US" sz="1200">
                <a:ea typeface="굴림" pitchFamily="50" charset="-127"/>
              </a:rPr>
              <a:t>의 관계를 </a:t>
            </a:r>
            <a:r>
              <a:rPr lang="en-US" altLang="ko-KR" sz="1200">
                <a:ea typeface="굴림" pitchFamily="50" charset="-127"/>
              </a:rPr>
              <a:t>Beer's law</a:t>
            </a:r>
            <a:r>
              <a:rPr lang="ko-KR" altLang="en-US" sz="1200">
                <a:ea typeface="굴림" pitchFamily="50" charset="-127"/>
              </a:rPr>
              <a:t>라고 한다</a:t>
            </a:r>
            <a:r>
              <a:rPr lang="en-US" altLang="ko-KR" sz="1200">
                <a:ea typeface="굴림" pitchFamily="50" charset="-127"/>
              </a:rPr>
              <a:t>. </a:t>
            </a:r>
            <a:r>
              <a:rPr lang="ko-KR" altLang="en-US" sz="1200">
                <a:ea typeface="굴림" pitchFamily="50" charset="-127"/>
              </a:rPr>
              <a:t>하지만 시료의 흡광도는 위에서 설명한 시료중의 흡광 물질의 농도에 </a:t>
            </a:r>
          </a:p>
          <a:p>
            <a:endParaRPr lang="ko-KR" altLang="en-US" sz="1200">
              <a:ea typeface="굴림" pitchFamily="50" charset="-127"/>
            </a:endParaRPr>
          </a:p>
          <a:p>
            <a:r>
              <a:rPr lang="ko-KR" altLang="en-US" sz="1200">
                <a:ea typeface="굴림" pitchFamily="50" charset="-127"/>
              </a:rPr>
              <a:t>의해서만 결정되지 않는다</a:t>
            </a:r>
            <a:r>
              <a:rPr lang="en-US" altLang="ko-KR" sz="1200">
                <a:ea typeface="굴림" pitchFamily="50" charset="-127"/>
              </a:rPr>
              <a:t>. </a:t>
            </a:r>
            <a:r>
              <a:rPr lang="ko-KR" altLang="en-US" sz="1200">
                <a:ea typeface="굴림" pitchFamily="50" charset="-127"/>
              </a:rPr>
              <a:t>즉</a:t>
            </a:r>
            <a:r>
              <a:rPr lang="en-US" altLang="ko-KR" sz="1200">
                <a:ea typeface="굴림" pitchFamily="50" charset="-127"/>
              </a:rPr>
              <a:t>, cuvette</a:t>
            </a:r>
            <a:r>
              <a:rPr lang="ko-KR" altLang="en-US" sz="1200">
                <a:ea typeface="굴림" pitchFamily="50" charset="-127"/>
              </a:rPr>
              <a:t>의 직경 또는 폭에 따라서 흡광도는 달라진다</a:t>
            </a:r>
            <a:r>
              <a:rPr lang="en-US" altLang="ko-KR" sz="1200">
                <a:ea typeface="굴림" pitchFamily="50" charset="-127"/>
              </a:rPr>
              <a:t>. </a:t>
            </a:r>
            <a:r>
              <a:rPr lang="ko-KR" altLang="en-US" sz="1200">
                <a:ea typeface="굴림" pitchFamily="50" charset="-127"/>
              </a:rPr>
              <a:t>또한 흡광도는 물질 고유의 특성에       </a:t>
            </a:r>
          </a:p>
          <a:p>
            <a:endParaRPr lang="ko-KR" altLang="en-US" sz="1200">
              <a:ea typeface="굴림" pitchFamily="50" charset="-127"/>
            </a:endParaRPr>
          </a:p>
          <a:p>
            <a:r>
              <a:rPr lang="ko-KR" altLang="en-US" sz="1200">
                <a:ea typeface="굴림" pitchFamily="50" charset="-127"/>
              </a:rPr>
              <a:t>따라서도 달라지는데 이것을 몰 흡수계수</a:t>
            </a:r>
            <a:r>
              <a:rPr lang="en-US" altLang="ko-KR" sz="1200">
                <a:ea typeface="굴림" pitchFamily="50" charset="-127"/>
              </a:rPr>
              <a:t>(molar absorptivity)</a:t>
            </a:r>
            <a:r>
              <a:rPr lang="ko-KR" altLang="en-US" sz="1200">
                <a:ea typeface="굴림" pitchFamily="50" charset="-127"/>
              </a:rPr>
              <a:t>라고 하며 </a:t>
            </a:r>
            <a:r>
              <a:rPr lang="en-US" altLang="ko-KR" sz="1200">
                <a:ea typeface="굴림" pitchFamily="50" charset="-127"/>
              </a:rPr>
              <a:t>ε</a:t>
            </a:r>
            <a:r>
              <a:rPr lang="ko-KR" altLang="en-US" sz="1200">
                <a:ea typeface="굴림" pitchFamily="50" charset="-127"/>
              </a:rPr>
              <a:t>로 표시한다</a:t>
            </a:r>
            <a:r>
              <a:rPr lang="en-US" altLang="ko-KR" sz="1200">
                <a:ea typeface="굴림" pitchFamily="50" charset="-127"/>
              </a:rPr>
              <a:t>.</a:t>
            </a:r>
            <a:r>
              <a:rPr lang="en-US" altLang="ko-KR" sz="1800">
                <a:ea typeface="굴림" pitchFamily="50" charset="-127"/>
              </a:rPr>
              <a:t> </a:t>
            </a:r>
            <a:endParaRPr lang="ko-KR" altLang="en-US" sz="1600">
              <a:ea typeface="굴림" pitchFamily="50" charset="-127"/>
            </a:endParaRPr>
          </a:p>
          <a:p>
            <a:pPr eaLnBrk="0" hangingPunct="0"/>
            <a:endParaRPr lang="ko-KR" altLang="en-US" sz="1200">
              <a:ea typeface="굴림" pitchFamily="50" charset="-127"/>
            </a:endParaRPr>
          </a:p>
        </p:txBody>
      </p:sp>
      <p:sp>
        <p:nvSpPr>
          <p:cNvPr id="7192" name="Rectangle 73"/>
          <p:cNvSpPr>
            <a:spLocks noChangeArrowheads="1"/>
          </p:cNvSpPr>
          <p:nvPr/>
        </p:nvSpPr>
        <p:spPr bwMode="auto">
          <a:xfrm>
            <a:off x="1042988" y="3213100"/>
            <a:ext cx="1800225" cy="503238"/>
          </a:xfrm>
          <a:prstGeom prst="rect">
            <a:avLst/>
          </a:prstGeom>
          <a:solidFill>
            <a:schemeClr val="hlink"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93" name="Rectangle 74"/>
          <p:cNvSpPr>
            <a:spLocks noChangeArrowheads="1"/>
          </p:cNvSpPr>
          <p:nvPr/>
        </p:nvSpPr>
        <p:spPr bwMode="auto">
          <a:xfrm>
            <a:off x="1258888" y="4078288"/>
            <a:ext cx="1296987" cy="503237"/>
          </a:xfrm>
          <a:prstGeom prst="rect">
            <a:avLst/>
          </a:prstGeom>
          <a:solidFill>
            <a:schemeClr val="hlink"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분광광도계의 기본 법칙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2875" y="1412776"/>
            <a:ext cx="4352925" cy="45307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비어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(Beer)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의 법칙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투과도와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농도와의 관계</a:t>
            </a: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2337966"/>
            <a:ext cx="2879725" cy="5767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b="1" dirty="0"/>
              <a:t>T= I / I</a:t>
            </a:r>
            <a:r>
              <a:rPr lang="en-US" altLang="ko-KR" sz="2400" b="1" baseline="-25000" dirty="0"/>
              <a:t>0</a:t>
            </a:r>
            <a:r>
              <a:rPr lang="en-US" altLang="ko-KR" sz="2400" b="1" dirty="0"/>
              <a:t> = </a:t>
            </a:r>
            <a:r>
              <a:rPr lang="en-US" altLang="ko-KR" sz="2400" b="1" i="1" dirty="0"/>
              <a:t>e</a:t>
            </a:r>
            <a:r>
              <a:rPr lang="en-US" altLang="ko-KR" sz="2400" b="1" dirty="0"/>
              <a:t> </a:t>
            </a:r>
            <a:r>
              <a:rPr lang="en-US" altLang="ko-KR" sz="2400" b="1" baseline="30000" dirty="0"/>
              <a:t>-</a:t>
            </a:r>
            <a:r>
              <a:rPr lang="en-US" altLang="ko-KR" sz="2400" b="1" baseline="30000" dirty="0" err="1"/>
              <a:t>kc</a:t>
            </a:r>
            <a:endParaRPr lang="en-US" altLang="ko-KR" sz="2400" b="1" baseline="300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85813" y="2996952"/>
            <a:ext cx="24080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+mn-ea"/>
              </a:rPr>
              <a:t>T = </a:t>
            </a:r>
            <a:r>
              <a:rPr lang="ko-KR" altLang="en-US" sz="2000" b="1" dirty="0">
                <a:latin typeface="+mn-ea"/>
              </a:rPr>
              <a:t>투과도</a:t>
            </a:r>
          </a:p>
          <a:p>
            <a:r>
              <a:rPr lang="en-US" altLang="ko-KR" sz="2000" b="1" dirty="0">
                <a:latin typeface="+mn-ea"/>
              </a:rPr>
              <a:t>I</a:t>
            </a:r>
            <a:r>
              <a:rPr lang="en-US" altLang="ko-KR" sz="2000" b="1" baseline="-25000" dirty="0">
                <a:latin typeface="+mn-ea"/>
              </a:rPr>
              <a:t>0</a:t>
            </a:r>
            <a:r>
              <a:rPr lang="en-US" altLang="ko-KR" sz="2000" b="1" dirty="0">
                <a:latin typeface="+mn-ea"/>
              </a:rPr>
              <a:t> = </a:t>
            </a:r>
            <a:r>
              <a:rPr lang="ko-KR" altLang="en-US" sz="2000" b="1" dirty="0">
                <a:latin typeface="+mn-ea"/>
              </a:rPr>
              <a:t>입사광의 세기</a:t>
            </a:r>
          </a:p>
          <a:p>
            <a:r>
              <a:rPr lang="en-US" altLang="ko-KR" sz="2000" b="1" dirty="0">
                <a:latin typeface="+mn-ea"/>
              </a:rPr>
              <a:t>I  = </a:t>
            </a:r>
            <a:r>
              <a:rPr lang="ko-KR" altLang="en-US" sz="2000" b="1" dirty="0">
                <a:latin typeface="+mn-ea"/>
              </a:rPr>
              <a:t>투과광의 세기</a:t>
            </a:r>
          </a:p>
          <a:p>
            <a:r>
              <a:rPr lang="en-US" altLang="ko-KR" sz="2000" b="1" dirty="0">
                <a:latin typeface="+mn-ea"/>
              </a:rPr>
              <a:t>C = </a:t>
            </a:r>
            <a:r>
              <a:rPr lang="ko-KR" altLang="en-US" sz="2000" b="1" dirty="0">
                <a:latin typeface="+mn-ea"/>
              </a:rPr>
              <a:t>농도</a:t>
            </a:r>
          </a:p>
          <a:p>
            <a:r>
              <a:rPr lang="en-US" altLang="ko-KR" sz="2000" b="1" dirty="0">
                <a:latin typeface="+mn-ea"/>
              </a:rPr>
              <a:t>K = </a:t>
            </a:r>
            <a:r>
              <a:rPr lang="ko-KR" altLang="en-US" sz="2000" b="1" dirty="0">
                <a:latin typeface="+mn-ea"/>
              </a:rPr>
              <a:t>상수 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15616" y="4786883"/>
            <a:ext cx="2592387" cy="72008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 b="1" dirty="0"/>
              <a:t>A = - log T</a:t>
            </a:r>
          </a:p>
          <a:p>
            <a:pPr algn="ctr"/>
            <a:r>
              <a:rPr lang="en-US" altLang="ko-KR" sz="2000" b="1" dirty="0"/>
              <a:t>A = </a:t>
            </a:r>
            <a:r>
              <a:rPr lang="ko-KR" altLang="en-US" sz="2000" b="1" dirty="0" err="1"/>
              <a:t>흡광도</a:t>
            </a:r>
            <a:endParaRPr lang="ko-KR" altLang="en-US" sz="2000" b="1" dirty="0"/>
          </a:p>
        </p:txBody>
      </p:sp>
      <p:pic>
        <p:nvPicPr>
          <p:cNvPr id="8" name="Picture 9" descr="c10100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11638" y="1628800"/>
            <a:ext cx="4821237" cy="3714750"/>
          </a:xfrm>
          <a:prstGeom prst="rect">
            <a:avLst/>
          </a:prstGeom>
          <a:noFill/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716016" y="5435625"/>
            <a:ext cx="3483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&lt; </a:t>
            </a:r>
            <a:r>
              <a:rPr lang="ko-KR" altLang="en-US" sz="2000" b="1" dirty="0" err="1">
                <a:solidFill>
                  <a:schemeClr val="tx2"/>
                </a:solidFill>
              </a:rPr>
              <a:t>투과도와</a:t>
            </a:r>
            <a:r>
              <a:rPr lang="ko-KR" altLang="en-US" sz="2000" b="1" dirty="0">
                <a:solidFill>
                  <a:schemeClr val="tx2"/>
                </a:solidFill>
              </a:rPr>
              <a:t> 농도와의 관계 </a:t>
            </a:r>
            <a:r>
              <a:rPr lang="en-US" altLang="ko-KR" sz="2000" b="1" dirty="0">
                <a:solidFill>
                  <a:schemeClr val="tx2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분광광도계의 기본 법칙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2874" y="1412776"/>
            <a:ext cx="5005189" cy="48625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람베르트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(Lambert)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의 법칙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투과도와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용액의 두께와의 관계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 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T=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투과도</a:t>
            </a: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 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b=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용액의 두께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       (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광도의 길이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람베르트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비어의 법칙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투과도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농도 및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광경로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길이와의  관계</a:t>
            </a: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55576" y="2348880"/>
            <a:ext cx="2879725" cy="57093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b="1" dirty="0"/>
              <a:t>T= I / I</a:t>
            </a:r>
            <a:r>
              <a:rPr lang="en-US" altLang="ko-KR" sz="2400" b="1" baseline="-25000" dirty="0"/>
              <a:t>0</a:t>
            </a:r>
            <a:r>
              <a:rPr lang="en-US" altLang="ko-KR" sz="2400" b="1" dirty="0"/>
              <a:t> = </a:t>
            </a:r>
            <a:r>
              <a:rPr lang="en-US" altLang="ko-KR" sz="2400" b="1" i="1" dirty="0"/>
              <a:t>e</a:t>
            </a:r>
            <a:r>
              <a:rPr lang="en-US" altLang="ko-KR" sz="2400" b="1" dirty="0"/>
              <a:t> </a:t>
            </a:r>
            <a:r>
              <a:rPr lang="en-US" altLang="ko-KR" sz="2400" b="1" baseline="30000" dirty="0"/>
              <a:t>-</a:t>
            </a:r>
            <a:r>
              <a:rPr lang="en-US" altLang="ko-KR" sz="2400" i="1" baseline="30000" dirty="0"/>
              <a:t>kb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143000" y="5229200"/>
            <a:ext cx="2878138" cy="79208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 b="1" dirty="0"/>
              <a:t>A = 2- log T= </a:t>
            </a:r>
            <a:r>
              <a:rPr lang="el-GR" altLang="ko-KR" sz="2000" b="1" dirty="0"/>
              <a:t>ε</a:t>
            </a:r>
            <a:r>
              <a:rPr lang="en-US" altLang="ko-KR" sz="2000" b="1" dirty="0" err="1"/>
              <a:t>bc</a:t>
            </a:r>
            <a:endParaRPr lang="en-US" altLang="ko-KR" sz="2000" b="1" dirty="0"/>
          </a:p>
          <a:p>
            <a:pPr algn="ctr"/>
            <a:r>
              <a:rPr lang="el-GR" altLang="ko-KR" sz="2000" b="1" dirty="0"/>
              <a:t>ε</a:t>
            </a:r>
            <a:r>
              <a:rPr lang="en-US" altLang="ko-KR" sz="2000" b="1" dirty="0"/>
              <a:t> = </a:t>
            </a:r>
            <a:r>
              <a:rPr lang="ko-KR" altLang="en-US" sz="2000" b="1" dirty="0" err="1"/>
              <a:t>몰흡광계수</a:t>
            </a:r>
            <a:r>
              <a:rPr lang="ko-KR" altLang="en-US" sz="2000" b="1" dirty="0"/>
              <a:t>   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822450"/>
            <a:ext cx="4141093" cy="407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000" dirty="0" smtClean="0">
                <a:latin typeface="+mn-ea"/>
              </a:rPr>
              <a:t>흡수된 빛의 색과 눈으로 보이는 시료의 색과는 보색관계가 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>
              <a:buNone/>
              <a:defRPr/>
            </a:pPr>
            <a:r>
              <a:rPr lang="en-US" altLang="ko-KR" sz="2000" dirty="0" smtClean="0">
                <a:latin typeface="+mn-ea"/>
              </a:rPr>
              <a:t>   </a:t>
            </a:r>
            <a:r>
              <a:rPr lang="ko-KR" altLang="en-US" sz="2000" dirty="0" smtClean="0">
                <a:latin typeface="+mn-ea"/>
              </a:rPr>
              <a:t>예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>
                <a:latin typeface="+mn-ea"/>
              </a:rPr>
              <a:t>자주색과 녹색</a:t>
            </a:r>
          </a:p>
          <a:p>
            <a:pPr>
              <a:buNone/>
            </a:pPr>
            <a:endParaRPr lang="ko-KR" altLang="en-US" sz="24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빛과 흡수와 색의 관계</a:t>
            </a:r>
            <a:endParaRPr lang="ko-KR" altLang="en-US" dirty="0"/>
          </a:p>
        </p:txBody>
      </p:sp>
      <p:pic>
        <p:nvPicPr>
          <p:cNvPr id="4" name="Picture 4" descr="c101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19672" y="2564904"/>
            <a:ext cx="6048375" cy="3098800"/>
          </a:xfrm>
          <a:prstGeom prst="rect">
            <a:avLst/>
          </a:prstGeom>
          <a:noFill/>
        </p:spPr>
      </p:pic>
      <p:sp>
        <p:nvSpPr>
          <p:cNvPr id="5" name="제목 2"/>
          <p:cNvSpPr txBox="1">
            <a:spLocks/>
          </p:cNvSpPr>
          <p:nvPr/>
        </p:nvSpPr>
        <p:spPr>
          <a:xfrm>
            <a:off x="0" y="0"/>
            <a:ext cx="2666256" cy="481682"/>
          </a:xfrm>
          <a:prstGeom prst="rect">
            <a:avLst/>
          </a:prstGeom>
        </p:spPr>
        <p:txBody>
          <a:bodyPr vert="horz" rtlCol="0" anchor="ctr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ko-KR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분광광도계의 기본 법칙</a:t>
            </a:r>
            <a:endParaRPr kumimoji="0" lang="ko-KR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000" dirty="0" smtClean="0">
                <a:latin typeface="+mn-ea"/>
              </a:rPr>
              <a:t>측정영역 </a:t>
            </a:r>
            <a:r>
              <a:rPr lang="en-US" altLang="ko-KR" sz="2000" dirty="0" smtClean="0">
                <a:latin typeface="+mn-ea"/>
              </a:rPr>
              <a:t>: 190 ~1,100 nm (</a:t>
            </a:r>
            <a:r>
              <a:rPr lang="ko-KR" altLang="en-US" sz="2000" dirty="0" smtClean="0">
                <a:latin typeface="+mn-ea"/>
              </a:rPr>
              <a:t>일반적 </a:t>
            </a:r>
            <a:r>
              <a:rPr lang="en-US" altLang="ko-KR" sz="2000" dirty="0" smtClean="0">
                <a:latin typeface="+mn-ea"/>
              </a:rPr>
              <a:t>: 340~800 nm)</a:t>
            </a:r>
          </a:p>
          <a:p>
            <a:pPr>
              <a:defRPr/>
            </a:pPr>
            <a:r>
              <a:rPr lang="ko-KR" altLang="en-US" sz="2000" dirty="0" smtClean="0">
                <a:latin typeface="+mn-ea"/>
              </a:rPr>
              <a:t>자외선 </a:t>
            </a:r>
            <a:r>
              <a:rPr lang="en-US" altLang="ko-KR" sz="2000" dirty="0" smtClean="0">
                <a:latin typeface="+mn-ea"/>
              </a:rPr>
              <a:t>: 190 ~ 340 nm</a:t>
            </a:r>
          </a:p>
          <a:p>
            <a:pPr>
              <a:defRPr/>
            </a:pPr>
            <a:r>
              <a:rPr lang="ko-KR" altLang="en-US" sz="2000" dirty="0" smtClean="0">
                <a:latin typeface="+mn-ea"/>
              </a:rPr>
              <a:t>가시광선 </a:t>
            </a:r>
            <a:r>
              <a:rPr lang="en-US" altLang="ko-KR" sz="2000" dirty="0" smtClean="0">
                <a:latin typeface="+mn-ea"/>
              </a:rPr>
              <a:t>: 340 ~ 1,100 nm </a:t>
            </a: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분광광도계의 측정 영역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2125" y="2852936"/>
            <a:ext cx="6936259" cy="296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2"/>
          <p:cNvSpPr txBox="1">
            <a:spLocks/>
          </p:cNvSpPr>
          <p:nvPr/>
        </p:nvSpPr>
        <p:spPr>
          <a:xfrm>
            <a:off x="0" y="0"/>
            <a:ext cx="2666256" cy="481682"/>
          </a:xfrm>
          <a:prstGeom prst="rect">
            <a:avLst/>
          </a:prstGeom>
        </p:spPr>
        <p:txBody>
          <a:bodyPr vert="horz" rtlCol="0" anchor="ctr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ko-KR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분광광도계의 기본 법칙</a:t>
            </a:r>
            <a:endParaRPr kumimoji="0" lang="ko-KR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b="1" dirty="0" smtClean="0"/>
              <a:t>2. </a:t>
            </a:r>
            <a:r>
              <a:rPr lang="ko-KR" altLang="en-US" b="1" dirty="0" smtClean="0"/>
              <a:t>분광광도계의 구성요소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0768"/>
            <a:ext cx="4543425" cy="5043488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2400" dirty="0" smtClean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1) </a:t>
            </a:r>
            <a:r>
              <a:rPr lang="ko-KR" altLang="en-US" sz="2400" b="1" dirty="0" smtClean="0">
                <a:latin typeface="+mn-ea"/>
              </a:rPr>
              <a:t>광 원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ko-KR" altLang="en-US" sz="2000" dirty="0" smtClean="0">
                <a:latin typeface="+mn-ea"/>
              </a:rPr>
              <a:t>    </a:t>
            </a:r>
            <a:r>
              <a:rPr lang="en-US" altLang="ko-KR" sz="2000" dirty="0" smtClean="0">
                <a:latin typeface="+mn-ea"/>
              </a:rPr>
              <a:t>① D2 </a:t>
            </a:r>
            <a:r>
              <a:rPr lang="ko-KR" altLang="en-US" sz="2000" dirty="0" smtClean="0">
                <a:latin typeface="+mn-ea"/>
              </a:rPr>
              <a:t>램프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ko-KR" altLang="en-US" sz="2000" dirty="0" smtClean="0">
                <a:latin typeface="+mn-ea"/>
              </a:rPr>
              <a:t>       중수소 </a:t>
            </a:r>
            <a:r>
              <a:rPr lang="ko-KR" altLang="en-US" sz="2000" dirty="0" err="1" smtClean="0">
                <a:latin typeface="+mn-ea"/>
              </a:rPr>
              <a:t>아크</a:t>
            </a:r>
            <a:r>
              <a:rPr lang="ko-KR" altLang="en-US" sz="2000" dirty="0" smtClean="0">
                <a:latin typeface="+mn-ea"/>
              </a:rPr>
              <a:t> 램프를 </a:t>
            </a:r>
            <a:r>
              <a:rPr lang="en-US" altLang="ko-KR" sz="2000" dirty="0" smtClean="0">
                <a:latin typeface="+mn-ea"/>
              </a:rPr>
              <a:t>D2 </a:t>
            </a:r>
            <a:r>
              <a:rPr lang="ko-KR" altLang="en-US" sz="2000" dirty="0" smtClean="0">
                <a:latin typeface="+mn-ea"/>
              </a:rPr>
              <a:t>램프라고 하는데 </a:t>
            </a:r>
            <a:r>
              <a:rPr lang="ko-KR" altLang="en-US" sz="2000" u="wavyHeavy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자외선 영역</a:t>
            </a:r>
            <a:r>
              <a:rPr lang="ko-KR" altLang="en-US" sz="2000" dirty="0" smtClean="0">
                <a:latin typeface="+mn-ea"/>
              </a:rPr>
              <a:t>에 사용되고 수명은 약 </a:t>
            </a:r>
            <a:r>
              <a:rPr lang="en-US" altLang="ko-KR" sz="2000" dirty="0" smtClean="0">
                <a:latin typeface="+mn-ea"/>
              </a:rPr>
              <a:t>1,000</a:t>
            </a:r>
            <a:r>
              <a:rPr lang="ko-KR" altLang="en-US" sz="2000" dirty="0" smtClean="0">
                <a:latin typeface="+mn-ea"/>
              </a:rPr>
              <a:t>시간이다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2000" dirty="0" smtClean="0">
                <a:latin typeface="+mn-ea"/>
              </a:rPr>
              <a:t>			 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sz="2000" dirty="0" smtClean="0">
              <a:latin typeface="+mn-ea"/>
            </a:endParaRPr>
          </a:p>
          <a:p>
            <a:pPr>
              <a:buNone/>
              <a:defRPr/>
            </a:pPr>
            <a:r>
              <a:rPr lang="en-US" altLang="ko-KR" sz="2000" dirty="0" smtClean="0">
                <a:latin typeface="+mn-ea"/>
              </a:rPr>
              <a:t>    ② W </a:t>
            </a:r>
            <a:r>
              <a:rPr lang="ko-KR" altLang="en-US" sz="2000" dirty="0" smtClean="0">
                <a:latin typeface="+mn-ea"/>
              </a:rPr>
              <a:t>램프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ko-KR" altLang="en-US" sz="2000" dirty="0" smtClean="0">
                <a:latin typeface="+mn-ea"/>
              </a:rPr>
              <a:t>       텅스텐 램프를 </a:t>
            </a:r>
            <a:r>
              <a:rPr lang="en-US" altLang="ko-KR" sz="2000" dirty="0" smtClean="0">
                <a:latin typeface="+mn-ea"/>
              </a:rPr>
              <a:t>W </a:t>
            </a:r>
            <a:r>
              <a:rPr lang="ko-KR" altLang="en-US" sz="2000" dirty="0" smtClean="0">
                <a:latin typeface="+mn-ea"/>
              </a:rPr>
              <a:t>램프라고 하는데 </a:t>
            </a:r>
            <a:r>
              <a:rPr lang="ko-KR" altLang="en-US" sz="2000" u="wavyHeavy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가시광선 영역</a:t>
            </a:r>
            <a:r>
              <a:rPr lang="ko-KR" altLang="en-US" sz="2000" dirty="0" smtClean="0">
                <a:latin typeface="+mn-ea"/>
              </a:rPr>
              <a:t>에 사용되고 수명은 약 </a:t>
            </a:r>
            <a:r>
              <a:rPr lang="en-US" altLang="ko-KR" sz="2000" dirty="0" smtClean="0">
                <a:latin typeface="+mn-ea"/>
              </a:rPr>
              <a:t>10,000 </a:t>
            </a:r>
            <a:r>
              <a:rPr lang="ko-KR" altLang="en-US" sz="2000" dirty="0" smtClean="0">
                <a:latin typeface="+mn-ea"/>
              </a:rPr>
              <a:t>시간이다</a:t>
            </a:r>
            <a:r>
              <a:rPr lang="en-US" altLang="ko-KR" sz="2000" dirty="0" smtClean="0">
                <a:latin typeface="+mn-ea"/>
              </a:rPr>
              <a:t>.</a:t>
            </a:r>
          </a:p>
        </p:txBody>
      </p:sp>
      <p:pic>
        <p:nvPicPr>
          <p:cNvPr id="11268" name="Picture 6" descr="c10101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724525" y="1412777"/>
            <a:ext cx="2231851" cy="1969876"/>
          </a:xfrm>
          <a:noFill/>
        </p:spPr>
      </p:pic>
      <p:pic>
        <p:nvPicPr>
          <p:cNvPr id="11269" name="Picture 7" descr="c10101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796136" y="3789040"/>
            <a:ext cx="2159843" cy="1969351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5160"/>
            <a:ext cx="8229600" cy="863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2. </a:t>
            </a:r>
            <a:r>
              <a:rPr lang="ko-KR" altLang="en-US" b="1" dirty="0" smtClean="0"/>
              <a:t>분광광도계의 구성요소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285875"/>
            <a:ext cx="4038600" cy="604838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2400" dirty="0" smtClean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2) </a:t>
            </a:r>
            <a:r>
              <a:rPr lang="ko-KR" altLang="en-US" sz="2400" b="1" dirty="0" smtClean="0">
                <a:latin typeface="+mn-ea"/>
              </a:rPr>
              <a:t>분산 장치</a:t>
            </a:r>
            <a:endParaRPr lang="ko-KR" altLang="en-US" sz="2400" dirty="0" smtClean="0">
              <a:latin typeface="+mn-ea"/>
            </a:endParaRPr>
          </a:p>
        </p:txBody>
      </p:sp>
      <p:pic>
        <p:nvPicPr>
          <p:cNvPr id="12292" name="Picture 5" descr="c10101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91407" y="3609624"/>
            <a:ext cx="3176538" cy="2050612"/>
          </a:xfrm>
          <a:noFill/>
        </p:spPr>
      </p:pic>
      <p:pic>
        <p:nvPicPr>
          <p:cNvPr id="12293" name="Picture 8" descr="c10101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299192" y="3606015"/>
            <a:ext cx="3003318" cy="2021316"/>
          </a:xfrm>
          <a:noFill/>
        </p:spPr>
      </p:pic>
      <p:sp>
        <p:nvSpPr>
          <p:cNvPr id="12294" name="Text Box 11"/>
          <p:cNvSpPr txBox="1">
            <a:spLocks noChangeArrowheads="1"/>
          </p:cNvSpPr>
          <p:nvPr/>
        </p:nvSpPr>
        <p:spPr bwMode="auto">
          <a:xfrm>
            <a:off x="468313" y="1857375"/>
            <a:ext cx="39608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ko-KR" sz="2000" dirty="0" smtClean="0">
                <a:latin typeface="+mn-ea"/>
              </a:rPr>
              <a:t>① </a:t>
            </a:r>
            <a:r>
              <a:rPr lang="ko-KR" altLang="en-US" sz="2000" dirty="0" smtClean="0">
                <a:latin typeface="+mn-ea"/>
              </a:rPr>
              <a:t>프리즘</a:t>
            </a:r>
            <a:r>
              <a:rPr lang="en-US" altLang="ko-KR" sz="2000" dirty="0">
                <a:latin typeface="+mn-ea"/>
              </a:rPr>
              <a:t>(Prism)</a:t>
            </a:r>
          </a:p>
          <a:p>
            <a:pPr marL="342900" indent="-342900"/>
            <a:r>
              <a:rPr lang="en-US" altLang="ko-KR" sz="2000" dirty="0">
                <a:latin typeface="+mn-ea"/>
              </a:rPr>
              <a:t>     </a:t>
            </a:r>
            <a:r>
              <a:rPr lang="ko-KR" altLang="en-US" sz="2000" dirty="0">
                <a:latin typeface="+mn-ea"/>
              </a:rPr>
              <a:t>가장 오래된 분산 장치 하나로 오래 사용하면 빛의 각도가 꺾이는 현상이 있다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sp>
        <p:nvSpPr>
          <p:cNvPr id="12295" name="Text Box 12"/>
          <p:cNvSpPr txBox="1">
            <a:spLocks noChangeArrowheads="1"/>
          </p:cNvSpPr>
          <p:nvPr/>
        </p:nvSpPr>
        <p:spPr bwMode="auto">
          <a:xfrm>
            <a:off x="4929188" y="1714500"/>
            <a:ext cx="392906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② </a:t>
            </a:r>
            <a:r>
              <a:rPr lang="ko-KR" altLang="en-US" sz="2000" dirty="0" smtClean="0">
                <a:latin typeface="+mn-ea"/>
              </a:rPr>
              <a:t>회절격자</a:t>
            </a:r>
            <a:r>
              <a:rPr lang="en-US" altLang="ko-KR" sz="2000" dirty="0">
                <a:latin typeface="+mn-ea"/>
              </a:rPr>
              <a:t>(Grating)</a:t>
            </a:r>
          </a:p>
          <a:p>
            <a:r>
              <a:rPr lang="ko-KR" altLang="en-US" sz="2000" dirty="0">
                <a:latin typeface="+mn-ea"/>
              </a:rPr>
              <a:t>유리판에 레이저로 균일하게 선을 긋고 </a:t>
            </a:r>
            <a:r>
              <a:rPr lang="en-US" altLang="ko-KR" sz="2000" dirty="0">
                <a:latin typeface="+mn-ea"/>
              </a:rPr>
              <a:t>(1,200</a:t>
            </a:r>
            <a:r>
              <a:rPr lang="ko-KR" altLang="en-US" sz="2000" dirty="0">
                <a:latin typeface="+mn-ea"/>
              </a:rPr>
              <a:t>홈</a:t>
            </a:r>
            <a:r>
              <a:rPr lang="en-US" altLang="ko-KR" sz="2000" dirty="0">
                <a:latin typeface="+mn-ea"/>
              </a:rPr>
              <a:t>/mm)</a:t>
            </a:r>
            <a:r>
              <a:rPr lang="ko-KR" altLang="en-US" sz="2000" dirty="0">
                <a:latin typeface="+mn-ea"/>
              </a:rPr>
              <a:t>알루미늄으로 코팅시켜 프리즘의 단점을 개선한 분산장치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2. </a:t>
            </a:r>
            <a:r>
              <a:rPr lang="ko-KR" altLang="en-US" b="1" dirty="0" smtClean="0">
                <a:latin typeface="+mj-ea"/>
              </a:rPr>
              <a:t>분광광도계의 구성요소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412776"/>
            <a:ext cx="8496944" cy="4530725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2400" dirty="0" smtClean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3) </a:t>
            </a:r>
            <a:r>
              <a:rPr lang="ko-KR" altLang="en-US" sz="2400" b="1" dirty="0" smtClean="0">
                <a:latin typeface="+mn-ea"/>
              </a:rPr>
              <a:t>검출기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ko-KR" altLang="en-US" sz="2000" dirty="0" smtClean="0">
                <a:latin typeface="+mn-ea"/>
              </a:rPr>
              <a:t>   </a:t>
            </a:r>
            <a:r>
              <a:rPr lang="ko-KR" altLang="en-US" sz="2000" dirty="0" err="1" smtClean="0">
                <a:latin typeface="+mn-ea"/>
              </a:rPr>
              <a:t>광신호를</a:t>
            </a:r>
            <a:r>
              <a:rPr lang="ko-KR" altLang="en-US" sz="2000" dirty="0" smtClean="0">
                <a:latin typeface="+mn-ea"/>
              </a:rPr>
              <a:t> 전기적 신호로 바꾸는 장치 </a:t>
            </a:r>
          </a:p>
        </p:txBody>
      </p:sp>
      <p:pic>
        <p:nvPicPr>
          <p:cNvPr id="13316" name="Picture 6" descr="c10101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3284612"/>
            <a:ext cx="3887787" cy="2017712"/>
          </a:xfrm>
          <a:noFill/>
        </p:spPr>
      </p:pic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468313" y="2636912"/>
            <a:ext cx="19030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① </a:t>
            </a:r>
            <a:r>
              <a:rPr lang="ko-KR" altLang="en-US" sz="2000" dirty="0" err="1" smtClean="0">
                <a:latin typeface="+mn-ea"/>
              </a:rPr>
              <a:t>광전증배관</a:t>
            </a:r>
            <a:r>
              <a:rPr lang="ko-KR" altLang="en-US" sz="2000" dirty="0" smtClean="0">
                <a:latin typeface="+mn-ea"/>
              </a:rPr>
              <a:t> 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13318" name="Picture 8" descr="c10101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716463" y="3284612"/>
            <a:ext cx="4176712" cy="2881312"/>
          </a:xfrm>
          <a:noFill/>
        </p:spPr>
      </p:pic>
      <p:sp>
        <p:nvSpPr>
          <p:cNvPr id="13319" name="Text Box 10"/>
          <p:cNvSpPr txBox="1">
            <a:spLocks noChangeArrowheads="1"/>
          </p:cNvSpPr>
          <p:nvPr/>
        </p:nvSpPr>
        <p:spPr bwMode="auto">
          <a:xfrm>
            <a:off x="4716463" y="2636912"/>
            <a:ext cx="18133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② </a:t>
            </a:r>
            <a:r>
              <a:rPr lang="ko-KR" altLang="en-US" sz="2000" dirty="0" err="1" smtClean="0">
                <a:latin typeface="+mn-ea"/>
              </a:rPr>
              <a:t>광다이오드</a:t>
            </a:r>
            <a:endParaRPr lang="ko-KR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2053</TotalTime>
  <Words>1045</Words>
  <Application>Microsoft Office PowerPoint</Application>
  <PresentationFormat>화면 슬라이드 쇼(4:3)</PresentationFormat>
  <Paragraphs>187</Paragraphs>
  <Slides>23</Slides>
  <Notes>7</Notes>
  <HiddenSlides>0</HiddenSlides>
  <MMClips>1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광장</vt:lpstr>
      <vt:lpstr>Adobe Acrobat Document</vt:lpstr>
      <vt:lpstr>DNA 농도, 순도 측정법</vt:lpstr>
      <vt:lpstr>목차</vt:lpstr>
      <vt:lpstr>1. 분광광도계의 기본 법칙</vt:lpstr>
      <vt:lpstr>1. 분광광도계의 기본 법칙</vt:lpstr>
      <vt:lpstr>빛과 흡수와 색의 관계</vt:lpstr>
      <vt:lpstr>분광광도계의 측정 영역</vt:lpstr>
      <vt:lpstr>2. 분광광도계의 구성요소</vt:lpstr>
      <vt:lpstr>2. 분광광도계의 구성요소</vt:lpstr>
      <vt:lpstr>2. 분광광도계의 구성요소</vt:lpstr>
      <vt:lpstr>3. DNA 농도 측정</vt:lpstr>
      <vt:lpstr>3. DNA 농도 측정</vt:lpstr>
      <vt:lpstr>4. DNA 순도 측정</vt:lpstr>
      <vt:lpstr>4. DNA 순도 측정</vt:lpstr>
      <vt:lpstr>5-1. Single Beam type</vt:lpstr>
      <vt:lpstr>5-2. Double Beam type</vt:lpstr>
      <vt:lpstr>5-3. Split Beam type</vt:lpstr>
      <vt:lpstr>경쟁사 제품소개 동영상</vt:lpstr>
      <vt:lpstr>D2 Lamp(중수소, UV)</vt:lpstr>
      <vt:lpstr>Photodiode</vt:lpstr>
      <vt:lpstr>단색화 장치(monochromator)</vt:lpstr>
      <vt:lpstr>참 고 자 료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농도, 순도 측정기</dc:title>
  <dc:creator>Administrator</dc:creator>
  <cp:lastModifiedBy>Administrator</cp:lastModifiedBy>
  <cp:revision>160</cp:revision>
  <dcterms:created xsi:type="dcterms:W3CDTF">2015-07-02T10:36:22Z</dcterms:created>
  <dcterms:modified xsi:type="dcterms:W3CDTF">2015-07-08T02:53:17Z</dcterms:modified>
</cp:coreProperties>
</file>