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54"/>
  </p:notesMasterIdLst>
  <p:handoutMasterIdLst>
    <p:handoutMasterId r:id="rId55"/>
  </p:handoutMasterIdLst>
  <p:sldIdLst>
    <p:sldId id="256" r:id="rId4"/>
    <p:sldId id="317" r:id="rId5"/>
    <p:sldId id="263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9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272" r:id="rId28"/>
    <p:sldId id="340" r:id="rId29"/>
    <p:sldId id="341" r:id="rId30"/>
    <p:sldId id="273" r:id="rId31"/>
    <p:sldId id="342" r:id="rId32"/>
    <p:sldId id="346" r:id="rId33"/>
    <p:sldId id="343" r:id="rId34"/>
    <p:sldId id="344" r:id="rId35"/>
    <p:sldId id="302" r:id="rId36"/>
    <p:sldId id="347" r:id="rId37"/>
    <p:sldId id="348" r:id="rId38"/>
    <p:sldId id="349" r:id="rId39"/>
    <p:sldId id="350" r:id="rId40"/>
    <p:sldId id="351" r:id="rId41"/>
    <p:sldId id="353" r:id="rId42"/>
    <p:sldId id="352" r:id="rId43"/>
    <p:sldId id="354" r:id="rId44"/>
    <p:sldId id="355" r:id="rId45"/>
    <p:sldId id="356" r:id="rId46"/>
    <p:sldId id="358" r:id="rId47"/>
    <p:sldId id="361" r:id="rId48"/>
    <p:sldId id="357" r:id="rId49"/>
    <p:sldId id="359" r:id="rId50"/>
    <p:sldId id="363" r:id="rId51"/>
    <p:sldId id="360" r:id="rId52"/>
    <p:sldId id="316" r:id="rId53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21EEE"/>
    <a:srgbClr val="480000"/>
    <a:srgbClr val="FFCF37"/>
    <a:srgbClr val="FFEBAB"/>
    <a:srgbClr val="FFE593"/>
    <a:srgbClr val="FFEDB3"/>
    <a:srgbClr val="FFDC6D"/>
    <a:srgbClr val="F6BB00"/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0" autoAdjust="0"/>
  </p:normalViewPr>
  <p:slideViewPr>
    <p:cSldViewPr>
      <p:cViewPr varScale="1">
        <p:scale>
          <a:sx n="97" d="100"/>
          <a:sy n="97" d="100"/>
        </p:scale>
        <p:origin x="-11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1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C03942B-5AA3-4931-8A64-50C662B638BF}" type="datetimeFigureOut">
              <a:rPr lang="ko-KR" altLang="en-US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F296A7-2225-406E-9539-8DC12155F7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644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690A0C-325D-41F4-89F8-0EB6BF967F79}" type="datetimeFigureOut">
              <a:rPr lang="ko-KR" altLang="en-US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5B6D2FF-A256-46ED-8748-94F4BF33DC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602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0D1D8D-4C0C-49D6-B6CC-04201A53AFAA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C7-057A-42D1-94F9-0C600A5A17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A28C7-057A-42D1-94F9-0C600A5A17B7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3567-417A-4651-B30B-6FAC014091B4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3BC8-94B1-4623-B863-A29DC5993A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D3F51-2B8B-4F92-9220-45116FA96A6A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AAA6-4B88-441A-BA2A-E5C3DBCFCB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962A-D053-4D94-81FC-3B7CD0C38311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086E4-897C-4023-B69D-EC0333F7E5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3567-417A-4651-B30B-6FAC014091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3BC8-94B1-4623-B863-A29DC5993A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2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CF79-8786-427F-A9AB-1DDE75A0BB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F22D8-D75F-4D68-8582-9F29887AEC1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D557-070B-4AEF-9386-8FB5FC247E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2D86-A66E-441B-BC64-A9AC8B006A4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8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9850-41B1-4237-962C-C39540E6E3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40595-270D-4A1E-9426-3459BB13090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0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070E-046D-4FB5-93AF-EA0C859461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D618D-05C2-44FE-95AA-65B831F0883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7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0197-FF8E-447A-8EEC-2445AF732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7DE-97A6-48C1-AAF6-6B491F6D25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66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AD8E8-586C-4A5C-B5AD-041703D022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13CBD-3AA8-48EE-B414-1191732F8F7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7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02EF-BB54-4BD1-BA13-CD78EE33538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57CBF-A678-470C-A76F-F7843C9A4D3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8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CF79-8786-427F-A9AB-1DDE75A0BB60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F22D8-D75F-4D68-8582-9F29887AEC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6CFB8-30E1-4CED-BE33-45FD34DA4D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D4E0-B43A-4589-A539-F6CF715969B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22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D3F51-2B8B-4F92-9220-45116FA96A6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AAA6-4B88-441A-BA2A-E5C3DBCFCB3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2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962A-D053-4D94-81FC-3B7CD0C383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086E4-897C-4023-B69D-EC0333F7E5F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56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3567-417A-4651-B30B-6FAC014091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3BC8-94B1-4623-B863-A29DC5993A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5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CF79-8786-427F-A9AB-1DDE75A0BB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F22D8-D75F-4D68-8582-9F29887AEC1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07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D557-070B-4AEF-9386-8FB5FC247E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2D86-A66E-441B-BC64-A9AC8B006A4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7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9850-41B1-4237-962C-C39540E6E3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40595-270D-4A1E-9426-3459BB13090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32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070E-046D-4FB5-93AF-EA0C859461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D618D-05C2-44FE-95AA-65B831F0883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85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0197-FF8E-447A-8EEC-2445AF732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7DE-97A6-48C1-AAF6-6B491F6D25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8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AD8E8-586C-4A5C-B5AD-041703D022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13CBD-3AA8-48EE-B414-1191732F8F7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D557-070B-4AEF-9386-8FB5FC247EF1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2D86-A66E-441B-BC64-A9AC8B006A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02EF-BB54-4BD1-BA13-CD78EE33538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57CBF-A678-470C-A76F-F7843C9A4D3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68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6CFB8-30E1-4CED-BE33-45FD34DA4D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D4E0-B43A-4589-A539-F6CF715969B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22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D3F51-2B8B-4F92-9220-45116FA96A6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AAA6-4B88-441A-BA2A-E5C3DBCFCB3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32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962A-D053-4D94-81FC-3B7CD0C383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086E4-897C-4023-B69D-EC0333F7E5F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9850-41B1-4237-962C-C39540E6E3F6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40595-270D-4A1E-9426-3459BB1309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070E-046D-4FB5-93AF-EA0C859461EA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D618D-05C2-44FE-95AA-65B831F088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0197-FF8E-447A-8EEC-2445AF732219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7DE-97A6-48C1-AAF6-6B491F6D25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AD8E8-586C-4A5C-B5AD-041703D022C4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13CBD-3AA8-48EE-B414-1191732F8F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02EF-BB54-4BD1-BA13-CD78EE335387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57CBF-A678-470C-A76F-F7843C9A4D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6CFB8-30E1-4CED-BE33-45FD34DA4D86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D4E0-B43A-4589-A539-F6CF715969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498A16-39D8-498F-A50F-2F1136678960}" type="datetime1">
              <a:rPr lang="ko-KR" altLang="en-US" smtClean="0"/>
              <a:pPr>
                <a:defRPr/>
              </a:pPr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5D1ED6-1CC1-4A0B-A735-D4CCA5CF28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498A16-39D8-498F-A50F-2F11366789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5D1ED6-1CC1-4A0B-A735-D4CCA5CF285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498A16-39D8-498F-A50F-2F11366789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5D1ED6-1CC1-4A0B-A735-D4CCA5CF285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6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6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6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6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gif"/><Relationship Id="rId4" Type="http://schemas.openxmlformats.org/officeDocument/2006/relationships/image" Target="../media/image6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6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6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6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gif"/><Relationship Id="rId4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gif"/><Relationship Id="rId4" Type="http://schemas.openxmlformats.org/officeDocument/2006/relationships/image" Target="../media/image6.tif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6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6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6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gif"/><Relationship Id="rId5" Type="http://schemas.openxmlformats.org/officeDocument/2006/relationships/image" Target="../media/image43.gif"/><Relationship Id="rId4" Type="http://schemas.openxmlformats.org/officeDocument/2006/relationships/image" Target="../media/image6.tif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6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gif"/><Relationship Id="rId4" Type="http://schemas.openxmlformats.org/officeDocument/2006/relationships/image" Target="../media/image6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5" Type="http://schemas.openxmlformats.org/officeDocument/2006/relationships/image" Target="../media/image49.gif"/><Relationship Id="rId4" Type="http://schemas.openxmlformats.org/officeDocument/2006/relationships/image" Target="../media/image6.tif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tif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3" descr="바탕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88000" y="2160000"/>
            <a:ext cx="8640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635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800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STM32F746</a:t>
            </a:r>
            <a:r>
              <a:rPr lang="ko-KR" altLang="en-US" sz="4800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4800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800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사용 기초</a:t>
            </a:r>
            <a:endParaRPr lang="en-US" altLang="ko-KR" sz="4800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기본 구조</a:t>
            </a:r>
            <a:r>
              <a:rPr lang="en-US" altLang="ko-KR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메모리</a:t>
            </a:r>
            <a:r>
              <a:rPr lang="en-US" altLang="ko-KR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, RCC, </a:t>
            </a:r>
            <a:r>
              <a:rPr lang="ko-KR" altLang="en-US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캐시 메모리</a:t>
            </a:r>
            <a:r>
              <a:rPr lang="en-US" altLang="ko-KR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3200" spc="50" dirty="0" smtClean="0">
                <a:ln w="11430"/>
                <a:solidFill>
                  <a:srgbClr val="021EE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3200" spc="50" dirty="0">
              <a:ln w="11430"/>
              <a:solidFill>
                <a:srgbClr val="021EE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16000" y="216000"/>
            <a:ext cx="159530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ko-KR" altLang="en-US" sz="2200" b="1" dirty="0" smtClean="0">
                <a:ln w="12700" cap="flat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63500" algn="tl" rotWithShape="0">
                    <a:srgbClr val="000000"/>
                  </a:outerShdw>
                </a:effectLst>
                <a:latin typeface="+mn-lt"/>
                <a:ea typeface="+mn-ea"/>
              </a:rPr>
              <a:t>공주대학교</a:t>
            </a:r>
            <a:endParaRPr kumimoji="0" lang="en-US" altLang="ko-KR" sz="2200" b="1" dirty="0" smtClean="0">
              <a:ln w="12700" cap="flat" cmpd="sng">
                <a:solidFill>
                  <a:srgbClr val="00B05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635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3" name="그림 12" descr="knu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0000" y="144000"/>
            <a:ext cx="609600" cy="6019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0000" y="288000"/>
            <a:ext cx="24961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ln w="1270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2015 </a:t>
            </a:r>
            <a:r>
              <a:rPr kumimoji="0" lang="ko-KR" altLang="en-US" b="1" dirty="0" smtClean="0">
                <a:ln w="1270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동계방학 세미나</a:t>
            </a:r>
            <a:endParaRPr kumimoji="0" lang="en-US" altLang="ko-KR" b="1" dirty="0">
              <a:ln w="12700" cmpd="sng">
                <a:solidFill>
                  <a:srgbClr val="00B05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7756" y="4005064"/>
            <a:ext cx="6865982" cy="2154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2015. 12. 19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endParaRPr kumimoji="0" lang="en-US" altLang="ko-KR" sz="2400" b="1" dirty="0" smtClean="0">
              <a:ln w="1270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ko-KR" altLang="en-US" sz="2400" b="1" dirty="0" smtClean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대학원 전기전자제어공학과 전력전자응용연구실</a:t>
            </a:r>
            <a:endParaRPr kumimoji="0" lang="en-US" altLang="ko-KR" sz="2400" b="1" dirty="0" smtClean="0">
              <a:ln w="1270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ko-KR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21EEE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교수 </a:t>
            </a:r>
            <a:r>
              <a:rPr kumimoji="0" lang="en-US" altLang="ko-K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21EEE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r>
              <a:rPr kumimoji="0" lang="ko-KR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21EEE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윤 덕 용</a:t>
            </a:r>
            <a:endParaRPr kumimoji="0" lang="en-US" altLang="ko-KR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21EEE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10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04000" y="6427475"/>
            <a:ext cx="1044000" cy="14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0" y="72000"/>
            <a:ext cx="4953000" cy="6743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94000" y="4500000"/>
            <a:ext cx="1944000" cy="2304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48000" y="3573016"/>
            <a:ext cx="468000" cy="180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11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04000" y="6427475"/>
            <a:ext cx="1044000" cy="14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72000"/>
            <a:ext cx="6266498" cy="668750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908000" y="3600000"/>
            <a:ext cx="504000" cy="198000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12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04000" y="6427475"/>
            <a:ext cx="1044000" cy="14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72000"/>
            <a:ext cx="4606290" cy="664940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592000" y="3510000"/>
            <a:ext cx="504000" cy="198000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13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1044000"/>
            <a:ext cx="8964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(4) SRAM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ko-KR" altLang="en-US" sz="1400" b="1" dirty="0" smtClean="0">
                <a:solidFill>
                  <a:prstClr val="black"/>
                </a:solidFill>
              </a:rPr>
              <a:t>  ①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SRAM1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0x2001 0000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240KB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메모리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② SRAM2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0x2004 C000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16KB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메모리              총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320KB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③ DTCM RAM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0x2000 0000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64KB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메모리</a:t>
            </a:r>
            <a:endParaRPr lang="ko-KR" altLang="en-US" sz="1400" b="1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④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ITCM RAM – </a:t>
            </a:r>
            <a:r>
              <a:rPr lang="en-US" altLang="ko-KR" sz="1400" b="1" dirty="0" smtClean="0">
                <a:solidFill>
                  <a:srgbClr val="FF00FF"/>
                </a:solidFill>
              </a:rPr>
              <a:t>0x0000 0000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16KB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프로그램 메모리</a:t>
            </a:r>
            <a:endParaRPr lang="en-US" altLang="ko-KR" sz="1400" b="1" dirty="0" smtClean="0">
              <a:solidFill>
                <a:prstClr val="black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917027" y="1558365"/>
            <a:ext cx="144016" cy="86409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14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" y="846000"/>
            <a:ext cx="8964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(5) </a:t>
            </a:r>
            <a:r>
              <a:rPr lang="ko-KR" altLang="en-US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부트 모드의 설정</a:t>
            </a:r>
            <a:endParaRPr lang="en-US" altLang="ko-KR" sz="1600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ct val="110000"/>
              </a:lnSpc>
              <a:buFontTx/>
              <a:buAutoNum type="arabicParenBoth"/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BOOT0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핀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과 옵션 바이트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BOOT_ADD0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및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BOOT_ADD1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의 조합에 따라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가지의 부트 모드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사용 가능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en-US" altLang="ko-KR" sz="1400" b="1" i="1" dirty="0" smtClean="0">
                <a:solidFill>
                  <a:srgbClr val="00B0F0"/>
                </a:solidFill>
              </a:rPr>
              <a:t>OK-STM746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키트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에서는 스위치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SW2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를 사용하여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BOOT0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값을 설정할 수 있음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638800"/>
            <a:ext cx="8083868" cy="249459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53872" y="4248000"/>
            <a:ext cx="2448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3872" y="4806000"/>
            <a:ext cx="2772000" cy="18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000" y="4248000"/>
            <a:ext cx="12601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(SW2 = ON)</a:t>
            </a:r>
          </a:p>
          <a:p>
            <a:pPr>
              <a:lnSpc>
                <a:spcPct val="90000"/>
              </a:lnSpc>
            </a:pPr>
            <a:endParaRPr lang="en-US" altLang="ko-KR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(SW = OFF)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5102080"/>
            <a:ext cx="338437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b="1" i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OK-STM746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키트에서는 옵션 바이트를 수정하여</a:t>
            </a:r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       AXIM(0x0800 0000)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을 사용함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4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15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756000"/>
            <a:ext cx="89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(1) Flash Memory Access</a:t>
            </a:r>
          </a:p>
          <a:p>
            <a:r>
              <a:rPr lang="ko-KR" altLang="en-US" sz="1400" b="1" dirty="0" smtClean="0">
                <a:solidFill>
                  <a:prstClr val="black"/>
                </a:solidFill>
              </a:rPr>
              <a:t>  ①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AXIM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인터페이스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0x0800 0000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512KB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L1-Cache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사용 가능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r>
              <a:rPr lang="en-US" altLang="ko-KR" sz="1400" b="1" dirty="0" smtClean="0">
                <a:solidFill>
                  <a:prstClr val="black"/>
                </a:solidFill>
              </a:rPr>
              <a:t>  ② ITCM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인터페이스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0x0020 0000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512KB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ART Accelerator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사용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가능     </a:t>
            </a:r>
            <a:r>
              <a:rPr lang="ko-KR" altLang="en-US" sz="1000" b="1" dirty="0" smtClean="0">
                <a:solidFill>
                  <a:srgbClr val="00B0F0"/>
                </a:solidFill>
                <a:latin typeface="바탕"/>
                <a:ea typeface="바탕"/>
              </a:rPr>
              <a:t>★ </a:t>
            </a:r>
            <a:r>
              <a:rPr lang="en-US" altLang="ko-KR" sz="10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가지 실험결과</a:t>
            </a:r>
            <a:r>
              <a:rPr lang="en-US" altLang="ko-KR" sz="1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실행 속도는 차이 없음</a:t>
            </a:r>
            <a:r>
              <a:rPr lang="en-US" altLang="ko-KR" sz="1000" b="1" dirty="0" smtClean="0">
                <a:solidFill>
                  <a:srgbClr val="00B0F0"/>
                </a:solidFill>
              </a:rPr>
              <a:t>.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en-US" altLang="ko-KR" sz="14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/>
                <a:ea typeface="굴림"/>
              </a:rPr>
              <a:t>※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2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가지의 플래시 메모리가 따로 있는 것이 아니라 액세스 방법의 차이일 뿐이다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908000"/>
            <a:ext cx="6622256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16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074119"/>
            <a:ext cx="8598218" cy="442864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816000" y="1656000"/>
            <a:ext cx="1260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4000" y="1674000"/>
            <a:ext cx="1224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17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17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080000"/>
            <a:ext cx="8614410" cy="448532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339752" y="4608000"/>
            <a:ext cx="1332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0000" y="4608000"/>
            <a:ext cx="468000" cy="180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84000" y="2052000"/>
            <a:ext cx="1044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75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18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864000"/>
            <a:ext cx="7372350" cy="52463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510000" y="2340000"/>
            <a:ext cx="468000" cy="54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8000" y="2340000"/>
            <a:ext cx="504000" cy="54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36000" y="2340000"/>
            <a:ext cx="1836000" cy="54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989" y="5394734"/>
            <a:ext cx="365386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바탕"/>
                <a:ea typeface="바탕"/>
              </a:rPr>
              <a:t>★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실험 결과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ART Accelerator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Prefetch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설정 여부에 아무런 영향이 없었다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캐시 메모리를 사용하지 않을 때는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Latency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값의 영향이 크다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19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900000"/>
            <a:ext cx="896400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Flash Option Bytes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시스템의 기능 설정용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으로 사용하는 플래시 메모리의 특별한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영역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총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32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바이트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사용자 프로그램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 변경할 수도 있고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ST-LINK/V2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로 이 값을 변경할 수도 있다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이것은 직접 액세스할 수 없고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플래시 메모리 컨트롤러의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I/O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제어 레지스터를 사용하여 액세스해야 한다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096000"/>
            <a:ext cx="8083868" cy="23060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00804141441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0" y="72000"/>
            <a:ext cx="644304" cy="7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80000" y="72000"/>
            <a:ext cx="4752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dirty="0" smtClean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prstClr val="white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맑은 고딕"/>
                <a:ea typeface="맑은 고딕"/>
              </a:rPr>
              <a:t>목</a:t>
            </a:r>
            <a:r>
              <a:rPr kumimoji="0" lang="en-US" altLang="ko-KR" sz="3600" b="1" dirty="0" smtClean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prstClr val="white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ko-KR" altLang="en-US" sz="3600" b="1" dirty="0" smtClean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prstClr val="white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맑은 고딕"/>
                <a:ea typeface="맑은 고딕"/>
              </a:rPr>
              <a:t>차</a:t>
            </a:r>
            <a:endParaRPr kumimoji="0" lang="en-US" altLang="ko-KR" sz="3600" b="1" dirty="0">
              <a:ln w="31550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prstClr val="white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92000"/>
            <a:ext cx="9144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 descr="F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000" y="5220000"/>
            <a:ext cx="4376471" cy="14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8944" y="1260000"/>
            <a:ext cx="6266112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2.</a:t>
            </a:r>
            <a:r>
              <a:rPr lang="ko-KR" altLang="en-US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smtClean="0">
                <a:solidFill>
                  <a:srgbClr val="021EEE"/>
                </a:solidFill>
                <a:latin typeface="맑은 고딕"/>
                <a:ea typeface="맑은 고딕"/>
              </a:rPr>
              <a:t>System and Memory Overview</a:t>
            </a:r>
            <a:endParaRPr lang="en-US" altLang="ko-KR" sz="2400" b="1" dirty="0">
              <a:solidFill>
                <a:srgbClr val="021EEE"/>
              </a:solidFill>
              <a:latin typeface="맑은 고딕"/>
              <a:ea typeface="맑은 고딕"/>
            </a:endParaRPr>
          </a:p>
          <a:p>
            <a:endParaRPr lang="en-US" altLang="ko-KR" sz="2400" b="1" dirty="0" smtClean="0">
              <a:solidFill>
                <a:srgbClr val="FF00FF"/>
              </a:solidFill>
              <a:latin typeface="맑은 고딕"/>
              <a:ea typeface="맑은 고딕"/>
            </a:endParaRPr>
          </a:p>
          <a:p>
            <a:r>
              <a:rPr lang="en-US" altLang="ko-KR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3.</a:t>
            </a:r>
            <a:r>
              <a:rPr lang="ko-KR" altLang="en-US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smtClean="0">
                <a:solidFill>
                  <a:srgbClr val="021EEE"/>
                </a:solidFill>
                <a:latin typeface="맑은 고딕"/>
                <a:ea typeface="맑은 고딕"/>
              </a:rPr>
              <a:t>Embedded Flash Memory(FLASH)</a:t>
            </a:r>
          </a:p>
          <a:p>
            <a:r>
              <a:rPr lang="en-US" altLang="ko-KR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600" b="1" dirty="0">
                <a:solidFill>
                  <a:srgbClr val="00B0F0"/>
                </a:solidFill>
                <a:latin typeface="맑은 고딕"/>
                <a:ea typeface="맑은 고딕"/>
              </a:rPr>
              <a:t>- ST-LINK Utility </a:t>
            </a:r>
            <a:r>
              <a:rPr lang="ko-KR" altLang="en-US" sz="1600" b="1" dirty="0">
                <a:solidFill>
                  <a:srgbClr val="00B0F0"/>
                </a:solidFill>
                <a:latin typeface="맑은 고딕"/>
                <a:ea typeface="맑은 고딕"/>
              </a:rPr>
              <a:t>프로그램의 </a:t>
            </a:r>
            <a:r>
              <a:rPr lang="ko-KR" altLang="en-US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설치</a:t>
            </a:r>
            <a:endParaRPr lang="en-US" altLang="ko-KR" sz="1600" b="1" dirty="0" smtClean="0">
              <a:solidFill>
                <a:srgbClr val="00B0F0"/>
              </a:solidFill>
              <a:latin typeface="맑은 고딕"/>
              <a:ea typeface="맑은 고딕"/>
            </a:endParaRPr>
          </a:p>
          <a:p>
            <a:r>
              <a:rPr lang="en-US" altLang="ko-KR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600" b="1" dirty="0">
                <a:solidFill>
                  <a:srgbClr val="00B0F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각 부팅 방법에 따른 프로그램의 다운로드 및 실행</a:t>
            </a:r>
            <a:endParaRPr lang="en-US" altLang="ko-KR" sz="1600" b="1" dirty="0" smtClean="0">
              <a:solidFill>
                <a:srgbClr val="00B0F0"/>
              </a:solidFill>
              <a:latin typeface="맑은 고딕"/>
              <a:ea typeface="맑은 고딕"/>
            </a:endParaRPr>
          </a:p>
          <a:p>
            <a:endParaRPr lang="en-US" altLang="ko-KR" sz="2400" b="1" dirty="0" smtClean="0">
              <a:solidFill>
                <a:srgbClr val="021EEE"/>
              </a:solidFill>
              <a:latin typeface="맑은 고딕"/>
              <a:ea typeface="맑은 고딕"/>
            </a:endParaRPr>
          </a:p>
          <a:p>
            <a:r>
              <a:rPr lang="en-US" altLang="ko-KR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4.</a:t>
            </a:r>
            <a:r>
              <a:rPr lang="ko-KR" altLang="en-US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smtClean="0">
                <a:solidFill>
                  <a:srgbClr val="021EEE"/>
                </a:solidFill>
                <a:latin typeface="맑은 고딕"/>
                <a:ea typeface="맑은 고딕"/>
              </a:rPr>
              <a:t>Power Controller(PWR)</a:t>
            </a:r>
          </a:p>
          <a:p>
            <a:endParaRPr lang="en-US" altLang="ko-KR" sz="2400" b="1" dirty="0" smtClean="0">
              <a:solidFill>
                <a:srgbClr val="021EEE"/>
              </a:solidFill>
              <a:latin typeface="맑은 고딕"/>
              <a:ea typeface="맑은 고딕"/>
            </a:endParaRPr>
          </a:p>
          <a:p>
            <a:r>
              <a:rPr lang="en-US" altLang="ko-KR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5.</a:t>
            </a:r>
            <a:r>
              <a:rPr lang="ko-KR" altLang="en-US" sz="2400" b="1" dirty="0" smtClean="0">
                <a:solidFill>
                  <a:srgbClr val="FF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smtClean="0">
                <a:solidFill>
                  <a:srgbClr val="021EEE"/>
                </a:solidFill>
                <a:latin typeface="맑은 고딕"/>
                <a:ea typeface="맑은 고딕"/>
              </a:rPr>
              <a:t>Reset and Clock Control(RCC)</a:t>
            </a:r>
          </a:p>
          <a:p>
            <a:r>
              <a:rPr lang="en-US" altLang="ko-KR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    - </a:t>
            </a:r>
            <a:r>
              <a:rPr lang="ko-KR" altLang="en-US" sz="1600" b="1" dirty="0" err="1" smtClean="0">
                <a:solidFill>
                  <a:srgbClr val="00B0F0"/>
                </a:solidFill>
                <a:latin typeface="맑은 고딕"/>
                <a:ea typeface="맑은 고딕"/>
              </a:rPr>
              <a:t>클록</a:t>
            </a:r>
            <a:r>
              <a:rPr lang="ko-KR" altLang="en-US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 설정 프로그램</a:t>
            </a:r>
            <a:endParaRPr lang="en-US" altLang="ko-KR" sz="1600" b="1" dirty="0" smtClean="0">
              <a:solidFill>
                <a:srgbClr val="00B0F0"/>
              </a:solidFill>
              <a:latin typeface="맑은 고딕"/>
              <a:ea typeface="맑은 고딕"/>
            </a:endParaRPr>
          </a:p>
          <a:p>
            <a:r>
              <a:rPr lang="en-US" altLang="ko-KR" sz="1600" b="1" dirty="0" smtClean="0">
                <a:solidFill>
                  <a:srgbClr val="00B0F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600" b="1" dirty="0">
                <a:solidFill>
                  <a:srgbClr val="00B0F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 dirty="0">
                <a:solidFill>
                  <a:srgbClr val="00B0F0"/>
                </a:solidFill>
                <a:latin typeface="맑은 고딕"/>
                <a:ea typeface="맑은 고딕"/>
              </a:rPr>
              <a:t>캐시 메모리를 사용하는 프로그램</a:t>
            </a:r>
            <a:endParaRPr lang="en-US" altLang="ko-KR" sz="1600" b="1" dirty="0" smtClean="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81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20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57" y="2256118"/>
            <a:ext cx="5400675" cy="45034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80000"/>
            <a:ext cx="6092190" cy="20002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156000" y="1692000"/>
            <a:ext cx="774000" cy="45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21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" y="980728"/>
            <a:ext cx="7615238" cy="49863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5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22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864000"/>
            <a:ext cx="7629525" cy="522922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52000" y="864000"/>
            <a:ext cx="1152000" cy="23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8000" y="5094000"/>
            <a:ext cx="4968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00" y="5058000"/>
            <a:ext cx="219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OK-STM746</a:t>
            </a:r>
            <a:r>
              <a:rPr lang="en-US" altLang="ko-KR" sz="1100" b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키트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BOOT0 = 0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6000" y="1476000"/>
            <a:ext cx="396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23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864000"/>
            <a:ext cx="7679531" cy="5243513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88000" y="882000"/>
            <a:ext cx="1152000" cy="2340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04000" y="4896000"/>
            <a:ext cx="5148000" cy="1980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00" y="5256000"/>
            <a:ext cx="219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OK-STM746</a:t>
            </a:r>
            <a:r>
              <a:rPr lang="en-US" altLang="ko-KR" sz="1100" b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키트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BOOT0 = 1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04000" y="5295242"/>
            <a:ext cx="5148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96000" y="1494000"/>
            <a:ext cx="39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24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620000"/>
            <a:ext cx="8152448" cy="335184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68000" y="2060848"/>
            <a:ext cx="5400000" cy="1980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0000" y="2808000"/>
            <a:ext cx="792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4000" y="2808000"/>
            <a:ext cx="792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0000" y="3132000"/>
            <a:ext cx="576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00000" y="3420000"/>
            <a:ext cx="1224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0000" y="3708000"/>
            <a:ext cx="468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00000" y="3708000"/>
            <a:ext cx="468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76056" y="3708000"/>
            <a:ext cx="468000" cy="198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2. Embedded Flash Memory(FLASH)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00" y="900000"/>
            <a:ext cx="896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(3)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시스템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메모리를 사용한 </a:t>
            </a:r>
            <a:r>
              <a:rPr lang="ko-KR" altLang="en-US" b="1" dirty="0" err="1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부트로더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기능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2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25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40000" y="108000"/>
            <a:ext cx="7200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(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실습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1) ST-LINK Utility 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프로그램의 설치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" y="846000"/>
            <a:ext cx="8964000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ST-LINK Utility </a:t>
            </a:r>
            <a:r>
              <a:rPr lang="en-US" altLang="ko-KR" sz="1400" b="1" dirty="0" smtClean="0"/>
              <a:t>V3.7.0</a:t>
            </a:r>
            <a:r>
              <a:rPr lang="ko-KR" altLang="en-US" sz="1400" b="1" dirty="0" smtClean="0"/>
              <a:t>을 설치한다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40000"/>
              </a:lnSpc>
            </a:pPr>
            <a:endParaRPr lang="en-US" altLang="ko-KR" sz="1400" b="1" dirty="0" smtClean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Target &gt; Settings… </a:t>
            </a:r>
            <a:r>
              <a:rPr lang="ko-KR" altLang="en-US" sz="1400" b="1" dirty="0" smtClean="0"/>
              <a:t>메뉴에서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JTAG</a:t>
            </a:r>
            <a:r>
              <a:rPr lang="ko-KR" altLang="en-US" sz="1400" b="1" dirty="0" smtClean="0"/>
              <a:t>을 선택하고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OK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버튼을 누른다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Target &gt; Option Bytes… </a:t>
            </a:r>
            <a:r>
              <a:rPr lang="ko-KR" altLang="en-US" sz="1400" b="1" dirty="0" smtClean="0"/>
              <a:t>메뉴에서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BOOT_ADD0</a:t>
            </a:r>
            <a:r>
              <a:rPr lang="ko-KR" altLang="en-US" sz="1400" b="1" dirty="0" smtClean="0"/>
              <a:t>에는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0x0080</a:t>
            </a:r>
            <a:r>
              <a:rPr lang="ko-KR" altLang="en-US" sz="1400" b="1" dirty="0" smtClean="0"/>
              <a:t>을 설정하고</a:t>
            </a:r>
            <a:r>
              <a:rPr lang="en-US" altLang="ko-KR" sz="1400" b="1" dirty="0" smtClean="0"/>
              <a:t>,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r>
              <a:rPr lang="en-US" altLang="ko-KR" sz="1400" b="1" dirty="0" smtClean="0"/>
              <a:t>                                                   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BOOT_ADD1</a:t>
            </a:r>
            <a:r>
              <a:rPr lang="ko-KR" altLang="en-US" sz="1400" b="1" dirty="0" smtClean="0"/>
              <a:t>에는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0x2000</a:t>
            </a:r>
            <a:r>
              <a:rPr lang="ko-KR" altLang="en-US" sz="1400" b="1" dirty="0"/>
              <a:t>을 </a:t>
            </a:r>
            <a:r>
              <a:rPr lang="ko-KR" altLang="en-US" sz="1400" b="1" dirty="0" smtClean="0"/>
              <a:t>설정한 다음에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Apply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버튼을 눌러라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endParaRPr lang="en-US" altLang="ko-KR" sz="1400" b="1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Target &gt; Program &amp; Verify… </a:t>
            </a:r>
            <a:r>
              <a:rPr lang="ko-KR" altLang="en-US" sz="1400" b="1" dirty="0" smtClean="0"/>
              <a:t>메뉴에서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Browse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버튼을 눌러서 다음의 파일을 </a:t>
            </a:r>
            <a:r>
              <a:rPr lang="ko-KR" altLang="en-US" sz="1400" b="1" dirty="0" err="1" smtClean="0"/>
              <a:t>읽어들인다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r>
              <a:rPr lang="en-US" altLang="ko-KR" sz="1400" b="1" dirty="0" smtClean="0"/>
              <a:t>    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C:\IAR Systems\STM32F746VET6\Output\Exe\OK-STM746.hex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>
                <a:solidFill>
                  <a:srgbClr val="00B0F0"/>
                </a:solidFill>
              </a:rPr>
              <a:t>Target &gt; Program &amp; Verify… </a:t>
            </a:r>
            <a:r>
              <a:rPr lang="ko-KR" altLang="en-US" sz="1400" b="1" dirty="0"/>
              <a:t>메뉴에서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Start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버튼을 </a:t>
            </a:r>
            <a:r>
              <a:rPr lang="ko-KR" altLang="en-US" sz="1400" b="1" dirty="0" smtClean="0"/>
              <a:t>프로그램을 다운로드하고 실행한다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549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26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40000" y="108000"/>
            <a:ext cx="84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(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실습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2) 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각 부팅 방법에 따른 프로그램의 다운로드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…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" y="846000"/>
            <a:ext cx="896400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Exp01_1_LED.c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프로그램을 </a:t>
            </a:r>
            <a:r>
              <a:rPr lang="ko-KR" altLang="en-US" sz="1400" b="1" dirty="0" err="1" smtClean="0"/>
              <a:t>컴파일하여</a:t>
            </a:r>
            <a:r>
              <a:rPr lang="ko-KR" altLang="en-US" sz="1400" b="1" dirty="0" smtClean="0"/>
              <a:t> 다운로드하고 실행하라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/>
              <a:t>    이 프로그램의 내용을 이해하라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Exp01_1_text-LCD.c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프로그램을 </a:t>
            </a:r>
            <a:r>
              <a:rPr lang="ko-KR" altLang="en-US" sz="1400" b="1" dirty="0" err="1"/>
              <a:t>컴파일하여</a:t>
            </a:r>
            <a:r>
              <a:rPr lang="ko-KR" altLang="en-US" sz="1400" b="1" dirty="0"/>
              <a:t> 다운로드하고 실행하라</a:t>
            </a:r>
            <a:r>
              <a:rPr lang="en-US" altLang="ko-KR" sz="1400" b="1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Target </a:t>
            </a:r>
            <a:r>
              <a:rPr lang="en-US" altLang="ko-KR" sz="1400" b="1" dirty="0">
                <a:solidFill>
                  <a:srgbClr val="00B0F0"/>
                </a:solidFill>
              </a:rPr>
              <a:t>&gt; Option Bytes… </a:t>
            </a:r>
            <a:r>
              <a:rPr lang="ko-KR" altLang="en-US" sz="1400" b="1" dirty="0"/>
              <a:t>메뉴에서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BOOT_ADD0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BOOT_ADD1</a:t>
            </a:r>
            <a:r>
              <a:rPr lang="ko-KR" altLang="en-US" sz="1400" b="1" dirty="0" smtClean="0"/>
              <a:t>의 설정을 확인하라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endParaRPr lang="en-US" altLang="ko-KR" sz="1400" b="1" dirty="0" smtClean="0"/>
          </a:p>
          <a:p>
            <a:pPr>
              <a:lnSpc>
                <a:spcPct val="140000"/>
              </a:lnSpc>
            </a:pPr>
            <a:r>
              <a:rPr lang="en-US" altLang="ko-KR" sz="1400" b="1" dirty="0" smtClean="0"/>
              <a:t>-  </a:t>
            </a:r>
            <a:r>
              <a:rPr lang="ko-KR" altLang="en-US" sz="1400" b="1" dirty="0" smtClean="0"/>
              <a:t>스위치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SW2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ON, OFF</a:t>
            </a:r>
            <a:r>
              <a:rPr lang="ko-KR" altLang="en-US" sz="1400" b="1" dirty="0" smtClean="0"/>
              <a:t>하고 각각 다시 부팅하여 프로그램이 정상적으로 실행되는지 확인하라</a:t>
            </a:r>
            <a:r>
              <a:rPr lang="en-US" altLang="ko-KR" sz="1400" b="1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400" b="1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Target &gt; Option Bytes… </a:t>
            </a:r>
            <a:r>
              <a:rPr lang="ko-KR" altLang="en-US" sz="1400" b="1" dirty="0" smtClean="0"/>
              <a:t>메뉴에서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BOOT_ADD0</a:t>
            </a:r>
            <a:r>
              <a:rPr lang="ko-KR" altLang="en-US" sz="1400" b="1" dirty="0" smtClean="0"/>
              <a:t>에는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0x0080</a:t>
            </a:r>
            <a:r>
              <a:rPr lang="ko-KR" altLang="en-US" sz="1400" b="1" dirty="0" smtClean="0"/>
              <a:t>을 설정하고</a:t>
            </a:r>
            <a:r>
              <a:rPr lang="en-US" altLang="ko-KR" sz="1400" b="1" dirty="0" smtClean="0"/>
              <a:t>,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r>
              <a:rPr lang="en-US" altLang="ko-KR" sz="1400" b="1" dirty="0" smtClean="0"/>
              <a:t>                                                   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BOOT_ADD1</a:t>
            </a:r>
            <a:r>
              <a:rPr lang="ko-KR" altLang="en-US" sz="1400" b="1" dirty="0" smtClean="0"/>
              <a:t>에는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0x0040</a:t>
            </a:r>
            <a:r>
              <a:rPr lang="ko-KR" altLang="en-US" sz="1400" b="1" dirty="0"/>
              <a:t>을 설정한 다음에 </a:t>
            </a:r>
            <a:r>
              <a:rPr lang="en-US" altLang="ko-KR" sz="1400" b="1" dirty="0">
                <a:solidFill>
                  <a:srgbClr val="00B0F0"/>
                </a:solidFill>
              </a:rPr>
              <a:t>Apply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버튼을 눌러라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40000"/>
              </a:lnSpc>
            </a:pPr>
            <a:endParaRPr lang="en-US" altLang="ko-KR" sz="1400" b="1" dirty="0" smtClean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b="1" dirty="0" smtClean="0"/>
              <a:t>스위치 </a:t>
            </a:r>
            <a:r>
              <a:rPr lang="en-US" altLang="ko-KR" sz="1400" b="1" dirty="0"/>
              <a:t>SW2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ON, OFF</a:t>
            </a:r>
            <a:r>
              <a:rPr lang="ko-KR" altLang="en-US" sz="1400" b="1" dirty="0"/>
              <a:t>하고 각각 다시 부팅하여 프로그램이 정상적으로 실행되는지 확인하라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b="1" dirty="0" err="1" smtClean="0"/>
              <a:t>링커</a:t>
            </a:r>
            <a:r>
              <a:rPr lang="ko-KR" altLang="en-US" sz="1400" b="1" dirty="0" smtClean="0"/>
              <a:t> 커맨드 파일</a:t>
            </a:r>
            <a:r>
              <a:rPr lang="en-US" altLang="ko-KR" sz="1400" b="1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C:\IAR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Systems\STM32F746VET6\linker\stm32f746xx_flash.icf</a:t>
            </a:r>
            <a:r>
              <a:rPr lang="ko-KR" altLang="en-US" sz="1400" b="1" dirty="0" smtClean="0"/>
              <a:t>의 내용을 이해하라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b="1" dirty="0" smtClean="0"/>
              <a:t>나머지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Exp01_3.c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Exp01_5.c</a:t>
            </a:r>
            <a:r>
              <a:rPr lang="ko-KR" altLang="en-US" sz="1400" b="1" dirty="0" smtClean="0"/>
              <a:t>까지의 예제 파일을 실행하면서 내용을 이해하라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29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27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756000"/>
            <a:ext cx="6118860" cy="610362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84000" y="792000"/>
            <a:ext cx="1692000" cy="936000"/>
          </a:xfrm>
          <a:prstGeom prst="roundRect">
            <a:avLst/>
          </a:prstGeom>
          <a:noFill/>
          <a:ln w="38100">
            <a:solidFill>
              <a:srgbClr val="00B0F0">
                <a:alpha val="5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88000" y="3168000"/>
            <a:ext cx="2124000" cy="900000"/>
          </a:xfrm>
          <a:prstGeom prst="roundRect">
            <a:avLst/>
          </a:prstGeom>
          <a:noFill/>
          <a:ln w="38100">
            <a:solidFill>
              <a:srgbClr val="00B0F0">
                <a:alpha val="5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80000" y="2952000"/>
            <a:ext cx="89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1.7</a:t>
            </a:r>
            <a:r>
              <a:rPr lang="en-US" altLang="ko-KR" sz="10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3.6V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52000" y="5256000"/>
            <a:ext cx="2124000" cy="1476000"/>
          </a:xfrm>
          <a:prstGeom prst="roundRect">
            <a:avLst/>
          </a:prstGeom>
          <a:noFill/>
          <a:ln w="38100">
            <a:solidFill>
              <a:srgbClr val="00B0F0">
                <a:alpha val="5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4000" y="5328000"/>
            <a:ext cx="89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1.7</a:t>
            </a:r>
            <a:r>
              <a:rPr lang="en-US" altLang="ko-KR" sz="10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3.6V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3924000" y="4914000"/>
            <a:ext cx="288032" cy="28800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3923968" y="4428000"/>
            <a:ext cx="288032" cy="28800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3924000" y="4068000"/>
            <a:ext cx="288032" cy="28800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3924000" y="6048000"/>
            <a:ext cx="288032" cy="28800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28000" y="3384000"/>
            <a:ext cx="517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1.2V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00" y="900000"/>
            <a:ext cx="896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(1)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구조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7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28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00" y="900000"/>
            <a:ext cx="896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(2) </a:t>
            </a:r>
            <a:r>
              <a:rPr lang="en-US" altLang="ko-KR" b="1" i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OK-STM746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키트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9" y="1296000"/>
            <a:ext cx="8026241" cy="479583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220072" y="1710000"/>
            <a:ext cx="1836000" cy="1152128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4176000"/>
            <a:ext cx="1512000" cy="16560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220072" y="3456000"/>
            <a:ext cx="1512000" cy="648000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04000" y="3708000"/>
            <a:ext cx="1692000" cy="1829810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29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00" y="846000"/>
            <a:ext cx="8964000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(3) </a:t>
            </a:r>
            <a:r>
              <a:rPr lang="ko-KR" altLang="en-US" sz="1600" b="1" dirty="0" err="1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정전압</a:t>
            </a:r>
            <a:r>
              <a:rPr lang="ko-KR" altLang="en-US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레귤레이터</a:t>
            </a:r>
            <a:endParaRPr lang="en-US" altLang="ko-KR" sz="1600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70000"/>
              </a:lnSpc>
            </a:pPr>
            <a:endParaRPr lang="en-US" altLang="ko-KR" sz="1400" b="1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/>
              <a:t>- VDD </a:t>
            </a:r>
            <a:r>
              <a:rPr lang="ko-KR" altLang="en-US" sz="1400" b="1" dirty="0" smtClean="0"/>
              <a:t>단자의 입력</a:t>
            </a:r>
            <a:r>
              <a:rPr lang="en-US" altLang="ko-KR" sz="1400" b="1" dirty="0" smtClean="0"/>
              <a:t>(1.7</a:t>
            </a:r>
            <a:r>
              <a:rPr lang="en-US" altLang="ko-KR" sz="1400" b="1" dirty="0" smtClean="0">
                <a:latin typeface="바탕"/>
                <a:ea typeface="바탕"/>
              </a:rPr>
              <a:t>∼</a:t>
            </a:r>
            <a:r>
              <a:rPr lang="en-US" altLang="ko-KR" sz="1400" b="1" dirty="0" smtClean="0"/>
              <a:t>3.6V)</a:t>
            </a:r>
            <a:r>
              <a:rPr lang="ko-KR" altLang="en-US" sz="1400" b="1" dirty="0" smtClean="0"/>
              <a:t>으로부터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1.2V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의 전압을 출력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/>
              <a:t>-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실행 모드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(Run mode)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1.2V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를 출력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   voltage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scale 1∼3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중에서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때는 최고 주파수로 동작하는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over-drive mode 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설정이 가능함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정지 모드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(Stop mode)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에서는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내부 레지스터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나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SRAM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 필요한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최소 전압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을 출력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대기 모드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(Standby mode)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출력전압을 차단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내부 레지스터나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SRAM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의 값이 소실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.(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백업 회로는 유지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(4) </a:t>
            </a:r>
            <a:r>
              <a:rPr lang="ko-KR" altLang="en-US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배터리 백업 영역</a:t>
            </a:r>
            <a:endParaRPr lang="en-US" altLang="ko-KR" sz="1600" b="1" dirty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7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VBAT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단자에 백업용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전원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1.65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>
                <a:solidFill>
                  <a:srgbClr val="FF0000"/>
                </a:solidFill>
              </a:rPr>
              <a:t>3.6V</a:t>
            </a:r>
            <a:r>
              <a:rPr lang="ko-KR" altLang="en-US" sz="1400" b="1" dirty="0"/>
              <a:t>를 입력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VDD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단자의 전원이 차단되면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VBAT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전원으로 동작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RTC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LSE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오실레이터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GPIO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PC13</a:t>
            </a:r>
            <a:r>
              <a:rPr lang="en-US" altLang="ko-KR" sz="1400" b="1" dirty="0" smtClean="0">
                <a:solidFill>
                  <a:srgbClr val="00B0F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PC15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단자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벡업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SRAM(4KB)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 전원을 공급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(5) A/D </a:t>
            </a:r>
            <a:r>
              <a:rPr lang="ko-KR" altLang="en-US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컨버터 및 </a:t>
            </a: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D/A </a:t>
            </a:r>
            <a:r>
              <a:rPr lang="ko-KR" altLang="en-US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컨버터 회로의 전원</a:t>
            </a:r>
            <a:endParaRPr lang="en-US" altLang="ko-KR" sz="1600" b="1" dirty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70000"/>
              </a:lnSpc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VDDA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</a:rPr>
              <a:t>단자에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아날로그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회로용 </a:t>
            </a:r>
            <a:r>
              <a:rPr lang="ko-KR" altLang="en-US" sz="1400" b="1" dirty="0" smtClean="0"/>
              <a:t>전원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1.7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>
                <a:solidFill>
                  <a:srgbClr val="FF0000"/>
                </a:solidFill>
              </a:rPr>
              <a:t>3.6V</a:t>
            </a:r>
            <a:r>
              <a:rPr lang="ko-KR" altLang="en-US" sz="1400" b="1" dirty="0"/>
              <a:t>를 입력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아날로그 회로에는 좀더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안정적인 전압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을 공급할 필요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1044000"/>
            <a:ext cx="896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(1) STM32F746VET6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의 특징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ko-KR" altLang="en-US" sz="1400" b="1" dirty="0" smtClean="0"/>
              <a:t>  ① </a:t>
            </a:r>
            <a:r>
              <a:rPr lang="ko-KR" altLang="en-US" sz="1400" b="1" dirty="0"/>
              <a:t>고성능 </a:t>
            </a:r>
            <a:r>
              <a:rPr lang="en-US" altLang="ko-KR" sz="1400" b="1" dirty="0">
                <a:solidFill>
                  <a:srgbClr val="FF0000"/>
                </a:solidFill>
              </a:rPr>
              <a:t>32</a:t>
            </a:r>
            <a:r>
              <a:rPr lang="ko-KR" altLang="en-US" sz="1400" b="1" dirty="0">
                <a:solidFill>
                  <a:srgbClr val="FF0000"/>
                </a:solidFill>
              </a:rPr>
              <a:t>비트 </a:t>
            </a:r>
            <a:r>
              <a:rPr lang="en-US" altLang="ko-KR" sz="1400" b="1" dirty="0">
                <a:solidFill>
                  <a:srgbClr val="FF0000"/>
                </a:solidFill>
              </a:rPr>
              <a:t>ARM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Cortex-M7 </a:t>
            </a:r>
            <a:r>
              <a:rPr lang="ko-KR" altLang="en-US" sz="1400" b="1" dirty="0">
                <a:solidFill>
                  <a:srgbClr val="FF0000"/>
                </a:solidFill>
              </a:rPr>
              <a:t>코어</a:t>
            </a:r>
            <a:r>
              <a:rPr lang="ko-KR" altLang="en-US" sz="1400" b="1" dirty="0"/>
              <a:t>를 갖는 </a:t>
            </a:r>
            <a:r>
              <a:rPr lang="ko-KR" altLang="en-US" sz="1400" b="1" dirty="0" err="1"/>
              <a:t>마이크로컨트롤러로서</a:t>
            </a:r>
            <a:r>
              <a:rPr lang="ko-KR" altLang="en-US" sz="1400" b="1" dirty="0"/>
              <a:t> 최고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216MHz</a:t>
            </a:r>
            <a:r>
              <a:rPr lang="ko-KR" altLang="en-US" sz="1400" b="1" dirty="0">
                <a:solidFill>
                  <a:srgbClr val="00B0F0"/>
                </a:solidFill>
              </a:rPr>
              <a:t>의 시스템 </a:t>
            </a:r>
            <a:r>
              <a:rPr lang="ko-KR" altLang="en-US" sz="1400" b="1" dirty="0" err="1">
                <a:solidFill>
                  <a:srgbClr val="00B0F0"/>
                </a:solidFill>
              </a:rPr>
              <a:t>클록</a:t>
            </a:r>
            <a:r>
              <a:rPr lang="ko-KR" altLang="en-US" sz="1400" b="1" dirty="0" err="1"/>
              <a:t>으로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동작</a:t>
            </a: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한다</a:t>
            </a:r>
            <a:r>
              <a:rPr lang="en-US" altLang="ko-KR" sz="1400" b="1" dirty="0" smtClean="0"/>
              <a:t>.(6</a:t>
            </a:r>
            <a:r>
              <a:rPr lang="ko-KR" altLang="en-US" sz="1400" b="1" dirty="0" smtClean="0"/>
              <a:t>단계 파이프라인 처리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 smtClean="0"/>
              <a:t>  ②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512KB</a:t>
            </a:r>
            <a:r>
              <a:rPr lang="ko-KR" altLang="en-US" sz="1400" b="1" dirty="0">
                <a:solidFill>
                  <a:srgbClr val="FF0000"/>
                </a:solidFill>
              </a:rPr>
              <a:t>의 플래시 메모리</a:t>
            </a:r>
            <a:r>
              <a:rPr lang="ko-KR" altLang="en-US" sz="1400" b="1" dirty="0"/>
              <a:t>와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320KB</a:t>
            </a:r>
            <a:r>
              <a:rPr lang="ko-KR" altLang="en-US" sz="1400" b="1" dirty="0">
                <a:solidFill>
                  <a:srgbClr val="00B0F0"/>
                </a:solidFill>
              </a:rPr>
              <a:t>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SRAM(+ 16KB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ITCM RAM)</a:t>
            </a:r>
            <a:r>
              <a:rPr lang="ko-KR" altLang="en-US" sz="1400" b="1" dirty="0" smtClean="0"/>
              <a:t>을 </a:t>
            </a:r>
            <a:r>
              <a:rPr lang="ko-KR" altLang="en-US" sz="1400" b="1" dirty="0"/>
              <a:t>내장하고 있으며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개의 </a:t>
            </a:r>
            <a:r>
              <a:rPr lang="ko-KR" altLang="en-US" sz="1400" b="1" dirty="0"/>
              <a:t>옵션 </a:t>
            </a:r>
            <a:r>
              <a:rPr lang="ko-KR" altLang="en-US" sz="1400" b="1" dirty="0" smtClean="0"/>
              <a:t>바이트를</a:t>
            </a: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가지고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③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1.7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3.6V</a:t>
            </a:r>
            <a:r>
              <a:rPr lang="ko-KR" altLang="en-US" sz="1400" b="1" dirty="0"/>
              <a:t>의 전원으로 동작하며</a:t>
            </a:r>
            <a:r>
              <a:rPr lang="en-US" altLang="ko-KR" sz="1400" b="1" dirty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VBAT</a:t>
            </a:r>
            <a:r>
              <a:rPr lang="ko-KR" altLang="en-US" sz="1400" b="1" dirty="0">
                <a:solidFill>
                  <a:srgbClr val="00B0F0"/>
                </a:solidFill>
              </a:rPr>
              <a:t> 단자</a:t>
            </a:r>
            <a:r>
              <a:rPr lang="ko-KR" altLang="en-US" sz="1400" b="1" dirty="0"/>
              <a:t>를 통하여 별도로 공급되는 전원으로는 </a:t>
            </a:r>
            <a:r>
              <a:rPr lang="en-US" altLang="ko-KR" sz="1400" b="1" dirty="0"/>
              <a:t>LSE, RTC, </a:t>
            </a:r>
            <a:r>
              <a:rPr lang="en-US" altLang="ko-KR" sz="1400" b="1" dirty="0" smtClean="0"/>
              <a:t>4KB</a:t>
            </a:r>
            <a:r>
              <a:rPr lang="ko-KR" altLang="en-US" sz="1400" b="1" dirty="0" smtClean="0"/>
              <a:t>의 백업</a:t>
            </a: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SRAM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등을 구동한다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④ </a:t>
            </a:r>
            <a:r>
              <a:rPr lang="ko-KR" altLang="en-US" sz="1400" b="1" dirty="0"/>
              <a:t>내부에 </a:t>
            </a:r>
            <a:r>
              <a:rPr lang="en-US" altLang="ko-KR" sz="1400" b="1" dirty="0"/>
              <a:t>1% </a:t>
            </a:r>
            <a:r>
              <a:rPr lang="ko-KR" altLang="en-US" sz="1400" b="1" dirty="0"/>
              <a:t>정밀도의 </a:t>
            </a:r>
            <a:r>
              <a:rPr lang="en-US" altLang="ko-KR" sz="1400" b="1" dirty="0">
                <a:solidFill>
                  <a:srgbClr val="00B0F0"/>
                </a:solidFill>
              </a:rPr>
              <a:t>8MHz</a:t>
            </a:r>
            <a:r>
              <a:rPr lang="ko-KR" altLang="en-US" sz="1400" b="1" dirty="0">
                <a:solidFill>
                  <a:srgbClr val="00B0F0"/>
                </a:solidFill>
              </a:rPr>
              <a:t>의 </a:t>
            </a:r>
            <a:r>
              <a:rPr lang="en-US" altLang="ko-KR" sz="1400" b="1" dirty="0">
                <a:solidFill>
                  <a:srgbClr val="00B0F0"/>
                </a:solidFill>
              </a:rPr>
              <a:t>RC </a:t>
            </a:r>
            <a:r>
              <a:rPr lang="ko-KR" altLang="en-US" sz="1400" b="1" dirty="0" err="1">
                <a:solidFill>
                  <a:srgbClr val="00B0F0"/>
                </a:solidFill>
              </a:rPr>
              <a:t>오실레이터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HSI</a:t>
            </a:r>
            <a:r>
              <a:rPr lang="ko-KR" altLang="en-US" sz="1400" b="1" dirty="0"/>
              <a:t>를 가지고 있으며</a:t>
            </a:r>
            <a:r>
              <a:rPr lang="en-US" altLang="ko-KR" sz="1400" b="1" dirty="0"/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26MHz</a:t>
            </a:r>
            <a:r>
              <a:rPr lang="ko-KR" altLang="en-US" sz="1400" b="1" dirty="0">
                <a:solidFill>
                  <a:srgbClr val="FF0000"/>
                </a:solidFill>
              </a:rPr>
              <a:t>의 크리스털</a:t>
            </a:r>
            <a:r>
              <a:rPr lang="ko-KR" altLang="en-US" sz="1400" b="1" dirty="0"/>
              <a:t>을 외부에 </a:t>
            </a:r>
            <a:r>
              <a:rPr lang="ko-KR" altLang="en-US" sz="1400" b="1" dirty="0" smtClean="0"/>
              <a:t>접속</a:t>
            </a: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하여 </a:t>
            </a:r>
            <a:r>
              <a:rPr lang="ko-KR" altLang="en-US" sz="1400" b="1" dirty="0"/>
              <a:t>사용하는 </a:t>
            </a:r>
            <a:r>
              <a:rPr lang="ko-KR" altLang="en-US" sz="1400" b="1" dirty="0" err="1"/>
              <a:t>오실레이터</a:t>
            </a:r>
            <a:r>
              <a:rPr lang="ko-KR" altLang="en-US" sz="1400" b="1" dirty="0"/>
              <a:t> 회로 </a:t>
            </a:r>
            <a:r>
              <a:rPr lang="en-US" altLang="ko-KR" sz="1400" b="1" dirty="0">
                <a:solidFill>
                  <a:srgbClr val="FF0000"/>
                </a:solidFill>
              </a:rPr>
              <a:t>HSE</a:t>
            </a:r>
            <a:r>
              <a:rPr lang="ko-KR" altLang="en-US" sz="1400" b="1" dirty="0"/>
              <a:t>를 가지고 있다</a:t>
            </a:r>
            <a:r>
              <a:rPr lang="en-US" altLang="ko-KR" sz="1400" b="1" dirty="0" smtClean="0"/>
              <a:t>.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바탕"/>
                <a:ea typeface="바탕"/>
              </a:rPr>
              <a:t>※</a:t>
            </a:r>
            <a:r>
              <a:rPr lang="en-US" altLang="ko-KR" sz="1400" b="1" i="1" dirty="0" smtClean="0">
                <a:solidFill>
                  <a:schemeClr val="accent6">
                    <a:lumMod val="75000"/>
                  </a:schemeClr>
                </a:solidFill>
              </a:rPr>
              <a:t>OK-STM746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키트에서는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16MHz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의 크리스털 사용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⑤ 16</a:t>
            </a:r>
            <a:r>
              <a:rPr lang="ko-KR" altLang="en-US" sz="1400" b="1" dirty="0" smtClean="0"/>
              <a:t>채널의 </a:t>
            </a:r>
            <a:r>
              <a:rPr lang="en-US" altLang="ko-KR" sz="1400" b="1" dirty="0"/>
              <a:t>DMA </a:t>
            </a:r>
            <a:r>
              <a:rPr lang="ko-KR" altLang="en-US" sz="1400" b="1" dirty="0"/>
              <a:t>제어기를 가지고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⑥ </a:t>
            </a:r>
            <a:r>
              <a:rPr lang="ko-KR" altLang="en-US" sz="1400" b="1" dirty="0"/>
              <a:t>최고 </a:t>
            </a:r>
            <a:r>
              <a:rPr lang="en-US" altLang="ko-KR" sz="1400" b="1" dirty="0" smtClean="0"/>
              <a:t>180MHz</a:t>
            </a:r>
            <a:r>
              <a:rPr lang="ko-KR" altLang="en-US" sz="1400" b="1" dirty="0"/>
              <a:t>의 높은 속도로 동작하는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82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1400" b="1" dirty="0">
                <a:solidFill>
                  <a:srgbClr val="FF0000"/>
                </a:solidFill>
              </a:rPr>
              <a:t>병렬 </a:t>
            </a:r>
            <a:r>
              <a:rPr lang="en-US" altLang="ko-KR" sz="1400" b="1" dirty="0">
                <a:solidFill>
                  <a:srgbClr val="FF0000"/>
                </a:solidFill>
              </a:rPr>
              <a:t>I/O </a:t>
            </a:r>
            <a:r>
              <a:rPr lang="ko-KR" altLang="en-US" sz="1400" b="1" dirty="0">
                <a:solidFill>
                  <a:srgbClr val="FF0000"/>
                </a:solidFill>
              </a:rPr>
              <a:t>포트</a:t>
            </a:r>
            <a:r>
              <a:rPr lang="en-US" altLang="ko-KR" sz="1400" b="1" dirty="0">
                <a:solidFill>
                  <a:srgbClr val="FF0000"/>
                </a:solidFill>
              </a:rPr>
              <a:t>(GPIO)</a:t>
            </a:r>
            <a:r>
              <a:rPr lang="ko-KR" altLang="en-US" sz="1400" b="1" dirty="0"/>
              <a:t>를 가지고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이중에서 </a:t>
            </a:r>
            <a:r>
              <a:rPr lang="en-US" altLang="ko-KR" sz="1400" b="1" dirty="0" smtClean="0"/>
              <a:t>80</a:t>
            </a:r>
            <a:r>
              <a:rPr lang="ko-KR" altLang="en-US" sz="1400" b="1" dirty="0" smtClean="0"/>
              <a:t>개는 </a:t>
            </a:r>
            <a:r>
              <a:rPr lang="en-US" altLang="ko-KR" sz="1400" b="1" dirty="0" smtClean="0"/>
              <a:t>5V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/>
              <a:t>로직이</a:t>
            </a:r>
            <a:r>
              <a:rPr lang="ko-KR" altLang="en-US" sz="1400" b="1" dirty="0"/>
              <a:t> 사용 가능한 비트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00B0F0"/>
                </a:solidFill>
              </a:rPr>
              <a:t>5V-tolerant I/O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⑦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1400" b="1" dirty="0">
                <a:solidFill>
                  <a:srgbClr val="FF0000"/>
                </a:solidFill>
              </a:rPr>
              <a:t>타이머</a:t>
            </a:r>
            <a:r>
              <a:rPr lang="ko-KR" altLang="en-US" sz="1400" b="1" dirty="0"/>
              <a:t>를 가지고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여기에는 </a:t>
            </a:r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</a:rPr>
              <a:t>개의 </a:t>
            </a:r>
            <a:r>
              <a:rPr lang="en-US" altLang="ko-KR" sz="1400" b="1" dirty="0" err="1">
                <a:solidFill>
                  <a:srgbClr val="00B0F0"/>
                </a:solidFill>
              </a:rPr>
              <a:t>SysTick</a:t>
            </a:r>
            <a:r>
              <a:rPr lang="ko-KR" altLang="en-US" sz="1400" b="1" dirty="0">
                <a:solidFill>
                  <a:srgbClr val="00B0F0"/>
                </a:solidFill>
              </a:rPr>
              <a:t> 타이머</a:t>
            </a:r>
            <a:r>
              <a:rPr lang="en-US" altLang="ko-KR" sz="1400" b="1" dirty="0"/>
              <a:t>,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32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비트 </a:t>
            </a:r>
            <a:r>
              <a:rPr lang="ko-KR" altLang="en-US" sz="1400" b="1" dirty="0">
                <a:solidFill>
                  <a:srgbClr val="00B0F0"/>
                </a:solidFill>
              </a:rPr>
              <a:t>타이머</a:t>
            </a:r>
            <a:r>
              <a:rPr lang="en-US" altLang="ko-KR" sz="1400" b="1" dirty="0"/>
              <a:t>,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13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16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비트 타이</a:t>
            </a:r>
            <a:endParaRPr lang="en-US" altLang="ko-KR" sz="1400" b="1" dirty="0" smtClean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머</a:t>
            </a:r>
            <a:r>
              <a:rPr lang="en-US" altLang="ko-KR" sz="1400" b="1" dirty="0" smtClean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>
                <a:solidFill>
                  <a:srgbClr val="00B0F0"/>
                </a:solidFill>
              </a:rPr>
              <a:t>개의 </a:t>
            </a:r>
            <a:r>
              <a:rPr lang="ko-KR" altLang="en-US" sz="1400" b="1" dirty="0" err="1">
                <a:solidFill>
                  <a:srgbClr val="00B0F0"/>
                </a:solidFill>
              </a:rPr>
              <a:t>워치독</a:t>
            </a:r>
            <a:r>
              <a:rPr lang="ko-KR" altLang="en-US" sz="1400" b="1" dirty="0">
                <a:solidFill>
                  <a:srgbClr val="00B0F0"/>
                </a:solidFill>
              </a:rPr>
              <a:t> 타이머</a:t>
            </a:r>
            <a:r>
              <a:rPr lang="ko-KR" altLang="en-US" sz="1400" b="1" dirty="0"/>
              <a:t> 등이 포함된다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90000"/>
              </a:lnSpc>
            </a:pP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⑧ 많은 </a:t>
            </a:r>
            <a:r>
              <a:rPr lang="ko-KR" altLang="en-US" sz="1400" b="1" dirty="0"/>
              <a:t>직렬통신 포트를 가지고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여기에는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>
                <a:solidFill>
                  <a:srgbClr val="FF0000"/>
                </a:solidFill>
              </a:rPr>
              <a:t>USART</a:t>
            </a:r>
            <a:r>
              <a:rPr lang="en-US" altLang="ko-KR" sz="1400" b="1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r>
              <a:rPr lang="ko-KR" altLang="en-US" sz="1400" b="1" dirty="0">
                <a:solidFill>
                  <a:srgbClr val="FF000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UART</a:t>
            </a:r>
            <a:r>
              <a:rPr lang="en-US" altLang="ko-KR" sz="1400" b="1" dirty="0"/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>
                <a:solidFill>
                  <a:srgbClr val="FF0000"/>
                </a:solidFill>
              </a:rPr>
              <a:t>SPI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그중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개는 </a:t>
            </a:r>
            <a:r>
              <a:rPr lang="en-US" altLang="ko-KR" sz="1400" b="1" dirty="0"/>
              <a:t>I</a:t>
            </a:r>
            <a:r>
              <a:rPr lang="en-US" altLang="ko-KR" sz="1400" b="1" baseline="30000" dirty="0"/>
              <a:t>2</a:t>
            </a:r>
            <a:r>
              <a:rPr lang="en-US" altLang="ko-KR" sz="1400" b="1" dirty="0"/>
              <a:t>S </a:t>
            </a:r>
            <a:r>
              <a:rPr lang="ko-KR" altLang="en-US" sz="1400" b="1" dirty="0"/>
              <a:t>기능 </a:t>
            </a:r>
            <a:endParaRPr lang="en-US" altLang="ko-KR" sz="1400" b="1" dirty="0" smtClean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포함</a:t>
            </a:r>
            <a:r>
              <a:rPr lang="en-US" altLang="ko-KR" sz="1400" b="1" dirty="0"/>
              <a:t>),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baseline="30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CAN</a:t>
            </a:r>
            <a:r>
              <a:rPr lang="en-US" altLang="ko-KR" sz="1400" b="1" dirty="0" smtClean="0"/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USB</a:t>
            </a:r>
            <a:r>
              <a:rPr lang="en-US" altLang="ko-KR" sz="1400" b="1" dirty="0" smtClean="0"/>
              <a:t>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SAI(Serial Audio Interface)</a:t>
            </a:r>
            <a:r>
              <a:rPr lang="ko-KR" altLang="en-US" sz="1400" b="1" dirty="0" smtClean="0"/>
              <a:t> 등이 </a:t>
            </a:r>
            <a:r>
              <a:rPr lang="ko-KR" altLang="en-US" sz="1400" b="1" dirty="0"/>
              <a:t>포함된다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000" y="1476000"/>
            <a:ext cx="8964000" cy="2592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000" y="4140000"/>
            <a:ext cx="8964000" cy="1656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30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846000"/>
            <a:ext cx="8964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(6) </a:t>
            </a:r>
            <a:r>
              <a:rPr lang="ko-KR" altLang="en-US" sz="1600" b="1" dirty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전원 감시기</a:t>
            </a:r>
            <a:r>
              <a:rPr lang="en-US" altLang="ko-KR" sz="1600" b="1" dirty="0">
                <a:solidFill>
                  <a:prstClr val="black"/>
                </a:solidFill>
              </a:rPr>
              <a:t>(Power Supply Supervisor)</a:t>
            </a: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전원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투입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(power-on)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이나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전원 제거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(power-down)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시에 전원전압을 감시하여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지정값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이하이면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리셋</a:t>
            </a:r>
            <a:r>
              <a:rPr lang="ko-KR" altLang="en-US" sz="1400" b="1" dirty="0" err="1" smtClean="0"/>
              <a:t>신호</a:t>
            </a:r>
            <a:r>
              <a:rPr lang="ko-KR" altLang="en-US" sz="1400" b="1" dirty="0" smtClean="0"/>
              <a:t> 발생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3" y="2009395"/>
            <a:ext cx="6820853" cy="38503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0000" y="2844000"/>
            <a:ext cx="687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1.72V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000" y="3384000"/>
            <a:ext cx="687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1.68V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6800" y="4176000"/>
            <a:ext cx="687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1.5ms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76000" y="5148000"/>
            <a:ext cx="46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24000" y="2826000"/>
            <a:ext cx="543260" cy="26711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8" y="3384000"/>
            <a:ext cx="543260" cy="26711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3095999"/>
            <a:ext cx="612000" cy="27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01599" y="5652000"/>
            <a:ext cx="1994337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552000" y="5652000"/>
            <a:ext cx="12240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2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31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846000"/>
            <a:ext cx="89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(7) </a:t>
            </a:r>
            <a:r>
              <a:rPr lang="en-US" altLang="ko-KR" sz="1600" b="1" dirty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Brownout Reset(BOR)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전원전압을 감시하여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지정값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이하이면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리셋</a:t>
            </a:r>
            <a:r>
              <a:rPr lang="ko-KR" altLang="en-US" sz="1400" b="1" dirty="0" err="1" smtClean="0"/>
              <a:t>신호</a:t>
            </a:r>
            <a:r>
              <a:rPr lang="ko-KR" altLang="en-US" sz="1400" b="1" dirty="0" smtClean="0"/>
              <a:t> 발생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BOR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을 위한 전압 레벨은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옵션 바이트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 설정함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400" b="1" dirty="0" smtClean="0">
                <a:solidFill>
                  <a:prstClr val="black"/>
                </a:solidFill>
                <a:latin typeface="바탕"/>
                <a:ea typeface="바탕"/>
              </a:rPr>
              <a:t>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BOR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off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    -  BOR_LEV[1:0] = 11   (default)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400" b="1" dirty="0" smtClean="0">
                <a:solidFill>
                  <a:prstClr val="black"/>
                </a:solidFill>
                <a:latin typeface="바탕"/>
                <a:ea typeface="바탕"/>
              </a:rPr>
              <a:t>②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BOR level 1 -  BOR_LEV[1:0] = 10,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VBOR1 = 2.29/2.19V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400" b="1" dirty="0" smtClean="0">
                <a:solidFill>
                  <a:prstClr val="black"/>
                </a:solidFill>
                <a:latin typeface="바탕"/>
                <a:ea typeface="바탕"/>
              </a:rPr>
              <a:t>③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BOR level 2 -  BOR_LEV[1:0] = 01,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VBOR2 = 2.59/2.50V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400" b="1" dirty="0" smtClean="0">
                <a:solidFill>
                  <a:prstClr val="black"/>
                </a:solidFill>
                <a:latin typeface="바탕"/>
                <a:ea typeface="바탕"/>
              </a:rPr>
              <a:t>④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BOR level 3 -  BOR_LEV[1:0] = 00,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VBOR3 = 2.92/2.83V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2808000"/>
            <a:ext cx="5781675" cy="331946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75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32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720000"/>
            <a:ext cx="8964000" cy="220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(8) Programmable Voltage Detector(PVD)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현재의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전압을 검출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하여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지정값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이하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EXTI16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인터럽트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발생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PWR_CR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레지스터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PVDE=1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로 설정하고 </a:t>
            </a:r>
            <a:r>
              <a:rPr lang="en-US" altLang="ko-KR" sz="1400" b="1" dirty="0">
                <a:solidFill>
                  <a:srgbClr val="00B0F0"/>
                </a:solidFill>
              </a:rPr>
              <a:t>PLS[2:0]</a:t>
            </a: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ko-KR" altLang="en-US" sz="1400" b="1" dirty="0" err="1">
                <a:solidFill>
                  <a:prstClr val="black"/>
                </a:solidFill>
              </a:rPr>
              <a:t>비트를</a:t>
            </a:r>
            <a:r>
              <a:rPr lang="ko-KR" altLang="en-US" sz="1400" b="1" dirty="0">
                <a:solidFill>
                  <a:prstClr val="black"/>
                </a:solidFill>
              </a:rPr>
              <a:t> 사용하여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문턱전압을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단계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로 설정 가능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①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0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2.14V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2.04V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②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1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2.30V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2.19V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③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2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2.45V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2.35V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④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3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2.60V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2.51V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⑤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4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2.76V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2.66V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⑥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5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2.93V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2.84V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⑦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6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3.03V,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2.93V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ko-KR" altLang="en-US" sz="1000" b="1" dirty="0">
                <a:solidFill>
                  <a:prstClr val="black"/>
                </a:solidFill>
              </a:rPr>
              <a:t>⑧ </a:t>
            </a:r>
            <a:r>
              <a:rPr lang="en-US" altLang="ko-KR" sz="1000" b="1" dirty="0">
                <a:solidFill>
                  <a:prstClr val="black"/>
                </a:solidFill>
              </a:rPr>
              <a:t>PVD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threshold 7 </a:t>
            </a:r>
            <a:r>
              <a:rPr lang="en-US" altLang="ko-KR" sz="1000" dirty="0">
                <a:solidFill>
                  <a:prstClr val="black"/>
                </a:solidFill>
              </a:rPr>
              <a:t>: </a:t>
            </a:r>
            <a:r>
              <a:rPr lang="ko-KR" altLang="en-US" sz="1000" dirty="0">
                <a:solidFill>
                  <a:prstClr val="black"/>
                </a:solidFill>
              </a:rPr>
              <a:t>상승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3.14V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하강 문턱전압 </a:t>
            </a:r>
            <a:r>
              <a:rPr lang="en-US" altLang="ko-KR" sz="1000" dirty="0" smtClean="0">
                <a:solidFill>
                  <a:prstClr val="black"/>
                </a:solidFill>
              </a:rPr>
              <a:t>3.03V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2944800"/>
            <a:ext cx="6280214" cy="29420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08000" y="3960000"/>
            <a:ext cx="1000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하강 문턱전압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000" y="3480102"/>
            <a:ext cx="1000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상승 문턱전압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8000" y="5616000"/>
            <a:ext cx="1000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(EXTI16)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9912" y="3618000"/>
            <a:ext cx="1044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92000" y="3870000"/>
            <a:ext cx="1026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2000" y="3708000"/>
            <a:ext cx="540000" cy="27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622656" y="5616000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08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33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000" y="900000"/>
            <a:ext cx="8964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(9) Low-Power Mode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b="1" dirty="0" smtClean="0">
                <a:solidFill>
                  <a:prstClr val="black"/>
                </a:solidFill>
              </a:rPr>
              <a:t>Debug Mode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b="1" dirty="0" smtClean="0">
                <a:solidFill>
                  <a:prstClr val="black"/>
                </a:solidFill>
              </a:rPr>
              <a:t>Run Mode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Sleep Mode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b="1" dirty="0">
                <a:solidFill>
                  <a:srgbClr val="00B0F0"/>
                </a:solidFill>
              </a:rPr>
              <a:t>Stop Mode    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     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Low-Power Mode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00B0F0"/>
                </a:solidFill>
              </a:rPr>
              <a:t>Standby Mode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 (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자세한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내용 생략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1763688" y="2079773"/>
            <a:ext cx="144016" cy="5400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34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56000"/>
            <a:ext cx="6341936" cy="60487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8000" y="1565999"/>
            <a:ext cx="810000" cy="288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50000" y="2304000"/>
            <a:ext cx="774000" cy="342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6000" y="2304000"/>
            <a:ext cx="1476000" cy="342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35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864000"/>
            <a:ext cx="6515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36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4. Power Controller(PWR)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792000"/>
            <a:ext cx="6332220" cy="54483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858000" y="1404000"/>
            <a:ext cx="864000" cy="432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90000" y="2016000"/>
            <a:ext cx="378000" cy="45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80000" y="2016000"/>
            <a:ext cx="396000" cy="450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37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96000"/>
            <a:ext cx="8679180" cy="4130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0" y="792000"/>
            <a:ext cx="8964000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(1) Reset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60000" y="2916000"/>
            <a:ext cx="1152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0000" y="4149080"/>
            <a:ext cx="1080000" cy="2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38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828000"/>
            <a:ext cx="6720840" cy="564642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908000" y="1800000"/>
            <a:ext cx="4792371" cy="111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39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919162"/>
            <a:ext cx="8486775" cy="501967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368000" y="1638000"/>
            <a:ext cx="6300000" cy="50405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67360" y="5157192"/>
            <a:ext cx="7380000" cy="75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" y="846000"/>
            <a:ext cx="89640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</a:t>
            </a:r>
            <a:r>
              <a:rPr lang="ko-KR" altLang="en-US" sz="1400" b="1" dirty="0"/>
              <a:t>⑨ </a:t>
            </a:r>
            <a:r>
              <a:rPr lang="en-US" altLang="ko-KR" sz="1400" b="1" dirty="0">
                <a:solidFill>
                  <a:srgbClr val="FF0000"/>
                </a:solidFill>
              </a:rPr>
              <a:t>12</a:t>
            </a:r>
            <a:r>
              <a:rPr lang="ko-KR" altLang="en-US" sz="1400" b="1" dirty="0">
                <a:solidFill>
                  <a:srgbClr val="FF0000"/>
                </a:solidFill>
              </a:rPr>
              <a:t>비트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분해능의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A/D </a:t>
            </a:r>
            <a:r>
              <a:rPr lang="ko-KR" altLang="en-US" sz="1400" b="1" dirty="0">
                <a:solidFill>
                  <a:srgbClr val="FF0000"/>
                </a:solidFill>
              </a:rPr>
              <a:t>컨버터</a:t>
            </a:r>
            <a:r>
              <a:rPr lang="ko-KR" altLang="en-US" sz="1400" b="1" dirty="0"/>
              <a:t>를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개</a:t>
            </a:r>
            <a:r>
              <a:rPr lang="ko-KR" altLang="en-US" sz="1400" b="1" dirty="0"/>
              <a:t> 가지고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여기에는 </a:t>
            </a:r>
            <a:r>
              <a:rPr lang="ko-KR" altLang="en-US" sz="1400" b="1" dirty="0">
                <a:solidFill>
                  <a:srgbClr val="00B0F0"/>
                </a:solidFill>
              </a:rPr>
              <a:t>외부 </a:t>
            </a:r>
            <a:r>
              <a:rPr lang="en-US" altLang="ko-KR" sz="1400" b="1" dirty="0">
                <a:solidFill>
                  <a:srgbClr val="00B0F0"/>
                </a:solidFill>
              </a:rPr>
              <a:t>16</a:t>
            </a:r>
            <a:r>
              <a:rPr lang="ko-KR" altLang="en-US" sz="1400" b="1" dirty="0">
                <a:solidFill>
                  <a:srgbClr val="00B0F0"/>
                </a:solidFill>
              </a:rPr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내부 </a:t>
            </a:r>
            <a:r>
              <a:rPr lang="en-US" altLang="ko-KR" sz="1400" b="1" dirty="0">
                <a:solidFill>
                  <a:srgbClr val="00B0F0"/>
                </a:solidFill>
              </a:rPr>
              <a:t>3</a:t>
            </a:r>
            <a:r>
              <a:rPr lang="ko-KR" altLang="en-US" sz="1400" b="1" dirty="0">
                <a:solidFill>
                  <a:srgbClr val="00B0F0"/>
                </a:solidFill>
              </a:rPr>
              <a:t>개</a:t>
            </a:r>
            <a:r>
              <a:rPr lang="ko-KR" altLang="en-US" sz="1400" b="1" dirty="0"/>
              <a:t>의 아날로그 입력 채널이 </a:t>
            </a:r>
            <a:endParaRPr lang="en-US" altLang="ko-KR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 </a:t>
            </a:r>
            <a:r>
              <a:rPr lang="ko-KR" altLang="en-US" sz="1400" b="1" dirty="0"/>
              <a:t>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최고 </a:t>
            </a:r>
            <a:r>
              <a:rPr lang="en-US" altLang="ko-KR" sz="1400" b="1" dirty="0">
                <a:solidFill>
                  <a:srgbClr val="00B0F0"/>
                </a:solidFill>
              </a:rPr>
              <a:t>2.4 MSPS</a:t>
            </a:r>
            <a:r>
              <a:rPr lang="ko-KR" altLang="en-US" sz="1400" b="1" dirty="0"/>
              <a:t>의 변환 속도를 갖는다</a:t>
            </a:r>
            <a:r>
              <a:rPr lang="en-US" altLang="ko-KR" sz="1400" b="1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⑩ </a:t>
            </a:r>
            <a:r>
              <a:rPr lang="en-US" altLang="ko-KR" sz="1400" b="1" dirty="0">
                <a:solidFill>
                  <a:srgbClr val="FF0000"/>
                </a:solidFill>
              </a:rPr>
              <a:t>12</a:t>
            </a:r>
            <a:r>
              <a:rPr lang="ko-KR" altLang="en-US" sz="1400" b="1" dirty="0">
                <a:solidFill>
                  <a:srgbClr val="FF0000"/>
                </a:solidFill>
              </a:rPr>
              <a:t>비트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분해능의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D/A </a:t>
            </a:r>
            <a:r>
              <a:rPr lang="ko-KR" altLang="en-US" sz="1400" b="1" dirty="0">
                <a:solidFill>
                  <a:srgbClr val="FF0000"/>
                </a:solidFill>
              </a:rPr>
              <a:t>컨버터</a:t>
            </a:r>
            <a:r>
              <a:rPr lang="ko-KR" altLang="en-US" sz="1400" b="1" dirty="0"/>
              <a:t>를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</a:t>
            </a:r>
            <a:r>
              <a:rPr lang="ko-KR" altLang="en-US" sz="1400" b="1" dirty="0"/>
              <a:t> 가지고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  ⑪ </a:t>
            </a:r>
            <a:r>
              <a:rPr lang="en-US" altLang="ko-KR" sz="1400" b="1" dirty="0" smtClean="0"/>
              <a:t>Cortex-M0/M3/M4</a:t>
            </a:r>
            <a:r>
              <a:rPr lang="ko-KR" altLang="en-US" sz="1400" b="1" dirty="0" smtClean="0"/>
              <a:t>에서는 사용하던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아날로그 비교기</a:t>
            </a:r>
            <a:r>
              <a:rPr lang="ko-KR" altLang="en-US" sz="1400" b="1" dirty="0" smtClean="0"/>
              <a:t>를 </a:t>
            </a:r>
            <a:r>
              <a:rPr lang="ko-KR" altLang="en-US" sz="1400" b="1" dirty="0"/>
              <a:t>가지고 </a:t>
            </a:r>
            <a:r>
              <a:rPr lang="ko-KR" altLang="en-US" sz="1400" b="1" dirty="0" smtClean="0"/>
              <a:t>있지 않다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⑫ </a:t>
            </a:r>
            <a:r>
              <a:rPr lang="ko-KR" altLang="en-US" sz="1400" b="1" dirty="0"/>
              <a:t>시계 및 캘린더 구현을 위한 </a:t>
            </a:r>
            <a:r>
              <a:rPr lang="en-US" altLang="ko-KR" sz="1400" b="1" dirty="0">
                <a:solidFill>
                  <a:srgbClr val="FF0000"/>
                </a:solidFill>
              </a:rPr>
              <a:t>RTC</a:t>
            </a:r>
            <a:r>
              <a:rPr lang="ko-KR" altLang="en-US" sz="1400" b="1" dirty="0"/>
              <a:t>를 가지고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⑬ </a:t>
            </a:r>
            <a:r>
              <a:rPr lang="en-US" altLang="ko-KR" sz="1400" b="1" dirty="0">
                <a:solidFill>
                  <a:srgbClr val="FF0000"/>
                </a:solidFill>
              </a:rPr>
              <a:t>32</a:t>
            </a:r>
            <a:r>
              <a:rPr lang="ko-KR" altLang="en-US" sz="1400" b="1" dirty="0">
                <a:solidFill>
                  <a:srgbClr val="FF0000"/>
                </a:solidFill>
              </a:rPr>
              <a:t>비트 </a:t>
            </a:r>
            <a:r>
              <a:rPr lang="en-US" altLang="ko-KR" sz="1400" b="1" dirty="0">
                <a:solidFill>
                  <a:srgbClr val="FF0000"/>
                </a:solidFill>
              </a:rPr>
              <a:t>CRC</a:t>
            </a:r>
            <a:r>
              <a:rPr lang="ko-KR" altLang="en-US" sz="1400" b="1" dirty="0">
                <a:solidFill>
                  <a:srgbClr val="FF0000"/>
                </a:solidFill>
              </a:rPr>
              <a:t> 계산기</a:t>
            </a:r>
            <a:r>
              <a:rPr lang="ko-KR" altLang="en-US" sz="1400" b="1" dirty="0"/>
              <a:t>를 가지고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⑭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JTAG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및 </a:t>
            </a:r>
            <a:r>
              <a:rPr lang="en-US" altLang="ko-KR" sz="1400" b="1" dirty="0">
                <a:solidFill>
                  <a:srgbClr val="FF0000"/>
                </a:solidFill>
              </a:rPr>
              <a:t>SWD(Serial Wire Debug) </a:t>
            </a:r>
            <a:r>
              <a:rPr lang="ko-KR" altLang="en-US" sz="1400" b="1" dirty="0">
                <a:solidFill>
                  <a:srgbClr val="FF0000"/>
                </a:solidFill>
              </a:rPr>
              <a:t>인터페이스</a:t>
            </a:r>
            <a:r>
              <a:rPr lang="ko-KR" altLang="en-US" sz="1400" b="1" dirty="0"/>
              <a:t>를 사용한 디버그 기능을 지원한다</a:t>
            </a:r>
            <a:r>
              <a:rPr lang="en-US" altLang="ko-KR" sz="1400" b="1" dirty="0"/>
              <a:t>. </a:t>
            </a:r>
            <a:r>
              <a:rPr lang="en-US" altLang="ko-KR" sz="1400" b="1" dirty="0" smtClean="0"/>
              <a:t>STMicroelectronics</a:t>
            </a:r>
            <a:r>
              <a:rPr lang="ko-KR" altLang="en-US" sz="1400" b="1" dirty="0" smtClean="0"/>
              <a:t>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에서는 </a:t>
            </a:r>
            <a:r>
              <a:rPr lang="ko-KR" altLang="en-US" sz="1400" b="1" dirty="0"/>
              <a:t>이를 이용한 저가형 에뮬레이터 </a:t>
            </a:r>
            <a:r>
              <a:rPr lang="en-US" altLang="ko-KR" sz="1400" b="1" dirty="0">
                <a:solidFill>
                  <a:srgbClr val="00B0F0"/>
                </a:solidFill>
              </a:rPr>
              <a:t>ST-LINK/V2</a:t>
            </a:r>
            <a:r>
              <a:rPr lang="ko-KR" altLang="en-US" sz="1400" b="1" dirty="0"/>
              <a:t>를 제공한다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⑮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핀 </a:t>
            </a:r>
            <a:r>
              <a:rPr lang="en-US" altLang="ko-KR" sz="1400" b="1" dirty="0">
                <a:solidFill>
                  <a:srgbClr val="FF0000"/>
                </a:solidFill>
              </a:rPr>
              <a:t>LQFP</a:t>
            </a:r>
            <a:r>
              <a:rPr lang="en-US" altLang="ko-KR" sz="1400" b="1" dirty="0"/>
              <a:t>(Low-profile Quad Flat Package) </a:t>
            </a:r>
            <a:r>
              <a:rPr lang="ko-KR" altLang="en-US" sz="1400" b="1" dirty="0"/>
              <a:t>패키지로 되어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000" b="1" dirty="0" smtClean="0"/>
              <a:t>(16)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산업용</a:t>
            </a:r>
            <a:r>
              <a:rPr lang="en-US" altLang="ko-KR" sz="1400" b="1" dirty="0"/>
              <a:t>(industrial)</a:t>
            </a:r>
            <a:r>
              <a:rPr lang="ko-KR" altLang="en-US" sz="1400" b="1" dirty="0"/>
              <a:t>으로서 </a:t>
            </a:r>
            <a:r>
              <a:rPr lang="en-US" altLang="ko-KR" sz="1400" b="1" dirty="0">
                <a:solidFill>
                  <a:srgbClr val="FF0000"/>
                </a:solidFill>
              </a:rPr>
              <a:t>-40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℃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+</a:t>
            </a:r>
            <a:r>
              <a:rPr lang="en-US" altLang="ko-KR" sz="1400" b="1" dirty="0">
                <a:solidFill>
                  <a:srgbClr val="FF0000"/>
                </a:solidFill>
              </a:rPr>
              <a:t>85℃</a:t>
            </a:r>
            <a:r>
              <a:rPr lang="ko-KR" altLang="en-US" sz="1400" b="1" dirty="0"/>
              <a:t>의 온도 범위에서 사용할 수 있는 버전과 </a:t>
            </a:r>
            <a:r>
              <a:rPr lang="en-US" altLang="ko-KR" sz="1400" b="1" dirty="0">
                <a:solidFill>
                  <a:srgbClr val="FF0000"/>
                </a:solidFill>
              </a:rPr>
              <a:t>-40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℃</a:t>
            </a:r>
            <a:r>
              <a:rPr lang="en-US" altLang="ko-KR" sz="1400" b="1" dirty="0" smtClean="0">
                <a:solidFill>
                  <a:srgbClr val="FF0000"/>
                </a:solidFill>
                <a:latin typeface="바탕"/>
                <a:ea typeface="바탕"/>
              </a:rPr>
              <a:t>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+</a:t>
            </a:r>
            <a:r>
              <a:rPr lang="en-US" altLang="ko-KR" sz="1400" b="1" dirty="0">
                <a:solidFill>
                  <a:srgbClr val="FF0000"/>
                </a:solidFill>
              </a:rPr>
              <a:t>105℃</a:t>
            </a:r>
            <a:r>
              <a:rPr lang="ko-KR" altLang="en-US" sz="1400" b="1" dirty="0"/>
              <a:t>의 </a:t>
            </a:r>
            <a:r>
              <a:rPr lang="ko-KR" altLang="en-US" sz="1400" b="1" dirty="0" smtClean="0"/>
              <a:t>온도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범위에서 사용할 수 있는 버전이 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000" y="1044000"/>
            <a:ext cx="8964000" cy="12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40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828000"/>
            <a:ext cx="8092440" cy="5897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00" y="792000"/>
            <a:ext cx="8964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(2) Clocks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4000" y="5130000"/>
            <a:ext cx="612000" cy="45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8314" y="4068000"/>
            <a:ext cx="450000" cy="288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4000" y="5040000"/>
            <a:ext cx="450000" cy="39709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28000" y="3924000"/>
            <a:ext cx="324000" cy="126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64000" y="5220000"/>
            <a:ext cx="10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64000" y="5688000"/>
            <a:ext cx="864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16000" y="3877200"/>
            <a:ext cx="73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216MHz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0000" y="5400000"/>
            <a:ext cx="73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216MHz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2000" y="5652000"/>
            <a:ext cx="504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54MHz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90000" y="5191200"/>
            <a:ext cx="563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54MHz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46000" y="5922000"/>
            <a:ext cx="684000" cy="774000"/>
          </a:xfrm>
          <a:prstGeom prst="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41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792000"/>
            <a:ext cx="80924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42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92000"/>
            <a:ext cx="7254240" cy="2242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3312000"/>
            <a:ext cx="7213759" cy="28336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912000" y="2412000"/>
            <a:ext cx="936000" cy="576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48000" y="1656000"/>
            <a:ext cx="936000" cy="558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12000" y="1656000"/>
            <a:ext cx="936000" cy="558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43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671637"/>
            <a:ext cx="8477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44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864000"/>
            <a:ext cx="7595235" cy="243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3600000"/>
            <a:ext cx="7663815" cy="245173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70000" y="1764000"/>
            <a:ext cx="504000" cy="68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0000" y="1764000"/>
            <a:ext cx="1386000" cy="68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12160" y="1764000"/>
            <a:ext cx="576000" cy="68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6000" y="1764000"/>
            <a:ext cx="468000" cy="68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45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972000"/>
            <a:ext cx="7586663" cy="1911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3492000"/>
            <a:ext cx="7595235" cy="19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46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864000"/>
            <a:ext cx="7629525" cy="24945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3600000"/>
            <a:ext cx="7638098" cy="24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47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5. Reset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and Clock Control(RCC)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864000"/>
            <a:ext cx="7603808" cy="2245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3600000"/>
            <a:ext cx="7569518" cy="22459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96000" y="2502000"/>
            <a:ext cx="1404000" cy="576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4000" y="5230800"/>
            <a:ext cx="1242000" cy="576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48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(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실습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3) </a:t>
            </a:r>
            <a:r>
              <a:rPr kumimoji="0" lang="ko-KR" alt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클록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 설정 프로그램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0" y="846000"/>
            <a:ext cx="89640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Exp02_3_time_delay(1).c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프로그램을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컴파일하여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다운로드하고 실행하라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Exp02_4_time_delay(2).c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</a:rPr>
              <a:t>프로그램을 </a:t>
            </a:r>
            <a:r>
              <a:rPr lang="ko-KR" altLang="en-US" sz="1400" b="1" dirty="0" err="1">
                <a:solidFill>
                  <a:prstClr val="black"/>
                </a:solidFill>
              </a:rPr>
              <a:t>컴파일하여</a:t>
            </a:r>
            <a:r>
              <a:rPr lang="ko-KR" altLang="en-US" sz="1400" b="1" dirty="0">
                <a:solidFill>
                  <a:prstClr val="black"/>
                </a:solidFill>
              </a:rPr>
              <a:t> 다운로드하고 실행하라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/>
                </a:solidFill>
              </a:rPr>
              <a:t>헤더 파일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OK-STM746.h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B0F0"/>
                </a:solidFill>
              </a:rPr>
              <a:t>Initialize_MCU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함수를 찾아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클록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설정 과정을 이해하라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헤더 </a:t>
            </a:r>
            <a:r>
              <a:rPr lang="ko-KR" altLang="en-US" sz="1400" b="1" dirty="0">
                <a:solidFill>
                  <a:prstClr val="black"/>
                </a:solidFill>
              </a:rPr>
              <a:t>파일 </a:t>
            </a:r>
            <a:r>
              <a:rPr lang="en-US" altLang="ko-KR" sz="1400" b="1" dirty="0">
                <a:solidFill>
                  <a:srgbClr val="FF0000"/>
                </a:solidFill>
              </a:rPr>
              <a:t>OK-STM746.h</a:t>
            </a:r>
            <a:r>
              <a:rPr lang="ko-KR" altLang="en-US" sz="1400" b="1" dirty="0">
                <a:solidFill>
                  <a:prstClr val="black"/>
                </a:solidFill>
              </a:rPr>
              <a:t>에서 </a:t>
            </a: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B0F0"/>
                </a:solidFill>
              </a:rPr>
              <a:t>Delay_us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 </a:t>
            </a:r>
            <a:r>
              <a:rPr lang="ko-KR" altLang="en-US" sz="1400" b="1" dirty="0" smtClean="0"/>
              <a:t>및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B0F0"/>
                </a:solidFill>
              </a:rPr>
              <a:t>Delay_ms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 </a:t>
            </a:r>
            <a:r>
              <a:rPr lang="ko-KR" altLang="en-US" sz="1400" b="1" dirty="0">
                <a:solidFill>
                  <a:prstClr val="black"/>
                </a:solidFill>
              </a:rPr>
              <a:t>함수를 찾아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시간지연의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원리를 </a:t>
            </a:r>
            <a:r>
              <a:rPr lang="ko-KR" altLang="en-US" sz="1400" b="1" dirty="0">
                <a:solidFill>
                  <a:prstClr val="black"/>
                </a:solidFill>
              </a:rPr>
              <a:t>이해하라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49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  <a:ea typeface="+mn-ea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40000" y="108000"/>
            <a:ext cx="7920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(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실습</a:t>
            </a: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4) </a:t>
            </a:r>
            <a:r>
              <a:rPr kumimoji="0" lang="ko-KR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캐시 메모리를 사용하는 프로그램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0" y="846000"/>
            <a:ext cx="89640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Exp02_7_performance.c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프로그램을 </a:t>
            </a:r>
            <a:r>
              <a:rPr lang="ko-KR" altLang="en-US" sz="1400" b="1" dirty="0" err="1" smtClean="0"/>
              <a:t>컴파일하여</a:t>
            </a:r>
            <a:r>
              <a:rPr lang="ko-KR" altLang="en-US" sz="1400" b="1" dirty="0" smtClean="0"/>
              <a:t> 다운로드하고 실행하라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/>
              <a:t>    이 프로그램의 내용을 이해하라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b="1" dirty="0" smtClean="0"/>
          </a:p>
          <a:p>
            <a:pPr>
              <a:lnSpc>
                <a:spcPct val="14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- 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헤더 </a:t>
            </a:r>
            <a:r>
              <a:rPr lang="ko-KR" altLang="en-US" sz="1400" b="1" dirty="0">
                <a:solidFill>
                  <a:prstClr val="black"/>
                </a:solidFill>
              </a:rPr>
              <a:t>파일 </a:t>
            </a:r>
            <a:r>
              <a:rPr lang="en-US" altLang="ko-KR" sz="1400" b="1" dirty="0">
                <a:solidFill>
                  <a:srgbClr val="FF0000"/>
                </a:solidFill>
              </a:rPr>
              <a:t>OK-STM746.h</a:t>
            </a:r>
            <a:r>
              <a:rPr lang="ko-KR" altLang="en-US" sz="1400" b="1" dirty="0">
                <a:solidFill>
                  <a:prstClr val="black"/>
                </a:solidFill>
              </a:rPr>
              <a:t>에서 </a:t>
            </a: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</a:rPr>
              <a:t>Initialize_MCU</a:t>
            </a:r>
            <a:r>
              <a:rPr lang="en-US" altLang="ko-KR" sz="1400" b="1" dirty="0">
                <a:solidFill>
                  <a:srgbClr val="00B0F0"/>
                </a:solidFill>
              </a:rPr>
              <a:t>() </a:t>
            </a:r>
            <a:r>
              <a:rPr lang="ko-KR" altLang="en-US" sz="1400" b="1" dirty="0">
                <a:solidFill>
                  <a:prstClr val="black"/>
                </a:solidFill>
              </a:rPr>
              <a:t>함수를 찾아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메모리 설정 </a:t>
            </a:r>
            <a:r>
              <a:rPr lang="ko-KR" altLang="en-US" sz="1400" b="1" dirty="0">
                <a:solidFill>
                  <a:srgbClr val="FF0000"/>
                </a:solidFill>
              </a:rPr>
              <a:t>과정</a:t>
            </a:r>
            <a:r>
              <a:rPr lang="ko-KR" altLang="en-US" sz="1400" b="1" dirty="0">
                <a:solidFill>
                  <a:prstClr val="black"/>
                </a:solidFill>
              </a:rPr>
              <a:t>을 이해하라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/>
                </a:solidFill>
              </a:rPr>
              <a:t>헤더 </a:t>
            </a:r>
            <a:r>
              <a:rPr lang="ko-KR" altLang="en-US" sz="1400" b="1" dirty="0">
                <a:solidFill>
                  <a:prstClr val="black"/>
                </a:solidFill>
              </a:rPr>
              <a:t>파일 </a:t>
            </a:r>
            <a:r>
              <a:rPr lang="en-US" altLang="ko-KR" sz="1400" b="1" dirty="0">
                <a:solidFill>
                  <a:srgbClr val="FF0000"/>
                </a:solidFill>
              </a:rPr>
              <a:t>OK-STM746.h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에서 캐시 메모리를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사용하는 경우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와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사용하지 않는 경우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의 차이를 이해하라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0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5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000" y="756000"/>
            <a:ext cx="896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(2)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시스템 구조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080000"/>
            <a:ext cx="6607493" cy="57340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552000" y="2160000"/>
            <a:ext cx="702000" cy="216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52000" y="2502000"/>
            <a:ext cx="702000" cy="216000"/>
          </a:xfrm>
          <a:prstGeom prst="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90000" y="4968000"/>
            <a:ext cx="702000" cy="216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90000" y="5238000"/>
            <a:ext cx="702000" cy="216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06000" y="4230000"/>
            <a:ext cx="540000" cy="342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72000" y="2142000"/>
            <a:ext cx="414000" cy="252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72280" y="2126522"/>
            <a:ext cx="1260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0x2000 0000~</a:t>
            </a:r>
          </a:p>
          <a:p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0x0000 0000~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000" y="4932000"/>
            <a:ext cx="126016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0x2001 0000~</a:t>
            </a:r>
          </a:p>
          <a:p>
            <a:pPr>
              <a:lnSpc>
                <a:spcPct val="90000"/>
              </a:lnSpc>
            </a:pPr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0x2004 C000~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000" y="4126309"/>
            <a:ext cx="183600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0x0020 0000~ (ITCM)</a:t>
            </a:r>
          </a:p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또는</a:t>
            </a:r>
            <a:endParaRPr lang="en-US" altLang="ko-KR" sz="11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0x0800 0000~ (AXI)</a:t>
            </a:r>
          </a:p>
        </p:txBody>
      </p:sp>
    </p:spTree>
    <p:extLst>
      <p:ext uri="{BB962C8B-B14F-4D97-AF65-F5344CB8AC3E}">
        <p14:creationId xmlns:p14="http://schemas.microsoft.com/office/powerpoint/2010/main" val="34835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92000" y="2520000"/>
            <a:ext cx="39604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63500" prst="artDeco"/>
              <a:extrusionClr>
                <a:srgbClr val="00B0F0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spc="50" dirty="0" smtClean="0">
                <a:ln w="11430">
                  <a:solidFill>
                    <a:srgbClr val="021EEE"/>
                  </a:solidFill>
                </a:ln>
                <a:solidFill>
                  <a:srgbClr val="021EEE"/>
                </a:solidFill>
                <a:effectLst>
                  <a:outerShdw blurRad="76200" dist="50800" dir="5400000" algn="tl" rotWithShape="0">
                    <a:srgbClr val="021EEE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800" spc="50" dirty="0" smtClean="0">
                <a:ln w="11430">
                  <a:solidFill>
                    <a:srgbClr val="021EEE"/>
                  </a:solidFill>
                </a:ln>
                <a:solidFill>
                  <a:srgbClr val="021EEE"/>
                </a:solidFill>
                <a:effectLst>
                  <a:outerShdw blurRad="76200" dist="50800" dir="5400000" algn="tl" rotWithShape="0">
                    <a:srgbClr val="021EEE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끝 </a:t>
            </a:r>
            <a:r>
              <a:rPr lang="en-US" altLang="ko-KR" sz="2800" spc="50" dirty="0" smtClean="0">
                <a:ln w="11430">
                  <a:solidFill>
                    <a:srgbClr val="021EEE"/>
                  </a:solidFill>
                </a:ln>
                <a:solidFill>
                  <a:srgbClr val="021EEE"/>
                </a:solidFill>
                <a:effectLst>
                  <a:outerShdw blurRad="76200" dist="50800" dir="5400000" algn="tl" rotWithShape="0">
                    <a:srgbClr val="021EEE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-</a:t>
            </a:r>
          </a:p>
          <a:p>
            <a:pPr algn="ctr"/>
            <a:endParaRPr lang="en-US" altLang="ko-KR" sz="2000" spc="50" dirty="0" smtClean="0">
              <a:ln w="11430">
                <a:solidFill>
                  <a:srgbClr val="021EEE"/>
                </a:solidFill>
              </a:ln>
              <a:solidFill>
                <a:srgbClr val="021EEE"/>
              </a:solidFill>
              <a:effectLst>
                <a:outerShdw blurRad="76200" dist="50800" dir="5400000" algn="tl" rotWithShape="0">
                  <a:srgbClr val="021EEE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4800" spc="50" dirty="0" smtClean="0">
                <a:ln w="11430">
                  <a:solidFill>
                    <a:srgbClr val="021EEE"/>
                  </a:solidFill>
                </a:ln>
                <a:solidFill>
                  <a:srgbClr val="FF00FF"/>
                </a:solidFill>
                <a:effectLst>
                  <a:outerShdw blurRad="76200" dist="50800" dir="5400000" algn="tl" rotWithShape="0">
                    <a:srgbClr val="021EEE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4800" spc="50" dirty="0" smtClean="0">
                <a:ln w="11430">
                  <a:solidFill>
                    <a:srgbClr val="021EEE"/>
                  </a:solidFill>
                </a:ln>
                <a:solidFill>
                  <a:srgbClr val="FF00FF"/>
                </a:solidFill>
                <a:effectLst>
                  <a:outerShdw blurRad="76200" dist="50800" dir="5400000" algn="tl" rotWithShape="0">
                    <a:srgbClr val="021EEE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4800" spc="50" dirty="0">
              <a:ln w="11430">
                <a:solidFill>
                  <a:srgbClr val="021EEE"/>
                </a:solidFill>
              </a:ln>
              <a:solidFill>
                <a:srgbClr val="FF00FF"/>
              </a:solidFill>
              <a:effectLst>
                <a:outerShdw blurRad="76200" dist="50800" dir="5400000" algn="tl" rotWithShape="0">
                  <a:srgbClr val="021EEE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2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6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56000"/>
            <a:ext cx="7947660" cy="596074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088000" y="990000"/>
            <a:ext cx="1188000" cy="1152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7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92000"/>
            <a:ext cx="7540942" cy="54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8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" y="756000"/>
            <a:ext cx="896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  (3)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메모리</a:t>
            </a:r>
            <a:r>
              <a:rPr lang="en-US" altLang="ko-KR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rgbClr val="021EEE"/>
                </a:solidFill>
                <a:latin typeface="HY견고딕" pitchFamily="18" charset="-127"/>
                <a:ea typeface="HY견고딕" pitchFamily="18" charset="-127"/>
              </a:rPr>
              <a:t>구조</a:t>
            </a:r>
            <a:endParaRPr lang="en-US" altLang="ko-KR" b="1" dirty="0" smtClean="0">
              <a:solidFill>
                <a:srgbClr val="021EEE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0" y="216000"/>
            <a:ext cx="6978015" cy="6463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04000" y="4572000"/>
            <a:ext cx="1044000" cy="50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04000" y="6427475"/>
            <a:ext cx="1044000" cy="144000"/>
          </a:xfrm>
          <a:prstGeom prst="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4000" y="5508000"/>
            <a:ext cx="1044000" cy="162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4000" y="5796000"/>
            <a:ext cx="1044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372000" y="738000"/>
            <a:ext cx="396000" cy="144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72000" y="1134000"/>
            <a:ext cx="396000" cy="144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72000" y="2268000"/>
            <a:ext cx="396000" cy="144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72000" y="3744000"/>
            <a:ext cx="396000" cy="144000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72000" y="5400000"/>
            <a:ext cx="396000" cy="144000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0" y="108000"/>
            <a:ext cx="673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rPr>
              <a:t>1. System and Memory Overview</a:t>
            </a:r>
            <a:endParaRPr kumimoji="0" lang="en-US" altLang="ko-KR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228000"/>
            <a:ext cx="9144000" cy="36000"/>
          </a:xfrm>
          <a:prstGeom prst="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>
          <a:xfrm>
            <a:off x="7740000" y="6336000"/>
            <a:ext cx="981472" cy="432048"/>
          </a:xfrm>
        </p:spPr>
        <p:txBody>
          <a:bodyPr/>
          <a:lstStyle/>
          <a:p>
            <a:pPr>
              <a:defRPr/>
            </a:pPr>
            <a:fld id="{DDFF22D8-D75F-4D68-8582-9F29887AEC12}" type="slidenum">
              <a:rPr lang="ko-KR" altLang="en-US" sz="2000" b="1" smtClean="0">
                <a:solidFill>
                  <a:srgbClr val="021EEE"/>
                </a:solidFill>
              </a:rPr>
              <a:pPr>
                <a:defRPr/>
              </a:pPr>
              <a:t>9</a:t>
            </a:fld>
            <a:endParaRPr lang="ko-KR" altLang="en-US" sz="2000" b="1" dirty="0">
              <a:solidFill>
                <a:srgbClr val="021EEE"/>
              </a:solidFill>
            </a:endParaRPr>
          </a:p>
        </p:txBody>
      </p:sp>
      <p:pic>
        <p:nvPicPr>
          <p:cNvPr id="13" name="그림 12" descr="Fi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6300000"/>
            <a:ext cx="1641599" cy="54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0000" y="6336000"/>
            <a:ext cx="3742656" cy="432000"/>
            <a:chOff x="2626396" y="6341180"/>
            <a:chExt cx="3742656" cy="428628"/>
          </a:xfrm>
        </p:grpSpPr>
        <p:pic>
          <p:nvPicPr>
            <p:cNvPr id="12" name="그림 11" descr="무제-4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396" y="6341180"/>
              <a:ext cx="428628" cy="4286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101811" y="6376899"/>
              <a:ext cx="3267241" cy="3664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ln w="9525" cmpd="sng">
                    <a:solidFill>
                      <a:srgbClr val="00B050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공주대학교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prstClr val="black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kumimoji="0" lang="ko-KR" altLang="en-US" b="1" dirty="0" smtClean="0">
                  <a:ln w="9525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제어계측공학전공</a:t>
              </a:r>
              <a:endParaRPr kumimoji="0" lang="en-US" altLang="ko-KR" b="1" dirty="0">
                <a:ln w="9525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04000" y="6427475"/>
            <a:ext cx="1044000" cy="14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775409"/>
            <a:ext cx="7086600" cy="547116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530000" y="2970000"/>
            <a:ext cx="594000" cy="216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30000" y="5652000"/>
            <a:ext cx="594000" cy="216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63500" prst="artDeco"/>
          <a:contourClr>
            <a:schemeClr val="accent2">
              <a:tint val="20000"/>
            </a:schemeClr>
          </a:contourClr>
        </a:sp3d>
      </a:bodyPr>
      <a:lstStyle>
        <a:defPPr algn="ctr">
          <a:defRPr sz="4800" spc="50" dirty="0" smtClean="0">
            <a:ln w="11430"/>
            <a:solidFill>
              <a:srgbClr val="021EEE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HY견고딕" pitchFamily="18" charset="-127"/>
            <a:ea typeface="HY견고딕" pitchFamily="18" charset="-127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2025</Words>
  <Application>Microsoft Office PowerPoint</Application>
  <PresentationFormat>화면 슬라이드 쇼(4:3)</PresentationFormat>
  <Paragraphs>409</Paragraphs>
  <Slides>50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굴림</vt:lpstr>
      <vt:lpstr>Arial</vt:lpstr>
      <vt:lpstr>HY견고딕</vt:lpstr>
      <vt:lpstr>바탕</vt:lpstr>
      <vt:lpstr>맑은 고딕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POSCO-XXX</cp:lastModifiedBy>
  <cp:revision>679</cp:revision>
  <dcterms:created xsi:type="dcterms:W3CDTF">2009-06-27T07:08:32Z</dcterms:created>
  <dcterms:modified xsi:type="dcterms:W3CDTF">2015-12-18T13:01:58Z</dcterms:modified>
</cp:coreProperties>
</file>