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1" r:id="rId2"/>
    <p:sldId id="256" r:id="rId3"/>
    <p:sldId id="260" r:id="rId4"/>
    <p:sldId id="258" r:id="rId5"/>
    <p:sldId id="257" r:id="rId6"/>
    <p:sldId id="262" r:id="rId7"/>
    <p:sldId id="263" r:id="rId8"/>
    <p:sldId id="259" r:id="rId9"/>
    <p:sldId id="264" r:id="rId10"/>
    <p:sldId id="261" r:id="rId11"/>
    <p:sldId id="265" r:id="rId12"/>
    <p:sldId id="266" r:id="rId13"/>
    <p:sldId id="269" r:id="rId14"/>
    <p:sldId id="270" r:id="rId15"/>
    <p:sldId id="268" r:id="rId16"/>
    <p:sldId id="267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3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52B4-6EAC-402D-8EA2-F66E54DBA6EB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C4F6E-13A7-449C-8B77-5BB4831863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C4F6E-13A7-449C-8B77-5BB48318634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FD6F32-62F5-47AB-A24B-EFC79E2410A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291655-FB78-4D53-94E8-D93C41F50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FD6F32-62F5-47AB-A24B-EFC79E2410A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291655-FB78-4D53-94E8-D93C41F50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FD6F32-62F5-47AB-A24B-EFC79E2410A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291655-FB78-4D53-94E8-D93C41F50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FD6F32-62F5-47AB-A24B-EFC79E2410A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291655-FB78-4D53-94E8-D93C41F501D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FD6F32-62F5-47AB-A24B-EFC79E2410A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291655-FB78-4D53-94E8-D93C41F501D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FD6F32-62F5-47AB-A24B-EFC79E2410A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291655-FB78-4D53-94E8-D93C41F501D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FD6F32-62F5-47AB-A24B-EFC79E2410A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291655-FB78-4D53-94E8-D93C41F50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FD6F32-62F5-47AB-A24B-EFC79E2410A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291655-FB78-4D53-94E8-D93C41F501D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FD6F32-62F5-47AB-A24B-EFC79E2410A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291655-FB78-4D53-94E8-D93C41F50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FD6F32-62F5-47AB-A24B-EFC79E2410A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291655-FB78-4D53-94E8-D93C41F50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FD6F32-62F5-47AB-A24B-EFC79E2410A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291655-FB78-4D53-94E8-D93C41F501D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FD6F32-62F5-47AB-A24B-EFC79E2410A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291655-FB78-4D53-94E8-D93C41F501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astcodesign.com/3019806/the-sproutling-why-a-fitbit-for-babies-might-be-brillia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연구수행실적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능력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EETech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제어기술 김영생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3W : Wearable device</a:t>
            </a:r>
            <a:endParaRPr lang="ko-KR" altLang="en-US" dirty="0"/>
          </a:p>
        </p:txBody>
      </p:sp>
      <p:pic>
        <p:nvPicPr>
          <p:cNvPr id="5" name="그림 3" descr="D:\02.Work_Data\31_회사소개서\이미지 파일\제품이미지\sproutling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58029" y="2829637"/>
            <a:ext cx="1638529" cy="117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내용 개체 틀 9" descr="3019806-poster-1280-sprouting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278757"/>
            <a:ext cx="4041775" cy="2273498"/>
          </a:xfrm>
        </p:spPr>
      </p:pic>
      <p:sp>
        <p:nvSpPr>
          <p:cNvPr id="12" name="TextBox 11"/>
          <p:cNvSpPr txBox="1"/>
          <p:nvPr/>
        </p:nvSpPr>
        <p:spPr>
          <a:xfrm>
            <a:off x="755576" y="580526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4"/>
              </a:rPr>
              <a:t>http://www.fastcodesign.com/3019806/the-sproutling-why-a-fitbit-for-babies-might-be-brilliant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idx="1"/>
          </p:nvPr>
        </p:nvSpPr>
        <p:spPr>
          <a:xfrm>
            <a:off x="899592" y="3195531"/>
            <a:ext cx="8229600" cy="507512"/>
          </a:xfrm>
        </p:spPr>
        <p:txBody>
          <a:bodyPr/>
          <a:lstStyle/>
          <a:p>
            <a:r>
              <a:rPr lang="ko-KR" altLang="en-US" dirty="0" smtClean="0"/>
              <a:t>연구팀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99592" y="198884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연구개발용 키트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63688" y="1484784"/>
            <a:ext cx="557779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Nuvoton140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7704" y="1484784"/>
            <a:ext cx="30963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idx="1"/>
          </p:nvPr>
        </p:nvSpPr>
        <p:spPr>
          <a:xfrm>
            <a:off x="899592" y="3065504"/>
            <a:ext cx="8229600" cy="579520"/>
          </a:xfrm>
        </p:spPr>
        <p:txBody>
          <a:bodyPr/>
          <a:lstStyle/>
          <a:p>
            <a:r>
              <a:rPr lang="ko-KR" altLang="en-US" dirty="0" smtClean="0"/>
              <a:t>연구팀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99592" y="1858813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특허 출원 및 등록 진행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무선충전 관련 특허증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ko-KR" dirty="0" smtClean="0"/>
              <a:t>자기 공명 방식의 무선충전을 위한 코일 </a:t>
            </a:r>
            <a:r>
              <a:rPr lang="ko-KR" altLang="ko-KR" dirty="0" err="1" smtClean="0"/>
              <a:t>공진체</a:t>
            </a:r>
            <a:r>
              <a:rPr lang="ko-KR" altLang="ko-KR" dirty="0" smtClean="0"/>
              <a:t> 및 그 제조방법</a:t>
            </a:r>
            <a:r>
              <a:rPr lang="en-US" altLang="ko-KR" dirty="0" smtClean="0"/>
              <a:t> (2014.06.05)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2.</a:t>
            </a:r>
            <a:r>
              <a:rPr lang="ko-KR" altLang="ko-KR" sz="1800" dirty="0" smtClean="0"/>
              <a:t>무선 충전이 가능한 휴대 단말기 </a:t>
            </a:r>
            <a:r>
              <a:rPr lang="ko-KR" altLang="ko-KR" sz="1800" dirty="0" err="1" smtClean="0"/>
              <a:t>거치대</a:t>
            </a:r>
            <a:r>
              <a:rPr lang="en-US" altLang="ko-KR" sz="1800" dirty="0" smtClean="0"/>
              <a:t> (2014.09.15)</a:t>
            </a:r>
            <a:endParaRPr lang="ko-KR" altLang="ko-KR" sz="1800" dirty="0" smtClean="0"/>
          </a:p>
        </p:txBody>
      </p:sp>
      <p:pic>
        <p:nvPicPr>
          <p:cNvPr id="9" name="내용 개체 틀 8" descr="13.특허_자기공명방식의무선충전을위한코일공진체및그제조방법_10-1407205.png"/>
          <p:cNvPicPr>
            <a:picLocks noGrp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415292" y="1879656"/>
            <a:ext cx="2124004" cy="3071701"/>
          </a:xfrm>
          <a:prstGeom prst="rect">
            <a:avLst/>
          </a:prstGeom>
        </p:spPr>
      </p:pic>
      <p:pic>
        <p:nvPicPr>
          <p:cNvPr id="10" name="내용 개체 틀 9" descr="15.특허_무선충전이가능한휴대단말기거치대_10-1443007.png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535327" y="1796525"/>
            <a:ext cx="2261171" cy="3237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idx="1"/>
          </p:nvPr>
        </p:nvSpPr>
        <p:spPr>
          <a:xfrm>
            <a:off x="899592" y="3123523"/>
            <a:ext cx="8229600" cy="579520"/>
          </a:xfrm>
        </p:spPr>
        <p:txBody>
          <a:bodyPr/>
          <a:lstStyle/>
          <a:p>
            <a:r>
              <a:rPr lang="en-US" altLang="ko-KR" dirty="0" err="1" smtClean="0"/>
              <a:t>EETech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제어개발팀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99592" y="19168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모터 드라이버 설계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6340" y="2348880"/>
            <a:ext cx="601401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모터 드라이버 설계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647056"/>
          </a:xfrm>
        </p:spPr>
        <p:txBody>
          <a:bodyPr>
            <a:noAutofit/>
          </a:bodyPr>
          <a:lstStyle/>
          <a:p>
            <a:pPr algn="ctr"/>
            <a:r>
              <a:rPr lang="en-US" altLang="ko-KR" sz="8800" dirty="0" smtClean="0"/>
              <a:t>Q &amp; A</a:t>
            </a:r>
            <a:endParaRPr lang="ko-KR" altLang="en-US" sz="8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257403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dirty="0" smtClean="0"/>
              <a:t>감사합니다</a:t>
            </a:r>
            <a:r>
              <a:rPr lang="en-US" altLang="ko-KR" sz="4800" dirty="0" smtClean="0"/>
              <a:t>.</a:t>
            </a:r>
            <a:endParaRPr lang="ko-KR" alt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899592" y="3217845"/>
            <a:ext cx="8229600" cy="922107"/>
          </a:xfrm>
        </p:spPr>
        <p:txBody>
          <a:bodyPr/>
          <a:lstStyle/>
          <a:p>
            <a:r>
              <a:rPr lang="ko-KR" altLang="en-US" dirty="0" smtClean="0"/>
              <a:t>개발팀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220486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LCD Module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LCD </a:t>
            </a:r>
            <a:r>
              <a:rPr lang="ko-KR" altLang="en-US" dirty="0" smtClean="0"/>
              <a:t>공정 흐름도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984277" y="1412776"/>
            <a:ext cx="5389614" cy="4627277"/>
            <a:chOff x="1984277" y="1412776"/>
            <a:chExt cx="5389614" cy="4627277"/>
          </a:xfrm>
        </p:grpSpPr>
        <p:cxnSp>
          <p:nvCxnSpPr>
            <p:cNvPr id="7" name="꺾인 연결선 115"/>
            <p:cNvCxnSpPr>
              <a:cxnSpLocks noChangeShapeType="1"/>
              <a:stCxn id="35" idx="2"/>
              <a:endCxn id="9" idx="0"/>
            </p:cNvCxnSpPr>
            <p:nvPr/>
          </p:nvCxnSpPr>
          <p:spPr bwMode="auto">
            <a:xfrm rot="5400000" flipH="1" flipV="1">
              <a:off x="2472602" y="1710265"/>
              <a:ext cx="4412963" cy="4246614"/>
            </a:xfrm>
            <a:prstGeom prst="bentConnector5">
              <a:avLst>
                <a:gd name="adj1" fmla="val -8535"/>
                <a:gd name="adj2" fmla="val 64970"/>
                <a:gd name="adj3" fmla="val 105180"/>
              </a:avLst>
            </a:prstGeom>
            <a:noFill/>
            <a:ln w="25400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8" name="직선 연결선 128"/>
            <p:cNvCxnSpPr>
              <a:cxnSpLocks noChangeShapeType="1"/>
              <a:stCxn id="9" idx="2"/>
              <a:endCxn id="15" idx="2"/>
            </p:cNvCxnSpPr>
            <p:nvPr/>
          </p:nvCxnSpPr>
          <p:spPr bwMode="auto">
            <a:xfrm>
              <a:off x="6802391" y="1833465"/>
              <a:ext cx="0" cy="1714524"/>
            </a:xfrm>
            <a:prstGeom prst="line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9" name="Rectangle 231"/>
            <p:cNvSpPr>
              <a:spLocks noChangeArrowheads="1"/>
            </p:cNvSpPr>
            <p:nvPr/>
          </p:nvSpPr>
          <p:spPr bwMode="auto">
            <a:xfrm flipH="1">
              <a:off x="6230891" y="1627090"/>
              <a:ext cx="1143000" cy="206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>
                  <a:solidFill>
                    <a:srgbClr val="FF0000"/>
                  </a:solidFill>
                </a:rPr>
                <a:t>BLU </a:t>
              </a:r>
              <a:r>
                <a:rPr lang="en-US" altLang="ko-KR" sz="900" dirty="0" err="1">
                  <a:solidFill>
                    <a:srgbClr val="FF0000"/>
                  </a:solidFill>
                </a:rPr>
                <a:t>Ass’y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231"/>
            <p:cNvSpPr>
              <a:spLocks noChangeArrowheads="1"/>
            </p:cNvSpPr>
            <p:nvPr/>
          </p:nvSpPr>
          <p:spPr bwMode="auto">
            <a:xfrm flipH="1">
              <a:off x="6230891" y="1912840"/>
              <a:ext cx="1143000" cy="206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/>
                <a:t>Tape </a:t>
              </a:r>
              <a:r>
                <a:rPr lang="ko-KR" altLang="en-US" sz="900" dirty="0"/>
                <a:t>부착</a:t>
              </a:r>
            </a:p>
          </p:txBody>
        </p:sp>
        <p:sp>
          <p:nvSpPr>
            <p:cNvPr id="11" name="Rectangle 231"/>
            <p:cNvSpPr>
              <a:spLocks noChangeArrowheads="1"/>
            </p:cNvSpPr>
            <p:nvPr/>
          </p:nvSpPr>
          <p:spPr bwMode="auto">
            <a:xfrm flipH="1">
              <a:off x="6230891" y="2198594"/>
              <a:ext cx="1143000" cy="206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 smtClean="0"/>
                <a:t>FT</a:t>
              </a:r>
              <a:endParaRPr lang="ko-KR" altLang="en-US" sz="900" dirty="0"/>
            </a:p>
          </p:txBody>
        </p:sp>
        <p:sp>
          <p:nvSpPr>
            <p:cNvPr id="12" name="Rectangle 231"/>
            <p:cNvSpPr>
              <a:spLocks noChangeArrowheads="1"/>
            </p:cNvSpPr>
            <p:nvPr/>
          </p:nvSpPr>
          <p:spPr bwMode="auto">
            <a:xfrm flipH="1">
              <a:off x="6230891" y="2484344"/>
              <a:ext cx="1143000" cy="206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 smtClean="0"/>
                <a:t>Aging</a:t>
              </a:r>
              <a:endParaRPr lang="ko-KR" altLang="en-US" sz="900" dirty="0"/>
            </a:p>
          </p:txBody>
        </p:sp>
        <p:sp>
          <p:nvSpPr>
            <p:cNvPr id="13" name="Rectangle 231"/>
            <p:cNvSpPr>
              <a:spLocks noChangeArrowheads="1"/>
            </p:cNvSpPr>
            <p:nvPr/>
          </p:nvSpPr>
          <p:spPr bwMode="auto">
            <a:xfrm flipH="1">
              <a:off x="6230891" y="2770098"/>
              <a:ext cx="1143000" cy="206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ko-KR" altLang="en-US" sz="900" dirty="0"/>
                <a:t>외관 검사</a:t>
              </a:r>
            </a:p>
          </p:txBody>
        </p:sp>
        <p:sp>
          <p:nvSpPr>
            <p:cNvPr id="14" name="Rectangle 231"/>
            <p:cNvSpPr>
              <a:spLocks noChangeArrowheads="1"/>
            </p:cNvSpPr>
            <p:nvPr/>
          </p:nvSpPr>
          <p:spPr bwMode="auto">
            <a:xfrm flipH="1">
              <a:off x="6230891" y="3055848"/>
              <a:ext cx="1143000" cy="206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/>
                <a:t>QA</a:t>
              </a:r>
              <a:endParaRPr lang="ko-KR" altLang="en-US" sz="900" dirty="0"/>
            </a:p>
          </p:txBody>
        </p:sp>
        <p:sp>
          <p:nvSpPr>
            <p:cNvPr id="15" name="Rectangle 231"/>
            <p:cNvSpPr>
              <a:spLocks noChangeArrowheads="1"/>
            </p:cNvSpPr>
            <p:nvPr/>
          </p:nvSpPr>
          <p:spPr bwMode="auto">
            <a:xfrm flipH="1">
              <a:off x="6230891" y="3341614"/>
              <a:ext cx="1143000" cy="206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/>
                <a:t>Packing</a:t>
              </a:r>
              <a:endParaRPr lang="ko-KR" altLang="en-US" sz="900" dirty="0"/>
            </a:p>
          </p:txBody>
        </p:sp>
        <p:cxnSp>
          <p:nvCxnSpPr>
            <p:cNvPr id="16" name="직선 화살표 연결선 131"/>
            <p:cNvCxnSpPr>
              <a:cxnSpLocks noChangeShapeType="1"/>
              <a:stCxn id="15" idx="2"/>
            </p:cNvCxnSpPr>
            <p:nvPr/>
          </p:nvCxnSpPr>
          <p:spPr bwMode="auto">
            <a:xfrm rot="5400000">
              <a:off x="6698409" y="3650383"/>
              <a:ext cx="206375" cy="1588"/>
            </a:xfrm>
            <a:prstGeom prst="straightConnector1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17" name="Rectangle 231"/>
            <p:cNvSpPr>
              <a:spLocks noChangeArrowheads="1"/>
            </p:cNvSpPr>
            <p:nvPr/>
          </p:nvSpPr>
          <p:spPr bwMode="auto">
            <a:xfrm flipH="1">
              <a:off x="6230891" y="3770230"/>
              <a:ext cx="1143000" cy="206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ko-KR" altLang="en-US" sz="900" dirty="0" smtClean="0"/>
                <a:t>고객 출하</a:t>
              </a:r>
              <a:endParaRPr lang="ko-KR" altLang="en-US" sz="900" dirty="0"/>
            </a:p>
          </p:txBody>
        </p:sp>
        <p:cxnSp>
          <p:nvCxnSpPr>
            <p:cNvPr id="18" name="직선 연결선 126"/>
            <p:cNvCxnSpPr>
              <a:cxnSpLocks noChangeShapeType="1"/>
              <a:stCxn id="19" idx="2"/>
              <a:endCxn id="35" idx="0"/>
            </p:cNvCxnSpPr>
            <p:nvPr/>
          </p:nvCxnSpPr>
          <p:spPr bwMode="auto">
            <a:xfrm flipH="1">
              <a:off x="2555777" y="1610897"/>
              <a:ext cx="15896" cy="4231035"/>
            </a:xfrm>
            <a:prstGeom prst="line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9" name="Rectangle 231"/>
            <p:cNvSpPr>
              <a:spLocks noChangeArrowheads="1"/>
            </p:cNvSpPr>
            <p:nvPr/>
          </p:nvSpPr>
          <p:spPr bwMode="auto">
            <a:xfrm flipH="1">
              <a:off x="2000173" y="1412776"/>
              <a:ext cx="1143000" cy="1981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/>
                <a:t>FAB</a:t>
              </a:r>
              <a:endParaRPr lang="ko-KR" altLang="en-US" sz="900" dirty="0"/>
            </a:p>
          </p:txBody>
        </p:sp>
        <p:sp>
          <p:nvSpPr>
            <p:cNvPr id="20" name="Rectangle 231"/>
            <p:cNvSpPr>
              <a:spLocks noChangeArrowheads="1"/>
            </p:cNvSpPr>
            <p:nvPr/>
          </p:nvSpPr>
          <p:spPr bwMode="auto">
            <a:xfrm flipH="1">
              <a:off x="2016057" y="1841404"/>
              <a:ext cx="1143000" cy="1981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ko-KR" altLang="en-US" sz="900" dirty="0" smtClean="0"/>
                <a:t>식    각</a:t>
              </a:r>
              <a:endParaRPr lang="ko-KR" altLang="en-US" sz="900" dirty="0"/>
            </a:p>
          </p:txBody>
        </p:sp>
        <p:sp>
          <p:nvSpPr>
            <p:cNvPr id="21" name="Rectangle 231"/>
            <p:cNvSpPr>
              <a:spLocks noChangeArrowheads="1"/>
            </p:cNvSpPr>
            <p:nvPr/>
          </p:nvSpPr>
          <p:spPr bwMode="auto">
            <a:xfrm flipH="1">
              <a:off x="2000173" y="2214787"/>
              <a:ext cx="1143000" cy="1981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/>
                <a:t>ITO</a:t>
              </a:r>
              <a:endParaRPr lang="ko-KR" altLang="en-US" sz="900" dirty="0"/>
            </a:p>
          </p:txBody>
        </p:sp>
        <p:sp>
          <p:nvSpPr>
            <p:cNvPr id="22" name="Rectangle 231"/>
            <p:cNvSpPr>
              <a:spLocks noChangeArrowheads="1"/>
            </p:cNvSpPr>
            <p:nvPr/>
          </p:nvSpPr>
          <p:spPr bwMode="auto">
            <a:xfrm flipH="1">
              <a:off x="2000173" y="2644859"/>
              <a:ext cx="1143000" cy="1981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>
                  <a:solidFill>
                    <a:srgbClr val="FF0000"/>
                  </a:solidFill>
                </a:rPr>
                <a:t>Scribe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31"/>
            <p:cNvSpPr>
              <a:spLocks noChangeArrowheads="1"/>
            </p:cNvSpPr>
            <p:nvPr/>
          </p:nvSpPr>
          <p:spPr bwMode="auto">
            <a:xfrm flipH="1">
              <a:off x="2000173" y="2938993"/>
              <a:ext cx="1143000" cy="1981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ko-KR" altLang="en-US" sz="900" dirty="0" smtClean="0"/>
                <a:t>세    정</a:t>
              </a:r>
              <a:endParaRPr lang="ko-KR" altLang="en-US" sz="900" dirty="0"/>
            </a:p>
          </p:txBody>
        </p:sp>
        <p:sp>
          <p:nvSpPr>
            <p:cNvPr id="24" name="Rectangle 231"/>
            <p:cNvSpPr>
              <a:spLocks noChangeArrowheads="1"/>
            </p:cNvSpPr>
            <p:nvPr/>
          </p:nvSpPr>
          <p:spPr bwMode="auto">
            <a:xfrm flipH="1">
              <a:off x="2000173" y="3257510"/>
              <a:ext cx="1143000" cy="1981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/>
                <a:t>ACT </a:t>
              </a:r>
              <a:r>
                <a:rPr lang="en-US" altLang="ko-KR" sz="900" dirty="0" smtClean="0"/>
                <a:t> (</a:t>
              </a:r>
              <a:r>
                <a:rPr lang="en-US" altLang="ko-KR" sz="900" dirty="0"/>
                <a:t>MVT </a:t>
              </a:r>
              <a:r>
                <a:rPr lang="en-US" altLang="ko-KR" sz="900" dirty="0" smtClean="0"/>
                <a:t> 1</a:t>
              </a:r>
              <a:r>
                <a:rPr lang="ko-KR" altLang="en-US" sz="900" dirty="0" smtClean="0"/>
                <a:t>차</a:t>
              </a:r>
              <a:r>
                <a:rPr lang="en-US" altLang="ko-KR" sz="900" dirty="0" smtClean="0"/>
                <a:t>)</a:t>
              </a:r>
              <a:endParaRPr lang="ko-KR" altLang="en-US" sz="900" dirty="0"/>
            </a:p>
          </p:txBody>
        </p:sp>
        <p:sp>
          <p:nvSpPr>
            <p:cNvPr id="25" name="Rectangle 231"/>
            <p:cNvSpPr>
              <a:spLocks noChangeArrowheads="1"/>
            </p:cNvSpPr>
            <p:nvPr/>
          </p:nvSpPr>
          <p:spPr bwMode="auto">
            <a:xfrm flipH="1">
              <a:off x="2000173" y="3556215"/>
              <a:ext cx="1143000" cy="1981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>
                  <a:solidFill>
                    <a:srgbClr val="FF0000"/>
                  </a:solidFill>
                </a:rPr>
                <a:t>CP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31"/>
            <p:cNvSpPr>
              <a:spLocks noChangeArrowheads="1"/>
            </p:cNvSpPr>
            <p:nvPr/>
          </p:nvSpPr>
          <p:spPr bwMode="auto">
            <a:xfrm flipH="1">
              <a:off x="2000173" y="3848825"/>
              <a:ext cx="1143000" cy="1981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/>
                <a:t>Auto </a:t>
              </a:r>
              <a:r>
                <a:rPr lang="en-US" altLang="ko-KR" sz="900" dirty="0" smtClean="0"/>
                <a:t>Clave</a:t>
              </a:r>
              <a:endParaRPr lang="ko-KR" altLang="en-US" sz="900" dirty="0"/>
            </a:p>
          </p:txBody>
        </p:sp>
        <p:sp>
          <p:nvSpPr>
            <p:cNvPr id="27" name="Rectangle 231"/>
            <p:cNvSpPr>
              <a:spLocks noChangeArrowheads="1"/>
            </p:cNvSpPr>
            <p:nvPr/>
          </p:nvSpPr>
          <p:spPr bwMode="auto">
            <a:xfrm flipH="1">
              <a:off x="2000173" y="4158199"/>
              <a:ext cx="1143000" cy="1981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/>
                <a:t>MVT 2</a:t>
              </a:r>
              <a:r>
                <a:rPr lang="ko-KR" altLang="en-US" sz="900" dirty="0"/>
                <a:t>차</a:t>
              </a:r>
            </a:p>
          </p:txBody>
        </p:sp>
        <p:sp>
          <p:nvSpPr>
            <p:cNvPr id="28" name="Rectangle 231"/>
            <p:cNvSpPr>
              <a:spLocks noChangeArrowheads="1"/>
            </p:cNvSpPr>
            <p:nvPr/>
          </p:nvSpPr>
          <p:spPr bwMode="auto">
            <a:xfrm flipH="1">
              <a:off x="2000173" y="4459953"/>
              <a:ext cx="1143000" cy="1981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/>
                <a:t>Out-Going</a:t>
              </a:r>
              <a:endParaRPr lang="ko-KR" altLang="en-US" sz="900" dirty="0"/>
            </a:p>
          </p:txBody>
        </p:sp>
        <p:sp>
          <p:nvSpPr>
            <p:cNvPr id="29" name="Rectangle 231"/>
            <p:cNvSpPr>
              <a:spLocks noChangeArrowheads="1"/>
            </p:cNvSpPr>
            <p:nvPr/>
          </p:nvSpPr>
          <p:spPr bwMode="auto">
            <a:xfrm flipH="1">
              <a:off x="1992226" y="4767828"/>
              <a:ext cx="1143000" cy="1981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>
                  <a:solidFill>
                    <a:srgbClr val="FF0000"/>
                  </a:solidFill>
                </a:rPr>
                <a:t>COG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31"/>
            <p:cNvSpPr>
              <a:spLocks noChangeArrowheads="1"/>
            </p:cNvSpPr>
            <p:nvPr/>
          </p:nvSpPr>
          <p:spPr bwMode="auto">
            <a:xfrm flipH="1">
              <a:off x="1992226" y="5049770"/>
              <a:ext cx="1143000" cy="1981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/>
                <a:t>FOG</a:t>
              </a:r>
              <a:endParaRPr lang="ko-KR" altLang="en-US" sz="900" dirty="0"/>
            </a:p>
          </p:txBody>
        </p:sp>
        <p:sp>
          <p:nvSpPr>
            <p:cNvPr id="31" name="Rectangle 231"/>
            <p:cNvSpPr>
              <a:spLocks noChangeArrowheads="1"/>
            </p:cNvSpPr>
            <p:nvPr/>
          </p:nvSpPr>
          <p:spPr bwMode="auto">
            <a:xfrm flipH="1">
              <a:off x="3513051" y="4984676"/>
              <a:ext cx="1143000" cy="3429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/>
                <a:t>PCB+FPC</a:t>
              </a:r>
            </a:p>
            <a:p>
              <a:pPr algn="ctr" defTabSz="1019175">
                <a:defRPr/>
              </a:pPr>
              <a:r>
                <a:rPr lang="ko-KR" altLang="en-US" sz="900" dirty="0"/>
                <a:t>단동기 압착</a:t>
              </a:r>
            </a:p>
          </p:txBody>
        </p:sp>
        <p:cxnSp>
          <p:nvCxnSpPr>
            <p:cNvPr id="32" name="직선 화살표 연결선 31"/>
            <p:cNvCxnSpPr>
              <a:stCxn id="31" idx="3"/>
              <a:endCxn id="30" idx="1"/>
            </p:cNvCxnSpPr>
            <p:nvPr/>
          </p:nvCxnSpPr>
          <p:spPr bwMode="auto">
            <a:xfrm flipH="1" flipV="1">
              <a:off x="3135226" y="5148831"/>
              <a:ext cx="377825" cy="729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ectangle 231"/>
            <p:cNvSpPr>
              <a:spLocks noChangeArrowheads="1"/>
            </p:cNvSpPr>
            <p:nvPr/>
          </p:nvSpPr>
          <p:spPr bwMode="auto">
            <a:xfrm flipH="1">
              <a:off x="1984277" y="5304806"/>
              <a:ext cx="1143000" cy="1981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ko-KR" altLang="en-US" sz="900" dirty="0" err="1" smtClean="0"/>
                <a:t>압흔검사</a:t>
              </a:r>
              <a:endParaRPr lang="ko-KR" altLang="en-US" sz="900" dirty="0"/>
            </a:p>
          </p:txBody>
        </p:sp>
        <p:sp>
          <p:nvSpPr>
            <p:cNvPr id="34" name="Rectangle 231"/>
            <p:cNvSpPr>
              <a:spLocks noChangeArrowheads="1"/>
            </p:cNvSpPr>
            <p:nvPr/>
          </p:nvSpPr>
          <p:spPr bwMode="auto">
            <a:xfrm flipH="1">
              <a:off x="1984277" y="5572373"/>
              <a:ext cx="1143000" cy="1981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 smtClean="0"/>
                <a:t>UV</a:t>
              </a:r>
              <a:endParaRPr lang="ko-KR" altLang="en-US" sz="900" dirty="0" smtClean="0"/>
            </a:p>
          </p:txBody>
        </p:sp>
        <p:sp>
          <p:nvSpPr>
            <p:cNvPr id="35" name="Rectangle 231"/>
            <p:cNvSpPr>
              <a:spLocks noChangeArrowheads="1"/>
            </p:cNvSpPr>
            <p:nvPr/>
          </p:nvSpPr>
          <p:spPr bwMode="auto">
            <a:xfrm flipH="1">
              <a:off x="1984277" y="5841932"/>
              <a:ext cx="1143000" cy="1981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r>
                <a:rPr lang="en-US" altLang="ko-KR" sz="900" dirty="0" smtClean="0"/>
                <a:t>MT</a:t>
              </a:r>
              <a:endParaRPr lang="ko-KR" altLang="en-US" sz="9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084168" y="43651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갤럭시</a:t>
            </a:r>
            <a:r>
              <a:rPr lang="ko-KR" altLang="en-US" dirty="0" smtClean="0"/>
              <a:t> 노트 </a:t>
            </a:r>
            <a:r>
              <a:rPr lang="en-US" altLang="ko-KR" dirty="0" smtClean="0"/>
              <a:t>10.1”</a:t>
            </a:r>
          </a:p>
          <a:p>
            <a:r>
              <a:rPr lang="ko-KR" altLang="en-US" dirty="0" err="1" smtClean="0"/>
              <a:t>갤럭시</a:t>
            </a:r>
            <a:r>
              <a:rPr lang="ko-KR" altLang="en-US" dirty="0" smtClean="0"/>
              <a:t> 노트 </a:t>
            </a:r>
            <a:r>
              <a:rPr lang="en-US" altLang="ko-KR" dirty="0" smtClean="0"/>
              <a:t>8.0”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4" y="1772816"/>
            <a:ext cx="894600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8300-CB7E-4172-ADD6-A9F961FC091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 TFT-LCD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="" xmlns:p14="http://schemas.microsoft.com/office/powerpoint/2010/main" val="21370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 descr="C:\Users\PC\Pictures\sec_SHW-M380SFK3SC_001_Front.jpg"/>
          <p:cNvPicPr>
            <a:picLocks noGrp="1"/>
          </p:cNvPicPr>
          <p:nvPr>
            <p:ph idx="1"/>
          </p:nvPr>
        </p:nvPicPr>
        <p:blipFill>
          <a:blip r:embed="rId2" cstate="print"/>
          <a:srcRect t="14755" b="15800"/>
          <a:stretch>
            <a:fillRect/>
          </a:stretch>
        </p:blipFill>
        <p:spPr bwMode="auto">
          <a:xfrm>
            <a:off x="1605270" y="1772816"/>
            <a:ext cx="570303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Galaxy Note 10.1”/ 8.0”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idx="1"/>
          </p:nvPr>
        </p:nvSpPr>
        <p:spPr>
          <a:xfrm>
            <a:off x="899592" y="3123523"/>
            <a:ext cx="8229600" cy="507512"/>
          </a:xfrm>
        </p:spPr>
        <p:txBody>
          <a:bodyPr/>
          <a:lstStyle/>
          <a:p>
            <a:r>
              <a:rPr lang="ko-KR" altLang="en-US" dirty="0" smtClean="0"/>
              <a:t>연구팀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99592" y="19168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무선충전 제품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G_058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78567" y="1481138"/>
            <a:ext cx="678686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130W : LED Display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10W : Smart phone</a:t>
            </a:r>
            <a:endParaRPr lang="ko-KR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가정용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차량용</a:t>
            </a:r>
            <a:endParaRPr lang="ko-KR" altLang="en-US" dirty="0"/>
          </a:p>
        </p:txBody>
      </p:sp>
      <p:pic>
        <p:nvPicPr>
          <p:cNvPr id="6" name="Picture 2" descr="krein4446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301" y="2068844"/>
            <a:ext cx="4039985" cy="269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krein4451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352501" y="1445390"/>
            <a:ext cx="2626822" cy="394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krein4448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78567" y="1481138"/>
            <a:ext cx="678686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22W/33W : Tablet, Laptop PC</a:t>
            </a:r>
            <a:endParaRPr lang="ko-KR" altLang="ko-K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</TotalTime>
  <Words>149</Words>
  <Application>Microsoft Office PowerPoint</Application>
  <PresentationFormat>화면 슬라이드 쇼(4:3)</PresentationFormat>
  <Paragraphs>58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광장</vt:lpstr>
      <vt:lpstr>연구수행실적 &amp; 능력</vt:lpstr>
      <vt:lpstr>LCD Module</vt:lpstr>
      <vt:lpstr>LCD 공정 흐름도</vt:lpstr>
      <vt:lpstr>Color TFT-LCD 구조</vt:lpstr>
      <vt:lpstr>Galaxy Note 10.1”/ 8.0”</vt:lpstr>
      <vt:lpstr>무선충전 제품</vt:lpstr>
      <vt:lpstr>130W : LED Display</vt:lpstr>
      <vt:lpstr>10W : Smart phone</vt:lpstr>
      <vt:lpstr>22W/33W : Tablet, Laptop PC</vt:lpstr>
      <vt:lpstr>3W : Wearable device</vt:lpstr>
      <vt:lpstr>연구개발용 키트</vt:lpstr>
      <vt:lpstr>Nuvoton140</vt:lpstr>
      <vt:lpstr>특허 출원 및 등록 진행</vt:lpstr>
      <vt:lpstr>무선충전 관련 특허증</vt:lpstr>
      <vt:lpstr>모터 드라이버 설계</vt:lpstr>
      <vt:lpstr>모터 드라이버 설계</vt:lpstr>
      <vt:lpstr>Q &amp; A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Administrator</cp:lastModifiedBy>
  <cp:revision>18</cp:revision>
  <dcterms:created xsi:type="dcterms:W3CDTF">2015-05-26T05:33:47Z</dcterms:created>
  <dcterms:modified xsi:type="dcterms:W3CDTF">2015-05-28T06:50:08Z</dcterms:modified>
</cp:coreProperties>
</file>