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3" r:id="rId5"/>
    <p:sldId id="284" r:id="rId6"/>
    <p:sldId id="261" r:id="rId7"/>
    <p:sldId id="259" r:id="rId8"/>
    <p:sldId id="262" r:id="rId9"/>
    <p:sldId id="267" r:id="rId10"/>
    <p:sldId id="264" r:id="rId11"/>
    <p:sldId id="265" r:id="rId12"/>
    <p:sldId id="266" r:id="rId13"/>
    <p:sldId id="268" r:id="rId14"/>
    <p:sldId id="260" r:id="rId15"/>
    <p:sldId id="269" r:id="rId16"/>
    <p:sldId id="270" r:id="rId17"/>
    <p:sldId id="272" r:id="rId18"/>
    <p:sldId id="271" r:id="rId19"/>
    <p:sldId id="273" r:id="rId20"/>
    <p:sldId id="274" r:id="rId21"/>
    <p:sldId id="275" r:id="rId22"/>
    <p:sldId id="276" r:id="rId23"/>
    <p:sldId id="278" r:id="rId24"/>
    <p:sldId id="279" r:id="rId25"/>
    <p:sldId id="277" r:id="rId26"/>
    <p:sldId id="280" r:id="rId27"/>
    <p:sldId id="281" r:id="rId28"/>
    <p:sldId id="282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590" autoAdjust="0"/>
  </p:normalViewPr>
  <p:slideViewPr>
    <p:cSldViewPr>
      <p:cViewPr varScale="1">
        <p:scale>
          <a:sx n="79" d="100"/>
          <a:sy n="79" d="100"/>
        </p:scale>
        <p:origin x="-37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7C948D5-6B4E-498C-BC90-F673B6FC60CD}" type="datetimeFigureOut">
              <a:rPr lang="ko-KR" altLang="en-US" smtClean="0"/>
              <a:pPr/>
              <a:t>2015-11-26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DA2D69B-BAD2-46FA-8288-72D95ECCDA1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3" name="그림 12" descr="회사로고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187624" cy="6370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C948D5-6B4E-498C-BC90-F673B6FC60CD}" type="datetimeFigureOut">
              <a:rPr lang="ko-KR" altLang="en-US" smtClean="0"/>
              <a:pPr/>
              <a:t>2015-11-26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A2D69B-BAD2-46FA-8288-72D95ECCDA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C948D5-6B4E-498C-BC90-F673B6FC60CD}" type="datetimeFigureOut">
              <a:rPr lang="ko-KR" altLang="en-US" smtClean="0"/>
              <a:pPr/>
              <a:t>2015-11-26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A2D69B-BAD2-46FA-8288-72D95ECCDA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C948D5-6B4E-498C-BC90-F673B6FC60CD}" type="datetimeFigureOut">
              <a:rPr lang="ko-KR" altLang="en-US" smtClean="0"/>
              <a:pPr/>
              <a:t>2015-11-26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A2D69B-BAD2-46FA-8288-72D95ECCDA1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C948D5-6B4E-498C-BC90-F673B6FC60CD}" type="datetimeFigureOut">
              <a:rPr lang="ko-KR" altLang="en-US" smtClean="0"/>
              <a:pPr/>
              <a:t>2015-11-26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A2D69B-BAD2-46FA-8288-72D95ECCDA1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C948D5-6B4E-498C-BC90-F673B6FC60CD}" type="datetimeFigureOut">
              <a:rPr lang="ko-KR" altLang="en-US" smtClean="0"/>
              <a:pPr/>
              <a:t>2015-11-26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A2D69B-BAD2-46FA-8288-72D95ECCDA1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C948D5-6B4E-498C-BC90-F673B6FC60CD}" type="datetimeFigureOut">
              <a:rPr lang="ko-KR" altLang="en-US" smtClean="0"/>
              <a:pPr/>
              <a:t>2015-11-26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A2D69B-BAD2-46FA-8288-72D95ECCDA1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" name="그림 9" descr="회사로고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376" y="0"/>
            <a:ext cx="1187624" cy="63707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C948D5-6B4E-498C-BC90-F673B6FC60CD}" type="datetimeFigureOut">
              <a:rPr lang="ko-KR" altLang="en-US" smtClean="0"/>
              <a:pPr/>
              <a:t>2015-11-26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A2D69B-BAD2-46FA-8288-72D95ECCDA1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C948D5-6B4E-498C-BC90-F673B6FC60CD}" type="datetimeFigureOut">
              <a:rPr lang="ko-KR" altLang="en-US" smtClean="0"/>
              <a:pPr/>
              <a:t>2015-11-26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A2D69B-BAD2-46FA-8288-72D95ECCDA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7C948D5-6B4E-498C-BC90-F673B6FC60CD}" type="datetimeFigureOut">
              <a:rPr lang="ko-KR" altLang="en-US" smtClean="0"/>
              <a:pPr/>
              <a:t>2015-11-26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A2D69B-BAD2-46FA-8288-72D95ECCDA1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그림 7" descr="회사로고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376" y="0"/>
            <a:ext cx="1187624" cy="63707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7C948D5-6B4E-498C-BC90-F673B6FC60CD}" type="datetimeFigureOut">
              <a:rPr lang="ko-KR" altLang="en-US" smtClean="0"/>
              <a:pPr/>
              <a:t>2015-11-26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DA2D69B-BAD2-46FA-8288-72D95ECCDA1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7C948D5-6B4E-498C-BC90-F673B6FC60CD}" type="datetimeFigureOut">
              <a:rPr lang="ko-KR" altLang="en-US" smtClean="0"/>
              <a:pPr/>
              <a:t>2015-11-26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DA2D69B-BAD2-46FA-8288-72D95ECCDA1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1" name="그림 10" descr="회사로고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956376" y="0"/>
            <a:ext cx="1187624" cy="6370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회로설계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Transistor –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디지탈</a:t>
            </a:r>
            <a:r>
              <a:rPr lang="ko-KR" altLang="en-US" dirty="0" smtClean="0"/>
              <a:t> 회로에서 사용법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658411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큰 부하 제어</a:t>
            </a:r>
            <a:endParaRPr lang="en-US" altLang="ko-KR" dirty="0" smtClean="0"/>
          </a:p>
          <a:p>
            <a:pPr lvl="1"/>
            <a:r>
              <a:rPr lang="ko-KR" altLang="en-US" sz="2000" dirty="0" smtClean="0"/>
              <a:t>트랜지스터의 선정은 드라이브하는 전압과 전류를 고려하여 선정하며 전류 </a:t>
            </a:r>
            <a:r>
              <a:rPr lang="ko-KR" altLang="en-US" sz="2000" dirty="0" err="1" smtClean="0"/>
              <a:t>증폭율이나</a:t>
            </a:r>
            <a:r>
              <a:rPr lang="ko-KR" altLang="en-US" sz="2000" dirty="0" smtClean="0"/>
              <a:t> 주파수 특성은 생각할 필요가 없습니다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동작 원리는 </a:t>
            </a:r>
            <a:r>
              <a:rPr lang="en-US" altLang="ko-KR" sz="2000" dirty="0" smtClean="0"/>
              <a:t>(a)</a:t>
            </a:r>
            <a:r>
              <a:rPr lang="ko-KR" altLang="en-US" sz="2000" dirty="0" smtClean="0"/>
              <a:t>의 경우 디지탈 </a:t>
            </a:r>
            <a:r>
              <a:rPr lang="en-US" altLang="ko-KR" sz="2000" dirty="0" smtClean="0"/>
              <a:t>IC</a:t>
            </a:r>
            <a:r>
              <a:rPr lang="ko-KR" altLang="en-US" sz="2000" dirty="0" smtClean="0"/>
              <a:t>의 출력이 </a:t>
            </a:r>
            <a:r>
              <a:rPr lang="en-US" altLang="ko-KR" sz="2000" dirty="0" smtClean="0"/>
              <a:t>High </a:t>
            </a:r>
            <a:r>
              <a:rPr lang="ko-KR" altLang="en-US" sz="2000" dirty="0" smtClean="0"/>
              <a:t>가 되면 </a:t>
            </a:r>
            <a:r>
              <a:rPr lang="en-US" altLang="ko-KR" sz="2000" dirty="0" smtClean="0"/>
              <a:t>4.5V </a:t>
            </a:r>
            <a:r>
              <a:rPr lang="ko-KR" altLang="en-US" sz="2000" dirty="0" smtClean="0"/>
              <a:t>이상의 전압이 되어 이것이 저항을 통하여 트랜지스터에 </a:t>
            </a:r>
            <a:r>
              <a:rPr lang="en-US" altLang="ko-KR" sz="2000" dirty="0" err="1" smtClean="0"/>
              <a:t>Ib</a:t>
            </a:r>
            <a:r>
              <a:rPr lang="ko-KR" altLang="en-US" sz="2000" dirty="0" smtClean="0"/>
              <a:t>가 흐르게하여 트랜지스터가 </a:t>
            </a:r>
            <a:r>
              <a:rPr lang="en-US" altLang="ko-KR" sz="2000" dirty="0" smtClean="0"/>
              <a:t>On</a:t>
            </a:r>
            <a:r>
              <a:rPr lang="ko-KR" altLang="en-US" sz="2000" dirty="0" smtClean="0"/>
              <a:t>되고 </a:t>
            </a:r>
            <a:r>
              <a:rPr lang="en-US" altLang="ko-KR" sz="2000" dirty="0" err="1" smtClean="0"/>
              <a:t>Ic</a:t>
            </a:r>
            <a:r>
              <a:rPr lang="ko-KR" altLang="en-US" sz="2000" dirty="0" smtClean="0"/>
              <a:t>가 흘러서 부하가 작동합니다</a:t>
            </a:r>
            <a:r>
              <a:rPr lang="en-US" altLang="ko-KR" sz="2000" dirty="0" smtClean="0"/>
              <a:t>.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1196752"/>
            <a:ext cx="3509458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923928" y="6279703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400" smtClean="0"/>
              <a:t>- </a:t>
            </a:r>
            <a:r>
              <a:rPr lang="ko-KR" altLang="en-US" sz="2400" dirty="0" smtClean="0"/>
              <a:t>계속 </a:t>
            </a:r>
            <a:r>
              <a:rPr lang="en-US" altLang="ko-KR" sz="2400" dirty="0" smtClean="0"/>
              <a:t>-</a:t>
            </a:r>
            <a:endParaRPr lang="en-US" altLang="ko-KR" sz="40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Transistor –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디지탈</a:t>
            </a:r>
            <a:r>
              <a:rPr lang="ko-KR" altLang="en-US" dirty="0" smtClean="0"/>
              <a:t> 회로에서 사용법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658411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큰 부하 제어</a:t>
            </a:r>
            <a:endParaRPr lang="en-US" altLang="ko-KR" dirty="0" smtClean="0"/>
          </a:p>
          <a:p>
            <a:pPr lvl="1"/>
            <a:r>
              <a:rPr lang="ko-KR" altLang="en-US" sz="2000" dirty="0" smtClean="0"/>
              <a:t>역으로 </a:t>
            </a:r>
            <a:r>
              <a:rPr lang="ko-KR" altLang="en-US" sz="2000" dirty="0" err="1" smtClean="0"/>
              <a:t>디지탈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IC</a:t>
            </a:r>
            <a:r>
              <a:rPr lang="ko-KR" altLang="en-US" sz="2000" dirty="0" smtClean="0"/>
              <a:t>의 출력이 </a:t>
            </a:r>
            <a:r>
              <a:rPr lang="en-US" altLang="ko-KR" sz="2000" dirty="0" smtClean="0"/>
              <a:t>Low</a:t>
            </a:r>
            <a:r>
              <a:rPr lang="ko-KR" altLang="en-US" sz="2000" dirty="0" smtClean="0"/>
              <a:t>로 되면 트랜지스터의 </a:t>
            </a:r>
            <a:r>
              <a:rPr lang="en-US" altLang="ko-KR" sz="2000" dirty="0" err="1" smtClean="0"/>
              <a:t>Vbe</a:t>
            </a:r>
            <a:r>
              <a:rPr lang="en-US" altLang="ko-KR" sz="2000" dirty="0" smtClean="0"/>
              <a:t>(0.6V </a:t>
            </a:r>
            <a:r>
              <a:rPr lang="ko-KR" altLang="en-US" sz="2000" dirty="0" smtClean="0"/>
              <a:t>정도）보다 작은 출력전압</a:t>
            </a:r>
            <a:r>
              <a:rPr lang="en-US" altLang="ko-KR" sz="2000" dirty="0" smtClean="0"/>
              <a:t>(0.2V </a:t>
            </a:r>
            <a:r>
              <a:rPr lang="ko-KR" altLang="en-US" sz="2000" dirty="0" smtClean="0"/>
              <a:t>정도）이 되기 때문에 </a:t>
            </a:r>
            <a:r>
              <a:rPr lang="en-US" altLang="ko-KR" sz="2000" dirty="0" err="1" smtClean="0"/>
              <a:t>Ib</a:t>
            </a:r>
            <a:r>
              <a:rPr lang="ko-KR" altLang="en-US" sz="2000" dirty="0" smtClean="0"/>
              <a:t>는 흐르지 않아서 트랜지스터가 </a:t>
            </a:r>
            <a:r>
              <a:rPr lang="en-US" altLang="ko-KR" sz="2000" dirty="0" smtClean="0"/>
              <a:t>Off</a:t>
            </a:r>
            <a:r>
              <a:rPr lang="ko-KR" altLang="en-US" sz="2000" dirty="0" smtClean="0"/>
              <a:t>되어 부하전류도 흐르지 않게 됩니다</a:t>
            </a:r>
            <a:r>
              <a:rPr lang="en-US" altLang="ko-KR" sz="2000" dirty="0" smtClean="0"/>
              <a:t>.</a:t>
            </a:r>
          </a:p>
          <a:p>
            <a:pPr lvl="1"/>
            <a:endParaRPr lang="en-US" altLang="ko-KR" sz="2000" dirty="0" smtClean="0"/>
          </a:p>
          <a:p>
            <a:pPr lvl="1"/>
            <a:r>
              <a:rPr lang="en-US" altLang="ko-KR" sz="2000" dirty="0" smtClean="0"/>
              <a:t>(b)</a:t>
            </a:r>
            <a:r>
              <a:rPr lang="ko-KR" altLang="en-US" sz="2000" dirty="0" smtClean="0"/>
              <a:t>의 경우에는 반대로 디지탈 </a:t>
            </a:r>
            <a:r>
              <a:rPr lang="en-US" altLang="ko-KR" sz="2000" dirty="0" smtClean="0"/>
              <a:t>IC</a:t>
            </a:r>
            <a:r>
              <a:rPr lang="ko-KR" altLang="en-US" sz="2000" dirty="0" smtClean="0"/>
              <a:t>의 출력이 </a:t>
            </a:r>
            <a:r>
              <a:rPr lang="en-US" altLang="ko-KR" sz="2000" dirty="0" smtClean="0"/>
              <a:t>High</a:t>
            </a:r>
            <a:r>
              <a:rPr lang="ko-KR" altLang="en-US" sz="2000" dirty="0" smtClean="0"/>
              <a:t>가 되면 트랜지스터는 </a:t>
            </a:r>
            <a:r>
              <a:rPr lang="en-US" altLang="ko-KR" sz="2000" dirty="0" smtClean="0"/>
              <a:t>Off </a:t>
            </a:r>
            <a:r>
              <a:rPr lang="ko-KR" altLang="en-US" sz="2000" dirty="0" smtClean="0"/>
              <a:t>되어 부하전류는 흐르지 않으며，</a:t>
            </a:r>
            <a:r>
              <a:rPr lang="ko-KR" altLang="en-US" sz="2000" dirty="0" err="1" smtClean="0"/>
              <a:t>디지탈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IC </a:t>
            </a:r>
            <a:r>
              <a:rPr lang="ko-KR" altLang="en-US" sz="2000" dirty="0" smtClean="0"/>
              <a:t>출력이 </a:t>
            </a:r>
            <a:r>
              <a:rPr lang="en-US" altLang="ko-KR" sz="2000" dirty="0" smtClean="0"/>
              <a:t>Low</a:t>
            </a:r>
            <a:r>
              <a:rPr lang="ko-KR" altLang="en-US" sz="2000" dirty="0" smtClean="0"/>
              <a:t>로 되면 트랜지스터가 </a:t>
            </a:r>
            <a:r>
              <a:rPr lang="en-US" altLang="ko-KR" sz="2000" dirty="0" smtClean="0"/>
              <a:t>On </a:t>
            </a:r>
            <a:r>
              <a:rPr lang="ko-KR" altLang="en-US" sz="2000" dirty="0" smtClean="0"/>
              <a:t>되어 부하에 전류가 흐르게 됩니다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1196752"/>
            <a:ext cx="3509458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923928" y="6279703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400" smtClean="0"/>
              <a:t>- </a:t>
            </a:r>
            <a:r>
              <a:rPr lang="ko-KR" altLang="en-US" sz="2400" dirty="0" smtClean="0"/>
              <a:t>계속 </a:t>
            </a:r>
            <a:r>
              <a:rPr lang="en-US" altLang="ko-KR" sz="2400" dirty="0" smtClean="0"/>
              <a:t>-</a:t>
            </a:r>
            <a:endParaRPr lang="en-US" altLang="ko-KR" sz="40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Transistor –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디지탈</a:t>
            </a:r>
            <a:r>
              <a:rPr lang="ko-KR" altLang="en-US" dirty="0" smtClean="0"/>
              <a:t> 회로에서 사용법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658411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큰 부하 제어</a:t>
            </a:r>
            <a:endParaRPr lang="en-US" altLang="ko-KR" dirty="0" smtClean="0"/>
          </a:p>
          <a:p>
            <a:pPr lvl="1"/>
            <a:r>
              <a:rPr lang="en-US" altLang="ko-KR" sz="2000" dirty="0" smtClean="0"/>
              <a:t>R1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R2</a:t>
            </a:r>
            <a:r>
              <a:rPr lang="ko-KR" altLang="en-US" sz="2000" dirty="0" smtClean="0"/>
              <a:t>의 저항치 결정은 트랜지스터가 </a:t>
            </a:r>
            <a:r>
              <a:rPr lang="en-US" altLang="ko-KR" sz="2000" dirty="0" smtClean="0"/>
              <a:t>On</a:t>
            </a:r>
            <a:r>
              <a:rPr lang="ko-KR" altLang="en-US" sz="2000" dirty="0" err="1" smtClean="0"/>
              <a:t>되었을때</a:t>
            </a:r>
            <a:r>
              <a:rPr lang="ko-KR" altLang="en-US" sz="2000" dirty="0" smtClean="0"/>
              <a:t> 베이스 전류（</a:t>
            </a:r>
            <a:r>
              <a:rPr lang="en-US" altLang="ko-KR" sz="2000" dirty="0" err="1" smtClean="0"/>
              <a:t>Ib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＝부하 전류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Ic</a:t>
            </a:r>
            <a:r>
              <a:rPr lang="en-US" altLang="ko-KR" sz="2000" dirty="0" smtClean="0"/>
              <a:t>)÷</a:t>
            </a:r>
            <a:r>
              <a:rPr lang="ko-KR" altLang="en-US" sz="2000" dirty="0" smtClean="0"/>
              <a:t>직류 전류 증폭 율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hfe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로 정해지는 전류 </a:t>
            </a:r>
            <a:r>
              <a:rPr lang="en-US" altLang="ko-KR" sz="2000" dirty="0" err="1" smtClean="0"/>
              <a:t>Ib</a:t>
            </a:r>
            <a:r>
              <a:rPr lang="ko-KR" altLang="en-US" sz="2000" dirty="0" smtClean="0"/>
              <a:t>보다 약간 큰 전류가 흐르도록 저항값을 설정해야 합니다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 저항이 없으면 디지탈 </a:t>
            </a:r>
            <a:r>
              <a:rPr lang="en-US" altLang="ko-KR" sz="2000" dirty="0" smtClean="0"/>
              <a:t>IC</a:t>
            </a:r>
            <a:r>
              <a:rPr lang="ko-KR" altLang="en-US" sz="2000" dirty="0" smtClean="0"/>
              <a:t>에 과전류가 흐르게 되어 디지탈 </a:t>
            </a:r>
            <a:r>
              <a:rPr lang="en-US" altLang="ko-KR" sz="2000" dirty="0" smtClean="0"/>
              <a:t>IC</a:t>
            </a:r>
            <a:r>
              <a:rPr lang="ko-KR" altLang="en-US" sz="2000" dirty="0" smtClean="0"/>
              <a:t>가 발열로 파손됩니다</a:t>
            </a:r>
            <a:r>
              <a:rPr lang="en-US" altLang="ko-KR" sz="2000" dirty="0" smtClean="0"/>
              <a:t>.</a:t>
            </a:r>
          </a:p>
          <a:p>
            <a:pPr lvl="1"/>
            <a:endParaRPr lang="en-US" altLang="ko-KR" sz="2000" dirty="0" smtClean="0"/>
          </a:p>
          <a:p>
            <a:pPr lvl="1"/>
            <a:r>
              <a:rPr lang="ko-KR" altLang="en-US" sz="2000" dirty="0" smtClean="0"/>
              <a:t>예：부하전류가 </a:t>
            </a:r>
            <a:r>
              <a:rPr lang="en-US" altLang="ko-KR" sz="2000" dirty="0" smtClean="0"/>
              <a:t>100mA </a:t>
            </a:r>
            <a:r>
              <a:rPr lang="ko-KR" altLang="en-US" sz="2000" dirty="0" smtClean="0"/>
              <a:t>이고 </a:t>
            </a:r>
            <a:r>
              <a:rPr lang="en-US" altLang="ko-KR" sz="2000" dirty="0" err="1" smtClean="0"/>
              <a:t>hfe</a:t>
            </a:r>
            <a:r>
              <a:rPr lang="en-US" altLang="ko-KR" sz="2000" dirty="0" smtClean="0"/>
              <a:t>=100, </a:t>
            </a:r>
            <a:r>
              <a:rPr lang="en-US" altLang="ko-KR" sz="2000" dirty="0" err="1" smtClean="0"/>
              <a:t>Ib</a:t>
            </a:r>
            <a:r>
              <a:rPr lang="en-US" altLang="ko-KR" sz="2000" dirty="0" smtClean="0"/>
              <a:t>=1mA </a:t>
            </a:r>
            <a:r>
              <a:rPr lang="ko-KR" altLang="en-US" sz="2000" dirty="0" smtClean="0"/>
              <a:t>라 하고 </a:t>
            </a:r>
            <a:r>
              <a:rPr lang="en-US" altLang="ko-KR" sz="2000" dirty="0" smtClean="0"/>
              <a:t>IC</a:t>
            </a:r>
            <a:r>
              <a:rPr lang="ko-KR" altLang="en-US" sz="2000" dirty="0" smtClean="0"/>
              <a:t>의 전원을 </a:t>
            </a:r>
            <a:r>
              <a:rPr lang="en-US" altLang="ko-KR" sz="2000" dirty="0" smtClean="0"/>
              <a:t>5V</a:t>
            </a:r>
            <a:r>
              <a:rPr lang="ko-KR" altLang="en-US" sz="2000" dirty="0" smtClean="0"/>
              <a:t>라고 하면 ，</a:t>
            </a:r>
            <a:r>
              <a:rPr lang="en-US" altLang="ko-KR" sz="2000" dirty="0" err="1" smtClean="0"/>
              <a:t>Vbe</a:t>
            </a:r>
            <a:r>
              <a:rPr lang="ko-KR" altLang="en-US" sz="2000" dirty="0" smtClean="0"/>
              <a:t>는 약 </a:t>
            </a:r>
            <a:r>
              <a:rPr lang="en-US" altLang="ko-KR" sz="2000" dirty="0" smtClean="0"/>
              <a:t>0.6V</a:t>
            </a:r>
            <a:r>
              <a:rPr lang="ko-KR" altLang="en-US" sz="2000" dirty="0" smtClean="0"/>
              <a:t>로 일정이기 때문에 </a:t>
            </a:r>
            <a:r>
              <a:rPr lang="en-US" altLang="ko-KR" sz="2000" dirty="0" smtClean="0"/>
              <a:t>R1 = R2 = (5V - 0.6V) ÷ 1mA = 4.4KΩ </a:t>
            </a:r>
            <a:r>
              <a:rPr lang="ko-KR" altLang="en-US" sz="2000" dirty="0" smtClean="0"/>
              <a:t>이나 약간 여유를 주어서 ３</a:t>
            </a:r>
            <a:r>
              <a:rPr lang="en-US" altLang="ko-KR" sz="2000" dirty="0" smtClean="0"/>
              <a:t>.3 KΩ </a:t>
            </a:r>
            <a:r>
              <a:rPr lang="ko-KR" altLang="en-US" sz="2000" dirty="0" smtClean="0"/>
              <a:t>정도면 적당할 것입니다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1196752"/>
            <a:ext cx="3509458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Transistor –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디지탈</a:t>
            </a:r>
            <a:r>
              <a:rPr lang="ko-KR" altLang="en-US" dirty="0" smtClean="0"/>
              <a:t> 회로에서 사용법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주의사항</a:t>
            </a:r>
            <a:endParaRPr lang="en-US" altLang="ko-KR" dirty="0" smtClean="0"/>
          </a:p>
          <a:p>
            <a:pPr lvl="1"/>
            <a:r>
              <a:rPr lang="ko-KR" altLang="en-US" sz="2000" dirty="0" smtClean="0"/>
              <a:t>트랜지스터로 드라이브하는 부하가 모터나 릴레이처럼 코일 </a:t>
            </a:r>
            <a:r>
              <a:rPr lang="ko-KR" altLang="en-US" sz="2000" dirty="0" err="1" smtClean="0"/>
              <a:t>부하일때는</a:t>
            </a:r>
            <a:r>
              <a:rPr lang="ko-KR" altLang="en-US" sz="2000" dirty="0" smtClean="0"/>
              <a:t> 역기전력에 주의할 필요가 있습니다．즉 코일의 전류를 </a:t>
            </a:r>
            <a:r>
              <a:rPr lang="en-US" altLang="ko-KR" sz="2000" dirty="0" smtClean="0"/>
              <a:t>On/Off</a:t>
            </a:r>
            <a:r>
              <a:rPr lang="ko-KR" altLang="en-US" sz="2000" dirty="0" smtClean="0"/>
              <a:t>할 때 순간적으로 역방향의 높은 전압이 코일의 양단에 발생하는데 이것을 그대로 방치하면 트랜지스터의 </a:t>
            </a:r>
            <a:r>
              <a:rPr lang="ko-KR" altLang="en-US" sz="2000" dirty="0" err="1" smtClean="0"/>
              <a:t>컬렉터</a:t>
            </a:r>
            <a:r>
              <a:rPr lang="en-US" altLang="ko-KR" sz="2000" dirty="0" smtClean="0"/>
              <a:t>-</a:t>
            </a:r>
            <a:r>
              <a:rPr lang="ko-KR" altLang="en-US" sz="2000" dirty="0" err="1" smtClean="0"/>
              <a:t>이미터간에</a:t>
            </a:r>
            <a:r>
              <a:rPr lang="ko-KR" altLang="en-US" sz="2000" dirty="0" smtClean="0"/>
              <a:t> 가해져서 경우에 따라 트랜지스터가 파손 </a:t>
            </a:r>
            <a:r>
              <a:rPr lang="ko-KR" altLang="en-US" sz="2000" dirty="0" err="1" smtClean="0"/>
              <a:t>될수도</a:t>
            </a:r>
            <a:r>
              <a:rPr lang="ko-KR" altLang="en-US" sz="2000" dirty="0" smtClean="0"/>
              <a:t> 있습니다．</a:t>
            </a:r>
          </a:p>
          <a:p>
            <a:pPr lvl="1"/>
            <a:r>
              <a:rPr lang="ko-KR" altLang="en-US" sz="2000" dirty="0" smtClean="0"/>
              <a:t>또한 이 역기전력은 </a:t>
            </a:r>
            <a:r>
              <a:rPr lang="ko-KR" altLang="en-US" sz="2000" dirty="0" err="1" smtClean="0"/>
              <a:t>노이즈로</a:t>
            </a:r>
            <a:r>
              <a:rPr lang="ko-KR" altLang="en-US" sz="2000" dirty="0" smtClean="0"/>
              <a:t> 작용하여 주변 회로의 </a:t>
            </a:r>
            <a:r>
              <a:rPr lang="ko-KR" altLang="en-US" sz="2000" dirty="0" err="1" smtClean="0"/>
              <a:t>오동작을</a:t>
            </a:r>
            <a:r>
              <a:rPr lang="ko-KR" altLang="en-US" sz="2000" dirty="0" smtClean="0"/>
              <a:t> 유발 할 수도 있습니다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따라서 이것을 방지하기 위해 다음 그림과 같이 다이오드를 코일의 양단에 병렬에 </a:t>
            </a:r>
            <a:r>
              <a:rPr lang="ko-KR" altLang="en-US" sz="2000" dirty="0" err="1" smtClean="0"/>
              <a:t>접속합니</a:t>
            </a:r>
            <a:endParaRPr lang="ko-KR" altLang="en-US" sz="2000" dirty="0" smtClean="0"/>
          </a:p>
          <a:p>
            <a:pPr lvl="1"/>
            <a:r>
              <a:rPr lang="ko-KR" altLang="en-US" sz="2000" dirty="0" smtClean="0"/>
              <a:t>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또한 이 다이오드는 최대한 코일에 가까운 위치에 붙여서 역 </a:t>
            </a:r>
            <a:r>
              <a:rPr lang="ko-KR" altLang="en-US" sz="2000" dirty="0" err="1" smtClean="0"/>
              <a:t>기전력을</a:t>
            </a:r>
            <a:r>
              <a:rPr lang="ko-KR" altLang="en-US" sz="2000" dirty="0" smtClean="0"/>
              <a:t> 흡수시켜야 합니다</a:t>
            </a:r>
            <a:r>
              <a:rPr lang="en-US" altLang="ko-KR" sz="2000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4796010"/>
            <a:ext cx="2662321" cy="1940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Transistor-</a:t>
            </a:r>
            <a:r>
              <a:rPr lang="ko-KR" altLang="en-US" dirty="0" smtClean="0"/>
              <a:t> 전압레벨 변환 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067944" y="1484784"/>
            <a:ext cx="4618856" cy="4522507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sz="2000" dirty="0" smtClean="0"/>
              <a:t>각종 </a:t>
            </a:r>
            <a:r>
              <a:rPr lang="ko-KR" altLang="en-US" sz="2000" dirty="0" err="1" smtClean="0"/>
              <a:t>센서류는</a:t>
            </a:r>
            <a:r>
              <a:rPr lang="ko-KR" altLang="en-US" sz="2000" dirty="0" smtClean="0"/>
              <a:t> 출력 전압이 낮아서 </a:t>
            </a:r>
            <a:r>
              <a:rPr lang="ko-KR" altLang="en-US" sz="2000" dirty="0" err="1" smtClean="0"/>
              <a:t>디지탈</a:t>
            </a:r>
            <a:r>
              <a:rPr lang="ko-KR" altLang="en-US" sz="2000" dirty="0" smtClean="0"/>
              <a:t> 회로에 직접입력으로 사용하기 부적절한 경우가 많으며 이때 트랜지스터로 전압레벨을 증폭하여 사용합니다</a:t>
            </a:r>
            <a:r>
              <a:rPr lang="en-US" altLang="ko-KR" sz="2000" dirty="0" smtClean="0"/>
              <a:t>. 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2000" dirty="0" smtClean="0"/>
              <a:t>이때는 결국 직류전압증폭기로 사용하는 것이 되기 때문에 본래의 기본증폭 회로로 구성하면 되나 </a:t>
            </a:r>
            <a:r>
              <a:rPr lang="en-US" altLang="ko-KR" sz="2000" dirty="0" smtClean="0"/>
              <a:t>On/Off</a:t>
            </a:r>
            <a:r>
              <a:rPr lang="ko-KR" altLang="en-US" sz="2000" dirty="0" smtClean="0"/>
              <a:t>를 판정하는 정도면 족하기 때문에 회로를 </a:t>
            </a:r>
            <a:r>
              <a:rPr lang="ko-KR" altLang="en-US" sz="2000" dirty="0" err="1" smtClean="0"/>
              <a:t>간략화</a:t>
            </a:r>
            <a:r>
              <a:rPr lang="ko-KR" altLang="en-US" sz="2000" dirty="0" smtClean="0"/>
              <a:t> 할 수 있습니다</a:t>
            </a:r>
            <a:r>
              <a:rPr lang="en-US" altLang="ko-KR" sz="2000" dirty="0" smtClean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2000" dirty="0" smtClean="0"/>
              <a:t>실제로 사용하는 회로는 그림과 같이 되며 입력으로 사용된 센서의 출력 전압이 평상시는 거의 </a:t>
            </a:r>
            <a:r>
              <a:rPr lang="en-US" altLang="ko-KR" sz="2000" dirty="0" smtClean="0"/>
              <a:t>0V</a:t>
            </a:r>
            <a:r>
              <a:rPr lang="ko-KR" altLang="en-US" sz="2000" dirty="0" smtClean="0"/>
              <a:t>이고 검출시에 </a:t>
            </a:r>
            <a:r>
              <a:rPr lang="en-US" altLang="ko-KR" sz="2000" dirty="0" smtClean="0"/>
              <a:t>0.6V </a:t>
            </a:r>
            <a:r>
              <a:rPr lang="ko-KR" altLang="en-US" sz="2000" dirty="0" err="1" smtClean="0"/>
              <a:t>이상일때와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0.6V </a:t>
            </a:r>
            <a:r>
              <a:rPr lang="ko-KR" altLang="en-US" sz="2000" dirty="0" smtClean="0"/>
              <a:t>이하 일 때 회로가 조금 다르게 됩니다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017" y="2060848"/>
            <a:ext cx="3545633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Transistor-</a:t>
            </a:r>
            <a:r>
              <a:rPr lang="ko-KR" altLang="en-US" dirty="0" smtClean="0"/>
              <a:t> 전압레벨 변환 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067944" y="1484784"/>
            <a:ext cx="4618856" cy="504056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500" dirty="0" smtClean="0"/>
              <a:t>(a)</a:t>
            </a:r>
            <a:r>
              <a:rPr lang="ko-KR" altLang="en-US" sz="1500" dirty="0" smtClean="0"/>
              <a:t>의 회로에서 센서의 출력이 평상시 </a:t>
            </a:r>
            <a:r>
              <a:rPr lang="en-US" altLang="ko-KR" sz="1500" dirty="0" smtClean="0"/>
              <a:t>0V</a:t>
            </a:r>
            <a:r>
              <a:rPr lang="ko-KR" altLang="en-US" sz="1500" dirty="0" smtClean="0"/>
              <a:t>에 가깝기 때문에 트랜지스터는 </a:t>
            </a:r>
            <a:r>
              <a:rPr lang="en-US" altLang="ko-KR" sz="1500" dirty="0" smtClean="0"/>
              <a:t>Off </a:t>
            </a:r>
            <a:r>
              <a:rPr lang="ko-KR" altLang="en-US" sz="1500" dirty="0" smtClean="0"/>
              <a:t>되어 디지털 </a:t>
            </a:r>
            <a:r>
              <a:rPr lang="en-US" altLang="ko-KR" sz="1500" dirty="0" smtClean="0"/>
              <a:t>IC</a:t>
            </a:r>
            <a:r>
              <a:rPr lang="ko-KR" altLang="en-US" sz="1500" dirty="0" smtClean="0"/>
              <a:t>의 입력은 거의 전원전압에 가까워저서 </a:t>
            </a:r>
            <a:r>
              <a:rPr lang="en-US" altLang="ko-KR" sz="1500" dirty="0" smtClean="0"/>
              <a:t>High</a:t>
            </a:r>
            <a:r>
              <a:rPr lang="ko-KR" altLang="en-US" sz="1500" dirty="0" smtClean="0"/>
              <a:t>로 되고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센서 </a:t>
            </a:r>
            <a:r>
              <a:rPr lang="ko-KR" altLang="en-US" sz="1500" dirty="0" err="1" smtClean="0"/>
              <a:t>검출시에</a:t>
            </a:r>
            <a:r>
              <a:rPr lang="ko-KR" altLang="en-US" sz="1500" dirty="0" smtClean="0"/>
              <a:t> 출력이 </a:t>
            </a:r>
            <a:r>
              <a:rPr lang="en-US" altLang="ko-KR" sz="1500" dirty="0" smtClean="0"/>
              <a:t>0.6V </a:t>
            </a:r>
            <a:r>
              <a:rPr lang="ko-KR" altLang="en-US" sz="1500" dirty="0" smtClean="0"/>
              <a:t>이상이 되면 트랜지스터가 </a:t>
            </a:r>
            <a:r>
              <a:rPr lang="en-US" altLang="ko-KR" sz="1500" dirty="0" smtClean="0"/>
              <a:t>On</a:t>
            </a:r>
            <a:r>
              <a:rPr lang="ko-KR" altLang="en-US" sz="1500" dirty="0" smtClean="0"/>
              <a:t>으로 되어 </a:t>
            </a:r>
            <a:r>
              <a:rPr lang="ko-KR" altLang="en-US" sz="1500" dirty="0" err="1" smtClean="0"/>
              <a:t>디지탈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IC</a:t>
            </a:r>
            <a:r>
              <a:rPr lang="ko-KR" altLang="en-US" sz="1500" dirty="0" smtClean="0"/>
              <a:t>의 입력은 거의 </a:t>
            </a:r>
            <a:r>
              <a:rPr lang="en-US" altLang="ko-KR" sz="1500" dirty="0" smtClean="0"/>
              <a:t>0V</a:t>
            </a:r>
            <a:r>
              <a:rPr lang="ko-KR" altLang="en-US" sz="1500" dirty="0" smtClean="0"/>
              <a:t>가 되고 </a:t>
            </a:r>
            <a:r>
              <a:rPr lang="en-US" altLang="ko-KR" sz="1500" dirty="0" smtClean="0"/>
              <a:t>Low</a:t>
            </a:r>
            <a:r>
              <a:rPr lang="ko-KR" altLang="en-US" sz="1500" dirty="0" smtClean="0"/>
              <a:t>로 됩니다</a:t>
            </a:r>
            <a:r>
              <a:rPr lang="en-US" altLang="ko-KR" sz="1500" dirty="0" smtClean="0"/>
              <a:t>. </a:t>
            </a:r>
          </a:p>
          <a:p>
            <a:pPr>
              <a:buFont typeface="Wingdings" pitchFamily="2" charset="2"/>
              <a:buChar char="v"/>
            </a:pPr>
            <a:r>
              <a:rPr lang="en-US" altLang="ko-KR" sz="1500" dirty="0" smtClean="0"/>
              <a:t>R1</a:t>
            </a:r>
            <a:r>
              <a:rPr lang="ko-KR" altLang="en-US" sz="1500" dirty="0" smtClean="0"/>
              <a:t>과 </a:t>
            </a:r>
            <a:r>
              <a:rPr lang="en-US" altLang="ko-KR" sz="1500" dirty="0" err="1" smtClean="0"/>
              <a:t>Rc</a:t>
            </a:r>
            <a:r>
              <a:rPr lang="ko-KR" altLang="en-US" sz="1500" dirty="0" smtClean="0"/>
              <a:t>의 저항치 결정방법은 먼저 </a:t>
            </a:r>
            <a:r>
              <a:rPr lang="en-US" altLang="ko-KR" sz="1500" dirty="0" err="1" smtClean="0"/>
              <a:t>Rc</a:t>
            </a:r>
            <a:r>
              <a:rPr lang="ko-KR" altLang="en-US" sz="1500" dirty="0" smtClean="0"/>
              <a:t>는 디지탈 </a:t>
            </a:r>
            <a:r>
              <a:rPr lang="en-US" altLang="ko-KR" sz="1500" dirty="0" smtClean="0"/>
              <a:t>IC</a:t>
            </a:r>
            <a:r>
              <a:rPr lang="ko-KR" altLang="en-US" sz="1500" dirty="0" smtClean="0"/>
              <a:t>의 입력전류는 수 </a:t>
            </a:r>
            <a:r>
              <a:rPr lang="en-US" altLang="ko-KR" sz="1500" dirty="0" smtClean="0"/>
              <a:t>10μA </a:t>
            </a:r>
            <a:r>
              <a:rPr lang="ko-KR" altLang="en-US" sz="1500" dirty="0" err="1" smtClean="0"/>
              <a:t>이하이기때문에</a:t>
            </a:r>
            <a:r>
              <a:rPr lang="ko-KR" altLang="en-US" sz="1500" dirty="0" smtClean="0"/>
              <a:t> 트랜지스터가 </a:t>
            </a:r>
            <a:r>
              <a:rPr lang="en-US" altLang="ko-KR" sz="1500" dirty="0" smtClean="0"/>
              <a:t>Off</a:t>
            </a:r>
            <a:r>
              <a:rPr lang="ko-KR" altLang="en-US" sz="1500" dirty="0" smtClean="0"/>
              <a:t>되었을 때 </a:t>
            </a:r>
            <a:r>
              <a:rPr lang="en-US" altLang="ko-KR" sz="1500" dirty="0" err="1" smtClean="0"/>
              <a:t>Rc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를 경유하여 </a:t>
            </a:r>
            <a:r>
              <a:rPr lang="ko-KR" altLang="en-US" sz="1500" dirty="0" err="1" smtClean="0"/>
              <a:t>디지탈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IC</a:t>
            </a:r>
            <a:r>
              <a:rPr lang="ko-KR" altLang="en-US" sz="1500" dirty="0" smtClean="0"/>
              <a:t>에 전류가 흐를 수 있도록 수 </a:t>
            </a:r>
            <a:r>
              <a:rPr lang="en-US" altLang="ko-KR" sz="1500" dirty="0" smtClean="0"/>
              <a:t>10KΩ </a:t>
            </a:r>
            <a:r>
              <a:rPr lang="ko-KR" altLang="en-US" sz="1500" dirty="0" smtClean="0"/>
              <a:t>이하의 저항이면 적당하며 보통은 </a:t>
            </a:r>
            <a:r>
              <a:rPr lang="en-US" altLang="ko-KR" sz="1500" dirty="0" smtClean="0"/>
              <a:t>5KΩ∼20KΩ </a:t>
            </a:r>
            <a:r>
              <a:rPr lang="ko-KR" altLang="en-US" sz="1500" dirty="0" smtClean="0"/>
              <a:t>정도가 쓰여집니다</a:t>
            </a:r>
            <a:r>
              <a:rPr lang="en-US" altLang="ko-KR" sz="1500" dirty="0" smtClean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altLang="ko-KR" sz="1500" dirty="0" smtClean="0"/>
              <a:t>R1</a:t>
            </a:r>
            <a:r>
              <a:rPr lang="ko-KR" altLang="en-US" sz="1500" dirty="0" smtClean="0"/>
              <a:t>은 센서의 출력 전류에 의하여 결정되며 너무 작게 하면 센서에 무리를 주어 감도가 떨어질수 있습니다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대부분은 수</a:t>
            </a:r>
            <a:r>
              <a:rPr lang="en-US" altLang="ko-KR" sz="1500" dirty="0" smtClean="0"/>
              <a:t>10KΩ </a:t>
            </a:r>
            <a:r>
              <a:rPr lang="ko-KR" altLang="en-US" sz="1500" dirty="0" smtClean="0"/>
              <a:t>정도면 적당하며 일반적으로 </a:t>
            </a:r>
            <a:r>
              <a:rPr lang="en-US" altLang="ko-KR" sz="1500" dirty="0" smtClean="0"/>
              <a:t>10KΩ ~ 50KΩ </a:t>
            </a:r>
            <a:r>
              <a:rPr lang="ko-KR" altLang="en-US" sz="1500" dirty="0" smtClean="0"/>
              <a:t>정도가 쓰여지지만 센서의 규격에 최적 </a:t>
            </a:r>
            <a:r>
              <a:rPr lang="ko-KR" altLang="en-US" sz="1500" dirty="0" err="1" smtClean="0"/>
              <a:t>부하저항치가</a:t>
            </a:r>
            <a:r>
              <a:rPr lang="ko-KR" altLang="en-US" sz="1500" dirty="0" smtClean="0"/>
              <a:t> 있으면 </a:t>
            </a:r>
            <a:r>
              <a:rPr lang="ko-KR" altLang="en-US" sz="1500" dirty="0" err="1" smtClean="0"/>
              <a:t>그에따른</a:t>
            </a:r>
            <a:r>
              <a:rPr lang="ko-KR" altLang="en-US" sz="1500" dirty="0" smtClean="0"/>
              <a:t> 저항치를 사용하며 이때는 센서의 부하는 </a:t>
            </a:r>
            <a:r>
              <a:rPr lang="en-US" altLang="ko-KR" sz="1500" dirty="0" smtClean="0"/>
              <a:t>R1</a:t>
            </a:r>
            <a:r>
              <a:rPr lang="ko-KR" altLang="en-US" sz="1500" dirty="0" smtClean="0"/>
              <a:t>과 트랜지스터의 입력 저항이 병렬이 되므로 이점도 주의하여 결정해야 합니다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참고로 트랜지스터의 입력저항은 수 </a:t>
            </a:r>
            <a:r>
              <a:rPr lang="en-US" altLang="ko-KR" sz="1500" dirty="0" smtClean="0"/>
              <a:t>10KΩ</a:t>
            </a:r>
            <a:r>
              <a:rPr lang="ko-KR" altLang="en-US" sz="1500" dirty="0" smtClean="0"/>
              <a:t>정도 입니다．</a:t>
            </a:r>
            <a:endParaRPr lang="ko-KR" altLang="en-US" sz="15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017" y="2060848"/>
            <a:ext cx="3545633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Transistor-</a:t>
            </a:r>
            <a:r>
              <a:rPr lang="ko-KR" altLang="en-US" dirty="0" smtClean="0"/>
              <a:t> 전압레벨 변환 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067944" y="1484784"/>
            <a:ext cx="4618856" cy="504056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600" dirty="0" smtClean="0"/>
              <a:t>(b) </a:t>
            </a:r>
            <a:r>
              <a:rPr lang="ko-KR" altLang="en-US" sz="1600" dirty="0" smtClean="0"/>
              <a:t>회로에서 저항치의 결정 방법은 </a:t>
            </a:r>
            <a:r>
              <a:rPr lang="en-US" altLang="ko-KR" sz="1600" dirty="0" smtClean="0"/>
              <a:t>R1</a:t>
            </a:r>
            <a:r>
              <a:rPr lang="ko-KR" altLang="en-US" sz="1600" dirty="0" smtClean="0"/>
              <a:t>과 </a:t>
            </a:r>
            <a:r>
              <a:rPr lang="en-US" altLang="ko-KR" sz="1600" dirty="0" err="1" smtClean="0"/>
              <a:t>Rc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(a)</a:t>
            </a:r>
            <a:r>
              <a:rPr lang="ko-KR" altLang="en-US" sz="1600" dirty="0" smtClean="0"/>
              <a:t>와 같지만 </a:t>
            </a:r>
            <a:r>
              <a:rPr lang="en-US" altLang="ko-KR" sz="1600" dirty="0" smtClean="0"/>
              <a:t>R2</a:t>
            </a:r>
            <a:r>
              <a:rPr lang="ko-KR" altLang="en-US" sz="1600" dirty="0" smtClean="0"/>
              <a:t>는 수 </a:t>
            </a:r>
            <a:r>
              <a:rPr lang="en-US" altLang="ko-KR" sz="1600" dirty="0" smtClean="0"/>
              <a:t>10KΩ</a:t>
            </a:r>
            <a:r>
              <a:rPr lang="ko-KR" altLang="en-US" sz="1600" dirty="0" smtClean="0"/>
              <a:t>의 가변저항을 사용하여 평상시에 트랜지스터가 </a:t>
            </a:r>
            <a:r>
              <a:rPr lang="en-US" altLang="ko-KR" sz="1600" dirty="0" smtClean="0"/>
              <a:t>Off</a:t>
            </a:r>
            <a:r>
              <a:rPr lang="ko-KR" altLang="en-US" sz="1600" dirty="0" smtClean="0"/>
              <a:t>되고 </a:t>
            </a:r>
            <a:r>
              <a:rPr lang="ko-KR" altLang="en-US" sz="1600" dirty="0" err="1" smtClean="0"/>
              <a:t>센서감지시에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On</a:t>
            </a:r>
            <a:r>
              <a:rPr lang="ko-KR" altLang="en-US" sz="1600" dirty="0" smtClean="0"/>
              <a:t>으로 되도록 조정하는 것이 필요합니다．이때 </a:t>
            </a:r>
            <a:r>
              <a:rPr lang="en-US" altLang="ko-KR" sz="1600" dirty="0" smtClean="0"/>
              <a:t>R1 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R2</a:t>
            </a:r>
            <a:r>
              <a:rPr lang="ko-KR" altLang="en-US" sz="1600" dirty="0" smtClean="0"/>
              <a:t>의 비가 </a:t>
            </a:r>
            <a:r>
              <a:rPr lang="en-US" altLang="ko-KR" sz="1600" dirty="0" smtClean="0"/>
              <a:t>0.6</a:t>
            </a:r>
            <a:r>
              <a:rPr lang="ko-KR" altLang="en-US" sz="1600" dirty="0" smtClean="0"/>
              <a:t>대 </a:t>
            </a:r>
            <a:r>
              <a:rPr lang="en-US" altLang="ko-KR" sz="1600" dirty="0" err="1" smtClean="0"/>
              <a:t>Vcc</a:t>
            </a:r>
            <a:r>
              <a:rPr lang="ko-KR" altLang="en-US" sz="1600" dirty="0" smtClean="0"/>
              <a:t>의 비와 거의 같은 정도가 되도록 하는 것이 좋습니다</a:t>
            </a:r>
            <a:r>
              <a:rPr lang="en-US" altLang="ko-KR" sz="1600" dirty="0" smtClean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altLang="ko-KR" sz="1600" dirty="0" smtClean="0"/>
              <a:t>R1 </a:t>
            </a:r>
            <a:r>
              <a:rPr lang="ko-KR" altLang="en-US" sz="1600" dirty="0" smtClean="0"/>
              <a:t>과 트랜지스터 입력저항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수 </a:t>
            </a:r>
            <a:r>
              <a:rPr lang="en-US" altLang="ko-KR" sz="1600" dirty="0" smtClean="0"/>
              <a:t>10KΩ)</a:t>
            </a:r>
            <a:r>
              <a:rPr lang="ko-KR" altLang="en-US" sz="1600" dirty="0" smtClean="0"/>
              <a:t>의 병렬 저항이 센서의 부하가 되기 때문에 센서의 부하 드라이브 능력을 넘지 않게 </a:t>
            </a:r>
            <a:r>
              <a:rPr lang="en-US" altLang="ko-KR" sz="1600" dirty="0" smtClean="0"/>
              <a:t>R1 </a:t>
            </a:r>
            <a:r>
              <a:rPr lang="ko-KR" altLang="en-US" sz="1600" dirty="0" smtClean="0"/>
              <a:t>이 수</a:t>
            </a:r>
            <a:r>
              <a:rPr lang="en-US" altLang="ko-KR" sz="1600" dirty="0" smtClean="0"/>
              <a:t>KΩ (</a:t>
            </a:r>
            <a:r>
              <a:rPr lang="ko-KR" altLang="en-US" sz="1600" dirty="0" smtClean="0"/>
              <a:t>많게는 </a:t>
            </a:r>
            <a:r>
              <a:rPr lang="en-US" altLang="ko-KR" sz="1600" dirty="0" smtClean="0"/>
              <a:t>2KΩ~ 5KΩ</a:t>
            </a:r>
            <a:r>
              <a:rPr lang="ko-KR" altLang="en-US" sz="1600" dirty="0" smtClean="0"/>
              <a:t>정도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이 되도록 합니다</a:t>
            </a:r>
            <a:r>
              <a:rPr lang="en-US" altLang="ko-KR" sz="1600" dirty="0" smtClean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1600" dirty="0" smtClean="0"/>
              <a:t>센서의 출력 신호가 １</a:t>
            </a:r>
            <a:r>
              <a:rPr lang="en-US" altLang="ko-KR" sz="1600" dirty="0" err="1" smtClean="0"/>
              <a:t>msec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이하의 짧은 </a:t>
            </a:r>
            <a:r>
              <a:rPr lang="ko-KR" altLang="en-US" sz="1600" dirty="0" err="1" smtClean="0"/>
              <a:t>펄스일때는</a:t>
            </a:r>
            <a:r>
              <a:rPr lang="ko-KR" altLang="en-US" sz="1600" dirty="0" smtClean="0"/>
              <a:t> 사용할 트랜지스터의 주파수 특성을 고려할 필요가 있지만 그 이외에는 주파수 특성을 걱정할 필요가 없으며 사용전압과 전류 </a:t>
            </a:r>
            <a:r>
              <a:rPr lang="ko-KR" altLang="en-US" sz="1600" dirty="0" err="1" smtClean="0"/>
              <a:t>증폭율이</a:t>
            </a:r>
            <a:r>
              <a:rPr lang="ko-KR" altLang="en-US" sz="1600" dirty="0" smtClean="0"/>
              <a:t> 적당한 것을 사용하면 </a:t>
            </a:r>
            <a:r>
              <a:rPr lang="ko-KR" altLang="en-US" sz="1600" dirty="0" err="1" smtClean="0"/>
              <a:t>좋을것입니다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출력전류는 </a:t>
            </a:r>
            <a:r>
              <a:rPr lang="ko-KR" altLang="en-US" sz="1600" dirty="0" err="1" smtClean="0"/>
              <a:t>디지탈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IC</a:t>
            </a:r>
            <a:r>
              <a:rPr lang="ko-KR" altLang="en-US" sz="1600" dirty="0" smtClean="0"/>
              <a:t>정도라면 수 </a:t>
            </a:r>
            <a:r>
              <a:rPr lang="en-US" altLang="ko-KR" sz="1600" dirty="0" smtClean="0"/>
              <a:t>10μA </a:t>
            </a:r>
            <a:r>
              <a:rPr lang="ko-KR" altLang="en-US" sz="1600" dirty="0" smtClean="0"/>
              <a:t>정도면 충분하기 때문에 걱정하지 않아도 될 것입니다</a:t>
            </a:r>
            <a:r>
              <a:rPr lang="en-US" altLang="ko-KR" sz="1600" dirty="0" smtClean="0"/>
              <a:t>.</a:t>
            </a:r>
            <a:endParaRPr lang="ko-KR" altLang="en-US" sz="15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3" y="2060848"/>
            <a:ext cx="3549191" cy="2753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Transistor </a:t>
            </a:r>
            <a:r>
              <a:rPr lang="en-US" altLang="ko-KR" sz="4000" dirty="0" smtClean="0"/>
              <a:t>–</a:t>
            </a:r>
            <a:r>
              <a:rPr lang="ko-KR" altLang="en-US" sz="4000" dirty="0" smtClean="0"/>
              <a:t> </a:t>
            </a:r>
            <a:r>
              <a:rPr lang="ko-KR" altLang="en-US" sz="3600" dirty="0" smtClean="0"/>
              <a:t>아날로그 회로에서 사용법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아날로그 신호를 증폭하기 위한 기본 회로는 대부분 </a:t>
            </a:r>
            <a:r>
              <a:rPr lang="ko-KR" altLang="en-US" dirty="0" err="1" smtClean="0"/>
              <a:t>이미터</a:t>
            </a:r>
            <a:r>
              <a:rPr lang="ko-KR" altLang="en-US" dirty="0" smtClean="0"/>
              <a:t> 접지 회로를 사용하며 최대한 깨끗하게 입력 신호를 증폭하도록 해야 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sz="2000" dirty="0" smtClean="0"/>
              <a:t>그 기본회로는 다음 그림과 같으며 회로정수의 결정방법은 아래와 같은 순서로 행합니다．</a:t>
            </a:r>
          </a:p>
          <a:p>
            <a:pPr lvl="1"/>
            <a:r>
              <a:rPr lang="ko-KR" altLang="en-US" sz="2000" dirty="0" smtClean="0"/>
              <a:t>여기로 미리 사용할 전원전압（</a:t>
            </a:r>
            <a:r>
              <a:rPr lang="en-US" altLang="ko-KR" sz="2000" dirty="0" err="1" smtClean="0"/>
              <a:t>Vcc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은 정해 있는 것으로 하고 사용할 트랜지스터의 전류 증폭율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hfe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은 </a:t>
            </a:r>
            <a:r>
              <a:rPr lang="en-US" altLang="ko-KR" sz="2000" dirty="0" smtClean="0"/>
              <a:t>100</a:t>
            </a:r>
            <a:r>
              <a:rPr lang="ko-KR" altLang="en-US" sz="2000" dirty="0" smtClean="0"/>
              <a:t>으로 가정합니다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트랜지스터의 </a:t>
            </a:r>
            <a:r>
              <a:rPr lang="ko-KR" altLang="en-US" sz="2000" dirty="0" err="1" smtClean="0"/>
              <a:t>선정시는</a:t>
            </a:r>
            <a:r>
              <a:rPr lang="ko-KR" altLang="en-US" sz="2000" dirty="0" smtClean="0"/>
              <a:t> 주파수 특성이 중요하고 이득 대역폭 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fT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이 높은것을 사용할 필요가 있습니다．</a:t>
            </a:r>
            <a:endParaRPr lang="en-US" altLang="ko-KR" sz="2000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예：</a:t>
            </a:r>
          </a:p>
          <a:p>
            <a:pPr lvl="1"/>
            <a:r>
              <a:rPr lang="en-US" altLang="ko-KR" dirty="0" err="1" smtClean="0"/>
              <a:t>fT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200MHz </a:t>
            </a:r>
            <a:r>
              <a:rPr lang="ko-KR" altLang="en-US" dirty="0" smtClean="0"/>
              <a:t>이고 </a:t>
            </a:r>
            <a:r>
              <a:rPr lang="en-US" altLang="ko-KR" dirty="0" err="1" smtClean="0"/>
              <a:t>hfe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이라면，</a:t>
            </a:r>
            <a:r>
              <a:rPr lang="en-US" altLang="ko-KR" dirty="0" smtClean="0"/>
              <a:t>200MHz ÷ 100 = 2MHz </a:t>
            </a:r>
            <a:r>
              <a:rPr lang="ko-KR" altLang="en-US" dirty="0" smtClean="0"/>
              <a:t>로 되어 실제로 사용할 수 있는 주파수는 ２</a:t>
            </a:r>
            <a:r>
              <a:rPr lang="en-US" altLang="ko-KR" dirty="0" smtClean="0"/>
              <a:t>MHz </a:t>
            </a:r>
            <a:r>
              <a:rPr lang="ko-KR" altLang="en-US" dirty="0" smtClean="0"/>
              <a:t>정도가 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따라서 </a:t>
            </a:r>
            <a:r>
              <a:rPr lang="en-US" altLang="ko-KR" dirty="0" smtClean="0"/>
              <a:t>10MHz </a:t>
            </a:r>
            <a:r>
              <a:rPr lang="ko-KR" altLang="en-US" dirty="0" smtClean="0"/>
              <a:t>이상의 주파수로 사용하려면 </a:t>
            </a:r>
            <a:r>
              <a:rPr lang="en-US" altLang="ko-KR" dirty="0" smtClean="0"/>
              <a:t>ft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1GHz </a:t>
            </a:r>
            <a:r>
              <a:rPr lang="ko-KR" altLang="en-US" dirty="0" smtClean="0"/>
              <a:t>이상이 필요하게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Transistor </a:t>
            </a:r>
            <a:r>
              <a:rPr lang="en-US" altLang="ko-KR" sz="4000" dirty="0" smtClean="0"/>
              <a:t>–</a:t>
            </a:r>
            <a:r>
              <a:rPr lang="ko-KR" altLang="en-US" sz="4000" dirty="0" smtClean="0"/>
              <a:t> </a:t>
            </a:r>
            <a:r>
              <a:rPr lang="ko-KR" altLang="en-US" sz="3600" dirty="0" smtClean="0"/>
              <a:t>아날로그 회로에서 사용법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067944" y="1484784"/>
            <a:ext cx="4618856" cy="452250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000" dirty="0" smtClean="0"/>
              <a:t>1. </a:t>
            </a:r>
            <a:r>
              <a:rPr lang="ko-KR" altLang="en-US" sz="2000" dirty="0" err="1" smtClean="0"/>
              <a:t>컬렉터</a:t>
            </a:r>
            <a:r>
              <a:rPr lang="ko-KR" altLang="en-US" sz="2000" dirty="0" smtClean="0"/>
              <a:t> 저항（</a:t>
            </a:r>
            <a:r>
              <a:rPr lang="en-US" altLang="ko-KR" sz="2000" dirty="0" err="1" smtClean="0"/>
              <a:t>Rc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의 결정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r>
              <a:rPr lang="ko-KR" altLang="en-US" sz="1600" dirty="0" smtClean="0"/>
              <a:t>이것은 부하전류（</a:t>
            </a:r>
            <a:r>
              <a:rPr lang="en-US" altLang="ko-KR" sz="1600" dirty="0" err="1" smtClean="0"/>
              <a:t>Ic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고려해서 결정해야 합니다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파워가 필요한 </a:t>
            </a:r>
            <a:r>
              <a:rPr lang="ko-KR" altLang="en-US" sz="1600" dirty="0" err="1" smtClean="0"/>
              <a:t>드라이브일때는</a:t>
            </a:r>
            <a:r>
              <a:rPr lang="ko-KR" altLang="en-US" sz="1600" dirty="0" smtClean="0"/>
              <a:t> 수 １００ｍ</a:t>
            </a:r>
            <a:r>
              <a:rPr lang="en-US" altLang="ko-KR" sz="1600" dirty="0" smtClean="0"/>
              <a:t>A </a:t>
            </a:r>
            <a:r>
              <a:rPr lang="ko-KR" altLang="en-US" sz="1600" dirty="0" smtClean="0"/>
              <a:t>정도가 필요하며 통상은 수 ｍ</a:t>
            </a:r>
            <a:r>
              <a:rPr lang="en-US" altLang="ko-KR" sz="1600" dirty="0" smtClean="0"/>
              <a:t>A ~ </a:t>
            </a:r>
            <a:r>
              <a:rPr lang="ko-KR" altLang="en-US" sz="1600" dirty="0" smtClean="0"/>
              <a:t>수 １０ｍ</a:t>
            </a:r>
            <a:r>
              <a:rPr lang="en-US" altLang="ko-KR" sz="1600" dirty="0" smtClean="0"/>
              <a:t>A </a:t>
            </a:r>
            <a:r>
              <a:rPr lang="ko-KR" altLang="en-US" sz="1600" dirty="0" smtClean="0"/>
              <a:t>정도가 일반적입니다．</a:t>
            </a:r>
          </a:p>
          <a:p>
            <a:r>
              <a:rPr lang="en-US" altLang="ko-KR" sz="1600" dirty="0" err="1" smtClean="0"/>
              <a:t>Rc</a:t>
            </a:r>
            <a:r>
              <a:rPr lang="ko-KR" altLang="en-US" sz="1600" dirty="0" smtClean="0"/>
              <a:t>는 무신호시 출력전압이 전원 전압의 １／２이 되도록 하면 되며</a:t>
            </a:r>
          </a:p>
          <a:p>
            <a:r>
              <a:rPr lang="en-US" altLang="ko-KR" sz="1600" dirty="0" err="1" smtClean="0"/>
              <a:t>Rc</a:t>
            </a:r>
            <a:r>
              <a:rPr lang="en-US" altLang="ko-KR" sz="1600" dirty="0" smtClean="0"/>
              <a:t> = </a:t>
            </a:r>
            <a:r>
              <a:rPr lang="ko-KR" altLang="en-US" sz="1600" dirty="0" smtClean="0"/>
              <a:t>（</a:t>
            </a:r>
            <a:r>
              <a:rPr lang="en-US" altLang="ko-KR" sz="1600" dirty="0" err="1" smtClean="0"/>
              <a:t>Vcc</a:t>
            </a:r>
            <a:r>
              <a:rPr lang="en-US" altLang="ko-KR" sz="1600" dirty="0" smtClean="0"/>
              <a:t>/2) ÷ </a:t>
            </a:r>
            <a:r>
              <a:rPr lang="en-US" altLang="ko-KR" sz="1600" dirty="0" err="1" smtClean="0"/>
              <a:t>Ic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로 계산하면 구할 수 있습니다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(</a:t>
            </a:r>
            <a:r>
              <a:rPr lang="ko-KR" altLang="en-US" sz="1600" dirty="0" smtClean="0"/>
              <a:t>예：</a:t>
            </a:r>
            <a:r>
              <a:rPr lang="en-US" altLang="ko-KR" sz="1600" dirty="0" err="1" smtClean="0"/>
              <a:t>Vcc</a:t>
            </a:r>
            <a:r>
              <a:rPr lang="en-US" altLang="ko-KR" sz="1600" dirty="0" smtClean="0"/>
              <a:t>=5V </a:t>
            </a:r>
            <a:r>
              <a:rPr lang="en-US" altLang="ko-KR" sz="1600" dirty="0" err="1" smtClean="0"/>
              <a:t>Ic</a:t>
            </a:r>
            <a:r>
              <a:rPr lang="en-US" altLang="ko-KR" sz="1600" dirty="0" smtClean="0"/>
              <a:t>=</a:t>
            </a:r>
            <a:r>
              <a:rPr lang="ko-KR" altLang="en-US" sz="1600" dirty="0" smtClean="0"/>
              <a:t>２</a:t>
            </a:r>
            <a:r>
              <a:rPr lang="en-US" altLang="ko-KR" sz="1600" dirty="0" err="1" smtClean="0"/>
              <a:t>mA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라면 </a:t>
            </a:r>
            <a:r>
              <a:rPr lang="en-US" altLang="ko-KR" sz="1600" dirty="0" err="1" smtClean="0"/>
              <a:t>Rc</a:t>
            </a:r>
            <a:r>
              <a:rPr lang="en-US" altLang="ko-KR" sz="1600" dirty="0" smtClean="0"/>
              <a:t>=1.25KΩ = </a:t>
            </a:r>
            <a:r>
              <a:rPr lang="ko-KR" altLang="en-US" sz="1600" dirty="0" smtClean="0"/>
              <a:t>약</a:t>
            </a:r>
            <a:r>
              <a:rPr lang="en-US" altLang="ko-KR" sz="1600" dirty="0" smtClean="0"/>
              <a:t>1KΩ)</a:t>
            </a:r>
            <a:endParaRPr lang="ko-KR" alt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276872"/>
            <a:ext cx="3927059" cy="2995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Transistor </a:t>
            </a:r>
            <a:r>
              <a:rPr lang="en-US" altLang="ko-KR" sz="4000" dirty="0" smtClean="0"/>
              <a:t>–</a:t>
            </a:r>
            <a:r>
              <a:rPr lang="ko-KR" altLang="en-US" sz="4000" dirty="0" smtClean="0"/>
              <a:t> </a:t>
            </a:r>
            <a:r>
              <a:rPr lang="ko-KR" altLang="en-US" sz="3600" dirty="0" smtClean="0"/>
              <a:t>아날로그 회로에서 사용법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067944" y="1484784"/>
            <a:ext cx="4618856" cy="452250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000" dirty="0" smtClean="0"/>
              <a:t>2. </a:t>
            </a:r>
            <a:r>
              <a:rPr lang="ko-KR" altLang="en-US" sz="2000" dirty="0" err="1" smtClean="0"/>
              <a:t>이미터</a:t>
            </a:r>
            <a:r>
              <a:rPr lang="ko-KR" altLang="en-US" sz="2000" dirty="0" smtClean="0"/>
              <a:t> 저항（</a:t>
            </a:r>
            <a:r>
              <a:rPr lang="en-US" altLang="ko-KR" sz="2000" dirty="0" smtClean="0"/>
              <a:t>Re</a:t>
            </a:r>
            <a:r>
              <a:rPr lang="ko-KR" altLang="en-US" sz="2000" dirty="0" smtClean="0"/>
              <a:t>）의 결정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r>
              <a:rPr lang="ko-KR" altLang="en-US" sz="1600" dirty="0" smtClean="0"/>
              <a:t>이 저항은 입력신호가 １</a:t>
            </a:r>
            <a:r>
              <a:rPr lang="en-US" altLang="ko-KR" sz="1600" dirty="0" smtClean="0"/>
              <a:t>V </a:t>
            </a:r>
            <a:r>
              <a:rPr lang="ko-KR" altLang="en-US" sz="1600" dirty="0" smtClean="0"/>
              <a:t>이상이 되어도 출력이 포화하지 않도록 하여 신호를 깨끗하게 증폭 할 수 있도록 합니다</a:t>
            </a:r>
            <a:r>
              <a:rPr lang="en-US" altLang="ko-KR" sz="1600" dirty="0" smtClean="0"/>
              <a:t>. </a:t>
            </a:r>
          </a:p>
          <a:p>
            <a:r>
              <a:rPr lang="ko-KR" altLang="en-US" sz="1600" dirty="0" smtClean="0"/>
              <a:t>값의 결정은 </a:t>
            </a:r>
            <a:r>
              <a:rPr lang="ko-KR" altLang="en-US" sz="1600" dirty="0" err="1" smtClean="0"/>
              <a:t>러프하게</a:t>
            </a:r>
            <a:r>
              <a:rPr lang="ko-KR" altLang="en-US" sz="1600" dirty="0" smtClean="0"/>
              <a:t> 생각해도 좋으며 통상 </a:t>
            </a:r>
            <a:r>
              <a:rPr lang="en-US" altLang="ko-KR" sz="1600" dirty="0" err="1" smtClean="0"/>
              <a:t>Rc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1/5 ∼ 1/10 </a:t>
            </a:r>
            <a:r>
              <a:rPr lang="ko-KR" altLang="en-US" sz="1600" dirty="0" smtClean="0"/>
              <a:t>정도면 족합니다</a:t>
            </a:r>
            <a:r>
              <a:rPr lang="en-US" altLang="ko-KR" sz="1600" dirty="0" smtClean="0"/>
              <a:t>. </a:t>
            </a:r>
          </a:p>
          <a:p>
            <a:pPr>
              <a:buNone/>
            </a:pPr>
            <a:r>
              <a:rPr lang="en-US" altLang="ko-KR" sz="1600" dirty="0" smtClean="0"/>
              <a:t>   (</a:t>
            </a:r>
            <a:r>
              <a:rPr lang="ko-KR" altLang="en-US" sz="1600" dirty="0" smtClean="0"/>
              <a:t>예：</a:t>
            </a:r>
            <a:r>
              <a:rPr lang="en-US" altLang="ko-KR" sz="1600" dirty="0" smtClean="0"/>
              <a:t>1KΩ ÷ 5 = 200Ω</a:t>
            </a:r>
            <a:r>
              <a:rPr lang="ko-KR" altLang="en-US" sz="1600" dirty="0" smtClean="0"/>
              <a:t>）</a:t>
            </a:r>
            <a:endParaRPr lang="ko-KR" alt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276872"/>
            <a:ext cx="3927059" cy="2995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Resistor</a:t>
            </a:r>
          </a:p>
          <a:p>
            <a:r>
              <a:rPr lang="en-US" altLang="ko-KR" dirty="0" smtClean="0"/>
              <a:t>Capacitor…</a:t>
            </a:r>
          </a:p>
          <a:p>
            <a:r>
              <a:rPr lang="en-US" altLang="ko-KR" dirty="0" smtClean="0"/>
              <a:t>Inductor…</a:t>
            </a:r>
          </a:p>
          <a:p>
            <a:r>
              <a:rPr lang="en-US" altLang="ko-KR" dirty="0" smtClean="0"/>
              <a:t>Transistor</a:t>
            </a:r>
          </a:p>
          <a:p>
            <a:r>
              <a:rPr lang="en-US" altLang="ko-KR" dirty="0" smtClean="0"/>
              <a:t>MOSFET</a:t>
            </a:r>
          </a:p>
          <a:p>
            <a:r>
              <a:rPr lang="en-US" altLang="ko-KR" dirty="0" smtClean="0"/>
              <a:t>OP-AMP…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Transistor </a:t>
            </a:r>
            <a:r>
              <a:rPr lang="en-US" altLang="ko-KR" sz="4000" dirty="0" smtClean="0"/>
              <a:t>–</a:t>
            </a:r>
            <a:r>
              <a:rPr lang="ko-KR" altLang="en-US" sz="4000" dirty="0" smtClean="0"/>
              <a:t> </a:t>
            </a:r>
            <a:r>
              <a:rPr lang="ko-KR" altLang="en-US" sz="3600" dirty="0" smtClean="0"/>
              <a:t>아날로그 회로에서 사용법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067944" y="1484784"/>
            <a:ext cx="4618856" cy="4522507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ko-KR" sz="2000" dirty="0" smtClean="0"/>
              <a:t>3. </a:t>
            </a:r>
            <a:r>
              <a:rPr lang="ko-KR" altLang="en-US" sz="2000" dirty="0" smtClean="0"/>
              <a:t>베이스 저항（</a:t>
            </a:r>
            <a:r>
              <a:rPr lang="en-US" altLang="ko-KR" sz="2000" dirty="0" smtClean="0"/>
              <a:t>R1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R2</a:t>
            </a:r>
            <a:r>
              <a:rPr lang="ko-KR" altLang="en-US" sz="2000" dirty="0" smtClean="0"/>
              <a:t>）의 결정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r>
              <a:rPr lang="ko-KR" altLang="en-US" sz="1600" dirty="0" smtClean="0"/>
              <a:t>먼저 필요한 베이스 전압（</a:t>
            </a:r>
            <a:r>
              <a:rPr lang="en-US" altLang="ko-KR" sz="1600" dirty="0" err="1" smtClean="0"/>
              <a:t>Vb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구합니다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무신호시 </a:t>
            </a:r>
            <a:r>
              <a:rPr lang="en-US" altLang="ko-KR" sz="1600" dirty="0" smtClean="0"/>
              <a:t>Re</a:t>
            </a:r>
            <a:r>
              <a:rPr lang="ko-KR" altLang="en-US" sz="1600" dirty="0" smtClean="0"/>
              <a:t>에는 </a:t>
            </a:r>
            <a:r>
              <a:rPr lang="en-US" altLang="ko-KR" sz="1600" dirty="0" err="1" smtClean="0"/>
              <a:t>Ic</a:t>
            </a:r>
            <a:r>
              <a:rPr lang="ko-KR" altLang="en-US" sz="1600" dirty="0" smtClean="0"/>
              <a:t>의 전류가 흐르고 있고 베이스 이미터간 전압은 약 </a:t>
            </a:r>
            <a:r>
              <a:rPr lang="en-US" altLang="ko-KR" sz="1600" dirty="0" smtClean="0"/>
              <a:t>0.6V</a:t>
            </a:r>
            <a:r>
              <a:rPr lang="ko-KR" altLang="en-US" sz="1600" dirty="0" smtClean="0"/>
              <a:t>로 거의 일정하기 때문에 </a:t>
            </a:r>
            <a:r>
              <a:rPr lang="en-US" altLang="ko-KR" sz="1600" dirty="0" err="1" smtClean="0"/>
              <a:t>Vb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Ic×Re</a:t>
            </a:r>
            <a:r>
              <a:rPr lang="ko-KR" altLang="en-US" sz="1600" dirty="0" smtClean="0"/>
              <a:t>＋</a:t>
            </a:r>
            <a:r>
              <a:rPr lang="en-US" altLang="ko-KR" sz="1600" dirty="0" smtClean="0"/>
              <a:t>0.6</a:t>
            </a:r>
            <a:r>
              <a:rPr lang="ko-KR" altLang="en-US" sz="1600" dirty="0" smtClean="0"/>
              <a:t>로 됩니다．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   （예： </a:t>
            </a:r>
            <a:r>
              <a:rPr lang="en-US" altLang="ko-KR" sz="1600" dirty="0" smtClean="0"/>
              <a:t>2mA × 200Ω</a:t>
            </a:r>
            <a:r>
              <a:rPr lang="ko-KR" altLang="en-US" sz="1600" dirty="0" smtClean="0"/>
              <a:t>＋</a:t>
            </a:r>
            <a:r>
              <a:rPr lang="en-US" altLang="ko-KR" sz="1600" dirty="0" smtClean="0"/>
              <a:t>0.6 = 1.0V</a:t>
            </a:r>
            <a:r>
              <a:rPr lang="ko-KR" altLang="en-US" sz="1600" dirty="0" smtClean="0"/>
              <a:t>）</a:t>
            </a:r>
            <a:endParaRPr lang="en-US" altLang="ko-KR" sz="1600" dirty="0" smtClean="0"/>
          </a:p>
          <a:p>
            <a:r>
              <a:rPr lang="ko-KR" altLang="en-US" sz="1600" dirty="0" smtClean="0"/>
              <a:t>다음에 필요한 베이스 전류（</a:t>
            </a:r>
            <a:r>
              <a:rPr lang="en-US" altLang="ko-KR" sz="1600" dirty="0" err="1" smtClean="0"/>
              <a:t>Ib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전류 </a:t>
            </a:r>
            <a:r>
              <a:rPr lang="ko-KR" altLang="en-US" sz="1600" dirty="0" err="1" smtClean="0"/>
              <a:t>증폭율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hfe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 의해 계산하면 </a:t>
            </a:r>
            <a:r>
              <a:rPr lang="en-US" altLang="ko-KR" sz="1600" dirty="0" err="1" smtClean="0"/>
              <a:t>Ib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Ic</a:t>
            </a:r>
            <a:r>
              <a:rPr lang="en-US" altLang="ko-KR" sz="1600" dirty="0" smtClean="0"/>
              <a:t> ÷ </a:t>
            </a:r>
            <a:r>
              <a:rPr lang="en-US" altLang="ko-KR" sz="1600" dirty="0" err="1" smtClean="0"/>
              <a:t>hfe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</a:t>
            </a:r>
            <a:r>
              <a:rPr lang="ko-KR" altLang="en-US" sz="1600" dirty="0" smtClean="0"/>
              <a:t>（예：</a:t>
            </a:r>
            <a:r>
              <a:rPr lang="en-US" altLang="ko-KR" sz="1600" dirty="0" smtClean="0"/>
              <a:t>2mA÷100 = 0.02mA </a:t>
            </a:r>
            <a:r>
              <a:rPr lang="en-US" altLang="ko-KR" sz="1600" dirty="0" err="1" smtClean="0"/>
              <a:t>hfe</a:t>
            </a:r>
            <a:r>
              <a:rPr lang="en-US" altLang="ko-KR" sz="1600" dirty="0" smtClean="0"/>
              <a:t>=100</a:t>
            </a:r>
            <a:r>
              <a:rPr lang="ko-KR" altLang="en-US" sz="1600" dirty="0" smtClean="0"/>
              <a:t>）가 됩니다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여기에서 베이스 저항은 베이스 전류의 １０배 이상의 전류가 흐르게 하여 베이스전류 및 베이스 전압이 변동하지 않도록 하며 </a:t>
            </a:r>
            <a:r>
              <a:rPr lang="en-US" altLang="ko-KR" sz="1600" dirty="0" smtClean="0"/>
              <a:t>R1</a:t>
            </a:r>
            <a:r>
              <a:rPr lang="ko-KR" altLang="en-US" sz="1600" dirty="0" smtClean="0"/>
              <a:t>，</a:t>
            </a:r>
            <a:r>
              <a:rPr lang="en-US" altLang="ko-KR" sz="1600" dirty="0" smtClean="0"/>
              <a:t>R2</a:t>
            </a:r>
            <a:r>
              <a:rPr lang="ko-KR" altLang="en-US" sz="1600" dirty="0" smtClean="0"/>
              <a:t>는 다음과 같이 계산합니다</a:t>
            </a:r>
            <a:r>
              <a:rPr lang="en-US" altLang="ko-KR" sz="1600" dirty="0" smtClean="0"/>
              <a:t>. </a:t>
            </a:r>
          </a:p>
          <a:p>
            <a:pPr>
              <a:buNone/>
            </a:pPr>
            <a:r>
              <a:rPr lang="en-US" altLang="ko-KR" sz="1600" dirty="0" smtClean="0"/>
              <a:t>    </a:t>
            </a:r>
            <a:r>
              <a:rPr lang="pt-BR" altLang="ko-KR" sz="1600" dirty="0" smtClean="0"/>
              <a:t>R1 = </a:t>
            </a:r>
            <a:r>
              <a:rPr lang="ko-KR" altLang="pt-BR" sz="1600" dirty="0" smtClean="0"/>
              <a:t>（</a:t>
            </a:r>
            <a:r>
              <a:rPr lang="pt-BR" altLang="ko-KR" sz="1600" dirty="0" smtClean="0"/>
              <a:t>Vcc - Vb) ÷</a:t>
            </a:r>
            <a:r>
              <a:rPr lang="ko-KR" altLang="pt-BR" sz="1600" dirty="0" smtClean="0"/>
              <a:t>（</a:t>
            </a:r>
            <a:r>
              <a:rPr lang="pt-BR" altLang="ko-KR" sz="1600" dirty="0" smtClean="0"/>
              <a:t>10×Ic</a:t>
            </a:r>
            <a:r>
              <a:rPr lang="ko-KR" altLang="pt-BR" sz="1600" dirty="0" smtClean="0"/>
              <a:t>）</a:t>
            </a:r>
            <a:r>
              <a:rPr lang="pt-BR" altLang="ko-KR" sz="1600" dirty="0" smtClean="0"/>
              <a:t>, </a:t>
            </a:r>
          </a:p>
          <a:p>
            <a:pPr>
              <a:buNone/>
            </a:pPr>
            <a:r>
              <a:rPr lang="pt-BR" altLang="ko-KR" sz="1600" dirty="0" smtClean="0"/>
              <a:t>    R2 = Vb ÷ (10 × Ic)</a:t>
            </a:r>
          </a:p>
          <a:p>
            <a:pPr>
              <a:buNone/>
            </a:pPr>
            <a:r>
              <a:rPr lang="en-US" altLang="ko-KR" sz="1600" dirty="0" smtClean="0"/>
              <a:t>    (</a:t>
            </a:r>
            <a:r>
              <a:rPr lang="ko-KR" altLang="en-US" sz="1600" dirty="0" smtClean="0"/>
              <a:t>예：</a:t>
            </a:r>
            <a:r>
              <a:rPr lang="en-US" altLang="ko-KR" sz="1600" dirty="0" smtClean="0"/>
              <a:t>R1=(5V-1V)÷10×0.02mA=20K</a:t>
            </a:r>
            <a:r>
              <a:rPr lang="el-GR" altLang="ko-KR" sz="1600" dirty="0" smtClean="0"/>
              <a:t>Ω </a:t>
            </a:r>
            <a:r>
              <a:rPr lang="en-US" altLang="ko-KR" sz="1600" dirty="0" smtClean="0"/>
              <a:t>   </a:t>
            </a:r>
          </a:p>
          <a:p>
            <a:pPr>
              <a:buNone/>
            </a:pPr>
            <a:r>
              <a:rPr lang="en-US" altLang="ko-KR" sz="1600" dirty="0" smtClean="0"/>
              <a:t>           R2=1V÷(10×0.02mA)=5K</a:t>
            </a:r>
            <a:r>
              <a:rPr lang="el-GR" altLang="ko-KR" sz="1600" dirty="0" smtClean="0"/>
              <a:t>Ω </a:t>
            </a:r>
            <a:r>
              <a:rPr lang="ko-KR" altLang="el-GR" sz="1600" dirty="0" smtClean="0"/>
              <a:t>）</a:t>
            </a:r>
            <a:endParaRPr lang="ko-KR" alt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276872"/>
            <a:ext cx="3927059" cy="2995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Transistor </a:t>
            </a:r>
            <a:r>
              <a:rPr lang="en-US" altLang="ko-KR" sz="4000" dirty="0" smtClean="0"/>
              <a:t>–</a:t>
            </a:r>
            <a:r>
              <a:rPr lang="ko-KR" altLang="en-US" sz="4000" dirty="0" smtClean="0"/>
              <a:t> </a:t>
            </a:r>
            <a:r>
              <a:rPr lang="ko-KR" altLang="en-US" sz="3600" dirty="0" smtClean="0"/>
              <a:t>아날로그 회로에서 사용법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067944" y="1484784"/>
            <a:ext cx="4618856" cy="452250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000" dirty="0" smtClean="0"/>
              <a:t>4.</a:t>
            </a:r>
            <a:r>
              <a:rPr lang="ko-KR" altLang="en-US" sz="2000" dirty="0" err="1" smtClean="0"/>
              <a:t>커플링</a:t>
            </a:r>
            <a:r>
              <a:rPr lang="ko-KR" altLang="en-US" sz="2000" dirty="0" smtClean="0"/>
              <a:t> 콘덴서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Cin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의 용량결정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r>
              <a:rPr lang="ko-KR" altLang="en-US" sz="1600" dirty="0" smtClean="0"/>
              <a:t>교류신호를 증폭하는 경우는 직류전압과 무관하게 하기 위해 </a:t>
            </a:r>
            <a:r>
              <a:rPr lang="ko-KR" altLang="en-US" sz="1600" dirty="0" err="1" smtClean="0"/>
              <a:t>커플링</a:t>
            </a:r>
            <a:r>
              <a:rPr lang="ko-KR" altLang="en-US" sz="1600" dirty="0" smtClean="0"/>
              <a:t> 콘덴서（</a:t>
            </a:r>
            <a:r>
              <a:rPr lang="en-US" altLang="ko-KR" sz="1600" dirty="0" err="1" smtClean="0"/>
              <a:t>Cin</a:t>
            </a:r>
            <a:r>
              <a:rPr lang="ko-KR" altLang="en-US" sz="1600" dirty="0" smtClean="0"/>
              <a:t>）가 필요해집니다．이 값은 입력신호의 최저 주파수（ｆｃ）에 대하여 충분히 무시할 수 있는 </a:t>
            </a:r>
            <a:r>
              <a:rPr lang="ko-KR" altLang="en-US" sz="1600" dirty="0" err="1" smtClean="0"/>
              <a:t>임피던스가</a:t>
            </a:r>
            <a:r>
              <a:rPr lang="ko-KR" altLang="en-US" sz="1600" dirty="0" smtClean="0"/>
              <a:t> 되도록 해야 합니다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입력용 콘덴서 </a:t>
            </a:r>
            <a:r>
              <a:rPr lang="en-US" altLang="ko-KR" sz="1600" dirty="0" err="1" smtClean="0"/>
              <a:t>Cin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은 트랜지스터의 입력 임피던스를 </a:t>
            </a:r>
            <a:r>
              <a:rPr lang="en-US" altLang="ko-KR" sz="1600" dirty="0" err="1" smtClean="0"/>
              <a:t>Rin</a:t>
            </a:r>
            <a:r>
              <a:rPr lang="ko-KR" altLang="en-US" sz="1600" dirty="0" smtClean="0"/>
              <a:t>이라고 한다면</a:t>
            </a:r>
            <a:endParaRPr lang="en-US" altLang="ko-KR" sz="1600" dirty="0" smtClean="0"/>
          </a:p>
          <a:p>
            <a:r>
              <a:rPr lang="ko-KR" altLang="en-US" sz="1600" dirty="0" smtClean="0"/>
              <a:t>ｆｃ ＞ １</a:t>
            </a:r>
            <a:r>
              <a:rPr lang="en-US" altLang="ko-KR" sz="1600" dirty="0" smtClean="0"/>
              <a:t>÷</a:t>
            </a:r>
            <a:r>
              <a:rPr lang="ko-KR" altLang="en-US" sz="1600" dirty="0" smtClean="0"/>
              <a:t>（</a:t>
            </a:r>
            <a:r>
              <a:rPr lang="en-US" altLang="ko-KR" sz="1600" dirty="0" smtClean="0"/>
              <a:t>2π × </a:t>
            </a:r>
            <a:r>
              <a:rPr lang="en-US" altLang="ko-KR" sz="1600" dirty="0" err="1" smtClean="0"/>
              <a:t>Rin</a:t>
            </a:r>
            <a:r>
              <a:rPr lang="en-US" altLang="ko-KR" sz="1600" dirty="0" smtClean="0"/>
              <a:t> × </a:t>
            </a:r>
            <a:r>
              <a:rPr lang="en-US" altLang="ko-KR" sz="1600" dirty="0" err="1" smtClean="0"/>
              <a:t>Cin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이 되도록 정해야 하며 입력 임피던스 </a:t>
            </a:r>
            <a:r>
              <a:rPr lang="en-US" altLang="ko-KR" sz="1600" dirty="0" err="1" smtClean="0"/>
              <a:t>Rin</a:t>
            </a:r>
            <a:r>
              <a:rPr lang="ko-KR" altLang="en-US" sz="1600" dirty="0" smtClean="0"/>
              <a:t>은 대략 </a:t>
            </a:r>
            <a:r>
              <a:rPr lang="en-US" altLang="ko-KR" sz="1600" dirty="0" smtClean="0"/>
              <a:t>R1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R2</a:t>
            </a:r>
            <a:r>
              <a:rPr lang="ko-KR" altLang="en-US" sz="1600" dirty="0" smtClean="0"/>
              <a:t>의 병렬 저항값이 됩니다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예：ｆｃ</a:t>
            </a:r>
            <a:r>
              <a:rPr lang="ko-KR" altLang="en-US" sz="1600" dirty="0" err="1" smtClean="0"/>
              <a:t>를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20Hz</a:t>
            </a:r>
            <a:r>
              <a:rPr lang="ko-KR" altLang="en-US" sz="1600" dirty="0" smtClean="0"/>
              <a:t>라고 할때 </a:t>
            </a:r>
            <a:r>
              <a:rPr lang="en-US" altLang="ko-KR" sz="1600" dirty="0" err="1" smtClean="0"/>
              <a:t>Cin</a:t>
            </a:r>
            <a:r>
              <a:rPr lang="en-US" altLang="ko-KR" sz="1600" dirty="0" smtClean="0"/>
              <a:t> &gt; </a:t>
            </a:r>
            <a:r>
              <a:rPr lang="ko-KR" altLang="en-US" sz="1600" dirty="0" smtClean="0"/>
              <a:t>１／</a:t>
            </a:r>
            <a:r>
              <a:rPr lang="en-US" altLang="ko-KR" sz="1600" dirty="0" smtClean="0"/>
              <a:t>(6.3 × 4KΩ × 20Hz) = 2μF</a:t>
            </a:r>
          </a:p>
          <a:p>
            <a:r>
              <a:rPr lang="en-US" altLang="ko-KR" sz="1600" dirty="0" smtClean="0"/>
              <a:t>C</a:t>
            </a:r>
            <a:r>
              <a:rPr lang="ko-KR" altLang="en-US" sz="1600" dirty="0" smtClean="0"/>
              <a:t>ｉｎ </a:t>
            </a:r>
            <a:r>
              <a:rPr lang="en-US" altLang="ko-KR" sz="1600" dirty="0" smtClean="0"/>
              <a:t>= 4.7μF </a:t>
            </a:r>
            <a:r>
              <a:rPr lang="ko-KR" altLang="en-US" sz="1600" dirty="0" smtClean="0"/>
              <a:t>정도를 사용하면 좋습니다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）</a:t>
            </a:r>
            <a:endParaRPr lang="ko-KR" alt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276872"/>
            <a:ext cx="3927059" cy="2995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Transistor </a:t>
            </a:r>
            <a:r>
              <a:rPr lang="en-US" altLang="ko-KR" sz="4000" dirty="0" smtClean="0"/>
              <a:t>–</a:t>
            </a:r>
            <a:r>
              <a:rPr lang="ko-KR" altLang="en-US" sz="4000" dirty="0" smtClean="0"/>
              <a:t> </a:t>
            </a:r>
            <a:r>
              <a:rPr lang="ko-KR" altLang="en-US" sz="3600" dirty="0" smtClean="0"/>
              <a:t>아날로그 회로에서 사용법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067944" y="1484784"/>
            <a:ext cx="4618856" cy="452250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000" dirty="0" smtClean="0"/>
              <a:t>5. </a:t>
            </a:r>
            <a:r>
              <a:rPr lang="ko-KR" altLang="en-US" sz="2000" dirty="0" smtClean="0"/>
              <a:t>바이패스 콘덴서（</a:t>
            </a:r>
            <a:r>
              <a:rPr lang="en-US" altLang="ko-KR" sz="2000" dirty="0" err="1" smtClean="0"/>
              <a:t>Ce</a:t>
            </a:r>
            <a:r>
              <a:rPr lang="ko-KR" altLang="en-US" sz="2000" dirty="0" smtClean="0"/>
              <a:t>）의 결정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r>
              <a:rPr lang="ko-KR" altLang="en-US" sz="1600" dirty="0" err="1" smtClean="0"/>
              <a:t>이미터의</a:t>
            </a:r>
            <a:r>
              <a:rPr lang="ko-KR" altLang="en-US" sz="1600" dirty="0" smtClean="0"/>
              <a:t> 콘덴서도 최저 주파수에 대하여 충분히 낮은 </a:t>
            </a:r>
            <a:r>
              <a:rPr lang="ko-KR" altLang="en-US" sz="1600" dirty="0" err="1" smtClean="0"/>
              <a:t>인피던스가</a:t>
            </a:r>
            <a:r>
              <a:rPr lang="ko-KR" altLang="en-US" sz="1600" dirty="0" smtClean="0"/>
              <a:t> 되도록 정해야 하며</a:t>
            </a:r>
          </a:p>
          <a:p>
            <a:r>
              <a:rPr lang="en-US" altLang="ko-KR" sz="1600" dirty="0" err="1" smtClean="0"/>
              <a:t>Ce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＞ １</a:t>
            </a:r>
            <a:r>
              <a:rPr lang="en-US" altLang="ko-KR" sz="1600" dirty="0" smtClean="0"/>
              <a:t>÷</a:t>
            </a:r>
            <a:r>
              <a:rPr lang="ko-KR" altLang="en-US" sz="1600" dirty="0" smtClean="0"/>
              <a:t>（２</a:t>
            </a:r>
            <a:r>
              <a:rPr lang="en-US" altLang="ko-KR" sz="1600" dirty="0" smtClean="0"/>
              <a:t>π × </a:t>
            </a:r>
            <a:r>
              <a:rPr lang="ko-KR" altLang="en-US" sz="1600" dirty="0" smtClean="0"/>
              <a:t>ｆｃ </a:t>
            </a:r>
            <a:r>
              <a:rPr lang="en-US" altLang="ko-KR" sz="1600" dirty="0" smtClean="0"/>
              <a:t>× Re</a:t>
            </a:r>
            <a:r>
              <a:rPr lang="ko-KR" altLang="en-US" sz="1600" dirty="0" smtClean="0"/>
              <a:t>）</a:t>
            </a:r>
            <a:r>
              <a:rPr lang="ko-KR" altLang="en-US" sz="1600" dirty="0" err="1" smtClean="0"/>
              <a:t>로</a:t>
            </a:r>
            <a:r>
              <a:rPr lang="ko-KR" altLang="en-US" sz="1600" dirty="0" smtClean="0"/>
              <a:t> 구합니다．</a:t>
            </a:r>
          </a:p>
          <a:p>
            <a:r>
              <a:rPr lang="ko-KR" altLang="en-US" sz="1600" dirty="0" smtClean="0"/>
              <a:t>예： </a:t>
            </a:r>
            <a:r>
              <a:rPr lang="en-US" altLang="ko-KR" sz="1600" dirty="0" err="1" smtClean="0"/>
              <a:t>Ce</a:t>
            </a:r>
            <a:r>
              <a:rPr lang="ko-KR" altLang="en-US" sz="1600" dirty="0" smtClean="0"/>
              <a:t>＞１／（</a:t>
            </a:r>
            <a:r>
              <a:rPr lang="en-US" altLang="ko-KR" sz="1600" dirty="0" smtClean="0"/>
              <a:t>6.3×20Hz×200</a:t>
            </a:r>
            <a:r>
              <a:rPr lang="el-GR" altLang="ko-KR" sz="1600" dirty="0" smtClean="0"/>
              <a:t>Ω</a:t>
            </a:r>
            <a:r>
              <a:rPr lang="ko-KR" altLang="el-GR" sz="1600" dirty="0" smtClean="0"/>
              <a:t>）</a:t>
            </a:r>
            <a:r>
              <a:rPr lang="el-GR" altLang="ko-KR" sz="1600" dirty="0" smtClean="0"/>
              <a:t>=40μ</a:t>
            </a:r>
            <a:r>
              <a:rPr lang="en-US" altLang="ko-KR" sz="1600" dirty="0" smtClean="0"/>
              <a:t>F → </a:t>
            </a:r>
            <a:r>
              <a:rPr lang="en-US" altLang="ko-KR" sz="1600" dirty="0" err="1" smtClean="0"/>
              <a:t>Ce</a:t>
            </a:r>
            <a:r>
              <a:rPr lang="en-US" altLang="ko-KR" sz="1600" dirty="0" smtClean="0"/>
              <a:t>=100</a:t>
            </a:r>
            <a:r>
              <a:rPr lang="el-GR" altLang="ko-KR" sz="1600" dirty="0" smtClean="0"/>
              <a:t>μ</a:t>
            </a:r>
            <a:r>
              <a:rPr lang="en-US" altLang="ko-KR" sz="1600" dirty="0" smtClean="0"/>
              <a:t>F</a:t>
            </a:r>
            <a:r>
              <a:rPr lang="ko-KR" altLang="en-US" sz="1600" dirty="0" smtClean="0"/>
              <a:t>）</a:t>
            </a:r>
          </a:p>
          <a:p>
            <a:r>
              <a:rPr lang="en-US" altLang="ko-KR" sz="1600" dirty="0" smtClean="0"/>
              <a:t>《</a:t>
            </a:r>
            <a:r>
              <a:rPr lang="ko-KR" altLang="en-US" sz="1600" dirty="0" smtClean="0"/>
              <a:t>참고</a:t>
            </a:r>
            <a:r>
              <a:rPr lang="en-US" altLang="ko-KR" sz="1600" dirty="0" smtClean="0"/>
              <a:t>》</a:t>
            </a:r>
            <a:r>
              <a:rPr lang="ko-KR" altLang="en-US" sz="1600" dirty="0" err="1" smtClean="0"/>
              <a:t>직류증폭시는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Cin</a:t>
            </a:r>
            <a:r>
              <a:rPr lang="ko-KR" altLang="en-US" sz="1600" dirty="0" smtClean="0"/>
              <a:t>이나 </a:t>
            </a:r>
            <a:r>
              <a:rPr lang="en-US" altLang="ko-KR" sz="1600" dirty="0" err="1" smtClean="0"/>
              <a:t>Ce</a:t>
            </a:r>
            <a:r>
              <a:rPr lang="ko-KR" altLang="en-US" sz="1600" dirty="0" smtClean="0"/>
              <a:t>는 불필요 하기 때문에 사용하지 않아도 좋습니다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276872"/>
            <a:ext cx="3927059" cy="2995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MOSFET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실 사용을 보면 </a:t>
            </a:r>
            <a:r>
              <a:rPr lang="en-US" altLang="ko-KR" dirty="0" err="1" smtClean="0"/>
              <a:t>Vgs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전압이 결국 </a:t>
            </a:r>
            <a:r>
              <a:rPr lang="en-US" altLang="ko-KR" dirty="0" smtClean="0"/>
              <a:t>Drain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Source </a:t>
            </a:r>
            <a:r>
              <a:rPr lang="ko-KR" altLang="en-US" dirty="0" smtClean="0"/>
              <a:t>간의 동작을 어떻게 하는가 결정하게 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제일 좋은 것은 </a:t>
            </a:r>
            <a:r>
              <a:rPr lang="en-US" altLang="ko-KR" dirty="0" err="1" smtClean="0"/>
              <a:t>Vgs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D-S </a:t>
            </a:r>
            <a:r>
              <a:rPr lang="ko-KR" altLang="en-US" dirty="0" smtClean="0"/>
              <a:t>간의 전압 또는 </a:t>
            </a:r>
            <a:r>
              <a:rPr lang="ko-KR" altLang="en-US" dirty="0" err="1" smtClean="0"/>
              <a:t>스펙상</a:t>
            </a:r>
            <a:r>
              <a:rPr lang="ko-KR" altLang="en-US" dirty="0" smtClean="0"/>
              <a:t> 제시한 전압에 맞게 사용하는 것이 중요합니다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그런데</a:t>
            </a:r>
            <a:r>
              <a:rPr lang="en-US" altLang="ko-KR" dirty="0" smtClean="0"/>
              <a:t>, MOSFET </a:t>
            </a:r>
            <a:r>
              <a:rPr lang="ko-KR" altLang="en-US" dirty="0" smtClean="0"/>
              <a:t>을 간단히 사용하다 보면 </a:t>
            </a:r>
            <a:r>
              <a:rPr lang="en-US" altLang="ko-KR" dirty="0" err="1" smtClean="0"/>
              <a:t>Vgs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무시하고 사용하는 경우가 허다하지요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시험적으로 사용할 때에는 아무런 문제가 없는데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회로 적용하여 사용하다 보면 이상 증상이 나타나기도 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이를테면 </a:t>
            </a:r>
            <a:r>
              <a:rPr lang="en-US" altLang="ko-KR" dirty="0" smtClean="0"/>
              <a:t>OFF </a:t>
            </a:r>
            <a:r>
              <a:rPr lang="ko-KR" altLang="en-US" dirty="0" smtClean="0"/>
              <a:t>가 안된다든지</a:t>
            </a:r>
            <a:r>
              <a:rPr lang="en-US" altLang="ko-KR" dirty="0" smtClean="0"/>
              <a:t>, ON</a:t>
            </a:r>
            <a:r>
              <a:rPr lang="ko-KR" altLang="en-US" dirty="0" smtClean="0"/>
              <a:t>은 되는데 열이 많이 발생하고 </a:t>
            </a:r>
            <a:r>
              <a:rPr lang="en-US" altLang="ko-KR" dirty="0" smtClean="0"/>
              <a:t>MOSFET </a:t>
            </a:r>
            <a:r>
              <a:rPr lang="ko-KR" altLang="en-US" dirty="0" smtClean="0"/>
              <a:t>이 소실되어 버립니다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MOSFET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N-MOSFET </a:t>
            </a:r>
            <a:r>
              <a:rPr lang="ko-KR" altLang="en-US" dirty="0" smtClean="0"/>
              <a:t>을 사용할 경우에는 후자의 경우가 대부분입니다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Vgs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전압이 적절하지 않기 때문에</a:t>
            </a:r>
            <a:r>
              <a:rPr lang="en-US" altLang="ko-KR" dirty="0" smtClean="0"/>
              <a:t>, D-S </a:t>
            </a:r>
            <a:r>
              <a:rPr lang="ko-KR" altLang="en-US" dirty="0" smtClean="0"/>
              <a:t>간 전압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전류를 버티지 못하고 발열이 생기고 소실되는 것이죠</a:t>
            </a:r>
            <a:r>
              <a:rPr lang="en-US" altLang="ko-KR" dirty="0" smtClean="0"/>
              <a:t>. </a:t>
            </a:r>
            <a:r>
              <a:rPr lang="ko-KR" altLang="en-US" dirty="0" smtClean="0"/>
              <a:t>충분한 전압 </a:t>
            </a:r>
            <a:r>
              <a:rPr lang="ko-KR" altLang="en-US" dirty="0" err="1" smtClean="0"/>
              <a:t>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Gate </a:t>
            </a:r>
            <a:r>
              <a:rPr lang="ko-KR" altLang="en-US" dirty="0" smtClean="0"/>
              <a:t>를 컨트롤 할 때에는 이런 문제가 없습니다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반대로 </a:t>
            </a:r>
            <a:r>
              <a:rPr lang="en-US" altLang="ko-KR" dirty="0" smtClean="0"/>
              <a:t>P-MOSFET </a:t>
            </a:r>
            <a:r>
              <a:rPr lang="ko-KR" altLang="en-US" dirty="0" smtClean="0"/>
              <a:t>을 사용할 경우에는 </a:t>
            </a:r>
            <a:r>
              <a:rPr lang="en-US" altLang="ko-KR" dirty="0" smtClean="0"/>
              <a:t>OFF </a:t>
            </a:r>
            <a:r>
              <a:rPr lang="ko-KR" altLang="en-US" dirty="0" smtClean="0"/>
              <a:t>가 제대로 안되는 경우가 허다합니다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역시나 </a:t>
            </a:r>
            <a:r>
              <a:rPr lang="en-US" altLang="ko-KR" dirty="0" err="1" smtClean="0"/>
              <a:t>Vgs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전압이 적절치 않기 때문입니다</a:t>
            </a:r>
            <a:r>
              <a:rPr lang="en-US" altLang="ko-KR" dirty="0" smtClean="0"/>
              <a:t>. S-D </a:t>
            </a:r>
            <a:r>
              <a:rPr lang="ko-KR" altLang="en-US" dirty="0" smtClean="0"/>
              <a:t>간 흐르는 전류를 막을 만한 전압이 필요한 것인데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충분한 전압으로 </a:t>
            </a:r>
            <a:r>
              <a:rPr lang="en-US" altLang="ko-KR" dirty="0" smtClean="0"/>
              <a:t>Gate </a:t>
            </a:r>
            <a:r>
              <a:rPr lang="ko-KR" altLang="en-US" dirty="0" smtClean="0"/>
              <a:t>를 조절하지 못하니 전류가 흘러 </a:t>
            </a:r>
            <a:r>
              <a:rPr lang="en-US" altLang="ko-KR" dirty="0" smtClean="0"/>
              <a:t>OFF</a:t>
            </a:r>
            <a:r>
              <a:rPr lang="ko-KR" altLang="en-US" dirty="0" smtClean="0"/>
              <a:t>가 되질 않는 것입니다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사실 </a:t>
            </a:r>
            <a:r>
              <a:rPr lang="ko-KR" altLang="en-US" dirty="0" err="1" smtClean="0"/>
              <a:t>논리게이트용</a:t>
            </a:r>
            <a:r>
              <a:rPr lang="ko-KR" altLang="en-US" dirty="0" smtClean="0"/>
              <a:t> </a:t>
            </a:r>
            <a:r>
              <a:rPr lang="en-US" altLang="ko-KR" dirty="0" smtClean="0"/>
              <a:t>MOSFET, </a:t>
            </a:r>
            <a:r>
              <a:rPr lang="en-US" altLang="ko-KR" dirty="0" err="1" smtClean="0"/>
              <a:t>Vds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Vgs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조건이 아니라면 </a:t>
            </a:r>
            <a:r>
              <a:rPr lang="en-US" altLang="ko-KR" dirty="0" smtClean="0"/>
              <a:t>MOSFET </a:t>
            </a:r>
            <a:r>
              <a:rPr lang="ko-KR" altLang="en-US" dirty="0" smtClean="0"/>
              <a:t>도 </a:t>
            </a:r>
            <a:r>
              <a:rPr lang="en-US" altLang="ko-KR" dirty="0" smtClean="0"/>
              <a:t>TR </a:t>
            </a:r>
            <a:r>
              <a:rPr lang="ko-KR" altLang="en-US" dirty="0" smtClean="0"/>
              <a:t>이나 포토커플러로 </a:t>
            </a:r>
            <a:r>
              <a:rPr lang="en-US" altLang="ko-KR" dirty="0" smtClean="0"/>
              <a:t>ON/OFF</a:t>
            </a:r>
            <a:r>
              <a:rPr lang="ko-KR" altLang="en-US" dirty="0" smtClean="0"/>
              <a:t>를 해주는 것이 확실합니다</a:t>
            </a:r>
            <a:endParaRPr lang="ko-KR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MOSFET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067944" y="1484784"/>
            <a:ext cx="4618856" cy="4522507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ko-KR" sz="2000" dirty="0" smtClean="0"/>
          </a:p>
          <a:p>
            <a:r>
              <a:rPr lang="en-US" altLang="ko-KR" sz="2000" dirty="0" smtClean="0"/>
              <a:t>P</a:t>
            </a:r>
            <a:r>
              <a:rPr lang="ko-KR" altLang="en-US" sz="2000" dirty="0" smtClean="0"/>
              <a:t>채널 </a:t>
            </a:r>
            <a:r>
              <a:rPr lang="en-US" altLang="ko-KR" sz="2000" dirty="0" smtClean="0"/>
              <a:t>MOSFET </a:t>
            </a:r>
            <a:r>
              <a:rPr lang="ko-KR" altLang="en-US" sz="2000" dirty="0" smtClean="0"/>
              <a:t>을 컨트롤 할 때에는 </a:t>
            </a:r>
            <a:r>
              <a:rPr lang="en-US" altLang="ko-KR" sz="2000" dirty="0" smtClean="0"/>
              <a:t>NPN </a:t>
            </a:r>
            <a:r>
              <a:rPr lang="ko-KR" altLang="en-US" sz="2000" dirty="0" smtClean="0"/>
              <a:t>타입의 </a:t>
            </a:r>
            <a:r>
              <a:rPr lang="en-US" altLang="ko-KR" sz="2000" dirty="0" smtClean="0"/>
              <a:t>TR </a:t>
            </a:r>
            <a:r>
              <a:rPr lang="ko-KR" altLang="en-US" sz="2000" dirty="0" smtClean="0"/>
              <a:t>로 </a:t>
            </a:r>
            <a:r>
              <a:rPr lang="en-US" altLang="ko-KR" sz="2000" dirty="0" smtClean="0"/>
              <a:t>GATE </a:t>
            </a:r>
            <a:r>
              <a:rPr lang="ko-KR" altLang="en-US" sz="2000" dirty="0" smtClean="0"/>
              <a:t>를 컨트롤 합니다</a:t>
            </a:r>
            <a:r>
              <a:rPr lang="en-US" altLang="ko-KR" sz="2000" dirty="0" smtClean="0"/>
              <a:t>. </a:t>
            </a:r>
          </a:p>
          <a:p>
            <a:r>
              <a:rPr lang="en-US" altLang="ko-KR" sz="2000" dirty="0" smtClean="0"/>
              <a:t>DRIVE 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0=OFF, 1=ON </a:t>
            </a:r>
            <a:r>
              <a:rPr lang="ko-KR" altLang="en-US" sz="2000" dirty="0" smtClean="0"/>
              <a:t>이 됩니다</a:t>
            </a:r>
            <a:r>
              <a:rPr lang="en-US" altLang="ko-KR" sz="2000" dirty="0" smtClean="0"/>
              <a:t>.</a:t>
            </a:r>
            <a:endParaRPr lang="en-US" altLang="ko-KR" sz="16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76" y="1511796"/>
            <a:ext cx="3887868" cy="386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MOSFET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067944" y="1484784"/>
            <a:ext cx="4618856" cy="4522507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ko-KR" sz="2000" dirty="0" smtClean="0"/>
          </a:p>
          <a:p>
            <a:r>
              <a:rPr lang="en-US" altLang="ko-KR" sz="2000" dirty="0" smtClean="0"/>
              <a:t>N</a:t>
            </a:r>
            <a:r>
              <a:rPr lang="ko-KR" altLang="en-US" sz="2000" dirty="0" smtClean="0"/>
              <a:t>채널 </a:t>
            </a:r>
            <a:r>
              <a:rPr lang="en-US" altLang="ko-KR" sz="2000" dirty="0" smtClean="0"/>
              <a:t>MOSFET </a:t>
            </a:r>
            <a:r>
              <a:rPr lang="ko-KR" altLang="en-US" sz="2000" dirty="0" smtClean="0"/>
              <a:t>을 컨트롤 할 때에는 </a:t>
            </a:r>
            <a:r>
              <a:rPr lang="en-US" altLang="ko-KR" sz="2000" dirty="0" smtClean="0"/>
              <a:t>PNP </a:t>
            </a:r>
            <a:r>
              <a:rPr lang="ko-KR" altLang="en-US" sz="2000" dirty="0" smtClean="0"/>
              <a:t>타입의 </a:t>
            </a:r>
            <a:r>
              <a:rPr lang="en-US" altLang="ko-KR" sz="2000" dirty="0" smtClean="0"/>
              <a:t>TR</a:t>
            </a:r>
            <a:r>
              <a:rPr lang="ko-KR" altLang="en-US" sz="2000" dirty="0" smtClean="0"/>
              <a:t>로 </a:t>
            </a:r>
            <a:r>
              <a:rPr lang="en-US" altLang="ko-KR" sz="2000" dirty="0" smtClean="0"/>
              <a:t>GATE </a:t>
            </a:r>
            <a:r>
              <a:rPr lang="ko-KR" altLang="en-US" sz="2000" dirty="0" smtClean="0"/>
              <a:t>를 컨트롤 합니다</a:t>
            </a:r>
            <a:r>
              <a:rPr lang="en-US" altLang="ko-KR" sz="2000" dirty="0" smtClean="0"/>
              <a:t>. </a:t>
            </a:r>
          </a:p>
          <a:p>
            <a:r>
              <a:rPr lang="en-US" altLang="ko-KR" sz="2000" dirty="0" smtClean="0"/>
              <a:t>DRIVE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0=ON, 1=OFF </a:t>
            </a:r>
            <a:r>
              <a:rPr lang="ko-KR" altLang="en-US" sz="2000" dirty="0" smtClean="0"/>
              <a:t>가 됩니다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즉</a:t>
            </a:r>
            <a:r>
              <a:rPr lang="en-US" altLang="ko-KR" sz="2000" dirty="0" smtClean="0"/>
              <a:t>, TR </a:t>
            </a:r>
            <a:r>
              <a:rPr lang="ko-KR" altLang="en-US" sz="2000" dirty="0" smtClean="0"/>
              <a:t>에 따라 동작을 합니다</a:t>
            </a:r>
            <a:r>
              <a:rPr lang="en-US" altLang="ko-KR" sz="2000" dirty="0" smtClean="0"/>
              <a:t>.</a:t>
            </a:r>
            <a:endParaRPr lang="en-US" altLang="ko-KR" sz="16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594749"/>
            <a:ext cx="3816424" cy="3706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MOSFET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067944" y="1484784"/>
            <a:ext cx="4618856" cy="4522507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MOSFET </a:t>
            </a:r>
            <a:r>
              <a:rPr lang="ko-KR" altLang="en-US" sz="2000" dirty="0" smtClean="0"/>
              <a:t>으로 스위치 </a:t>
            </a:r>
            <a:r>
              <a:rPr lang="en-US" altLang="ko-KR" sz="2000" dirty="0" smtClean="0"/>
              <a:t>ON/OFF </a:t>
            </a:r>
            <a:r>
              <a:rPr lang="ko-KR" altLang="en-US" sz="2000" dirty="0" smtClean="0"/>
              <a:t>를 하는 회로입니다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소형 스위치의 경우에는 허용 전류가 크지 않아 부피가 큰 스위치를 쓰기도 하는데</a:t>
            </a:r>
            <a:r>
              <a:rPr lang="en-US" altLang="ko-KR" sz="2000" dirty="0" smtClean="0"/>
              <a:t>, MOSFET </a:t>
            </a:r>
            <a:r>
              <a:rPr lang="ko-KR" altLang="en-US" sz="2000" dirty="0" smtClean="0"/>
              <a:t>을 이용해서 스위치 </a:t>
            </a:r>
            <a:r>
              <a:rPr lang="en-US" altLang="ko-KR" sz="2000" dirty="0" smtClean="0"/>
              <a:t>ON/OFF </a:t>
            </a:r>
            <a:r>
              <a:rPr lang="ko-KR" altLang="en-US" sz="2000" dirty="0" smtClean="0"/>
              <a:t>처리를 할 수 있습니다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P</a:t>
            </a:r>
            <a:r>
              <a:rPr lang="ko-KR" altLang="en-US" sz="2000" dirty="0" smtClean="0"/>
              <a:t>채널 </a:t>
            </a:r>
            <a:r>
              <a:rPr lang="en-US" altLang="ko-KR" sz="2000" dirty="0" smtClean="0"/>
              <a:t>MOSFET </a:t>
            </a:r>
            <a:r>
              <a:rPr lang="ko-KR" altLang="en-US" sz="2000" dirty="0" smtClean="0"/>
              <a:t>을 사용해서 스위치가 </a:t>
            </a:r>
            <a:r>
              <a:rPr lang="en-US" altLang="ko-KR" sz="2000" dirty="0" smtClean="0"/>
              <a:t>OFF </a:t>
            </a:r>
            <a:r>
              <a:rPr lang="ko-KR" altLang="en-US" sz="2000" dirty="0" smtClean="0"/>
              <a:t>되면</a:t>
            </a:r>
            <a:r>
              <a:rPr lang="en-US" altLang="ko-KR" sz="2000" dirty="0" smtClean="0"/>
              <a:t>(3-2) </a:t>
            </a:r>
            <a:r>
              <a:rPr lang="ko-KR" altLang="en-US" sz="2000" dirty="0" smtClean="0"/>
              <a:t>입력전원이 저항을 통해 </a:t>
            </a:r>
            <a:r>
              <a:rPr lang="en-US" altLang="ko-KR" sz="2000" dirty="0" smtClean="0"/>
              <a:t>GATE </a:t>
            </a:r>
            <a:r>
              <a:rPr lang="ko-KR" altLang="en-US" sz="2000" dirty="0" smtClean="0"/>
              <a:t>와 연결이 되므로 </a:t>
            </a:r>
            <a:r>
              <a:rPr lang="en-US" altLang="ko-KR" sz="2000" dirty="0" smtClean="0"/>
              <a:t>S-D </a:t>
            </a:r>
            <a:r>
              <a:rPr lang="ko-KR" altLang="en-US" sz="2000" dirty="0" smtClean="0"/>
              <a:t>간 전류가 흐르지 않게 됩니다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반대로 스위치가 </a:t>
            </a:r>
            <a:r>
              <a:rPr lang="en-US" altLang="ko-KR" sz="2000" dirty="0" smtClean="0"/>
              <a:t>ON </a:t>
            </a:r>
            <a:r>
              <a:rPr lang="ko-KR" altLang="en-US" sz="2000" dirty="0" smtClean="0"/>
              <a:t>되면</a:t>
            </a:r>
            <a:r>
              <a:rPr lang="en-US" altLang="ko-KR" sz="2000" dirty="0" smtClean="0"/>
              <a:t>(2-1) </a:t>
            </a:r>
          </a:p>
          <a:p>
            <a:r>
              <a:rPr lang="en-US" altLang="ko-KR" sz="2000" dirty="0" smtClean="0"/>
              <a:t>GATE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GND </a:t>
            </a:r>
            <a:r>
              <a:rPr lang="ko-KR" altLang="en-US" sz="2000" dirty="0" smtClean="0"/>
              <a:t>로 연결되어 </a:t>
            </a:r>
            <a:r>
              <a:rPr lang="en-US" altLang="ko-KR" sz="2000" dirty="0" smtClean="0"/>
              <a:t>S-D </a:t>
            </a:r>
            <a:r>
              <a:rPr lang="ko-KR" altLang="en-US" sz="2000" dirty="0" smtClean="0"/>
              <a:t>간 전류가 흐르게 됩니다</a:t>
            </a:r>
            <a:r>
              <a:rPr lang="en-US" altLang="ko-KR" sz="2000" dirty="0" smtClean="0"/>
              <a:t>.</a:t>
            </a:r>
            <a:endParaRPr lang="en-US" altLang="ko-KR" sz="16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628800"/>
            <a:ext cx="2989240" cy="3535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MOSFET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067944" y="1484784"/>
            <a:ext cx="4618856" cy="4522507"/>
          </a:xfrm>
        </p:spPr>
        <p:txBody>
          <a:bodyPr>
            <a:normAutofit lnSpcReduction="10000"/>
          </a:bodyPr>
          <a:lstStyle/>
          <a:p>
            <a:r>
              <a:rPr lang="ko-KR" altLang="en-US" sz="2000" dirty="0" smtClean="0"/>
              <a:t>이 회로는 </a:t>
            </a:r>
            <a:r>
              <a:rPr lang="en-US" altLang="ko-KR" sz="2000" dirty="0" smtClean="0"/>
              <a:t>P</a:t>
            </a:r>
            <a:r>
              <a:rPr lang="ko-KR" altLang="en-US" sz="2000" dirty="0" smtClean="0"/>
              <a:t>채널 </a:t>
            </a:r>
            <a:r>
              <a:rPr lang="en-US" altLang="ko-KR" sz="2000" dirty="0" smtClean="0"/>
              <a:t>MOSFET </a:t>
            </a:r>
            <a:r>
              <a:rPr lang="ko-KR" altLang="en-US" sz="2000" dirty="0" smtClean="0"/>
              <a:t>을 사용하여 역전압 </a:t>
            </a:r>
            <a:r>
              <a:rPr lang="ko-KR" altLang="en-US" sz="2000" dirty="0" err="1" smtClean="0"/>
              <a:t>인가시</a:t>
            </a:r>
            <a:r>
              <a:rPr lang="ko-KR" altLang="en-US" sz="2000" dirty="0" smtClean="0"/>
              <a:t> 회로를 보호하기 위한 회로 입니다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보통 </a:t>
            </a:r>
            <a:r>
              <a:rPr lang="en-US" altLang="ko-KR" sz="2000" dirty="0" smtClean="0"/>
              <a:t>DIODE </a:t>
            </a:r>
            <a:r>
              <a:rPr lang="ko-KR" altLang="en-US" sz="2000" dirty="0" smtClean="0"/>
              <a:t>를 사용하는데</a:t>
            </a:r>
            <a:r>
              <a:rPr lang="en-US" altLang="ko-KR" sz="2000" dirty="0" smtClean="0"/>
              <a:t>, </a:t>
            </a:r>
          </a:p>
          <a:p>
            <a:r>
              <a:rPr lang="en-US" altLang="ko-KR" sz="2000" dirty="0" smtClean="0"/>
              <a:t>DIODE </a:t>
            </a:r>
            <a:r>
              <a:rPr lang="ko-KR" altLang="en-US" sz="2000" dirty="0" smtClean="0"/>
              <a:t>의 경우 전압강하가 있고 에너지 자체가 소모되는 꼴이므로 </a:t>
            </a:r>
            <a:r>
              <a:rPr lang="en-US" altLang="ko-KR" sz="2000" dirty="0" smtClean="0"/>
              <a:t>MOSFET </a:t>
            </a:r>
            <a:r>
              <a:rPr lang="ko-KR" altLang="en-US" sz="2000" dirty="0" smtClean="0"/>
              <a:t>을 사용하기도 합니다</a:t>
            </a:r>
            <a:r>
              <a:rPr lang="en-US" altLang="ko-KR" sz="2000" dirty="0" smtClean="0"/>
              <a:t>. </a:t>
            </a:r>
          </a:p>
          <a:p>
            <a:r>
              <a:rPr lang="ko-KR" altLang="en-US" sz="2000" dirty="0" smtClean="0"/>
              <a:t>단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여기서 참고할 것은 </a:t>
            </a:r>
            <a:r>
              <a:rPr lang="en-US" altLang="ko-KR" sz="2000" dirty="0" smtClean="0"/>
              <a:t>MOSFET </a:t>
            </a:r>
            <a:r>
              <a:rPr lang="ko-KR" altLang="en-US" sz="2000" dirty="0" smtClean="0"/>
              <a:t>의 기생 </a:t>
            </a:r>
            <a:r>
              <a:rPr lang="en-US" altLang="ko-KR" sz="2000" dirty="0" smtClean="0"/>
              <a:t>DIODE </a:t>
            </a:r>
            <a:r>
              <a:rPr lang="ko-KR" altLang="en-US" sz="2000" dirty="0" smtClean="0"/>
              <a:t>의 방향으로 역전압 </a:t>
            </a:r>
            <a:r>
              <a:rPr lang="ko-KR" altLang="en-US" sz="2000" dirty="0" err="1" smtClean="0"/>
              <a:t>인가시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GND</a:t>
            </a:r>
            <a:r>
              <a:rPr lang="ko-KR" altLang="en-US" sz="2000" dirty="0" smtClean="0"/>
              <a:t>에 </a:t>
            </a:r>
            <a:r>
              <a:rPr lang="en-US" altLang="ko-KR" sz="2000" dirty="0" smtClean="0"/>
              <a:t>+ </a:t>
            </a:r>
            <a:r>
              <a:rPr lang="ko-KR" altLang="en-US" sz="2000" dirty="0" err="1" smtClean="0"/>
              <a:t>인가시</a:t>
            </a:r>
            <a:r>
              <a:rPr lang="ko-KR" altLang="en-US" sz="2000" dirty="0" smtClean="0"/>
              <a:t> 최종적으로 </a:t>
            </a:r>
            <a:r>
              <a:rPr lang="en-US" altLang="ko-KR" sz="2000" dirty="0" smtClean="0"/>
              <a:t>S-D </a:t>
            </a:r>
            <a:r>
              <a:rPr lang="ko-KR" altLang="en-US" sz="2000" dirty="0" smtClean="0"/>
              <a:t>간 전원이 통하지 못하게 되어 전체 회로를 보호하게 됩니다</a:t>
            </a:r>
            <a:r>
              <a:rPr lang="en-US" altLang="ko-KR" sz="2000" dirty="0" smtClean="0"/>
              <a:t>. </a:t>
            </a:r>
          </a:p>
          <a:p>
            <a:r>
              <a:rPr lang="ko-KR" altLang="en-US" sz="2000" dirty="0" smtClean="0"/>
              <a:t>때문에 기생 </a:t>
            </a:r>
            <a:r>
              <a:rPr lang="en-US" altLang="ko-KR" sz="2000" dirty="0" smtClean="0"/>
              <a:t>DIODE </a:t>
            </a:r>
            <a:r>
              <a:rPr lang="ko-KR" altLang="en-US" sz="2000" dirty="0" smtClean="0"/>
              <a:t>의 방향이 스위치로 활용되는 회로와 차이가 있습니다</a:t>
            </a:r>
            <a:r>
              <a:rPr lang="en-US" altLang="ko-KR" sz="2000" dirty="0" smtClean="0"/>
              <a:t>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204864"/>
            <a:ext cx="3343971" cy="232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칩저항 사이즈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3752" y="1988840"/>
            <a:ext cx="5936495" cy="2606266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Resistor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47664" y="4921070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dirty="0"/>
              <a:t>저항은</a:t>
            </a:r>
            <a:r>
              <a:rPr lang="en-US" altLang="ko-KR" dirty="0"/>
              <a:t> </a:t>
            </a:r>
            <a:r>
              <a:rPr lang="en-US" altLang="ko-KR" dirty="0" smtClean="0"/>
              <a:t>Power(Watt)</a:t>
            </a:r>
            <a:r>
              <a:rPr lang="ko-KR" altLang="ko-KR" dirty="0" smtClean="0"/>
              <a:t>를 </a:t>
            </a:r>
            <a:r>
              <a:rPr lang="ko-KR" altLang="ko-KR" dirty="0"/>
              <a:t>고려하여</a:t>
            </a:r>
            <a:r>
              <a:rPr lang="en-US" altLang="ko-KR" dirty="0"/>
              <a:t> </a:t>
            </a:r>
            <a:r>
              <a:rPr lang="en-US" altLang="ko-KR" dirty="0" smtClean="0"/>
              <a:t>Size</a:t>
            </a:r>
            <a:r>
              <a:rPr lang="ko-KR" altLang="ko-KR" dirty="0" smtClean="0"/>
              <a:t>를 </a:t>
            </a:r>
            <a:r>
              <a:rPr lang="ko-KR" altLang="ko-KR" dirty="0"/>
              <a:t>선정한다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기본</a:t>
            </a:r>
            <a:r>
              <a:rPr lang="en-US" altLang="ko-KR" dirty="0"/>
              <a:t> </a:t>
            </a:r>
            <a:r>
              <a:rPr lang="en-US" altLang="ko-KR" dirty="0" smtClean="0"/>
              <a:t>Size</a:t>
            </a:r>
            <a:r>
              <a:rPr lang="ko-KR" altLang="ko-KR" dirty="0" smtClean="0"/>
              <a:t>는</a:t>
            </a:r>
            <a:r>
              <a:rPr lang="en-US" altLang="ko-KR" dirty="0" smtClean="0"/>
              <a:t> </a:t>
            </a:r>
            <a:r>
              <a:rPr lang="en-US" altLang="ko-KR" dirty="0"/>
              <a:t>1608 </a:t>
            </a:r>
            <a:r>
              <a:rPr lang="ko-KR" altLang="ko-KR" dirty="0"/>
              <a:t>이나</a:t>
            </a:r>
            <a:r>
              <a:rPr lang="en-US" altLang="ko-KR" dirty="0"/>
              <a:t> 2012 </a:t>
            </a:r>
            <a:r>
              <a:rPr lang="ko-KR" altLang="ko-KR" dirty="0"/>
              <a:t>로 선정한다</a:t>
            </a:r>
            <a:r>
              <a:rPr lang="en-US" altLang="ko-KR" dirty="0" smtClean="0"/>
              <a:t>.</a:t>
            </a:r>
            <a:endParaRPr lang="ko-KR" altLang="ko-K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풀업</a:t>
            </a:r>
            <a:r>
              <a:rPr lang="ko-KR" altLang="en-US" dirty="0" smtClean="0"/>
              <a:t> 저항의 크기에 따른 차이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저항값이</a:t>
            </a:r>
            <a:r>
              <a:rPr lang="ko-KR" altLang="en-US" dirty="0" smtClean="0"/>
              <a:t> 작으면 </a:t>
            </a:r>
            <a:r>
              <a:rPr lang="en-US" altLang="ko-KR" dirty="0" smtClean="0"/>
              <a:t>(1K) </a:t>
            </a:r>
            <a:r>
              <a:rPr lang="ko-KR" altLang="en-US" dirty="0" err="1" smtClean="0"/>
              <a:t>스위칭</a:t>
            </a:r>
            <a:r>
              <a:rPr lang="ko-KR" altLang="en-US" dirty="0" smtClean="0"/>
              <a:t> 속도가 빨라지고 전력은 증가함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저항값이</a:t>
            </a:r>
            <a:r>
              <a:rPr lang="ko-KR" altLang="en-US" dirty="0" smtClean="0"/>
              <a:t> 커지면 </a:t>
            </a:r>
            <a:r>
              <a:rPr lang="en-US" altLang="ko-KR" dirty="0" smtClean="0"/>
              <a:t>(10K) </a:t>
            </a:r>
            <a:r>
              <a:rPr lang="ko-KR" altLang="en-US" dirty="0" err="1" smtClean="0"/>
              <a:t>스위칭</a:t>
            </a:r>
            <a:r>
              <a:rPr lang="ko-KR" altLang="en-US" dirty="0" smtClean="0"/>
              <a:t> 속도가 느려지고 전력은 감소함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Resistor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입력전원단</a:t>
            </a:r>
            <a:r>
              <a:rPr lang="ko-KR" altLang="en-US" dirty="0" smtClean="0"/>
              <a:t> 바이패스 </a:t>
            </a:r>
            <a:r>
              <a:rPr lang="ko-KR" altLang="en-US" dirty="0" err="1" smtClean="0"/>
              <a:t>커패시터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47uF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Photocoupler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출력단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커패시터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0.1uF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Capacitor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Transistor –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설계시</a:t>
            </a:r>
            <a:r>
              <a:rPr lang="ko-KR" altLang="en-US" dirty="0" smtClean="0"/>
              <a:t> 유의사항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몇 볼트까지 사용할 것인가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sz="2200" dirty="0" err="1" smtClean="0"/>
              <a:t>컬렉터</a:t>
            </a:r>
            <a:r>
              <a:rPr lang="en-US" altLang="ko-KR" sz="2200" dirty="0" smtClean="0"/>
              <a:t>·</a:t>
            </a:r>
            <a:r>
              <a:rPr lang="ko-KR" altLang="en-US" sz="2200" dirty="0" err="1" smtClean="0"/>
              <a:t>이미터간</a:t>
            </a:r>
            <a:r>
              <a:rPr lang="ko-KR" altLang="en-US" sz="2200" dirty="0" smtClean="0"/>
              <a:t> 최대정격전압（</a:t>
            </a:r>
            <a:r>
              <a:rPr lang="en-US" altLang="ko-KR" sz="2200" dirty="0" err="1" smtClean="0"/>
              <a:t>Vceo</a:t>
            </a:r>
            <a:r>
              <a:rPr lang="en-US" altLang="ko-KR" sz="2200" dirty="0" smtClean="0"/>
              <a:t>)</a:t>
            </a:r>
            <a:r>
              <a:rPr lang="ko-KR" altLang="en-US" sz="2200" dirty="0" smtClean="0"/>
              <a:t>를 기준으로 하며 실제로는 이것의 </a:t>
            </a:r>
            <a:r>
              <a:rPr lang="en-US" altLang="ko-KR" sz="2200" dirty="0" smtClean="0"/>
              <a:t>1/2 </a:t>
            </a:r>
            <a:r>
              <a:rPr lang="ko-KR" altLang="en-US" sz="2200" dirty="0" smtClean="0"/>
              <a:t>이하의 전압에서 사용하는 것이 좋습니다</a:t>
            </a:r>
            <a:r>
              <a:rPr lang="en-US" altLang="ko-KR" sz="2200" dirty="0" smtClean="0"/>
              <a:t>.</a:t>
            </a:r>
          </a:p>
          <a:p>
            <a:pPr lvl="1"/>
            <a:endParaRPr lang="en-US" altLang="ko-KR" sz="2400" dirty="0" smtClean="0"/>
          </a:p>
          <a:p>
            <a:r>
              <a:rPr lang="ko-KR" altLang="en-US" dirty="0" smtClean="0"/>
              <a:t>몇 암페어까지 흐르게 할 것인가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sz="2200" dirty="0" smtClean="0"/>
              <a:t>이것은 ２가지 관점에서 생각해야 합니다</a:t>
            </a:r>
            <a:r>
              <a:rPr lang="en-US" altLang="ko-KR" sz="2200" dirty="0" smtClean="0"/>
              <a:t>.</a:t>
            </a:r>
          </a:p>
          <a:p>
            <a:pPr lvl="1"/>
            <a:r>
              <a:rPr lang="ko-KR" altLang="en-US" sz="2200" dirty="0" smtClean="0"/>
              <a:t>먼저 </a:t>
            </a:r>
            <a:r>
              <a:rPr lang="ko-KR" altLang="en-US" sz="2200" dirty="0" err="1" smtClean="0"/>
              <a:t>컬렉터</a:t>
            </a:r>
            <a:r>
              <a:rPr lang="ko-KR" altLang="en-US" sz="2200" dirty="0" smtClean="0"/>
              <a:t> 최대정격전류（</a:t>
            </a:r>
            <a:r>
              <a:rPr lang="en-US" altLang="ko-KR" sz="2200" dirty="0" err="1" smtClean="0"/>
              <a:t>Ic</a:t>
            </a:r>
            <a:r>
              <a:rPr lang="en-US" altLang="ko-KR" sz="2200" dirty="0" smtClean="0"/>
              <a:t>)</a:t>
            </a:r>
            <a:r>
              <a:rPr lang="ko-KR" altLang="en-US" sz="2200" dirty="0" smtClean="0"/>
              <a:t>를 초과해서는 안되며 실제 사용시에는 </a:t>
            </a:r>
            <a:r>
              <a:rPr lang="en-US" altLang="ko-KR" sz="2200" dirty="0" smtClean="0"/>
              <a:t>1/2 </a:t>
            </a:r>
            <a:r>
              <a:rPr lang="ko-KR" altLang="en-US" sz="2200" dirty="0" smtClean="0"/>
              <a:t>이하에서 사용해야 합니다</a:t>
            </a:r>
            <a:r>
              <a:rPr lang="en-US" altLang="ko-KR" sz="2200" dirty="0" smtClean="0"/>
              <a:t>.</a:t>
            </a:r>
          </a:p>
          <a:p>
            <a:pPr lvl="1"/>
            <a:r>
              <a:rPr lang="ko-KR" altLang="en-US" sz="2200" dirty="0" smtClean="0"/>
              <a:t>또 하나는 </a:t>
            </a:r>
            <a:r>
              <a:rPr lang="ko-KR" altLang="en-US" sz="2200" dirty="0" err="1" smtClean="0"/>
              <a:t>콜렉터</a:t>
            </a:r>
            <a:r>
              <a:rPr lang="ko-KR" altLang="en-US" sz="2200" dirty="0" smtClean="0"/>
              <a:t> 손실</a:t>
            </a:r>
            <a:r>
              <a:rPr lang="en-US" altLang="ko-KR" sz="2200" dirty="0" smtClean="0"/>
              <a:t>(Pc)</a:t>
            </a:r>
            <a:r>
              <a:rPr lang="ko-KR" altLang="en-US" sz="2200" dirty="0" smtClean="0"/>
              <a:t>을 기준으로 최대 전력을 초과하여 사용하지 않도록 하는 것입니다</a:t>
            </a:r>
            <a:r>
              <a:rPr lang="en-US" altLang="ko-KR" sz="2200" dirty="0" smtClean="0"/>
              <a:t>. </a:t>
            </a:r>
            <a:r>
              <a:rPr lang="ko-KR" altLang="en-US" sz="2200" dirty="0" smtClean="0"/>
              <a:t>이것의 사용전압 </a:t>
            </a:r>
            <a:r>
              <a:rPr lang="en-US" altLang="ko-KR" sz="2200" dirty="0" smtClean="0"/>
              <a:t>× </a:t>
            </a:r>
            <a:r>
              <a:rPr lang="ko-KR" altLang="en-US" sz="2200" dirty="0" smtClean="0"/>
              <a:t>전류로 계산하여 역시 </a:t>
            </a:r>
            <a:r>
              <a:rPr lang="en-US" altLang="ko-KR" sz="2200" dirty="0" smtClean="0"/>
              <a:t>1/2 </a:t>
            </a:r>
            <a:r>
              <a:rPr lang="ko-KR" altLang="en-US" sz="2200" dirty="0" smtClean="0"/>
              <a:t>이하에서 사용해야 합니다</a:t>
            </a:r>
            <a:r>
              <a:rPr lang="en-US" altLang="ko-KR" sz="2200" dirty="0" smtClean="0"/>
              <a:t>.</a:t>
            </a:r>
          </a:p>
          <a:p>
            <a:pPr lvl="1"/>
            <a:r>
              <a:rPr lang="ko-KR" altLang="en-US" sz="2200" dirty="0" smtClean="0"/>
              <a:t>그러나 이것은 </a:t>
            </a:r>
            <a:r>
              <a:rPr lang="ko-KR" altLang="en-US" sz="2200" dirty="0" err="1" smtClean="0"/>
              <a:t>방열판의</a:t>
            </a:r>
            <a:r>
              <a:rPr lang="ko-KR" altLang="en-US" sz="2200" dirty="0" smtClean="0"/>
              <a:t> 유무와 주위 온도에 따라 큰 차이가 있으므로 데이터 </a:t>
            </a:r>
            <a:r>
              <a:rPr lang="ko-KR" altLang="en-US" sz="2200" dirty="0" err="1" smtClean="0"/>
              <a:t>쉬트를</a:t>
            </a:r>
            <a:r>
              <a:rPr lang="ko-KR" altLang="en-US" sz="2200" dirty="0" smtClean="0"/>
              <a:t> 확인하는 것이 좋습니다</a:t>
            </a:r>
            <a:r>
              <a:rPr lang="en-US" altLang="ko-KR" sz="2200" dirty="0" smtClean="0"/>
              <a:t>.</a:t>
            </a:r>
            <a:endParaRPr lang="ko-KR" altLang="en-US" sz="2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Transistor –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설계시</a:t>
            </a:r>
            <a:r>
              <a:rPr lang="ko-KR" altLang="en-US" dirty="0" smtClean="0"/>
              <a:t> 유의사항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증폭률을 얼마로 사용할 것인가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sz="2000" dirty="0" err="1" smtClean="0"/>
              <a:t>직류전류증폭율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hfe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로 단순하게 입력전류의 몇 배가 되어 출력되는지 계산하면 되지만 트랜지스터마다 편차가 있으므로 최소값을 기준으로 해야 합니다</a:t>
            </a:r>
            <a:r>
              <a:rPr lang="en-US" altLang="ko-KR" sz="2000" dirty="0" smtClean="0"/>
              <a:t>.</a:t>
            </a:r>
            <a:endParaRPr lang="en-US" altLang="ko-KR" sz="4000" dirty="0" smtClean="0"/>
          </a:p>
          <a:p>
            <a:pPr lvl="1"/>
            <a:endParaRPr lang="en-US" altLang="ko-KR" sz="2400" dirty="0" smtClean="0"/>
          </a:p>
          <a:p>
            <a:r>
              <a:rPr lang="ko-KR" altLang="en-US" dirty="0" err="1" smtClean="0"/>
              <a:t>어느정도의</a:t>
            </a:r>
            <a:r>
              <a:rPr lang="ko-KR" altLang="en-US" dirty="0" smtClean="0"/>
              <a:t> 주파수까지 증폭할 것인가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sz="2000" dirty="0" smtClean="0"/>
              <a:t>이것은 이득 대역폭 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f</a:t>
            </a:r>
            <a:r>
              <a:rPr lang="en-US" altLang="ko-KR" sz="1100" dirty="0" err="1" smtClean="0"/>
              <a:t>T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을 기준으로 하여 다음과 같이 산출 합니다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사용 가능한 주파수 ＝ 이득 대역폭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f</a:t>
            </a:r>
            <a:r>
              <a:rPr lang="en-US" altLang="ko-KR" sz="1100" dirty="0" err="1" smtClean="0"/>
              <a:t>T</a:t>
            </a:r>
            <a:r>
              <a:rPr lang="en-US" altLang="ko-KR" sz="2000" dirty="0" smtClean="0"/>
              <a:t>) ÷ </a:t>
            </a:r>
            <a:r>
              <a:rPr lang="ko-KR" altLang="en-US" sz="2000" dirty="0" smtClean="0"/>
              <a:t>직류 전류 증폭 율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hfe</a:t>
            </a:r>
            <a:r>
              <a:rPr lang="en-US" altLang="ko-KR" sz="2000" dirty="0" smtClean="0"/>
              <a:t>)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Transistor –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디지탈</a:t>
            </a:r>
            <a:r>
              <a:rPr lang="ko-KR" altLang="en-US" dirty="0" smtClean="0"/>
              <a:t> 회로에서 사용법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큰 전류나 높은 전압의 제어</a:t>
            </a:r>
            <a:endParaRPr lang="en-US" altLang="ko-KR" dirty="0" smtClean="0"/>
          </a:p>
          <a:p>
            <a:pPr lvl="1"/>
            <a:r>
              <a:rPr lang="ko-KR" altLang="en-US" sz="2200" dirty="0" smtClean="0"/>
              <a:t>세그먼트 발광 다이오드의 제어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모터나 </a:t>
            </a:r>
            <a:r>
              <a:rPr lang="ko-KR" altLang="en-US" sz="2200" dirty="0" err="1" smtClean="0"/>
              <a:t>릴레이등의</a:t>
            </a:r>
            <a:r>
              <a:rPr lang="ko-KR" altLang="en-US" sz="2200" dirty="0" smtClean="0"/>
              <a:t> 드라이브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전원의 </a:t>
            </a:r>
            <a:r>
              <a:rPr lang="en-US" altLang="ko-KR" sz="2200" dirty="0" smtClean="0"/>
              <a:t>On/Off</a:t>
            </a:r>
            <a:r>
              <a:rPr lang="ko-KR" altLang="en-US" sz="2200" dirty="0" smtClean="0"/>
              <a:t>，조명등의 제어</a:t>
            </a:r>
          </a:p>
          <a:p>
            <a:pPr lvl="1"/>
            <a:r>
              <a:rPr lang="ko-KR" altLang="en-US" sz="2200" dirty="0" smtClean="0"/>
              <a:t>전압레벨의 변환 </a:t>
            </a:r>
            <a:r>
              <a:rPr lang="en-US" altLang="ko-KR" sz="2200" dirty="0" smtClean="0"/>
              <a:t>: </a:t>
            </a:r>
            <a:r>
              <a:rPr lang="ko-KR" altLang="en-US" sz="2200" dirty="0" err="1" smtClean="0"/>
              <a:t>광센서나</a:t>
            </a:r>
            <a:r>
              <a:rPr lang="ko-KR" altLang="en-US" sz="2200" dirty="0" smtClean="0"/>
              <a:t> 마이크의 신호 증폭 및 변환</a:t>
            </a:r>
          </a:p>
          <a:p>
            <a:pPr lvl="1"/>
            <a:r>
              <a:rPr lang="ko-KR" altLang="en-US" sz="2200" dirty="0" smtClean="0"/>
              <a:t>직류전압 증폭 </a:t>
            </a:r>
            <a:r>
              <a:rPr lang="en-US" altLang="ko-KR" sz="2200" dirty="0" smtClean="0"/>
              <a:t>: A/D </a:t>
            </a:r>
            <a:r>
              <a:rPr lang="ko-KR" altLang="en-US" sz="2200" dirty="0" smtClean="0"/>
              <a:t>변환 입력 신호 </a:t>
            </a:r>
            <a:r>
              <a:rPr lang="ko-KR" altLang="en-US" sz="2200" dirty="0" err="1" smtClean="0"/>
              <a:t>증폭및</a:t>
            </a:r>
            <a:r>
              <a:rPr lang="ko-KR" altLang="en-US" sz="2200" dirty="0" smtClean="0"/>
              <a:t> 센서 출력의 증폭</a:t>
            </a:r>
            <a:endParaRPr lang="en-US" altLang="ko-KR" sz="6200" dirty="0" smtClean="0"/>
          </a:p>
          <a:p>
            <a:pPr lvl="1"/>
            <a:endParaRPr lang="en-US" altLang="ko-KR" sz="2400" dirty="0" smtClean="0"/>
          </a:p>
          <a:p>
            <a:r>
              <a:rPr lang="ko-KR" altLang="en-US" dirty="0" smtClean="0"/>
              <a:t>큰 부하 제어</a:t>
            </a:r>
            <a:endParaRPr lang="en-US" altLang="ko-KR" dirty="0" smtClean="0"/>
          </a:p>
          <a:p>
            <a:pPr lvl="1"/>
            <a:r>
              <a:rPr lang="ko-KR" altLang="en-US" sz="2200" dirty="0" smtClean="0"/>
              <a:t>여기서 말하는 </a:t>
            </a:r>
            <a:r>
              <a:rPr lang="ko-KR" altLang="en-US" sz="2200" dirty="0" err="1" smtClean="0"/>
              <a:t>큰부하라는</a:t>
            </a:r>
            <a:r>
              <a:rPr lang="ko-KR" altLang="en-US" sz="2200" dirty="0" smtClean="0"/>
              <a:t> 것은 수 </a:t>
            </a:r>
            <a:r>
              <a:rPr lang="en-US" altLang="ko-KR" sz="2200" dirty="0" smtClean="0"/>
              <a:t>10mA </a:t>
            </a:r>
            <a:r>
              <a:rPr lang="ko-KR" altLang="en-US" sz="2200" dirty="0" smtClean="0"/>
              <a:t>이상의 전류가 흐르거나 ５</a:t>
            </a:r>
            <a:r>
              <a:rPr lang="en-US" altLang="ko-KR" sz="2200" dirty="0" smtClean="0"/>
              <a:t>V </a:t>
            </a:r>
            <a:r>
              <a:rPr lang="ko-KR" altLang="en-US" sz="2200" dirty="0" smtClean="0"/>
              <a:t>이상의 전압이 필요한 부하를 말하며 </a:t>
            </a:r>
            <a:r>
              <a:rPr lang="ko-KR" altLang="en-US" sz="2200" dirty="0" err="1" smtClean="0"/>
              <a:t>디지탈</a:t>
            </a:r>
            <a:r>
              <a:rPr lang="ko-KR" altLang="en-US" sz="2200" dirty="0" smtClean="0"/>
              <a:t> </a:t>
            </a:r>
            <a:r>
              <a:rPr lang="en-US" altLang="ko-KR" sz="2200" dirty="0" smtClean="0"/>
              <a:t>IC</a:t>
            </a:r>
            <a:r>
              <a:rPr lang="ko-KR" altLang="en-US" sz="2200" dirty="0" smtClean="0"/>
              <a:t>로는 직접 드라이브할 수 없는 모터의 제어나 릴레이 또는 </a:t>
            </a:r>
            <a:r>
              <a:rPr lang="ko-KR" altLang="en-US" sz="2200" dirty="0" err="1" smtClean="0"/>
              <a:t>솔레노이드</a:t>
            </a:r>
            <a:r>
              <a:rPr lang="ko-KR" altLang="en-US" sz="2200" dirty="0" smtClean="0"/>
              <a:t> </a:t>
            </a:r>
            <a:r>
              <a:rPr lang="ko-KR" altLang="en-US" sz="2200" dirty="0" err="1" smtClean="0"/>
              <a:t>코일등의</a:t>
            </a:r>
            <a:r>
              <a:rPr lang="ko-KR" altLang="en-US" sz="2200" dirty="0" smtClean="0"/>
              <a:t> 드라이브가 여기에 해당됩니다</a:t>
            </a:r>
            <a:r>
              <a:rPr lang="en-US" altLang="ko-KR" sz="2200" dirty="0" smtClean="0"/>
              <a:t>.</a:t>
            </a:r>
            <a:endParaRPr lang="en-US" altLang="ko-KR" sz="2400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23928" y="6021288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400" smtClean="0"/>
              <a:t>- </a:t>
            </a:r>
            <a:r>
              <a:rPr lang="ko-KR" altLang="en-US" sz="2400" dirty="0" smtClean="0"/>
              <a:t>계속 </a:t>
            </a:r>
            <a:r>
              <a:rPr lang="en-US" altLang="ko-KR" sz="2400" dirty="0" smtClean="0"/>
              <a:t>-</a:t>
            </a:r>
            <a:endParaRPr lang="en-US" altLang="ko-KR" sz="40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Transistor –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디지탈</a:t>
            </a:r>
            <a:r>
              <a:rPr lang="ko-KR" altLang="en-US" dirty="0" smtClean="0"/>
              <a:t> 회로에서 사용법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658411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큰 부하 제어</a:t>
            </a:r>
            <a:endParaRPr lang="en-US" altLang="ko-KR" dirty="0" smtClean="0"/>
          </a:p>
          <a:p>
            <a:pPr lvl="1"/>
            <a:r>
              <a:rPr lang="ko-KR" altLang="en-US" sz="2000" dirty="0" smtClean="0"/>
              <a:t>이와 같은 경우 트랜지스터의 사용법은 다음 그림과 같이 사용하는 것이 기본이며 부하전류의 방향에 따라서 </a:t>
            </a:r>
            <a:r>
              <a:rPr lang="en-US" altLang="ko-KR" sz="2000" dirty="0" smtClean="0"/>
              <a:t>(a)</a:t>
            </a:r>
            <a:r>
              <a:rPr lang="ko-KR" altLang="en-US" sz="2000" dirty="0" smtClean="0"/>
              <a:t>，</a:t>
            </a:r>
            <a:r>
              <a:rPr lang="en-US" altLang="ko-KR" sz="2000" dirty="0" smtClean="0"/>
              <a:t>(b)</a:t>
            </a:r>
            <a:r>
              <a:rPr lang="ko-KR" altLang="en-US" sz="2000" dirty="0" smtClean="0"/>
              <a:t>의 두가지 사용법이 있고 사용하는 트랜지스터도 </a:t>
            </a:r>
            <a:r>
              <a:rPr lang="en-US" altLang="ko-KR" sz="2000" dirty="0" smtClean="0"/>
              <a:t>NPN</a:t>
            </a:r>
            <a:r>
              <a:rPr lang="ko-KR" altLang="en-US" sz="2000" dirty="0" smtClean="0"/>
              <a:t>형과 </a:t>
            </a:r>
            <a:r>
              <a:rPr lang="en-US" altLang="ko-KR" sz="2000" dirty="0" smtClean="0"/>
              <a:t>PNP</a:t>
            </a:r>
            <a:r>
              <a:rPr lang="ko-KR" altLang="en-US" sz="2000" dirty="0" smtClean="0"/>
              <a:t>형으로 각각 구분하여 사용해야 합니다．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1196752"/>
            <a:ext cx="3509458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923928" y="6279703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400" smtClean="0"/>
              <a:t>- </a:t>
            </a:r>
            <a:r>
              <a:rPr lang="ko-KR" altLang="en-US" sz="2400" dirty="0" smtClean="0"/>
              <a:t>계속 </a:t>
            </a:r>
            <a:r>
              <a:rPr lang="en-US" altLang="ko-KR" sz="2400" dirty="0" smtClean="0"/>
              <a:t>-</a:t>
            </a:r>
            <a:endParaRPr lang="en-US" altLang="ko-KR" sz="4000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ETECH_Design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EETECH_Design</Template>
  <TotalTime>245</TotalTime>
  <Words>2057</Words>
  <Application>Microsoft Office PowerPoint</Application>
  <PresentationFormat>화면 슬라이드 쇼(4:3)</PresentationFormat>
  <Paragraphs>154</Paragraphs>
  <Slides>28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EETECH_Design</vt:lpstr>
      <vt:lpstr>회로설계</vt:lpstr>
      <vt:lpstr>목차</vt:lpstr>
      <vt:lpstr>Resistor</vt:lpstr>
      <vt:lpstr>Resistor</vt:lpstr>
      <vt:lpstr>Capacitor</vt:lpstr>
      <vt:lpstr>Transistor – 설계시 유의사항</vt:lpstr>
      <vt:lpstr>Transistor – 설계시 유의사항</vt:lpstr>
      <vt:lpstr>Transistor – 디지탈 회로에서 사용법</vt:lpstr>
      <vt:lpstr>Transistor – 디지탈 회로에서 사용법</vt:lpstr>
      <vt:lpstr>Transistor – 디지탈 회로에서 사용법</vt:lpstr>
      <vt:lpstr>Transistor – 디지탈 회로에서 사용법</vt:lpstr>
      <vt:lpstr>Transistor – 디지탈 회로에서 사용법</vt:lpstr>
      <vt:lpstr>Transistor – 디지탈 회로에서 사용법</vt:lpstr>
      <vt:lpstr>Transistor- 전압레벨 변환 방법</vt:lpstr>
      <vt:lpstr>Transistor- 전압레벨 변환 방법</vt:lpstr>
      <vt:lpstr>Transistor- 전압레벨 변환 방법</vt:lpstr>
      <vt:lpstr>Transistor – 아날로그 회로에서 사용법</vt:lpstr>
      <vt:lpstr>Transistor – 아날로그 회로에서 사용법</vt:lpstr>
      <vt:lpstr>Transistor – 아날로그 회로에서 사용법</vt:lpstr>
      <vt:lpstr>Transistor – 아날로그 회로에서 사용법</vt:lpstr>
      <vt:lpstr>Transistor – 아날로그 회로에서 사용법</vt:lpstr>
      <vt:lpstr>Transistor – 아날로그 회로에서 사용법</vt:lpstr>
      <vt:lpstr>MOSFET</vt:lpstr>
      <vt:lpstr>MOSFET</vt:lpstr>
      <vt:lpstr>MOSFET</vt:lpstr>
      <vt:lpstr>MOSFET</vt:lpstr>
      <vt:lpstr>MOSFET</vt:lpstr>
      <vt:lpstr>MOSFET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회로설계</dc:title>
  <dc:creator>Administrator</dc:creator>
  <cp:lastModifiedBy>Admin</cp:lastModifiedBy>
  <cp:revision>15</cp:revision>
  <dcterms:created xsi:type="dcterms:W3CDTF">2015-11-24T07:13:03Z</dcterms:created>
  <dcterms:modified xsi:type="dcterms:W3CDTF">2015-11-25T17:18:49Z</dcterms:modified>
</cp:coreProperties>
</file>