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Helvetica Neue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92CBBF1-1E88-445D-870B-56F56080C0EC}">
  <a:tblStyle styleId="{992CBBF1-1E88-445D-870B-56F56080C0E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9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12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90c5ec42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d90c5ec42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2836d6e4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72836d6e4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2836d6e4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72836d6e4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90c5ec42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d90c5ec42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2836d6e4_0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72836d6e4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2836d6e4_0_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72836d6e4_0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2836d6e4_0_1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72836d6e4_0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2836d6e4_0_1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72836d6e4_0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2836d6e4_0_1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72836d6e4_0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f2ae44b23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4f2ae44b23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7f570596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d7f570596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2836d6e4_0_1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72836d6e4_0_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d7f570596_0_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d7f570596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2836d6e4_0_1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72836d6e4_0_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2836d6e4_0_1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72836d6e4_0_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72836d6e4_0_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72836d6e4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2836d6e4_0_1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72836d6e4_0_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d90c5ec42_0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d90c5ec42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72836d6e4_0_1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72836d6e4_0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2836d6e4_0_1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72836d6e4_0_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72836d6e4_0_1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72836d6e4_0_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90c5ec42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d90c5ec42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2836d6e4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72836d6e4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7f570596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d7f570596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2836d6e4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72836d6e4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2836d6e4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72836d6e4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2836d6e4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72836d6e4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8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00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>
            <p:ph idx="1" type="body"/>
          </p:nvPr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570400" y="1091750"/>
            <a:ext cx="36300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Подготовка к собеседованию (web)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588733" y="1404393"/>
            <a:ext cx="33534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lang="en-US" sz="2000">
                <a:solidFill>
                  <a:srgbClr val="4C5D6E"/>
                </a:solidFill>
              </a:rPr>
              <a:t>1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570400" y="1932100"/>
            <a:ext cx="47418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PHP – основные понятия</a:t>
            </a:r>
            <a:endParaRPr sz="4000"/>
          </a:p>
        </p:txBody>
      </p:sp>
      <p:sp>
        <p:nvSpPr>
          <p:cNvPr id="90" name="Google Shape;90;p18"/>
          <p:cNvSpPr/>
          <p:nvPr/>
        </p:nvSpPr>
        <p:spPr>
          <a:xfrm>
            <a:off x="3570400" y="3589900"/>
            <a:ext cx="46008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Font typeface="Arial"/>
              <a:buNone/>
            </a:pPr>
            <a:r>
              <a:rPr lang="en-US" sz="2400">
                <a:solidFill>
                  <a:srgbClr val="99A8B7"/>
                </a:solidFill>
              </a:rPr>
              <a:t>Основы программирования, функциональный подход, общие вопросы</a:t>
            </a:r>
            <a:endParaRPr/>
          </a:p>
        </p:txBody>
      </p:sp>
      <p:pic>
        <p:nvPicPr>
          <p:cNvPr descr="Подготовка к собеседованию на вакансию веб-разработчика (4 четверть).png" id="91" name="Google Shape;91;p18"/>
          <p:cNvPicPr preferRelativeResize="0"/>
          <p:nvPr/>
        </p:nvPicPr>
        <p:blipFill rotWithShape="1">
          <a:blip r:embed="rId3">
            <a:alphaModFix/>
          </a:blip>
          <a:srcRect b="426" l="0" r="0" t="426"/>
          <a:stretch/>
        </p:blipFill>
        <p:spPr>
          <a:xfrm>
            <a:off x="423103" y="1301675"/>
            <a:ext cx="2704200" cy="26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Резюме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1133850" y="1714450"/>
            <a:ext cx="68592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Никогда не указывайте в резюме того, чего не знаете.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Вы сможете ответить на эти вопросы?</a:t>
            </a:r>
            <a:endParaRPr/>
          </a:p>
        </p:txBody>
      </p:sp>
      <p:sp>
        <p:nvSpPr>
          <p:cNvPr id="149" name="Google Shape;149;p28"/>
          <p:cNvSpPr/>
          <p:nvPr/>
        </p:nvSpPr>
        <p:spPr>
          <a:xfrm>
            <a:off x="1142401" y="2171653"/>
            <a:ext cx="2771100" cy="356700"/>
          </a:xfrm>
          <a:prstGeom prst="rect">
            <a:avLst/>
          </a:prstGeom>
          <a:solidFill>
            <a:srgbClr val="4C5D6E"/>
          </a:solidFill>
          <a:ln cap="flat" cmpd="sng" w="12700">
            <a:solidFill>
              <a:srgbClr val="99A8B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 sz="12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8"/>
          <p:cNvSpPr/>
          <p:nvPr/>
        </p:nvSpPr>
        <p:spPr>
          <a:xfrm>
            <a:off x="1142401" y="2614502"/>
            <a:ext cx="2771100" cy="356700"/>
          </a:xfrm>
          <a:prstGeom prst="rect">
            <a:avLst/>
          </a:prstGeom>
          <a:solidFill>
            <a:srgbClr val="4C5D6E"/>
          </a:solidFill>
          <a:ln cap="flat" cmpd="sng" w="12700">
            <a:solidFill>
              <a:srgbClr val="99A8B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endParaRPr sz="12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1142401" y="3057415"/>
            <a:ext cx="2771100" cy="356700"/>
          </a:xfrm>
          <a:prstGeom prst="rect">
            <a:avLst/>
          </a:prstGeom>
          <a:solidFill>
            <a:srgbClr val="4C5D6E"/>
          </a:solidFill>
          <a:ln cap="flat" cmpd="sng" w="12700">
            <a:solidFill>
              <a:srgbClr val="99A8B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Сети</a:t>
            </a:r>
            <a:endParaRPr sz="12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1142401" y="3500328"/>
            <a:ext cx="2771100" cy="356700"/>
          </a:xfrm>
          <a:prstGeom prst="rect">
            <a:avLst/>
          </a:prstGeom>
          <a:solidFill>
            <a:srgbClr val="4C5D6E"/>
          </a:solidFill>
          <a:ln cap="flat" cmpd="sng" w="12700">
            <a:solidFill>
              <a:srgbClr val="99A8B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Профессиональный пользователь Linux</a:t>
            </a:r>
            <a:endParaRPr sz="12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1142401" y="3943241"/>
            <a:ext cx="2771100" cy="356700"/>
          </a:xfrm>
          <a:prstGeom prst="rect">
            <a:avLst/>
          </a:prstGeom>
          <a:solidFill>
            <a:srgbClr val="4C5D6E"/>
          </a:solidFill>
          <a:ln cap="flat" cmpd="sng" w="12700">
            <a:solidFill>
              <a:srgbClr val="99A8B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Базы данных</a:t>
            </a:r>
            <a:endParaRPr sz="12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4270688" y="2171625"/>
            <a:ext cx="3866400" cy="356700"/>
          </a:xfrm>
          <a:prstGeom prst="rect">
            <a:avLst/>
          </a:prstGeom>
          <a:solidFill>
            <a:srgbClr val="F9F9FB"/>
          </a:solidFill>
          <a:ln cap="flat" cmpd="sng" w="12700">
            <a:solidFill>
              <a:srgbClr val="99A8B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Расскажите о принципах git-flow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4270688" y="2614477"/>
            <a:ext cx="3866400" cy="356700"/>
          </a:xfrm>
          <a:prstGeom prst="rect">
            <a:avLst/>
          </a:prstGeom>
          <a:solidFill>
            <a:srgbClr val="F9F9FB"/>
          </a:solidFill>
          <a:ln cap="flat" cmpd="sng" w="12700">
            <a:solidFill>
              <a:srgbClr val="99A8B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 работают массивы в PHP?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4276025" y="3057329"/>
            <a:ext cx="3866400" cy="356700"/>
          </a:xfrm>
          <a:prstGeom prst="rect">
            <a:avLst/>
          </a:prstGeom>
          <a:solidFill>
            <a:srgbClr val="F9F9FB"/>
          </a:solidFill>
          <a:ln cap="flat" cmpd="sng" w="12700">
            <a:solidFill>
              <a:srgbClr val="99A8B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Какой уровень занимает TCP/IP в модели OCI?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4273362" y="3500309"/>
            <a:ext cx="3866400" cy="356700"/>
          </a:xfrm>
          <a:prstGeom prst="rect">
            <a:avLst/>
          </a:prstGeom>
          <a:solidFill>
            <a:srgbClr val="F9F9FB"/>
          </a:solidFill>
          <a:ln cap="flat" cmpd="sng" w="12700">
            <a:solidFill>
              <a:srgbClr val="99A8B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Спроектируйте скалируемое хранилище файлов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4273362" y="3943225"/>
            <a:ext cx="3866400" cy="356700"/>
          </a:xfrm>
          <a:prstGeom prst="rect">
            <a:avLst/>
          </a:prstGeom>
          <a:solidFill>
            <a:srgbClr val="F9F9FB"/>
          </a:solidFill>
          <a:ln cap="flat" cmpd="sng" w="12700">
            <a:solidFill>
              <a:srgbClr val="99A8B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 какой БД быстрее работа с JSONB?</a:t>
            </a:r>
            <a:endParaRPr sz="12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28"/>
          <p:cNvCxnSpPr>
            <a:stCxn id="149" idx="3"/>
            <a:endCxn id="154" idx="1"/>
          </p:cNvCxnSpPr>
          <p:nvPr/>
        </p:nvCxnSpPr>
        <p:spPr>
          <a:xfrm>
            <a:off x="3913501" y="2350003"/>
            <a:ext cx="357300" cy="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8"/>
          <p:cNvCxnSpPr/>
          <p:nvPr/>
        </p:nvCxnSpPr>
        <p:spPr>
          <a:xfrm>
            <a:off x="3913501" y="2792828"/>
            <a:ext cx="357300" cy="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8"/>
          <p:cNvCxnSpPr/>
          <p:nvPr/>
        </p:nvCxnSpPr>
        <p:spPr>
          <a:xfrm>
            <a:off x="3913501" y="3235678"/>
            <a:ext cx="357300" cy="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8"/>
          <p:cNvCxnSpPr/>
          <p:nvPr/>
        </p:nvCxnSpPr>
        <p:spPr>
          <a:xfrm>
            <a:off x="3913501" y="3678653"/>
            <a:ext cx="357300" cy="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8"/>
          <p:cNvCxnSpPr/>
          <p:nvPr/>
        </p:nvCxnSpPr>
        <p:spPr>
          <a:xfrm>
            <a:off x="3913501" y="4121578"/>
            <a:ext cx="357300" cy="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/>
          <p:nvPr/>
        </p:nvSpPr>
        <p:spPr>
          <a:xfrm>
            <a:off x="1122050" y="932050"/>
            <a:ext cx="6854400" cy="36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Базовые знания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Базовые знания языка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1133850" y="1714450"/>
            <a:ext cx="68592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527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Типизация языка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7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Особенности версий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7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Знание основных встроенных функций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7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Принципы работы языка в выбранной среде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7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Циклы, массивы и другие фундаментальные конструкции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Типизация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1133850" y="1714450"/>
            <a:ext cx="68592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527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boolean – логический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7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integer – целочисленный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7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float – числа с плавающей точкой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7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string – строки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Типизация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1133850" y="1714450"/>
            <a:ext cx="68592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527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array – массив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7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object – объект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7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resource – особый тип данных, который содержит ссылки на внешние ресурсы (файлы, БД и т.д.)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7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NULL – пустота, отсутствие какого-либо значения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Типизация</a:t>
            </a:r>
            <a:endParaRPr/>
          </a:p>
        </p:txBody>
      </p:sp>
      <p:graphicFrame>
        <p:nvGraphicFramePr>
          <p:cNvPr id="192" name="Google Shape;192;p33"/>
          <p:cNvGraphicFramePr/>
          <p:nvPr/>
        </p:nvGraphicFramePr>
        <p:xfrm>
          <a:off x="1142392" y="18269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{992CBBF1-1E88-445D-870B-56F56080C0EC}</a:tableStyleId>
              </a:tblPr>
              <a:tblGrid>
                <a:gridCol w="385715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Что выведет приведенный ниже код?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$result = "1" + 2 * "0x01";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ABB1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BB1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BB1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BB1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FF0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Будет ли $a == $b? Будет ли $b == $c? Будет ли $a == $c?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$a = 0;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$b = null;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$c = "0";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ABB1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BB1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BB1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BB1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F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Версии языка</a:t>
            </a:r>
            <a:endParaRPr/>
          </a:p>
        </p:txBody>
      </p:sp>
      <p:graphicFrame>
        <p:nvGraphicFramePr>
          <p:cNvPr id="198" name="Google Shape;198;p34"/>
          <p:cNvGraphicFramePr/>
          <p:nvPr/>
        </p:nvGraphicFramePr>
        <p:xfrm>
          <a:off x="1142404" y="2288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{992CBBF1-1E88-445D-870B-56F56080C0EC}</a:tableStyleId>
              </a:tblPr>
              <a:tblGrid>
                <a:gridCol w="508260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В каких версиях PHP будет работать вот этот код?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$a = [];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ABB1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BB1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BB1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BB1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F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Версии языка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1140000" y="1599125"/>
            <a:ext cx="68592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официальном сайте вы можете посмотреть релизы новых версий и срок поддержки старых: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php.net/supported-versions.php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/>
          <p:nvPr/>
        </p:nvSpPr>
        <p:spPr>
          <a:xfrm>
            <a:off x="-1" y="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Пример информации по версиям</a:t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800" y="899678"/>
            <a:ext cx="6854398" cy="4149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Регламент курса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1142374" y="2041888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en-US" sz="2000">
                <a:solidFill>
                  <a:srgbClr val="2C2D30"/>
                </a:solidFill>
              </a:rPr>
              <a:t>6 уроков по 2 часа </a:t>
            </a:r>
            <a:endParaRPr sz="2000">
              <a:solidFill>
                <a:srgbClr val="2C2D30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en-US" sz="2000">
                <a:solidFill>
                  <a:srgbClr val="2C2D30"/>
                </a:solidFill>
              </a:rPr>
              <a:t>Домашние задания  </a:t>
            </a:r>
            <a:endParaRPr sz="2000">
              <a:solidFill>
                <a:srgbClr val="2C2D30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en-US" sz="2000">
                <a:solidFill>
                  <a:srgbClr val="2C2D30"/>
                </a:solidFill>
              </a:rPr>
              <a:t>Видеозапись, методички, исходники – после урока </a:t>
            </a:r>
            <a:endParaRPr sz="2000">
              <a:solidFill>
                <a:srgbClr val="2C2D30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Char char="●"/>
            </a:pPr>
            <a:r>
              <a:rPr lang="en-US" sz="2000">
                <a:solidFill>
                  <a:srgbClr val="2C2D30"/>
                </a:solidFill>
              </a:rPr>
              <a:t>Вопросы – во время уроков в чате, после урока в комментариях к уроку, личных сообщениях и e-mail</a:t>
            </a:r>
            <a:endParaRPr sz="2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1122050" y="932050"/>
            <a:ext cx="6854400" cy="36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Типовые задачи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FizzBuzz</a:t>
            </a:r>
            <a:endParaRPr/>
          </a:p>
        </p:txBody>
      </p:sp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1133850" y="1714450"/>
            <a:ext cx="68592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Напишите программу, которая выводит на экран числа от 1 до 100. При этом вместо чисел, кратных трем, программа должна выводить слово «Fizz», а вместо чисел, кратных пяти — слово «Buzz». Если число кратно и 3, и 5, то программа должна выводить слово «FizzBuzz»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Рекурсия</a:t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1133850" y="1714450"/>
            <a:ext cx="68592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Написать вывод ряда Фибоначчи, который реализуется при помощи рекурсивных вызовов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Типовые задачи</a:t>
            </a:r>
            <a:endParaRPr/>
          </a:p>
        </p:txBody>
      </p:sp>
      <p:graphicFrame>
        <p:nvGraphicFramePr>
          <p:cNvPr id="233" name="Google Shape;233;p40"/>
          <p:cNvGraphicFramePr/>
          <p:nvPr/>
        </p:nvGraphicFramePr>
        <p:xfrm>
          <a:off x="1142411" y="18974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{992CBBF1-1E88-445D-870B-56F56080C0EC}</a:tableStyleId>
              </a:tblPr>
              <a:tblGrid>
                <a:gridCol w="543870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что будет выведено на экран в каждом случае?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$a = 0;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echo $a++; </a:t>
                      </a:r>
                      <a:endParaRPr b="0" i="0" sz="1200" u="none" cap="none" strike="noStrike">
                        <a:solidFill>
                          <a:srgbClr val="00008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echo ++$a;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echo $a­­;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echo ­­$a; 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ABB1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BB1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BB1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BB1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F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Массивы</a:t>
            </a:r>
            <a:endParaRPr/>
          </a:p>
        </p:txBody>
      </p:sp>
      <p:graphicFrame>
        <p:nvGraphicFramePr>
          <p:cNvPr id="239" name="Google Shape;239;p41"/>
          <p:cNvGraphicFramePr/>
          <p:nvPr/>
        </p:nvGraphicFramePr>
        <p:xfrm>
          <a:off x="1142411" y="17801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{992CBBF1-1E88-445D-870B-56F56080C0EC}</a:tableStyleId>
              </a:tblPr>
              <a:tblGrid>
                <a:gridCol w="486565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$array = [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0 =&gt; [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"cars" =&gt; [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"BMW" =&gt; "M4",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"Audi" =&gt; "RS5"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]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],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1 =&gt; [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"food" =&gt; [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"apple", "carrot", "meat"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]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]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];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ABB1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BB1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BB1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BB1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F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/>
          <p:nvPr/>
        </p:nvSpPr>
        <p:spPr>
          <a:xfrm>
            <a:off x="1122050" y="932050"/>
            <a:ext cx="6854400" cy="36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Правила хорошего тона</a:t>
            </a:r>
            <a:endParaRPr sz="32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Правила хорошего тона</a:t>
            </a:r>
            <a:endParaRPr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1133850" y="1714450"/>
            <a:ext cx="68592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527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80"/>
              <a:buFont typeface="Arial"/>
              <a:buAutoNum type="arabicPeriod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 используйте переменные $a, $pou, $awkjdbawd – они не говорят, какое значение содержат. Если переменная сложная, называйте её при помощи camelCase, т.е. cancelledOrdersArray или isFinished.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Правила хорошего тона</a:t>
            </a:r>
            <a:endParaRPr/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1133850" y="1714450"/>
            <a:ext cx="68592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527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80"/>
              <a:buFont typeface="Arial"/>
              <a:buAutoNum type="arabicPeriod" startAt="2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 создавайте «божественные» функции – придерживайтесь KISS. Функция должна следовать только одному назначению. В нашем случае мы разделили логику получения отступов и логику обхода массива.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Правила хорошего тона</a:t>
            </a:r>
            <a:endParaRPr/>
          </a:p>
        </p:txBody>
      </p:sp>
      <p:sp>
        <p:nvSpPr>
          <p:cNvPr id="262" name="Google Shape;262;p45"/>
          <p:cNvSpPr txBox="1"/>
          <p:nvPr>
            <p:ph idx="1" type="body"/>
          </p:nvPr>
        </p:nvSpPr>
        <p:spPr>
          <a:xfrm>
            <a:off x="1133850" y="1714450"/>
            <a:ext cx="68592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527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80"/>
              <a:buFont typeface="Arial"/>
              <a:buAutoNum type="arabicPeriod" startAt="3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 делайте больше 3-х входных параметров. Это засоряет код и говорит о том, что функция берёт на себя слишком много. Функция должна иметь одну точку выхода. 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7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80"/>
              <a:buFont typeface="Arial"/>
              <a:buAutoNum type="arabicPeriod" startAt="3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 надо плодить конструкции return. В идеале он должен быть один в конце функции.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Правила хорошего тона</a:t>
            </a:r>
            <a:endParaRPr/>
          </a:p>
        </p:txBody>
      </p:sp>
      <p:sp>
        <p:nvSpPr>
          <p:cNvPr id="268" name="Google Shape;268;p46"/>
          <p:cNvSpPr txBox="1"/>
          <p:nvPr>
            <p:ph idx="1" type="body"/>
          </p:nvPr>
        </p:nvSpPr>
        <p:spPr>
          <a:xfrm>
            <a:off x="1133850" y="1714450"/>
            <a:ext cx="68592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527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80"/>
              <a:buFont typeface="Arial"/>
              <a:buAutoNum type="arabicPeriod" startAt="5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Объявляйте переменные как можно ближе к месту их использования. Если вы объявили переменную в начале функции, а используете её только в конце, при чтении кода придётся постоянно возвращаться к началу функции.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</a:t>
            </a:r>
            <a:r>
              <a:rPr lang="en-US" sz="3200">
                <a:solidFill>
                  <a:srgbClr val="4C5D6E"/>
                </a:solidFill>
              </a:rPr>
              <a:t>урока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1142374" y="2041888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en-US" sz="2000">
                <a:solidFill>
                  <a:srgbClr val="2C2D30"/>
                </a:solidFill>
              </a:rPr>
              <a:t>Основные вопросы на собеседовании</a:t>
            </a:r>
            <a:endParaRPr sz="2000">
              <a:solidFill>
                <a:srgbClr val="2C2D30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en-US" sz="2000">
                <a:solidFill>
                  <a:srgbClr val="2C2D30"/>
                </a:solidFill>
              </a:rPr>
              <a:t>Ваше резюме</a:t>
            </a:r>
            <a:endParaRPr sz="2000">
              <a:solidFill>
                <a:srgbClr val="2C2D30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en-US" sz="2000">
                <a:solidFill>
                  <a:srgbClr val="2C2D30"/>
                </a:solidFill>
              </a:rPr>
              <a:t>Базовые знания</a:t>
            </a:r>
            <a:endParaRPr sz="2000">
              <a:solidFill>
                <a:srgbClr val="2C2D30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Char char="●"/>
            </a:pPr>
            <a:r>
              <a:rPr lang="en-US" sz="2000">
                <a:solidFill>
                  <a:srgbClr val="2C2D30"/>
                </a:solidFill>
              </a:rPr>
              <a:t>Задачи</a:t>
            </a:r>
            <a:endParaRPr sz="2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>
            <p:ph type="title"/>
          </p:nvPr>
        </p:nvSpPr>
        <p:spPr>
          <a:xfrm>
            <a:off x="1142399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3F7F5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  <a:endParaRPr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22050" y="932050"/>
            <a:ext cx="6854400" cy="36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Основные вопросы на собеседовании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1133850" y="1714450"/>
            <a:ext cx="68592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Ваши знания растут с каждым днём и вскоре вы получите своё первое приглашение на техническое интервью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Собеседование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1133850" y="1714450"/>
            <a:ext cx="68592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527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Местоположение офиса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7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График работы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7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Размер заработной платы и порядок её выплаты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7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Размер команды, ваша позиция в ней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Основные вопросы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1133850" y="1714450"/>
            <a:ext cx="68592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527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Ваши будущие обязанности в команде и зоны ответственности, цели разработки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7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Размер компании, направления разработки (внутренние продукты или работа на заказ)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7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Стек технологий, стандарты и их контроль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Основные вопросы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1133850" y="1714450"/>
            <a:ext cx="68592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527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Перспективы развития в команде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7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Методологии разработки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7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Социальный пакет и другие привилегии для сотрудников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7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Условия трудового контракта: есть ли любого рода материальная ответственность или другие риски.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Основные вопросы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/>
          <p:nvPr/>
        </p:nvSpPr>
        <p:spPr>
          <a:xfrm>
            <a:off x="1122050" y="932050"/>
            <a:ext cx="6854400" cy="36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Ваше резюме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