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663" r:id="rId2"/>
    <p:sldMasterId id="2147483671" r:id="rId3"/>
  </p:sldMasterIdLst>
  <p:notesMasterIdLst>
    <p:notesMasterId r:id="rId38"/>
  </p:notesMasterIdLst>
  <p:sldIdLst>
    <p:sldId id="268" r:id="rId4"/>
    <p:sldId id="272" r:id="rId5"/>
    <p:sldId id="295" r:id="rId6"/>
    <p:sldId id="278" r:id="rId7"/>
    <p:sldId id="279" r:id="rId8"/>
    <p:sldId id="280" r:id="rId9"/>
    <p:sldId id="296" r:id="rId10"/>
    <p:sldId id="286" r:id="rId11"/>
    <p:sldId id="283" r:id="rId12"/>
    <p:sldId id="284" r:id="rId13"/>
    <p:sldId id="299" r:id="rId14"/>
    <p:sldId id="300" r:id="rId15"/>
    <p:sldId id="288" r:id="rId16"/>
    <p:sldId id="301" r:id="rId17"/>
    <p:sldId id="297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9" r:id="rId34"/>
    <p:sldId id="317" r:id="rId35"/>
    <p:sldId id="318" r:id="rId36"/>
    <p:sldId id="271" r:id="rId3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170">
          <p15:clr>
            <a:srgbClr val="A4A3A4"/>
          </p15:clr>
        </p15:guide>
        <p15:guide id="2" pos="303">
          <p15:clr>
            <a:srgbClr val="A4A3A4"/>
          </p15:clr>
        </p15:guide>
        <p15:guide id="3" pos="5937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85C5"/>
    <a:srgbClr val="41C4DD"/>
    <a:srgbClr val="939598"/>
    <a:srgbClr val="494B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7396" autoAdjust="0"/>
    <p:restoredTop sz="94673" autoAdjust="0"/>
  </p:normalViewPr>
  <p:slideViewPr>
    <p:cSldViewPr>
      <p:cViewPr>
        <p:scale>
          <a:sx n="80" d="100"/>
          <a:sy n="80" d="100"/>
        </p:scale>
        <p:origin x="-72" y="-336"/>
      </p:cViewPr>
      <p:guideLst>
        <p:guide orient="horz" pos="663"/>
        <p:guide orient="horz" pos="2160"/>
        <p:guide orient="horz" pos="28"/>
        <p:guide orient="horz" pos="1026"/>
        <p:guide orient="horz" pos="1185"/>
        <p:guide pos="308"/>
        <p:guide pos="5932"/>
        <p:guide pos="3120"/>
        <p:guide pos="512"/>
        <p:guide pos="572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1254" y="-120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BD126458-5D9C-48E7-A1E7-AEEB690FD8BA}" type="datetimeFigureOut">
              <a:rPr lang="ko-KR" altLang="en-US" smtClean="0"/>
              <a:pPr/>
              <a:t>2017-12-13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E7E5697F-4F22-43B7-858C-52327A9223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676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5697F-4F22-43B7-858C-52327A922326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4595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59640" y="4343400"/>
            <a:ext cx="4968690" cy="4114800"/>
          </a:xfrm>
          <a:ln w="3175">
            <a:solidFill>
              <a:schemeClr val="tx1"/>
            </a:solidFill>
          </a:ln>
        </p:spPr>
        <p:txBody>
          <a:bodyPr/>
          <a:lstStyle/>
          <a:p>
            <a:r>
              <a:rPr lang="en-US" altLang="ko-KR" sz="1000" dirty="0" smtClean="0"/>
              <a:t>※ </a:t>
            </a:r>
            <a:r>
              <a:rPr lang="ko-KR" altLang="en-US" sz="1000" dirty="0" smtClean="0"/>
              <a:t>프로그램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코드 및 해설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은 슬라이드 노트에 표현한다</a:t>
            </a:r>
            <a:r>
              <a:rPr lang="en-US" altLang="ko-KR" sz="1000" dirty="0" smtClean="0"/>
              <a:t>. </a:t>
            </a:r>
          </a:p>
          <a:p>
            <a:r>
              <a:rPr lang="en-US" altLang="ko-KR" sz="1000" dirty="0" smtClean="0"/>
              <a:t>1,.1 </a:t>
            </a:r>
            <a:r>
              <a:rPr lang="ko-KR" altLang="en-US" sz="1000" dirty="0" smtClean="0"/>
              <a:t>벡터</a:t>
            </a:r>
            <a:r>
              <a:rPr lang="en-US" altLang="ko-KR" sz="1000" dirty="0" smtClean="0"/>
              <a:t>(Vector)</a:t>
            </a:r>
          </a:p>
          <a:p>
            <a:endParaRPr lang="en-US" altLang="ko-KR" sz="1000" dirty="0" smtClean="0"/>
          </a:p>
          <a:p>
            <a:r>
              <a:rPr lang="ko-KR" altLang="en-US" sz="1000" dirty="0" smtClean="0">
                <a:effectLst/>
              </a:rPr>
              <a:t>벡터를 구성하는 모든 성분은 같은 타입이어야 한다</a:t>
            </a:r>
            <a:r>
              <a:rPr lang="en-US" altLang="ko-KR" sz="1000" dirty="0" smtClean="0">
                <a:effectLst/>
              </a:rPr>
              <a:t>.</a:t>
            </a:r>
            <a:br>
              <a:rPr lang="en-US" altLang="ko-KR" sz="1000" dirty="0" smtClean="0">
                <a:effectLst/>
              </a:rPr>
            </a:br>
            <a:r>
              <a:rPr lang="ko-KR" altLang="en-US" sz="1000" dirty="0" smtClean="0">
                <a:effectLst/>
              </a:rPr>
              <a:t>실수</a:t>
            </a:r>
            <a:r>
              <a:rPr lang="en-US" altLang="ko-KR" sz="1000" dirty="0" smtClean="0">
                <a:effectLst/>
              </a:rPr>
              <a:t>(double), </a:t>
            </a:r>
            <a:r>
              <a:rPr lang="ko-KR" altLang="en-US" sz="1000" dirty="0" smtClean="0">
                <a:effectLst/>
              </a:rPr>
              <a:t>정수</a:t>
            </a:r>
            <a:r>
              <a:rPr lang="en-US" altLang="ko-KR" sz="1000" dirty="0" smtClean="0">
                <a:effectLst/>
              </a:rPr>
              <a:t>(integer), </a:t>
            </a:r>
            <a:r>
              <a:rPr lang="ko-KR" altLang="en-US" sz="1000" dirty="0" smtClean="0">
                <a:effectLst/>
              </a:rPr>
              <a:t>문자열</a:t>
            </a:r>
            <a:r>
              <a:rPr lang="en-US" altLang="ko-KR" sz="1000" dirty="0" smtClean="0">
                <a:effectLst/>
              </a:rPr>
              <a:t>(string), </a:t>
            </a:r>
            <a:r>
              <a:rPr lang="ko-KR" altLang="en-US" sz="1000" dirty="0" smtClean="0">
                <a:effectLst/>
              </a:rPr>
              <a:t>논리값</a:t>
            </a:r>
            <a:r>
              <a:rPr lang="en-US" altLang="ko-KR" sz="1000" dirty="0" smtClean="0">
                <a:effectLst/>
              </a:rPr>
              <a:t>(logical) </a:t>
            </a:r>
            <a:r>
              <a:rPr lang="ko-KR" altLang="en-US" sz="1000" dirty="0" smtClean="0">
                <a:effectLst/>
              </a:rPr>
              <a:t>등으로 구성할 수 있다</a:t>
            </a:r>
            <a:r>
              <a:rPr lang="en-US" altLang="ko-KR" sz="1000" dirty="0" smtClean="0">
                <a:effectLst/>
              </a:rPr>
              <a:t>. </a:t>
            </a:r>
          </a:p>
          <a:p>
            <a:endParaRPr lang="en-US" altLang="ko-KR" sz="1000" dirty="0" smtClean="0">
              <a:effectLst/>
            </a:endParaRPr>
          </a:p>
          <a:p>
            <a:endParaRPr lang="en-US" altLang="ko-KR" sz="1000" dirty="0" smtClean="0">
              <a:effectLst/>
            </a:endParaRPr>
          </a:p>
          <a:p>
            <a:endParaRPr lang="en-US" altLang="ko-KR" sz="1000" dirty="0" smtClean="0">
              <a:effectLst/>
            </a:endParaRPr>
          </a:p>
          <a:p>
            <a:endParaRPr lang="en-US" altLang="ko-KR" sz="1000" dirty="0"/>
          </a:p>
          <a:p>
            <a:endParaRPr lang="en-US" altLang="ko-KR" sz="1000" dirty="0" smtClean="0">
              <a:effectLst/>
            </a:endParaRPr>
          </a:p>
          <a:p>
            <a:endParaRPr lang="en-US" altLang="ko-KR" sz="1000" dirty="0">
              <a:effectLst/>
            </a:endParaRPr>
          </a:p>
          <a:p>
            <a:r>
              <a:rPr lang="ko-KR" altLang="en-US" sz="1000" dirty="0" smtClean="0">
                <a:effectLst/>
              </a:rPr>
              <a:t>벡터의 각 성분은 위치에 따라 인덱싱한다</a:t>
            </a:r>
            <a:r>
              <a:rPr lang="en-US" altLang="ko-KR" sz="1000" dirty="0" smtClean="0">
                <a:effectLst/>
              </a:rPr>
              <a:t>.R</a:t>
            </a:r>
            <a:r>
              <a:rPr lang="ko-KR" altLang="en-US" sz="1000" dirty="0" smtClean="0">
                <a:effectLst/>
              </a:rPr>
              <a:t>에서 인덱싱은 </a:t>
            </a:r>
            <a:r>
              <a:rPr lang="en-US" altLang="ko-KR" sz="1000" dirty="0" smtClean="0">
                <a:effectLst/>
              </a:rPr>
              <a:t>[]</a:t>
            </a:r>
            <a:r>
              <a:rPr lang="ko-KR" altLang="en-US" sz="1000" dirty="0" smtClean="0">
                <a:effectLst/>
              </a:rPr>
              <a:t>를 이용한다</a:t>
            </a:r>
            <a:r>
              <a:rPr lang="en-US" altLang="ko-KR" sz="1000" dirty="0" smtClean="0">
                <a:effectLst/>
              </a:rPr>
              <a:t>.</a:t>
            </a:r>
            <a:br>
              <a:rPr lang="en-US" altLang="ko-KR" sz="1000" dirty="0" smtClean="0">
                <a:effectLst/>
              </a:rPr>
            </a:br>
            <a:r>
              <a:rPr lang="ko-KR" altLang="en-US" sz="1000" dirty="0" smtClean="0">
                <a:effectLst/>
              </a:rPr>
              <a:t>여러 성분을 동시에 인덱싱해서 벡터의 일부를 추출해 부분 벡터를 만드는 것도 가능하다</a:t>
            </a:r>
            <a:r>
              <a:rPr lang="en-US" altLang="ko-KR" sz="1000" dirty="0" smtClean="0">
                <a:effectLst/>
              </a:rPr>
              <a:t>.</a:t>
            </a:r>
          </a:p>
          <a:p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 smtClean="0">
                <a:effectLst/>
              </a:rPr>
              <a:t>벡터의 성분은 숫자로 된 인덱스 대신 이름을 가질 수 있다</a:t>
            </a:r>
            <a:r>
              <a:rPr lang="en-US" altLang="ko-KR" sz="1000" dirty="0" smtClean="0">
                <a:effectLst/>
              </a:rPr>
              <a:t>.</a:t>
            </a:r>
          </a:p>
          <a:p>
            <a:endParaRPr lang="en-US" altLang="ko-KR" sz="1000" dirty="0"/>
          </a:p>
          <a:p>
            <a:endParaRPr lang="en-US" altLang="ko-KR" sz="1000" dirty="0">
              <a:effectLst/>
            </a:endParaRPr>
          </a:p>
          <a:p>
            <a:endParaRPr lang="en-US" altLang="ko-KR" sz="1000" dirty="0" smtClean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5697F-4F22-43B7-858C-52327A922326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2670" y="5241110"/>
            <a:ext cx="4536630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x &lt;- c(1, 2.5, 3.2)		 # double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y &lt;- c(1L, 2L, 3L) 		 # integer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z &lt;- c("KTX", "Saemaul", "Mugunghwa") 	 # string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v &lt;- c(TRUE, FALSE, FALSE, TRUE) 	 #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logical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2670" y="6622576"/>
            <a:ext cx="4536630" cy="4001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x[3] 	# x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의 세 번째 성분 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x[c(1,3)] 	# x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의 첫 번째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세 번째 성분을 추출한 부분 벡터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2670" y="7382736"/>
            <a:ext cx="4536630" cy="86177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 &lt;- c(5, 3, 2)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names(fruit) &lt;- c("apple", "orange", "peach")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fruit[c("apple", "peach")]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 &lt;- setNames(c(5, 3, 2), c("apple", "orange", "peach"))</a:t>
            </a:r>
          </a:p>
        </p:txBody>
      </p:sp>
    </p:spTree>
    <p:extLst>
      <p:ext uri="{BB962C8B-B14F-4D97-AF65-F5344CB8AC3E}">
        <p14:creationId xmlns:p14="http://schemas.microsoft.com/office/powerpoint/2010/main" val="11295720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59640" y="4343400"/>
            <a:ext cx="4968690" cy="4114800"/>
          </a:xfrm>
          <a:ln w="3175">
            <a:solidFill>
              <a:schemeClr val="tx1"/>
            </a:solidFill>
          </a:ln>
        </p:spPr>
        <p:txBody>
          <a:bodyPr/>
          <a:lstStyle/>
          <a:p>
            <a:r>
              <a:rPr lang="en-US" altLang="ko-KR" sz="1000" dirty="0" smtClean="0"/>
              <a:t>※ </a:t>
            </a:r>
            <a:r>
              <a:rPr lang="ko-KR" altLang="en-US" sz="1000" dirty="0" smtClean="0"/>
              <a:t>프로그램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코드 및 해설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은 슬라이드 노트에 표현한다</a:t>
            </a:r>
            <a:r>
              <a:rPr lang="en-US" altLang="ko-KR" sz="1000" dirty="0" smtClean="0"/>
              <a:t>. </a:t>
            </a:r>
          </a:p>
          <a:p>
            <a:r>
              <a:rPr lang="en-US" altLang="ko-KR" sz="1000" dirty="0" smtClean="0"/>
              <a:t>1,.1 </a:t>
            </a:r>
            <a:r>
              <a:rPr lang="ko-KR" altLang="en-US" sz="1000" dirty="0" smtClean="0"/>
              <a:t>벡터</a:t>
            </a:r>
            <a:r>
              <a:rPr lang="en-US" altLang="ko-KR" sz="1000" dirty="0" smtClean="0"/>
              <a:t>(Vector)</a:t>
            </a:r>
          </a:p>
          <a:p>
            <a:endParaRPr lang="en-US" altLang="ko-KR" sz="1000" dirty="0" smtClean="0"/>
          </a:p>
          <a:p>
            <a:r>
              <a:rPr lang="ko-KR" altLang="en-US" sz="1000" dirty="0" smtClean="0">
                <a:effectLst/>
              </a:rPr>
              <a:t>벡터를 구성하는 모든 성분은 같은 타입이어야 한다</a:t>
            </a:r>
            <a:r>
              <a:rPr lang="en-US" altLang="ko-KR" sz="1000" dirty="0" smtClean="0">
                <a:effectLst/>
              </a:rPr>
              <a:t>.</a:t>
            </a:r>
            <a:br>
              <a:rPr lang="en-US" altLang="ko-KR" sz="1000" dirty="0" smtClean="0">
                <a:effectLst/>
              </a:rPr>
            </a:br>
            <a:r>
              <a:rPr lang="ko-KR" altLang="en-US" sz="1000" dirty="0" smtClean="0">
                <a:effectLst/>
              </a:rPr>
              <a:t>실수</a:t>
            </a:r>
            <a:r>
              <a:rPr lang="en-US" altLang="ko-KR" sz="1000" dirty="0" smtClean="0">
                <a:effectLst/>
              </a:rPr>
              <a:t>(double), </a:t>
            </a:r>
            <a:r>
              <a:rPr lang="ko-KR" altLang="en-US" sz="1000" dirty="0" smtClean="0">
                <a:effectLst/>
              </a:rPr>
              <a:t>정수</a:t>
            </a:r>
            <a:r>
              <a:rPr lang="en-US" altLang="ko-KR" sz="1000" dirty="0" smtClean="0">
                <a:effectLst/>
              </a:rPr>
              <a:t>(integer), </a:t>
            </a:r>
            <a:r>
              <a:rPr lang="ko-KR" altLang="en-US" sz="1000" dirty="0" smtClean="0">
                <a:effectLst/>
              </a:rPr>
              <a:t>문자열</a:t>
            </a:r>
            <a:r>
              <a:rPr lang="en-US" altLang="ko-KR" sz="1000" dirty="0" smtClean="0">
                <a:effectLst/>
              </a:rPr>
              <a:t>(string), </a:t>
            </a:r>
            <a:r>
              <a:rPr lang="ko-KR" altLang="en-US" sz="1000" dirty="0" smtClean="0">
                <a:effectLst/>
              </a:rPr>
              <a:t>논리값</a:t>
            </a:r>
            <a:r>
              <a:rPr lang="en-US" altLang="ko-KR" sz="1000" dirty="0" smtClean="0">
                <a:effectLst/>
              </a:rPr>
              <a:t>(logical) </a:t>
            </a:r>
            <a:r>
              <a:rPr lang="ko-KR" altLang="en-US" sz="1000" dirty="0" smtClean="0">
                <a:effectLst/>
              </a:rPr>
              <a:t>등으로 구성할 수 있다</a:t>
            </a:r>
            <a:r>
              <a:rPr lang="en-US" altLang="ko-KR" sz="1000" dirty="0" smtClean="0">
                <a:effectLst/>
              </a:rPr>
              <a:t>. </a:t>
            </a:r>
          </a:p>
          <a:p>
            <a:endParaRPr lang="en-US" altLang="ko-KR" sz="1000" dirty="0" smtClean="0">
              <a:effectLst/>
            </a:endParaRPr>
          </a:p>
          <a:p>
            <a:endParaRPr lang="en-US" altLang="ko-KR" sz="1000" dirty="0" smtClean="0">
              <a:effectLst/>
            </a:endParaRPr>
          </a:p>
          <a:p>
            <a:endParaRPr lang="en-US" altLang="ko-KR" sz="1000" dirty="0" smtClean="0">
              <a:effectLst/>
            </a:endParaRPr>
          </a:p>
          <a:p>
            <a:endParaRPr lang="en-US" altLang="ko-KR" sz="1000" dirty="0"/>
          </a:p>
          <a:p>
            <a:endParaRPr lang="en-US" altLang="ko-KR" sz="1000" dirty="0" smtClean="0">
              <a:effectLst/>
            </a:endParaRPr>
          </a:p>
          <a:p>
            <a:endParaRPr lang="en-US" altLang="ko-KR" sz="1000" dirty="0">
              <a:effectLst/>
            </a:endParaRPr>
          </a:p>
          <a:p>
            <a:r>
              <a:rPr lang="ko-KR" altLang="en-US" sz="1000" dirty="0" smtClean="0">
                <a:effectLst/>
              </a:rPr>
              <a:t>벡터의 각 성분은 위치에 따라 인덱싱한다</a:t>
            </a:r>
            <a:r>
              <a:rPr lang="en-US" altLang="ko-KR" sz="1000" dirty="0" smtClean="0">
                <a:effectLst/>
              </a:rPr>
              <a:t>.R</a:t>
            </a:r>
            <a:r>
              <a:rPr lang="ko-KR" altLang="en-US" sz="1000" dirty="0" smtClean="0">
                <a:effectLst/>
              </a:rPr>
              <a:t>에서 인덱싱은 </a:t>
            </a:r>
            <a:r>
              <a:rPr lang="en-US" altLang="ko-KR" sz="1000" dirty="0" smtClean="0">
                <a:effectLst/>
              </a:rPr>
              <a:t>[]</a:t>
            </a:r>
            <a:r>
              <a:rPr lang="ko-KR" altLang="en-US" sz="1000" dirty="0" smtClean="0">
                <a:effectLst/>
              </a:rPr>
              <a:t>를 이용한다</a:t>
            </a:r>
            <a:r>
              <a:rPr lang="en-US" altLang="ko-KR" sz="1000" dirty="0" smtClean="0">
                <a:effectLst/>
              </a:rPr>
              <a:t>.</a:t>
            </a:r>
            <a:br>
              <a:rPr lang="en-US" altLang="ko-KR" sz="1000" dirty="0" smtClean="0">
                <a:effectLst/>
              </a:rPr>
            </a:br>
            <a:r>
              <a:rPr lang="ko-KR" altLang="en-US" sz="1000" dirty="0" smtClean="0">
                <a:effectLst/>
              </a:rPr>
              <a:t>여러 성분을 동시에 인덱싱해서 벡터의 일부를 추출해 부분 벡터를 만드는 것도 가능하다</a:t>
            </a:r>
            <a:r>
              <a:rPr lang="en-US" altLang="ko-KR" sz="1000" dirty="0" smtClean="0">
                <a:effectLst/>
              </a:rPr>
              <a:t>.</a:t>
            </a:r>
          </a:p>
          <a:p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 smtClean="0">
                <a:effectLst/>
              </a:rPr>
              <a:t>벡터의 성분은 숫자로 된 인덱스 대신 이름을 가질 수 있다</a:t>
            </a:r>
            <a:r>
              <a:rPr lang="en-US" altLang="ko-KR" sz="1000" dirty="0" smtClean="0">
                <a:effectLst/>
              </a:rPr>
              <a:t>.</a:t>
            </a:r>
          </a:p>
          <a:p>
            <a:endParaRPr lang="en-US" altLang="ko-KR" sz="1000" dirty="0"/>
          </a:p>
          <a:p>
            <a:endParaRPr lang="en-US" altLang="ko-KR" sz="1000" dirty="0">
              <a:effectLst/>
            </a:endParaRPr>
          </a:p>
          <a:p>
            <a:endParaRPr lang="en-US" altLang="ko-KR" sz="1000" dirty="0" smtClean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5697F-4F22-43B7-858C-52327A922326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2670" y="5241110"/>
            <a:ext cx="4536630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x &lt;- c(1, 2.5, 3.2)		 # double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y &lt;- c(1L, 2L, 3L) 		 # integer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z &lt;- c("KTX", "Saemaul", "Mugunghwa") 	 # string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v &lt;- c(TRUE, FALSE, FALSE, TRUE) 	 #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logical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2670" y="6622576"/>
            <a:ext cx="4536630" cy="4001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x[3] 	# x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의 세 번째 성분 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x[c(1,3)] 	# x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의 첫 번째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세 번째 성분을 추출한 부분 벡터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2670" y="7382736"/>
            <a:ext cx="4536630" cy="86177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 &lt;- c(5, 3, 2)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names(fruit) &lt;- c("apple", "orange", "peach")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fruit[c("apple", "peach")]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 &lt;- setNames(c(5, 3, 2), c("apple", "orange", "peach"))</a:t>
            </a:r>
          </a:p>
        </p:txBody>
      </p:sp>
    </p:spTree>
    <p:extLst>
      <p:ext uri="{BB962C8B-B14F-4D97-AF65-F5344CB8AC3E}">
        <p14:creationId xmlns:p14="http://schemas.microsoft.com/office/powerpoint/2010/main" val="23628842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59640" y="4343400"/>
            <a:ext cx="4968690" cy="4114800"/>
          </a:xfrm>
          <a:ln w="3175">
            <a:solidFill>
              <a:schemeClr val="tx1"/>
            </a:solidFill>
          </a:ln>
        </p:spPr>
        <p:txBody>
          <a:bodyPr/>
          <a:lstStyle/>
          <a:p>
            <a:r>
              <a:rPr lang="en-US" altLang="ko-KR" sz="1000" dirty="0" smtClean="0"/>
              <a:t>※ </a:t>
            </a:r>
            <a:r>
              <a:rPr lang="ko-KR" altLang="en-US" sz="1000" dirty="0" smtClean="0"/>
              <a:t>프로그램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코드 및 해설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은 슬라이드 노트에 표현한다</a:t>
            </a:r>
            <a:r>
              <a:rPr lang="en-US" altLang="ko-KR" sz="1000" dirty="0" smtClean="0"/>
              <a:t>. </a:t>
            </a:r>
          </a:p>
          <a:p>
            <a:r>
              <a:rPr lang="en-US" altLang="ko-KR" sz="1000" dirty="0" smtClean="0"/>
              <a:t>1,.1 </a:t>
            </a:r>
            <a:r>
              <a:rPr lang="ko-KR" altLang="en-US" sz="1000" dirty="0" smtClean="0"/>
              <a:t>벡터</a:t>
            </a:r>
            <a:r>
              <a:rPr lang="en-US" altLang="ko-KR" sz="1000" dirty="0" smtClean="0"/>
              <a:t>(Vector)</a:t>
            </a:r>
          </a:p>
          <a:p>
            <a:endParaRPr lang="en-US" altLang="ko-KR" sz="1000" dirty="0" smtClean="0"/>
          </a:p>
          <a:p>
            <a:r>
              <a:rPr lang="ko-KR" altLang="en-US" sz="1000" dirty="0" smtClean="0">
                <a:effectLst/>
              </a:rPr>
              <a:t>벡터를 구성하는 모든 성분은 같은 타입이어야 한다</a:t>
            </a:r>
            <a:r>
              <a:rPr lang="en-US" altLang="ko-KR" sz="1000" dirty="0" smtClean="0">
                <a:effectLst/>
              </a:rPr>
              <a:t>.</a:t>
            </a:r>
            <a:br>
              <a:rPr lang="en-US" altLang="ko-KR" sz="1000" dirty="0" smtClean="0">
                <a:effectLst/>
              </a:rPr>
            </a:br>
            <a:r>
              <a:rPr lang="ko-KR" altLang="en-US" sz="1000" dirty="0" smtClean="0">
                <a:effectLst/>
              </a:rPr>
              <a:t>실수</a:t>
            </a:r>
            <a:r>
              <a:rPr lang="en-US" altLang="ko-KR" sz="1000" dirty="0" smtClean="0">
                <a:effectLst/>
              </a:rPr>
              <a:t>(double), </a:t>
            </a:r>
            <a:r>
              <a:rPr lang="ko-KR" altLang="en-US" sz="1000" dirty="0" smtClean="0">
                <a:effectLst/>
              </a:rPr>
              <a:t>정수</a:t>
            </a:r>
            <a:r>
              <a:rPr lang="en-US" altLang="ko-KR" sz="1000" dirty="0" smtClean="0">
                <a:effectLst/>
              </a:rPr>
              <a:t>(integer), </a:t>
            </a:r>
            <a:r>
              <a:rPr lang="ko-KR" altLang="en-US" sz="1000" dirty="0" smtClean="0">
                <a:effectLst/>
              </a:rPr>
              <a:t>문자열</a:t>
            </a:r>
            <a:r>
              <a:rPr lang="en-US" altLang="ko-KR" sz="1000" dirty="0" smtClean="0">
                <a:effectLst/>
              </a:rPr>
              <a:t>(string), </a:t>
            </a:r>
            <a:r>
              <a:rPr lang="ko-KR" altLang="en-US" sz="1000" dirty="0" smtClean="0">
                <a:effectLst/>
              </a:rPr>
              <a:t>논리값</a:t>
            </a:r>
            <a:r>
              <a:rPr lang="en-US" altLang="ko-KR" sz="1000" dirty="0" smtClean="0">
                <a:effectLst/>
              </a:rPr>
              <a:t>(logical) </a:t>
            </a:r>
            <a:r>
              <a:rPr lang="ko-KR" altLang="en-US" sz="1000" dirty="0" smtClean="0">
                <a:effectLst/>
              </a:rPr>
              <a:t>등으로 구성할 수 있다</a:t>
            </a:r>
            <a:r>
              <a:rPr lang="en-US" altLang="ko-KR" sz="1000" dirty="0" smtClean="0">
                <a:effectLst/>
              </a:rPr>
              <a:t>. </a:t>
            </a:r>
          </a:p>
          <a:p>
            <a:endParaRPr lang="en-US" altLang="ko-KR" sz="1000" dirty="0" smtClean="0">
              <a:effectLst/>
            </a:endParaRPr>
          </a:p>
          <a:p>
            <a:endParaRPr lang="en-US" altLang="ko-KR" sz="1000" dirty="0" smtClean="0">
              <a:effectLst/>
            </a:endParaRPr>
          </a:p>
          <a:p>
            <a:endParaRPr lang="en-US" altLang="ko-KR" sz="1000" dirty="0" smtClean="0">
              <a:effectLst/>
            </a:endParaRPr>
          </a:p>
          <a:p>
            <a:endParaRPr lang="en-US" altLang="ko-KR" sz="1000" dirty="0"/>
          </a:p>
          <a:p>
            <a:endParaRPr lang="en-US" altLang="ko-KR" sz="1000" dirty="0" smtClean="0">
              <a:effectLst/>
            </a:endParaRPr>
          </a:p>
          <a:p>
            <a:endParaRPr lang="en-US" altLang="ko-KR" sz="1000" dirty="0">
              <a:effectLst/>
            </a:endParaRPr>
          </a:p>
          <a:p>
            <a:r>
              <a:rPr lang="ko-KR" altLang="en-US" sz="1000" dirty="0" smtClean="0">
                <a:effectLst/>
              </a:rPr>
              <a:t>벡터의 각 성분은 위치에 따라 인덱싱한다</a:t>
            </a:r>
            <a:r>
              <a:rPr lang="en-US" altLang="ko-KR" sz="1000" dirty="0" smtClean="0">
                <a:effectLst/>
              </a:rPr>
              <a:t>.R</a:t>
            </a:r>
            <a:r>
              <a:rPr lang="ko-KR" altLang="en-US" sz="1000" dirty="0" smtClean="0">
                <a:effectLst/>
              </a:rPr>
              <a:t>에서 인덱싱은 </a:t>
            </a:r>
            <a:r>
              <a:rPr lang="en-US" altLang="ko-KR" sz="1000" dirty="0" smtClean="0">
                <a:effectLst/>
              </a:rPr>
              <a:t>[]</a:t>
            </a:r>
            <a:r>
              <a:rPr lang="ko-KR" altLang="en-US" sz="1000" dirty="0" smtClean="0">
                <a:effectLst/>
              </a:rPr>
              <a:t>를 이용한다</a:t>
            </a:r>
            <a:r>
              <a:rPr lang="en-US" altLang="ko-KR" sz="1000" dirty="0" smtClean="0">
                <a:effectLst/>
              </a:rPr>
              <a:t>.</a:t>
            </a:r>
            <a:br>
              <a:rPr lang="en-US" altLang="ko-KR" sz="1000" dirty="0" smtClean="0">
                <a:effectLst/>
              </a:rPr>
            </a:br>
            <a:r>
              <a:rPr lang="ko-KR" altLang="en-US" sz="1000" dirty="0" smtClean="0">
                <a:effectLst/>
              </a:rPr>
              <a:t>여러 성분을 동시에 인덱싱해서 벡터의 일부를 추출해 부분 벡터를 만드는 것도 가능하다</a:t>
            </a:r>
            <a:r>
              <a:rPr lang="en-US" altLang="ko-KR" sz="1000" dirty="0" smtClean="0">
                <a:effectLst/>
              </a:rPr>
              <a:t>.</a:t>
            </a:r>
          </a:p>
          <a:p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 smtClean="0">
                <a:effectLst/>
              </a:rPr>
              <a:t>벡터의 성분은 숫자로 된 인덱스 대신 이름을 가질 수 있다</a:t>
            </a:r>
            <a:r>
              <a:rPr lang="en-US" altLang="ko-KR" sz="1000" dirty="0" smtClean="0">
                <a:effectLst/>
              </a:rPr>
              <a:t>.</a:t>
            </a:r>
          </a:p>
          <a:p>
            <a:endParaRPr lang="en-US" altLang="ko-KR" sz="1000" dirty="0"/>
          </a:p>
          <a:p>
            <a:endParaRPr lang="en-US" altLang="ko-KR" sz="1000" dirty="0">
              <a:effectLst/>
            </a:endParaRPr>
          </a:p>
          <a:p>
            <a:endParaRPr lang="en-US" altLang="ko-KR" sz="1000" dirty="0" smtClean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5697F-4F22-43B7-858C-52327A922326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2670" y="5241110"/>
            <a:ext cx="4536630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x &lt;- c(1, 2.5, 3.2)		 # double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y &lt;- c(1L, 2L, 3L) 		 # integer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z &lt;- c("KTX", "Saemaul", "Mugunghwa") 	 # string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v &lt;- c(TRUE, FALSE, FALSE, TRUE) 	 #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logical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2670" y="6622576"/>
            <a:ext cx="4536630" cy="4001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x[3] 	# x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의 세 번째 성분 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x[c(1,3)] 	# x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의 첫 번째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세 번째 성분을 추출한 부분 벡터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2670" y="7382736"/>
            <a:ext cx="4536630" cy="86177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 &lt;- c(5, 3, 2)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names(fruit) &lt;- c("apple", "orange", "peach")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fruit[c("apple", "peach")]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 &lt;- setNames(c(5, 3, 2), c("apple", "orange", "peach"))</a:t>
            </a:r>
          </a:p>
        </p:txBody>
      </p:sp>
    </p:spTree>
    <p:extLst>
      <p:ext uri="{BB962C8B-B14F-4D97-AF65-F5344CB8AC3E}">
        <p14:creationId xmlns:p14="http://schemas.microsoft.com/office/powerpoint/2010/main" val="23628842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59640" y="4343400"/>
            <a:ext cx="4968690" cy="4114800"/>
          </a:xfrm>
          <a:ln w="3175">
            <a:solidFill>
              <a:schemeClr val="tx1"/>
            </a:solidFill>
          </a:ln>
        </p:spPr>
        <p:txBody>
          <a:bodyPr/>
          <a:lstStyle/>
          <a:p>
            <a:r>
              <a:rPr lang="en-US" altLang="ko-KR" sz="1000" dirty="0" smtClean="0"/>
              <a:t>※ </a:t>
            </a:r>
            <a:r>
              <a:rPr lang="ko-KR" altLang="en-US" sz="1000" dirty="0" smtClean="0"/>
              <a:t>프로그램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코드 및 해설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은 슬라이드 노트에 표현한다</a:t>
            </a:r>
            <a:r>
              <a:rPr lang="en-US" altLang="ko-KR" sz="1000" dirty="0" smtClean="0"/>
              <a:t>. </a:t>
            </a:r>
          </a:p>
          <a:p>
            <a:r>
              <a:rPr lang="en-US" altLang="ko-KR" sz="1000" dirty="0" smtClean="0"/>
              <a:t>1,.1 </a:t>
            </a:r>
            <a:r>
              <a:rPr lang="ko-KR" altLang="en-US" sz="1000" dirty="0" smtClean="0"/>
              <a:t>벡터</a:t>
            </a:r>
            <a:r>
              <a:rPr lang="en-US" altLang="ko-KR" sz="1000" dirty="0" smtClean="0"/>
              <a:t>(Vector)</a:t>
            </a:r>
          </a:p>
          <a:p>
            <a:endParaRPr lang="en-US" altLang="ko-KR" sz="1000" dirty="0" smtClean="0"/>
          </a:p>
          <a:p>
            <a:r>
              <a:rPr lang="ko-KR" altLang="en-US" sz="1000" dirty="0" smtClean="0">
                <a:effectLst/>
              </a:rPr>
              <a:t>벡터를 구성하는 모든 성분은 같은 타입이어야 한다</a:t>
            </a:r>
            <a:r>
              <a:rPr lang="en-US" altLang="ko-KR" sz="1000" dirty="0" smtClean="0">
                <a:effectLst/>
              </a:rPr>
              <a:t>.</a:t>
            </a:r>
            <a:br>
              <a:rPr lang="en-US" altLang="ko-KR" sz="1000" dirty="0" smtClean="0">
                <a:effectLst/>
              </a:rPr>
            </a:br>
            <a:r>
              <a:rPr lang="ko-KR" altLang="en-US" sz="1000" dirty="0" smtClean="0">
                <a:effectLst/>
              </a:rPr>
              <a:t>실수</a:t>
            </a:r>
            <a:r>
              <a:rPr lang="en-US" altLang="ko-KR" sz="1000" dirty="0" smtClean="0">
                <a:effectLst/>
              </a:rPr>
              <a:t>(double), </a:t>
            </a:r>
            <a:r>
              <a:rPr lang="ko-KR" altLang="en-US" sz="1000" dirty="0" smtClean="0">
                <a:effectLst/>
              </a:rPr>
              <a:t>정수</a:t>
            </a:r>
            <a:r>
              <a:rPr lang="en-US" altLang="ko-KR" sz="1000" dirty="0" smtClean="0">
                <a:effectLst/>
              </a:rPr>
              <a:t>(integer), </a:t>
            </a:r>
            <a:r>
              <a:rPr lang="ko-KR" altLang="en-US" sz="1000" dirty="0" smtClean="0">
                <a:effectLst/>
              </a:rPr>
              <a:t>문자열</a:t>
            </a:r>
            <a:r>
              <a:rPr lang="en-US" altLang="ko-KR" sz="1000" dirty="0" smtClean="0">
                <a:effectLst/>
              </a:rPr>
              <a:t>(string), </a:t>
            </a:r>
            <a:r>
              <a:rPr lang="ko-KR" altLang="en-US" sz="1000" dirty="0" smtClean="0">
                <a:effectLst/>
              </a:rPr>
              <a:t>논리값</a:t>
            </a:r>
            <a:r>
              <a:rPr lang="en-US" altLang="ko-KR" sz="1000" dirty="0" smtClean="0">
                <a:effectLst/>
              </a:rPr>
              <a:t>(logical) </a:t>
            </a:r>
            <a:r>
              <a:rPr lang="ko-KR" altLang="en-US" sz="1000" dirty="0" smtClean="0">
                <a:effectLst/>
              </a:rPr>
              <a:t>등으로 구성할 수 있다</a:t>
            </a:r>
            <a:r>
              <a:rPr lang="en-US" altLang="ko-KR" sz="1000" dirty="0" smtClean="0">
                <a:effectLst/>
              </a:rPr>
              <a:t>. </a:t>
            </a:r>
          </a:p>
          <a:p>
            <a:endParaRPr lang="en-US" altLang="ko-KR" sz="1000" dirty="0" smtClean="0">
              <a:effectLst/>
            </a:endParaRPr>
          </a:p>
          <a:p>
            <a:endParaRPr lang="en-US" altLang="ko-KR" sz="1000" dirty="0" smtClean="0">
              <a:effectLst/>
            </a:endParaRPr>
          </a:p>
          <a:p>
            <a:endParaRPr lang="en-US" altLang="ko-KR" sz="1000" dirty="0" smtClean="0">
              <a:effectLst/>
            </a:endParaRPr>
          </a:p>
          <a:p>
            <a:endParaRPr lang="en-US" altLang="ko-KR" sz="1000" dirty="0"/>
          </a:p>
          <a:p>
            <a:endParaRPr lang="en-US" altLang="ko-KR" sz="1000" dirty="0" smtClean="0">
              <a:effectLst/>
            </a:endParaRPr>
          </a:p>
          <a:p>
            <a:endParaRPr lang="en-US" altLang="ko-KR" sz="1000" dirty="0">
              <a:effectLst/>
            </a:endParaRPr>
          </a:p>
          <a:p>
            <a:r>
              <a:rPr lang="ko-KR" altLang="en-US" sz="1000" dirty="0" smtClean="0">
                <a:effectLst/>
              </a:rPr>
              <a:t>벡터의 각 성분은 위치에 따라 인덱싱한다</a:t>
            </a:r>
            <a:r>
              <a:rPr lang="en-US" altLang="ko-KR" sz="1000" dirty="0" smtClean="0">
                <a:effectLst/>
              </a:rPr>
              <a:t>.R</a:t>
            </a:r>
            <a:r>
              <a:rPr lang="ko-KR" altLang="en-US" sz="1000" dirty="0" smtClean="0">
                <a:effectLst/>
              </a:rPr>
              <a:t>에서 인덱싱은 </a:t>
            </a:r>
            <a:r>
              <a:rPr lang="en-US" altLang="ko-KR" sz="1000" dirty="0" smtClean="0">
                <a:effectLst/>
              </a:rPr>
              <a:t>[]</a:t>
            </a:r>
            <a:r>
              <a:rPr lang="ko-KR" altLang="en-US" sz="1000" dirty="0" smtClean="0">
                <a:effectLst/>
              </a:rPr>
              <a:t>를 이용한다</a:t>
            </a:r>
            <a:r>
              <a:rPr lang="en-US" altLang="ko-KR" sz="1000" dirty="0" smtClean="0">
                <a:effectLst/>
              </a:rPr>
              <a:t>.</a:t>
            </a:r>
            <a:br>
              <a:rPr lang="en-US" altLang="ko-KR" sz="1000" dirty="0" smtClean="0">
                <a:effectLst/>
              </a:rPr>
            </a:br>
            <a:r>
              <a:rPr lang="ko-KR" altLang="en-US" sz="1000" dirty="0" smtClean="0">
                <a:effectLst/>
              </a:rPr>
              <a:t>여러 성분을 동시에 인덱싱해서 벡터의 일부를 추출해 부분 벡터를 만드는 것도 가능하다</a:t>
            </a:r>
            <a:r>
              <a:rPr lang="en-US" altLang="ko-KR" sz="1000" dirty="0" smtClean="0">
                <a:effectLst/>
              </a:rPr>
              <a:t>.</a:t>
            </a:r>
          </a:p>
          <a:p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 smtClean="0">
                <a:effectLst/>
              </a:rPr>
              <a:t>벡터의 성분은 숫자로 된 인덱스 대신 이름을 가질 수 있다</a:t>
            </a:r>
            <a:r>
              <a:rPr lang="en-US" altLang="ko-KR" sz="1000" dirty="0" smtClean="0">
                <a:effectLst/>
              </a:rPr>
              <a:t>.</a:t>
            </a:r>
          </a:p>
          <a:p>
            <a:endParaRPr lang="en-US" altLang="ko-KR" sz="1000" dirty="0"/>
          </a:p>
          <a:p>
            <a:endParaRPr lang="en-US" altLang="ko-KR" sz="1000" dirty="0">
              <a:effectLst/>
            </a:endParaRPr>
          </a:p>
          <a:p>
            <a:endParaRPr lang="en-US" altLang="ko-KR" sz="1000" dirty="0" smtClean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5697F-4F22-43B7-858C-52327A922326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2670" y="5241110"/>
            <a:ext cx="4536630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x &lt;- c(1, 2.5, 3.2)		 # double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y &lt;- c(1L, 2L, 3L) 		 # integer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z &lt;- c("KTX", "Saemaul", "Mugunghwa") 	 # string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v &lt;- c(TRUE, FALSE, FALSE, TRUE) 	 #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logical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2670" y="6622576"/>
            <a:ext cx="4536630" cy="4001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x[3] 	# x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의 세 번째 성분 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x[c(1,3)] 	# x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의 첫 번째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세 번째 성분을 추출한 부분 벡터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2670" y="7382736"/>
            <a:ext cx="4536630" cy="86177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 &lt;- c(5, 3, 2)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names(fruit) &lt;- c("apple", "orange", "peach")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fruit[c("apple", "peach")]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 &lt;- setNames(c(5, 3, 2), c("apple", "orange", "peach"))</a:t>
            </a:r>
          </a:p>
        </p:txBody>
      </p:sp>
    </p:spTree>
    <p:extLst>
      <p:ext uri="{BB962C8B-B14F-4D97-AF65-F5344CB8AC3E}">
        <p14:creationId xmlns:p14="http://schemas.microsoft.com/office/powerpoint/2010/main" val="2437048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59640" y="4343400"/>
            <a:ext cx="4968690" cy="4114800"/>
          </a:xfrm>
          <a:ln w="3175">
            <a:solidFill>
              <a:schemeClr val="tx1"/>
            </a:solidFill>
          </a:ln>
        </p:spPr>
        <p:txBody>
          <a:bodyPr/>
          <a:lstStyle/>
          <a:p>
            <a:r>
              <a:rPr lang="en-US" altLang="ko-KR" sz="1000" dirty="0" smtClean="0"/>
              <a:t>※ </a:t>
            </a:r>
            <a:r>
              <a:rPr lang="ko-KR" altLang="en-US" sz="1000" dirty="0" smtClean="0"/>
              <a:t>프로그램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코드 및 해설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은 슬라이드 노트에 표현한다</a:t>
            </a:r>
            <a:r>
              <a:rPr lang="en-US" altLang="ko-KR" sz="1000" dirty="0" smtClean="0"/>
              <a:t>. </a:t>
            </a:r>
          </a:p>
          <a:p>
            <a:r>
              <a:rPr lang="en-US" altLang="ko-KR" sz="1000" dirty="0" smtClean="0"/>
              <a:t>1,.1 </a:t>
            </a:r>
            <a:r>
              <a:rPr lang="ko-KR" altLang="en-US" sz="1000" dirty="0" smtClean="0"/>
              <a:t>벡터</a:t>
            </a:r>
            <a:r>
              <a:rPr lang="en-US" altLang="ko-KR" sz="1000" dirty="0" smtClean="0"/>
              <a:t>(Vector)</a:t>
            </a:r>
          </a:p>
          <a:p>
            <a:endParaRPr lang="en-US" altLang="ko-KR" sz="1000" dirty="0" smtClean="0"/>
          </a:p>
          <a:p>
            <a:r>
              <a:rPr lang="ko-KR" altLang="en-US" sz="1000" dirty="0" smtClean="0">
                <a:effectLst/>
              </a:rPr>
              <a:t>벡터를 구성하는 모든 성분은 같은 타입이어야 한다</a:t>
            </a:r>
            <a:r>
              <a:rPr lang="en-US" altLang="ko-KR" sz="1000" dirty="0" smtClean="0">
                <a:effectLst/>
              </a:rPr>
              <a:t>.</a:t>
            </a:r>
            <a:br>
              <a:rPr lang="en-US" altLang="ko-KR" sz="1000" dirty="0" smtClean="0">
                <a:effectLst/>
              </a:rPr>
            </a:br>
            <a:r>
              <a:rPr lang="ko-KR" altLang="en-US" sz="1000" dirty="0" smtClean="0">
                <a:effectLst/>
              </a:rPr>
              <a:t>실수</a:t>
            </a:r>
            <a:r>
              <a:rPr lang="en-US" altLang="ko-KR" sz="1000" dirty="0" smtClean="0">
                <a:effectLst/>
              </a:rPr>
              <a:t>(double), </a:t>
            </a:r>
            <a:r>
              <a:rPr lang="ko-KR" altLang="en-US" sz="1000" dirty="0" smtClean="0">
                <a:effectLst/>
              </a:rPr>
              <a:t>정수</a:t>
            </a:r>
            <a:r>
              <a:rPr lang="en-US" altLang="ko-KR" sz="1000" dirty="0" smtClean="0">
                <a:effectLst/>
              </a:rPr>
              <a:t>(integer), </a:t>
            </a:r>
            <a:r>
              <a:rPr lang="ko-KR" altLang="en-US" sz="1000" dirty="0" smtClean="0">
                <a:effectLst/>
              </a:rPr>
              <a:t>문자열</a:t>
            </a:r>
            <a:r>
              <a:rPr lang="en-US" altLang="ko-KR" sz="1000" dirty="0" smtClean="0">
                <a:effectLst/>
              </a:rPr>
              <a:t>(string), </a:t>
            </a:r>
            <a:r>
              <a:rPr lang="ko-KR" altLang="en-US" sz="1000" dirty="0" smtClean="0">
                <a:effectLst/>
              </a:rPr>
              <a:t>논리값</a:t>
            </a:r>
            <a:r>
              <a:rPr lang="en-US" altLang="ko-KR" sz="1000" dirty="0" smtClean="0">
                <a:effectLst/>
              </a:rPr>
              <a:t>(logical) </a:t>
            </a:r>
            <a:r>
              <a:rPr lang="ko-KR" altLang="en-US" sz="1000" dirty="0" smtClean="0">
                <a:effectLst/>
              </a:rPr>
              <a:t>등으로 구성할 수 있다</a:t>
            </a:r>
            <a:r>
              <a:rPr lang="en-US" altLang="ko-KR" sz="1000" dirty="0" smtClean="0">
                <a:effectLst/>
              </a:rPr>
              <a:t>. </a:t>
            </a:r>
          </a:p>
          <a:p>
            <a:endParaRPr lang="en-US" altLang="ko-KR" sz="1000" dirty="0" smtClean="0">
              <a:effectLst/>
            </a:endParaRPr>
          </a:p>
          <a:p>
            <a:endParaRPr lang="en-US" altLang="ko-KR" sz="1000" dirty="0" smtClean="0">
              <a:effectLst/>
            </a:endParaRPr>
          </a:p>
          <a:p>
            <a:endParaRPr lang="en-US" altLang="ko-KR" sz="1000" dirty="0" smtClean="0">
              <a:effectLst/>
            </a:endParaRPr>
          </a:p>
          <a:p>
            <a:endParaRPr lang="en-US" altLang="ko-KR" sz="1000" dirty="0"/>
          </a:p>
          <a:p>
            <a:endParaRPr lang="en-US" altLang="ko-KR" sz="1000" dirty="0" smtClean="0">
              <a:effectLst/>
            </a:endParaRPr>
          </a:p>
          <a:p>
            <a:endParaRPr lang="en-US" altLang="ko-KR" sz="1000" dirty="0">
              <a:effectLst/>
            </a:endParaRPr>
          </a:p>
          <a:p>
            <a:r>
              <a:rPr lang="ko-KR" altLang="en-US" sz="1000" dirty="0" smtClean="0">
                <a:effectLst/>
              </a:rPr>
              <a:t>벡터의 각 성분은 위치에 따라 인덱싱한다</a:t>
            </a:r>
            <a:r>
              <a:rPr lang="en-US" altLang="ko-KR" sz="1000" dirty="0" smtClean="0">
                <a:effectLst/>
              </a:rPr>
              <a:t>.R</a:t>
            </a:r>
            <a:r>
              <a:rPr lang="ko-KR" altLang="en-US" sz="1000" dirty="0" smtClean="0">
                <a:effectLst/>
              </a:rPr>
              <a:t>에서 인덱싱은 </a:t>
            </a:r>
            <a:r>
              <a:rPr lang="en-US" altLang="ko-KR" sz="1000" dirty="0" smtClean="0">
                <a:effectLst/>
              </a:rPr>
              <a:t>[]</a:t>
            </a:r>
            <a:r>
              <a:rPr lang="ko-KR" altLang="en-US" sz="1000" dirty="0" smtClean="0">
                <a:effectLst/>
              </a:rPr>
              <a:t>를 이용한다</a:t>
            </a:r>
            <a:r>
              <a:rPr lang="en-US" altLang="ko-KR" sz="1000" dirty="0" smtClean="0">
                <a:effectLst/>
              </a:rPr>
              <a:t>.</a:t>
            </a:r>
            <a:br>
              <a:rPr lang="en-US" altLang="ko-KR" sz="1000" dirty="0" smtClean="0">
                <a:effectLst/>
              </a:rPr>
            </a:br>
            <a:r>
              <a:rPr lang="ko-KR" altLang="en-US" sz="1000" dirty="0" smtClean="0">
                <a:effectLst/>
              </a:rPr>
              <a:t>여러 성분을 동시에 인덱싱해서 벡터의 일부를 추출해 부분 벡터를 만드는 것도 가능하다</a:t>
            </a:r>
            <a:r>
              <a:rPr lang="en-US" altLang="ko-KR" sz="1000" dirty="0" smtClean="0">
                <a:effectLst/>
              </a:rPr>
              <a:t>.</a:t>
            </a:r>
          </a:p>
          <a:p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 smtClean="0">
                <a:effectLst/>
              </a:rPr>
              <a:t>벡터의 성분은 숫자로 된 인덱스 대신 이름을 가질 수 있다</a:t>
            </a:r>
            <a:r>
              <a:rPr lang="en-US" altLang="ko-KR" sz="1000" dirty="0" smtClean="0">
                <a:effectLst/>
              </a:rPr>
              <a:t>.</a:t>
            </a:r>
          </a:p>
          <a:p>
            <a:endParaRPr lang="en-US" altLang="ko-KR" sz="1000" dirty="0"/>
          </a:p>
          <a:p>
            <a:endParaRPr lang="en-US" altLang="ko-KR" sz="1000" dirty="0">
              <a:effectLst/>
            </a:endParaRPr>
          </a:p>
          <a:p>
            <a:endParaRPr lang="en-US" altLang="ko-KR" sz="1000" dirty="0" smtClean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5697F-4F22-43B7-858C-52327A922326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2670" y="5241110"/>
            <a:ext cx="4536630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x &lt;- c(1, 2.5, 3.2)		 # double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y &lt;- c(1L, 2L, 3L) 		 # integer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z &lt;- c("KTX", "Saemaul", "Mugunghwa") 	 # string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v &lt;- c(TRUE, FALSE, FALSE, TRUE) 	 #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logical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2670" y="6622576"/>
            <a:ext cx="4536630" cy="4001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x[3] 	# x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의 세 번째 성분 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x[c(1,3)] 	# x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의 첫 번째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세 번째 성분을 추출한 부분 벡터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2670" y="7382736"/>
            <a:ext cx="4536630" cy="86177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 &lt;- c(5, 3, 2)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names(fruit) &lt;- c("apple", "orange", "peach")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fruit[c("apple", "peach")]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 &lt;- setNames(c(5, 3, 2), c("apple", "orange", "peach"))</a:t>
            </a:r>
          </a:p>
        </p:txBody>
      </p:sp>
    </p:spTree>
    <p:extLst>
      <p:ext uri="{BB962C8B-B14F-4D97-AF65-F5344CB8AC3E}">
        <p14:creationId xmlns:p14="http://schemas.microsoft.com/office/powerpoint/2010/main" val="24370482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59640" y="4343400"/>
            <a:ext cx="4968690" cy="4114800"/>
          </a:xfrm>
          <a:ln w="3175">
            <a:solidFill>
              <a:schemeClr val="tx1"/>
            </a:solidFill>
          </a:ln>
        </p:spPr>
        <p:txBody>
          <a:bodyPr/>
          <a:lstStyle/>
          <a:p>
            <a:r>
              <a:rPr lang="en-US" altLang="ko-KR" sz="1000" dirty="0" smtClean="0"/>
              <a:t>※ </a:t>
            </a:r>
            <a:r>
              <a:rPr lang="ko-KR" altLang="en-US" sz="1000" dirty="0" smtClean="0"/>
              <a:t>프로그램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코드 및 해설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은 슬라이드 노트에 표현한다</a:t>
            </a:r>
            <a:r>
              <a:rPr lang="en-US" altLang="ko-KR" sz="1000" dirty="0" smtClean="0"/>
              <a:t>. </a:t>
            </a:r>
          </a:p>
          <a:p>
            <a:r>
              <a:rPr lang="en-US" altLang="ko-KR" sz="1000" dirty="0" smtClean="0"/>
              <a:t>1,.1 </a:t>
            </a:r>
            <a:r>
              <a:rPr lang="ko-KR" altLang="en-US" sz="1000" dirty="0" smtClean="0"/>
              <a:t>벡터</a:t>
            </a:r>
            <a:r>
              <a:rPr lang="en-US" altLang="ko-KR" sz="1000" dirty="0" smtClean="0"/>
              <a:t>(Vector)</a:t>
            </a:r>
          </a:p>
          <a:p>
            <a:endParaRPr lang="en-US" altLang="ko-KR" sz="1000" dirty="0" smtClean="0"/>
          </a:p>
          <a:p>
            <a:r>
              <a:rPr lang="ko-KR" altLang="en-US" sz="1000" dirty="0" smtClean="0">
                <a:effectLst/>
              </a:rPr>
              <a:t>벡터를 구성하는 모든 성분은 같은 타입이어야 한다</a:t>
            </a:r>
            <a:r>
              <a:rPr lang="en-US" altLang="ko-KR" sz="1000" dirty="0" smtClean="0">
                <a:effectLst/>
              </a:rPr>
              <a:t>.</a:t>
            </a:r>
            <a:br>
              <a:rPr lang="en-US" altLang="ko-KR" sz="1000" dirty="0" smtClean="0">
                <a:effectLst/>
              </a:rPr>
            </a:br>
            <a:r>
              <a:rPr lang="ko-KR" altLang="en-US" sz="1000" dirty="0" smtClean="0">
                <a:effectLst/>
              </a:rPr>
              <a:t>실수</a:t>
            </a:r>
            <a:r>
              <a:rPr lang="en-US" altLang="ko-KR" sz="1000" dirty="0" smtClean="0">
                <a:effectLst/>
              </a:rPr>
              <a:t>(double), </a:t>
            </a:r>
            <a:r>
              <a:rPr lang="ko-KR" altLang="en-US" sz="1000" dirty="0" smtClean="0">
                <a:effectLst/>
              </a:rPr>
              <a:t>정수</a:t>
            </a:r>
            <a:r>
              <a:rPr lang="en-US" altLang="ko-KR" sz="1000" dirty="0" smtClean="0">
                <a:effectLst/>
              </a:rPr>
              <a:t>(integer), </a:t>
            </a:r>
            <a:r>
              <a:rPr lang="ko-KR" altLang="en-US" sz="1000" dirty="0" smtClean="0">
                <a:effectLst/>
              </a:rPr>
              <a:t>문자열</a:t>
            </a:r>
            <a:r>
              <a:rPr lang="en-US" altLang="ko-KR" sz="1000" dirty="0" smtClean="0">
                <a:effectLst/>
              </a:rPr>
              <a:t>(string), </a:t>
            </a:r>
            <a:r>
              <a:rPr lang="ko-KR" altLang="en-US" sz="1000" dirty="0" smtClean="0">
                <a:effectLst/>
              </a:rPr>
              <a:t>논리값</a:t>
            </a:r>
            <a:r>
              <a:rPr lang="en-US" altLang="ko-KR" sz="1000" dirty="0" smtClean="0">
                <a:effectLst/>
              </a:rPr>
              <a:t>(logical) </a:t>
            </a:r>
            <a:r>
              <a:rPr lang="ko-KR" altLang="en-US" sz="1000" dirty="0" smtClean="0">
                <a:effectLst/>
              </a:rPr>
              <a:t>등으로 구성할 수 있다</a:t>
            </a:r>
            <a:r>
              <a:rPr lang="en-US" altLang="ko-KR" sz="1000" dirty="0" smtClean="0">
                <a:effectLst/>
              </a:rPr>
              <a:t>. </a:t>
            </a:r>
          </a:p>
          <a:p>
            <a:endParaRPr lang="en-US" altLang="ko-KR" sz="1000" dirty="0" smtClean="0">
              <a:effectLst/>
            </a:endParaRPr>
          </a:p>
          <a:p>
            <a:endParaRPr lang="en-US" altLang="ko-KR" sz="1000" dirty="0" smtClean="0">
              <a:effectLst/>
            </a:endParaRPr>
          </a:p>
          <a:p>
            <a:endParaRPr lang="en-US" altLang="ko-KR" sz="1000" dirty="0" smtClean="0">
              <a:effectLst/>
            </a:endParaRPr>
          </a:p>
          <a:p>
            <a:endParaRPr lang="en-US" altLang="ko-KR" sz="1000" dirty="0"/>
          </a:p>
          <a:p>
            <a:endParaRPr lang="en-US" altLang="ko-KR" sz="1000" dirty="0" smtClean="0">
              <a:effectLst/>
            </a:endParaRPr>
          </a:p>
          <a:p>
            <a:endParaRPr lang="en-US" altLang="ko-KR" sz="1000" dirty="0">
              <a:effectLst/>
            </a:endParaRPr>
          </a:p>
          <a:p>
            <a:r>
              <a:rPr lang="ko-KR" altLang="en-US" sz="1000" dirty="0" smtClean="0">
                <a:effectLst/>
              </a:rPr>
              <a:t>벡터의 각 성분은 위치에 따라 인덱싱한다</a:t>
            </a:r>
            <a:r>
              <a:rPr lang="en-US" altLang="ko-KR" sz="1000" dirty="0" smtClean="0">
                <a:effectLst/>
              </a:rPr>
              <a:t>.R</a:t>
            </a:r>
            <a:r>
              <a:rPr lang="ko-KR" altLang="en-US" sz="1000" dirty="0" smtClean="0">
                <a:effectLst/>
              </a:rPr>
              <a:t>에서 인덱싱은 </a:t>
            </a:r>
            <a:r>
              <a:rPr lang="en-US" altLang="ko-KR" sz="1000" dirty="0" smtClean="0">
                <a:effectLst/>
              </a:rPr>
              <a:t>[]</a:t>
            </a:r>
            <a:r>
              <a:rPr lang="ko-KR" altLang="en-US" sz="1000" dirty="0" smtClean="0">
                <a:effectLst/>
              </a:rPr>
              <a:t>를 이용한다</a:t>
            </a:r>
            <a:r>
              <a:rPr lang="en-US" altLang="ko-KR" sz="1000" dirty="0" smtClean="0">
                <a:effectLst/>
              </a:rPr>
              <a:t>.</a:t>
            </a:r>
            <a:br>
              <a:rPr lang="en-US" altLang="ko-KR" sz="1000" dirty="0" smtClean="0">
                <a:effectLst/>
              </a:rPr>
            </a:br>
            <a:r>
              <a:rPr lang="ko-KR" altLang="en-US" sz="1000" dirty="0" smtClean="0">
                <a:effectLst/>
              </a:rPr>
              <a:t>여러 성분을 동시에 인덱싱해서 벡터의 일부를 추출해 부분 벡터를 만드는 것도 가능하다</a:t>
            </a:r>
            <a:r>
              <a:rPr lang="en-US" altLang="ko-KR" sz="1000" dirty="0" smtClean="0">
                <a:effectLst/>
              </a:rPr>
              <a:t>.</a:t>
            </a:r>
          </a:p>
          <a:p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 smtClean="0">
                <a:effectLst/>
              </a:rPr>
              <a:t>벡터의 성분은 숫자로 된 인덱스 대신 이름을 가질 수 있다</a:t>
            </a:r>
            <a:r>
              <a:rPr lang="en-US" altLang="ko-KR" sz="1000" dirty="0" smtClean="0">
                <a:effectLst/>
              </a:rPr>
              <a:t>.</a:t>
            </a:r>
          </a:p>
          <a:p>
            <a:endParaRPr lang="en-US" altLang="ko-KR" sz="1000" dirty="0"/>
          </a:p>
          <a:p>
            <a:endParaRPr lang="en-US" altLang="ko-KR" sz="1000" dirty="0">
              <a:effectLst/>
            </a:endParaRPr>
          </a:p>
          <a:p>
            <a:endParaRPr lang="en-US" altLang="ko-KR" sz="1000" dirty="0" smtClean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5697F-4F22-43B7-858C-52327A922326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2670" y="5241110"/>
            <a:ext cx="4536630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x &lt;- c(1, 2.5, 3.2)		 # double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y &lt;- c(1L, 2L, 3L) 		 # integer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z &lt;- c("KTX", "Saemaul", "Mugunghwa") 	 # string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v &lt;- c(TRUE, FALSE, FALSE, TRUE) 	 #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logical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2670" y="6622576"/>
            <a:ext cx="4536630" cy="4001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x[3] 	# x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의 세 번째 성분 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x[c(1,3)] 	# x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의 첫 번째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세 번째 성분을 추출한 부분 벡터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2670" y="7382736"/>
            <a:ext cx="4536630" cy="86177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 &lt;- c(5, 3, 2)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names(fruit) &lt;- c("apple", "orange", "peach")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fruit[c("apple", "peach")]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 &lt;- setNames(c(5, 3, 2), c("apple", "orange", "peach"))</a:t>
            </a:r>
          </a:p>
        </p:txBody>
      </p:sp>
    </p:spTree>
    <p:extLst>
      <p:ext uri="{BB962C8B-B14F-4D97-AF65-F5344CB8AC3E}">
        <p14:creationId xmlns:p14="http://schemas.microsoft.com/office/powerpoint/2010/main" val="24370482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59640" y="4343400"/>
            <a:ext cx="4968690" cy="4114800"/>
          </a:xfrm>
          <a:ln w="3175">
            <a:solidFill>
              <a:schemeClr val="tx1"/>
            </a:solidFill>
          </a:ln>
        </p:spPr>
        <p:txBody>
          <a:bodyPr/>
          <a:lstStyle/>
          <a:p>
            <a:r>
              <a:rPr lang="en-US" altLang="ko-KR" sz="1000" dirty="0" smtClean="0"/>
              <a:t>※ </a:t>
            </a:r>
            <a:r>
              <a:rPr lang="ko-KR" altLang="en-US" sz="1000" dirty="0" smtClean="0"/>
              <a:t>프로그램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코드 및 해설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은 슬라이드 노트에 표현한다</a:t>
            </a:r>
            <a:r>
              <a:rPr lang="en-US" altLang="ko-KR" sz="1000" dirty="0" smtClean="0"/>
              <a:t>. </a:t>
            </a:r>
          </a:p>
          <a:p>
            <a:r>
              <a:rPr lang="en-US" altLang="ko-KR" sz="1000" dirty="0" smtClean="0"/>
              <a:t>1,.1 </a:t>
            </a:r>
            <a:r>
              <a:rPr lang="ko-KR" altLang="en-US" sz="1000" dirty="0" smtClean="0"/>
              <a:t>벡터</a:t>
            </a:r>
            <a:r>
              <a:rPr lang="en-US" altLang="ko-KR" sz="1000" dirty="0" smtClean="0"/>
              <a:t>(Vector)</a:t>
            </a:r>
          </a:p>
          <a:p>
            <a:endParaRPr lang="en-US" altLang="ko-KR" sz="1000" dirty="0" smtClean="0"/>
          </a:p>
          <a:p>
            <a:r>
              <a:rPr lang="ko-KR" altLang="en-US" sz="1000" dirty="0" smtClean="0">
                <a:effectLst/>
              </a:rPr>
              <a:t>벡터를 구성하는 모든 성분은 같은 타입이어야 한다</a:t>
            </a:r>
            <a:r>
              <a:rPr lang="en-US" altLang="ko-KR" sz="1000" dirty="0" smtClean="0">
                <a:effectLst/>
              </a:rPr>
              <a:t>.</a:t>
            </a:r>
            <a:br>
              <a:rPr lang="en-US" altLang="ko-KR" sz="1000" dirty="0" smtClean="0">
                <a:effectLst/>
              </a:rPr>
            </a:br>
            <a:r>
              <a:rPr lang="ko-KR" altLang="en-US" sz="1000" dirty="0" smtClean="0">
                <a:effectLst/>
              </a:rPr>
              <a:t>실수</a:t>
            </a:r>
            <a:r>
              <a:rPr lang="en-US" altLang="ko-KR" sz="1000" dirty="0" smtClean="0">
                <a:effectLst/>
              </a:rPr>
              <a:t>(double), </a:t>
            </a:r>
            <a:r>
              <a:rPr lang="ko-KR" altLang="en-US" sz="1000" dirty="0" smtClean="0">
                <a:effectLst/>
              </a:rPr>
              <a:t>정수</a:t>
            </a:r>
            <a:r>
              <a:rPr lang="en-US" altLang="ko-KR" sz="1000" dirty="0" smtClean="0">
                <a:effectLst/>
              </a:rPr>
              <a:t>(integer), </a:t>
            </a:r>
            <a:r>
              <a:rPr lang="ko-KR" altLang="en-US" sz="1000" dirty="0" smtClean="0">
                <a:effectLst/>
              </a:rPr>
              <a:t>문자열</a:t>
            </a:r>
            <a:r>
              <a:rPr lang="en-US" altLang="ko-KR" sz="1000" dirty="0" smtClean="0">
                <a:effectLst/>
              </a:rPr>
              <a:t>(string), </a:t>
            </a:r>
            <a:r>
              <a:rPr lang="ko-KR" altLang="en-US" sz="1000" dirty="0" smtClean="0">
                <a:effectLst/>
              </a:rPr>
              <a:t>논리값</a:t>
            </a:r>
            <a:r>
              <a:rPr lang="en-US" altLang="ko-KR" sz="1000" dirty="0" smtClean="0">
                <a:effectLst/>
              </a:rPr>
              <a:t>(logical) </a:t>
            </a:r>
            <a:r>
              <a:rPr lang="ko-KR" altLang="en-US" sz="1000" dirty="0" smtClean="0">
                <a:effectLst/>
              </a:rPr>
              <a:t>등으로 구성할 수 있다</a:t>
            </a:r>
            <a:r>
              <a:rPr lang="en-US" altLang="ko-KR" sz="1000" dirty="0" smtClean="0">
                <a:effectLst/>
              </a:rPr>
              <a:t>. </a:t>
            </a:r>
          </a:p>
          <a:p>
            <a:endParaRPr lang="en-US" altLang="ko-KR" sz="1000" dirty="0" smtClean="0">
              <a:effectLst/>
            </a:endParaRPr>
          </a:p>
          <a:p>
            <a:endParaRPr lang="en-US" altLang="ko-KR" sz="1000" dirty="0" smtClean="0">
              <a:effectLst/>
            </a:endParaRPr>
          </a:p>
          <a:p>
            <a:endParaRPr lang="en-US" altLang="ko-KR" sz="1000" dirty="0" smtClean="0">
              <a:effectLst/>
            </a:endParaRPr>
          </a:p>
          <a:p>
            <a:endParaRPr lang="en-US" altLang="ko-KR" sz="1000" dirty="0"/>
          </a:p>
          <a:p>
            <a:endParaRPr lang="en-US" altLang="ko-KR" sz="1000" dirty="0" smtClean="0">
              <a:effectLst/>
            </a:endParaRPr>
          </a:p>
          <a:p>
            <a:endParaRPr lang="en-US" altLang="ko-KR" sz="1000" dirty="0">
              <a:effectLst/>
            </a:endParaRPr>
          </a:p>
          <a:p>
            <a:r>
              <a:rPr lang="ko-KR" altLang="en-US" sz="1000" dirty="0" smtClean="0">
                <a:effectLst/>
              </a:rPr>
              <a:t>벡터의 각 성분은 위치에 따라 인덱싱한다</a:t>
            </a:r>
            <a:r>
              <a:rPr lang="en-US" altLang="ko-KR" sz="1000" dirty="0" smtClean="0">
                <a:effectLst/>
              </a:rPr>
              <a:t>.R</a:t>
            </a:r>
            <a:r>
              <a:rPr lang="ko-KR" altLang="en-US" sz="1000" dirty="0" smtClean="0">
                <a:effectLst/>
              </a:rPr>
              <a:t>에서 인덱싱은 </a:t>
            </a:r>
            <a:r>
              <a:rPr lang="en-US" altLang="ko-KR" sz="1000" dirty="0" smtClean="0">
                <a:effectLst/>
              </a:rPr>
              <a:t>[]</a:t>
            </a:r>
            <a:r>
              <a:rPr lang="ko-KR" altLang="en-US" sz="1000" dirty="0" smtClean="0">
                <a:effectLst/>
              </a:rPr>
              <a:t>를 이용한다</a:t>
            </a:r>
            <a:r>
              <a:rPr lang="en-US" altLang="ko-KR" sz="1000" dirty="0" smtClean="0">
                <a:effectLst/>
              </a:rPr>
              <a:t>.</a:t>
            </a:r>
            <a:br>
              <a:rPr lang="en-US" altLang="ko-KR" sz="1000" dirty="0" smtClean="0">
                <a:effectLst/>
              </a:rPr>
            </a:br>
            <a:r>
              <a:rPr lang="ko-KR" altLang="en-US" sz="1000" dirty="0" smtClean="0">
                <a:effectLst/>
              </a:rPr>
              <a:t>여러 성분을 동시에 인덱싱해서 벡터의 일부를 추출해 부분 벡터를 만드는 것도 가능하다</a:t>
            </a:r>
            <a:r>
              <a:rPr lang="en-US" altLang="ko-KR" sz="1000" dirty="0" smtClean="0">
                <a:effectLst/>
              </a:rPr>
              <a:t>.</a:t>
            </a:r>
          </a:p>
          <a:p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 smtClean="0">
                <a:effectLst/>
              </a:rPr>
              <a:t>벡터의 성분은 숫자로 된 인덱스 대신 이름을 가질 수 있다</a:t>
            </a:r>
            <a:r>
              <a:rPr lang="en-US" altLang="ko-KR" sz="1000" dirty="0" smtClean="0">
                <a:effectLst/>
              </a:rPr>
              <a:t>.</a:t>
            </a:r>
          </a:p>
          <a:p>
            <a:endParaRPr lang="en-US" altLang="ko-KR" sz="1000" dirty="0"/>
          </a:p>
          <a:p>
            <a:endParaRPr lang="en-US" altLang="ko-KR" sz="1000" dirty="0">
              <a:effectLst/>
            </a:endParaRPr>
          </a:p>
          <a:p>
            <a:endParaRPr lang="en-US" altLang="ko-KR" sz="1000" dirty="0" smtClean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5697F-4F22-43B7-858C-52327A922326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2670" y="5241110"/>
            <a:ext cx="4536630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x &lt;- c(1, 2.5, 3.2)		 # double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y &lt;- c(1L, 2L, 3L) 		 # integer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z &lt;- c("KTX", "Saemaul", "Mugunghwa") 	 # string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v &lt;- c(TRUE, FALSE, FALSE, TRUE) 	 #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logical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2670" y="6622576"/>
            <a:ext cx="4536630" cy="4001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x[3] 	# x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의 세 번째 성분 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x[c(1,3)] 	# x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의 첫 번째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세 번째 성분을 추출한 부분 벡터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2670" y="7382736"/>
            <a:ext cx="4536630" cy="86177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 &lt;- c(5, 3, 2)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names(fruit) &lt;- c("apple", "orange", "peach")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fruit[c("apple", "peach")]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 &lt;- setNames(c(5, 3, 2), c("apple", "orange", "peach"))</a:t>
            </a:r>
          </a:p>
        </p:txBody>
      </p:sp>
    </p:spTree>
    <p:extLst>
      <p:ext uri="{BB962C8B-B14F-4D97-AF65-F5344CB8AC3E}">
        <p14:creationId xmlns:p14="http://schemas.microsoft.com/office/powerpoint/2010/main" val="24370482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59640" y="4343400"/>
            <a:ext cx="4968690" cy="4114800"/>
          </a:xfrm>
          <a:ln w="3175">
            <a:solidFill>
              <a:schemeClr val="tx1"/>
            </a:solidFill>
          </a:ln>
        </p:spPr>
        <p:txBody>
          <a:bodyPr/>
          <a:lstStyle/>
          <a:p>
            <a:r>
              <a:rPr lang="en-US" altLang="ko-KR" sz="1000" dirty="0" smtClean="0"/>
              <a:t>※ </a:t>
            </a:r>
            <a:r>
              <a:rPr lang="ko-KR" altLang="en-US" sz="1000" dirty="0" smtClean="0"/>
              <a:t>프로그램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코드 및 해설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은 슬라이드 노트에 표현한다</a:t>
            </a:r>
            <a:r>
              <a:rPr lang="en-US" altLang="ko-KR" sz="1000" dirty="0" smtClean="0"/>
              <a:t>. </a:t>
            </a:r>
          </a:p>
          <a:p>
            <a:r>
              <a:rPr lang="en-US" altLang="ko-KR" sz="1000" dirty="0" smtClean="0"/>
              <a:t>1,.1 </a:t>
            </a:r>
            <a:r>
              <a:rPr lang="ko-KR" altLang="en-US" sz="1000" dirty="0" smtClean="0"/>
              <a:t>벡터</a:t>
            </a:r>
            <a:r>
              <a:rPr lang="en-US" altLang="ko-KR" sz="1000" dirty="0" smtClean="0"/>
              <a:t>(Vector)</a:t>
            </a:r>
          </a:p>
          <a:p>
            <a:endParaRPr lang="en-US" altLang="ko-KR" sz="1000" dirty="0" smtClean="0"/>
          </a:p>
          <a:p>
            <a:r>
              <a:rPr lang="ko-KR" altLang="en-US" sz="1000" dirty="0" smtClean="0">
                <a:effectLst/>
              </a:rPr>
              <a:t>벡터를 구성하는 모든 성분은 같은 타입이어야 한다</a:t>
            </a:r>
            <a:r>
              <a:rPr lang="en-US" altLang="ko-KR" sz="1000" dirty="0" smtClean="0">
                <a:effectLst/>
              </a:rPr>
              <a:t>.</a:t>
            </a:r>
            <a:br>
              <a:rPr lang="en-US" altLang="ko-KR" sz="1000" dirty="0" smtClean="0">
                <a:effectLst/>
              </a:rPr>
            </a:br>
            <a:r>
              <a:rPr lang="ko-KR" altLang="en-US" sz="1000" dirty="0" smtClean="0">
                <a:effectLst/>
              </a:rPr>
              <a:t>실수</a:t>
            </a:r>
            <a:r>
              <a:rPr lang="en-US" altLang="ko-KR" sz="1000" dirty="0" smtClean="0">
                <a:effectLst/>
              </a:rPr>
              <a:t>(double), </a:t>
            </a:r>
            <a:r>
              <a:rPr lang="ko-KR" altLang="en-US" sz="1000" dirty="0" smtClean="0">
                <a:effectLst/>
              </a:rPr>
              <a:t>정수</a:t>
            </a:r>
            <a:r>
              <a:rPr lang="en-US" altLang="ko-KR" sz="1000" dirty="0" smtClean="0">
                <a:effectLst/>
              </a:rPr>
              <a:t>(integer), </a:t>
            </a:r>
            <a:r>
              <a:rPr lang="ko-KR" altLang="en-US" sz="1000" dirty="0" smtClean="0">
                <a:effectLst/>
              </a:rPr>
              <a:t>문자열</a:t>
            </a:r>
            <a:r>
              <a:rPr lang="en-US" altLang="ko-KR" sz="1000" dirty="0" smtClean="0">
                <a:effectLst/>
              </a:rPr>
              <a:t>(string), </a:t>
            </a:r>
            <a:r>
              <a:rPr lang="ko-KR" altLang="en-US" sz="1000" dirty="0" smtClean="0">
                <a:effectLst/>
              </a:rPr>
              <a:t>논리값</a:t>
            </a:r>
            <a:r>
              <a:rPr lang="en-US" altLang="ko-KR" sz="1000" dirty="0" smtClean="0">
                <a:effectLst/>
              </a:rPr>
              <a:t>(logical) </a:t>
            </a:r>
            <a:r>
              <a:rPr lang="ko-KR" altLang="en-US" sz="1000" dirty="0" smtClean="0">
                <a:effectLst/>
              </a:rPr>
              <a:t>등으로 구성할 수 있다</a:t>
            </a:r>
            <a:r>
              <a:rPr lang="en-US" altLang="ko-KR" sz="1000" dirty="0" smtClean="0">
                <a:effectLst/>
              </a:rPr>
              <a:t>. </a:t>
            </a:r>
          </a:p>
          <a:p>
            <a:endParaRPr lang="en-US" altLang="ko-KR" sz="1000" dirty="0" smtClean="0">
              <a:effectLst/>
            </a:endParaRPr>
          </a:p>
          <a:p>
            <a:endParaRPr lang="en-US" altLang="ko-KR" sz="1000" dirty="0" smtClean="0">
              <a:effectLst/>
            </a:endParaRPr>
          </a:p>
          <a:p>
            <a:endParaRPr lang="en-US" altLang="ko-KR" sz="1000" dirty="0" smtClean="0">
              <a:effectLst/>
            </a:endParaRPr>
          </a:p>
          <a:p>
            <a:endParaRPr lang="en-US" altLang="ko-KR" sz="1000" dirty="0"/>
          </a:p>
          <a:p>
            <a:endParaRPr lang="en-US" altLang="ko-KR" sz="1000" dirty="0" smtClean="0">
              <a:effectLst/>
            </a:endParaRPr>
          </a:p>
          <a:p>
            <a:endParaRPr lang="en-US" altLang="ko-KR" sz="1000" dirty="0">
              <a:effectLst/>
            </a:endParaRPr>
          </a:p>
          <a:p>
            <a:r>
              <a:rPr lang="ko-KR" altLang="en-US" sz="1000" dirty="0" smtClean="0">
                <a:effectLst/>
              </a:rPr>
              <a:t>벡터의 각 성분은 위치에 따라 인덱싱한다</a:t>
            </a:r>
            <a:r>
              <a:rPr lang="en-US" altLang="ko-KR" sz="1000" dirty="0" smtClean="0">
                <a:effectLst/>
              </a:rPr>
              <a:t>.R</a:t>
            </a:r>
            <a:r>
              <a:rPr lang="ko-KR" altLang="en-US" sz="1000" dirty="0" smtClean="0">
                <a:effectLst/>
              </a:rPr>
              <a:t>에서 인덱싱은 </a:t>
            </a:r>
            <a:r>
              <a:rPr lang="en-US" altLang="ko-KR" sz="1000" dirty="0" smtClean="0">
                <a:effectLst/>
              </a:rPr>
              <a:t>[]</a:t>
            </a:r>
            <a:r>
              <a:rPr lang="ko-KR" altLang="en-US" sz="1000" dirty="0" smtClean="0">
                <a:effectLst/>
              </a:rPr>
              <a:t>를 이용한다</a:t>
            </a:r>
            <a:r>
              <a:rPr lang="en-US" altLang="ko-KR" sz="1000" dirty="0" smtClean="0">
                <a:effectLst/>
              </a:rPr>
              <a:t>.</a:t>
            </a:r>
            <a:br>
              <a:rPr lang="en-US" altLang="ko-KR" sz="1000" dirty="0" smtClean="0">
                <a:effectLst/>
              </a:rPr>
            </a:br>
            <a:r>
              <a:rPr lang="ko-KR" altLang="en-US" sz="1000" dirty="0" smtClean="0">
                <a:effectLst/>
              </a:rPr>
              <a:t>여러 성분을 동시에 인덱싱해서 벡터의 일부를 추출해 부분 벡터를 만드는 것도 가능하다</a:t>
            </a:r>
            <a:r>
              <a:rPr lang="en-US" altLang="ko-KR" sz="1000" dirty="0" smtClean="0">
                <a:effectLst/>
              </a:rPr>
              <a:t>.</a:t>
            </a:r>
          </a:p>
          <a:p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 smtClean="0">
                <a:effectLst/>
              </a:rPr>
              <a:t>벡터의 성분은 숫자로 된 인덱스 대신 이름을 가질 수 있다</a:t>
            </a:r>
            <a:r>
              <a:rPr lang="en-US" altLang="ko-KR" sz="1000" dirty="0" smtClean="0">
                <a:effectLst/>
              </a:rPr>
              <a:t>.</a:t>
            </a:r>
          </a:p>
          <a:p>
            <a:endParaRPr lang="en-US" altLang="ko-KR" sz="1000" dirty="0"/>
          </a:p>
          <a:p>
            <a:endParaRPr lang="en-US" altLang="ko-KR" sz="1000" dirty="0">
              <a:effectLst/>
            </a:endParaRPr>
          </a:p>
          <a:p>
            <a:endParaRPr lang="en-US" altLang="ko-KR" sz="1000" dirty="0" smtClean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5697F-4F22-43B7-858C-52327A922326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2670" y="5241110"/>
            <a:ext cx="4536630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x &lt;- c(1, 2.5, 3.2)		 # double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y &lt;- c(1L, 2L, 3L) 		 # integer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z &lt;- c("KTX", "Saemaul", "Mugunghwa") 	 # string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v &lt;- c(TRUE, FALSE, FALSE, TRUE) 	 #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logical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2670" y="6622576"/>
            <a:ext cx="4536630" cy="4001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x[3] 	# x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의 세 번째 성분 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x[c(1,3)] 	# x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의 첫 번째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세 번째 성분을 추출한 부분 벡터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2670" y="7382736"/>
            <a:ext cx="4536630" cy="86177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 &lt;- c(5, 3, 2)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names(fruit) &lt;- c("apple", "orange", "peach")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fruit[c("apple", "peach")]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 &lt;- setNames(c(5, 3, 2), c("apple", "orange", "peach"))</a:t>
            </a:r>
          </a:p>
        </p:txBody>
      </p:sp>
    </p:spTree>
    <p:extLst>
      <p:ext uri="{BB962C8B-B14F-4D97-AF65-F5344CB8AC3E}">
        <p14:creationId xmlns:p14="http://schemas.microsoft.com/office/powerpoint/2010/main" val="24370482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59640" y="4343400"/>
            <a:ext cx="4968690" cy="4114800"/>
          </a:xfrm>
          <a:ln w="3175">
            <a:solidFill>
              <a:schemeClr val="tx1"/>
            </a:solidFill>
          </a:ln>
        </p:spPr>
        <p:txBody>
          <a:bodyPr/>
          <a:lstStyle/>
          <a:p>
            <a:r>
              <a:rPr lang="en-US" altLang="ko-KR" sz="1000" dirty="0" smtClean="0"/>
              <a:t>※ </a:t>
            </a:r>
            <a:r>
              <a:rPr lang="ko-KR" altLang="en-US" sz="1000" dirty="0" smtClean="0"/>
              <a:t>프로그램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코드 및 해설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은 슬라이드 노트에 표현한다</a:t>
            </a:r>
            <a:r>
              <a:rPr lang="en-US" altLang="ko-KR" sz="1000" dirty="0" smtClean="0"/>
              <a:t>. </a:t>
            </a:r>
          </a:p>
          <a:p>
            <a:r>
              <a:rPr lang="en-US" altLang="ko-KR" sz="1000" dirty="0" smtClean="0"/>
              <a:t>1,.1 </a:t>
            </a:r>
            <a:r>
              <a:rPr lang="ko-KR" altLang="en-US" sz="1000" dirty="0" smtClean="0"/>
              <a:t>벡터</a:t>
            </a:r>
            <a:r>
              <a:rPr lang="en-US" altLang="ko-KR" sz="1000" dirty="0" smtClean="0"/>
              <a:t>(Vector)</a:t>
            </a:r>
          </a:p>
          <a:p>
            <a:endParaRPr lang="en-US" altLang="ko-KR" sz="1000" dirty="0" smtClean="0"/>
          </a:p>
          <a:p>
            <a:r>
              <a:rPr lang="ko-KR" altLang="en-US" sz="1000" dirty="0" smtClean="0">
                <a:effectLst/>
              </a:rPr>
              <a:t>벡터를 구성하는 모든 성분은 같은 타입이어야 한다</a:t>
            </a:r>
            <a:r>
              <a:rPr lang="en-US" altLang="ko-KR" sz="1000" dirty="0" smtClean="0">
                <a:effectLst/>
              </a:rPr>
              <a:t>.</a:t>
            </a:r>
            <a:br>
              <a:rPr lang="en-US" altLang="ko-KR" sz="1000" dirty="0" smtClean="0">
                <a:effectLst/>
              </a:rPr>
            </a:br>
            <a:r>
              <a:rPr lang="ko-KR" altLang="en-US" sz="1000" dirty="0" smtClean="0">
                <a:effectLst/>
              </a:rPr>
              <a:t>실수</a:t>
            </a:r>
            <a:r>
              <a:rPr lang="en-US" altLang="ko-KR" sz="1000" dirty="0" smtClean="0">
                <a:effectLst/>
              </a:rPr>
              <a:t>(double), </a:t>
            </a:r>
            <a:r>
              <a:rPr lang="ko-KR" altLang="en-US" sz="1000" dirty="0" smtClean="0">
                <a:effectLst/>
              </a:rPr>
              <a:t>정수</a:t>
            </a:r>
            <a:r>
              <a:rPr lang="en-US" altLang="ko-KR" sz="1000" dirty="0" smtClean="0">
                <a:effectLst/>
              </a:rPr>
              <a:t>(integer), </a:t>
            </a:r>
            <a:r>
              <a:rPr lang="ko-KR" altLang="en-US" sz="1000" dirty="0" smtClean="0">
                <a:effectLst/>
              </a:rPr>
              <a:t>문자열</a:t>
            </a:r>
            <a:r>
              <a:rPr lang="en-US" altLang="ko-KR" sz="1000" dirty="0" smtClean="0">
                <a:effectLst/>
              </a:rPr>
              <a:t>(string), </a:t>
            </a:r>
            <a:r>
              <a:rPr lang="ko-KR" altLang="en-US" sz="1000" dirty="0" smtClean="0">
                <a:effectLst/>
              </a:rPr>
              <a:t>논리값</a:t>
            </a:r>
            <a:r>
              <a:rPr lang="en-US" altLang="ko-KR" sz="1000" dirty="0" smtClean="0">
                <a:effectLst/>
              </a:rPr>
              <a:t>(logical) </a:t>
            </a:r>
            <a:r>
              <a:rPr lang="ko-KR" altLang="en-US" sz="1000" dirty="0" smtClean="0">
                <a:effectLst/>
              </a:rPr>
              <a:t>등으로 구성할 수 있다</a:t>
            </a:r>
            <a:r>
              <a:rPr lang="en-US" altLang="ko-KR" sz="1000" dirty="0" smtClean="0">
                <a:effectLst/>
              </a:rPr>
              <a:t>. </a:t>
            </a:r>
          </a:p>
          <a:p>
            <a:endParaRPr lang="en-US" altLang="ko-KR" sz="1000" dirty="0" smtClean="0">
              <a:effectLst/>
            </a:endParaRPr>
          </a:p>
          <a:p>
            <a:endParaRPr lang="en-US" altLang="ko-KR" sz="1000" dirty="0" smtClean="0">
              <a:effectLst/>
            </a:endParaRPr>
          </a:p>
          <a:p>
            <a:endParaRPr lang="en-US" altLang="ko-KR" sz="1000" dirty="0" smtClean="0">
              <a:effectLst/>
            </a:endParaRPr>
          </a:p>
          <a:p>
            <a:endParaRPr lang="en-US" altLang="ko-KR" sz="1000" dirty="0"/>
          </a:p>
          <a:p>
            <a:endParaRPr lang="en-US" altLang="ko-KR" sz="1000" dirty="0" smtClean="0">
              <a:effectLst/>
            </a:endParaRPr>
          </a:p>
          <a:p>
            <a:endParaRPr lang="en-US" altLang="ko-KR" sz="1000" dirty="0">
              <a:effectLst/>
            </a:endParaRPr>
          </a:p>
          <a:p>
            <a:r>
              <a:rPr lang="ko-KR" altLang="en-US" sz="1000" dirty="0" smtClean="0">
                <a:effectLst/>
              </a:rPr>
              <a:t>벡터의 각 성분은 위치에 따라 인덱싱한다</a:t>
            </a:r>
            <a:r>
              <a:rPr lang="en-US" altLang="ko-KR" sz="1000" dirty="0" smtClean="0">
                <a:effectLst/>
              </a:rPr>
              <a:t>.R</a:t>
            </a:r>
            <a:r>
              <a:rPr lang="ko-KR" altLang="en-US" sz="1000" dirty="0" smtClean="0">
                <a:effectLst/>
              </a:rPr>
              <a:t>에서 인덱싱은 </a:t>
            </a:r>
            <a:r>
              <a:rPr lang="en-US" altLang="ko-KR" sz="1000" dirty="0" smtClean="0">
                <a:effectLst/>
              </a:rPr>
              <a:t>[]</a:t>
            </a:r>
            <a:r>
              <a:rPr lang="ko-KR" altLang="en-US" sz="1000" dirty="0" smtClean="0">
                <a:effectLst/>
              </a:rPr>
              <a:t>를 이용한다</a:t>
            </a:r>
            <a:r>
              <a:rPr lang="en-US" altLang="ko-KR" sz="1000" dirty="0" smtClean="0">
                <a:effectLst/>
              </a:rPr>
              <a:t>.</a:t>
            </a:r>
            <a:br>
              <a:rPr lang="en-US" altLang="ko-KR" sz="1000" dirty="0" smtClean="0">
                <a:effectLst/>
              </a:rPr>
            </a:br>
            <a:r>
              <a:rPr lang="ko-KR" altLang="en-US" sz="1000" dirty="0" smtClean="0">
                <a:effectLst/>
              </a:rPr>
              <a:t>여러 성분을 동시에 인덱싱해서 벡터의 일부를 추출해 부분 벡터를 만드는 것도 가능하다</a:t>
            </a:r>
            <a:r>
              <a:rPr lang="en-US" altLang="ko-KR" sz="1000" dirty="0" smtClean="0">
                <a:effectLst/>
              </a:rPr>
              <a:t>.</a:t>
            </a:r>
          </a:p>
          <a:p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 smtClean="0">
                <a:effectLst/>
              </a:rPr>
              <a:t>벡터의 성분은 숫자로 된 인덱스 대신 이름을 가질 수 있다</a:t>
            </a:r>
            <a:r>
              <a:rPr lang="en-US" altLang="ko-KR" sz="1000" dirty="0" smtClean="0">
                <a:effectLst/>
              </a:rPr>
              <a:t>.</a:t>
            </a:r>
          </a:p>
          <a:p>
            <a:endParaRPr lang="en-US" altLang="ko-KR" sz="1000" dirty="0"/>
          </a:p>
          <a:p>
            <a:endParaRPr lang="en-US" altLang="ko-KR" sz="1000" dirty="0">
              <a:effectLst/>
            </a:endParaRPr>
          </a:p>
          <a:p>
            <a:endParaRPr lang="en-US" altLang="ko-KR" sz="1000" dirty="0" smtClean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5697F-4F22-43B7-858C-52327A922326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2670" y="5241110"/>
            <a:ext cx="4536630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x &lt;- c(1, 2.5, 3.2)		 # double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y &lt;- c(1L, 2L, 3L) 		 # integer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z &lt;- c("KTX", "Saemaul", "Mugunghwa") 	 # string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v &lt;- c(TRUE, FALSE, FALSE, TRUE) 	 #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logical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2670" y="6622576"/>
            <a:ext cx="4536630" cy="4001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x[3] 	# x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의 세 번째 성분 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x[c(1,3)] 	# x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의 첫 번째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세 번째 성분을 추출한 부분 벡터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2670" y="7382736"/>
            <a:ext cx="4536630" cy="86177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 &lt;- c(5, 3, 2)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names(fruit) &lt;- c("apple", "orange", "peach")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fruit[c("apple", "peach")]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 &lt;- setNames(c(5, 3, 2), c("apple", "orange", "peach"))</a:t>
            </a:r>
          </a:p>
        </p:txBody>
      </p:sp>
    </p:spTree>
    <p:extLst>
      <p:ext uri="{BB962C8B-B14F-4D97-AF65-F5344CB8AC3E}">
        <p14:creationId xmlns:p14="http://schemas.microsoft.com/office/powerpoint/2010/main" val="24370482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59640" y="4343400"/>
            <a:ext cx="4968690" cy="4114800"/>
          </a:xfrm>
          <a:ln w="3175">
            <a:solidFill>
              <a:schemeClr val="tx1"/>
            </a:solidFill>
          </a:ln>
        </p:spPr>
        <p:txBody>
          <a:bodyPr/>
          <a:lstStyle/>
          <a:p>
            <a:r>
              <a:rPr lang="en-US" altLang="ko-KR" sz="1000" dirty="0" smtClean="0"/>
              <a:t>※ </a:t>
            </a:r>
            <a:r>
              <a:rPr lang="ko-KR" altLang="en-US" sz="1000" dirty="0" smtClean="0"/>
              <a:t>프로그램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코드 및 해설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은 슬라이드 노트에 표현한다</a:t>
            </a:r>
            <a:r>
              <a:rPr lang="en-US" altLang="ko-KR" sz="1000" dirty="0" smtClean="0"/>
              <a:t>. </a:t>
            </a:r>
          </a:p>
          <a:p>
            <a:r>
              <a:rPr lang="en-US" altLang="ko-KR" sz="1000" dirty="0" smtClean="0"/>
              <a:t>1,.1 </a:t>
            </a:r>
            <a:r>
              <a:rPr lang="ko-KR" altLang="en-US" sz="1000" dirty="0" smtClean="0"/>
              <a:t>벡터</a:t>
            </a:r>
            <a:r>
              <a:rPr lang="en-US" altLang="ko-KR" sz="1000" dirty="0" smtClean="0"/>
              <a:t>(Vector)</a:t>
            </a:r>
          </a:p>
          <a:p>
            <a:endParaRPr lang="en-US" altLang="ko-KR" sz="1000" dirty="0" smtClean="0"/>
          </a:p>
          <a:p>
            <a:r>
              <a:rPr lang="ko-KR" altLang="en-US" sz="1000" dirty="0" smtClean="0">
                <a:effectLst/>
              </a:rPr>
              <a:t>벡터를 구성하는 모든 성분은 같은 타입이어야 한다</a:t>
            </a:r>
            <a:r>
              <a:rPr lang="en-US" altLang="ko-KR" sz="1000" dirty="0" smtClean="0">
                <a:effectLst/>
              </a:rPr>
              <a:t>.</a:t>
            </a:r>
            <a:br>
              <a:rPr lang="en-US" altLang="ko-KR" sz="1000" dirty="0" smtClean="0">
                <a:effectLst/>
              </a:rPr>
            </a:br>
            <a:r>
              <a:rPr lang="ko-KR" altLang="en-US" sz="1000" dirty="0" smtClean="0">
                <a:effectLst/>
              </a:rPr>
              <a:t>실수</a:t>
            </a:r>
            <a:r>
              <a:rPr lang="en-US" altLang="ko-KR" sz="1000" dirty="0" smtClean="0">
                <a:effectLst/>
              </a:rPr>
              <a:t>(double), </a:t>
            </a:r>
            <a:r>
              <a:rPr lang="ko-KR" altLang="en-US" sz="1000" dirty="0" smtClean="0">
                <a:effectLst/>
              </a:rPr>
              <a:t>정수</a:t>
            </a:r>
            <a:r>
              <a:rPr lang="en-US" altLang="ko-KR" sz="1000" dirty="0" smtClean="0">
                <a:effectLst/>
              </a:rPr>
              <a:t>(integer), </a:t>
            </a:r>
            <a:r>
              <a:rPr lang="ko-KR" altLang="en-US" sz="1000" dirty="0" smtClean="0">
                <a:effectLst/>
              </a:rPr>
              <a:t>문자열</a:t>
            </a:r>
            <a:r>
              <a:rPr lang="en-US" altLang="ko-KR" sz="1000" dirty="0" smtClean="0">
                <a:effectLst/>
              </a:rPr>
              <a:t>(string), </a:t>
            </a:r>
            <a:r>
              <a:rPr lang="ko-KR" altLang="en-US" sz="1000" dirty="0" smtClean="0">
                <a:effectLst/>
              </a:rPr>
              <a:t>논리값</a:t>
            </a:r>
            <a:r>
              <a:rPr lang="en-US" altLang="ko-KR" sz="1000" dirty="0" smtClean="0">
                <a:effectLst/>
              </a:rPr>
              <a:t>(logical) </a:t>
            </a:r>
            <a:r>
              <a:rPr lang="ko-KR" altLang="en-US" sz="1000" dirty="0" smtClean="0">
                <a:effectLst/>
              </a:rPr>
              <a:t>등으로 구성할 수 있다</a:t>
            </a:r>
            <a:r>
              <a:rPr lang="en-US" altLang="ko-KR" sz="1000" dirty="0" smtClean="0">
                <a:effectLst/>
              </a:rPr>
              <a:t>. </a:t>
            </a:r>
          </a:p>
          <a:p>
            <a:endParaRPr lang="en-US" altLang="ko-KR" sz="1000" dirty="0" smtClean="0">
              <a:effectLst/>
            </a:endParaRPr>
          </a:p>
          <a:p>
            <a:endParaRPr lang="en-US" altLang="ko-KR" sz="1000" dirty="0" smtClean="0">
              <a:effectLst/>
            </a:endParaRPr>
          </a:p>
          <a:p>
            <a:endParaRPr lang="en-US" altLang="ko-KR" sz="1000" dirty="0" smtClean="0">
              <a:effectLst/>
            </a:endParaRPr>
          </a:p>
          <a:p>
            <a:endParaRPr lang="en-US" altLang="ko-KR" sz="1000" dirty="0"/>
          </a:p>
          <a:p>
            <a:endParaRPr lang="en-US" altLang="ko-KR" sz="1000" dirty="0" smtClean="0">
              <a:effectLst/>
            </a:endParaRPr>
          </a:p>
          <a:p>
            <a:endParaRPr lang="en-US" altLang="ko-KR" sz="1000" dirty="0">
              <a:effectLst/>
            </a:endParaRPr>
          </a:p>
          <a:p>
            <a:r>
              <a:rPr lang="ko-KR" altLang="en-US" sz="1000" dirty="0" smtClean="0">
                <a:effectLst/>
              </a:rPr>
              <a:t>벡터의 각 성분은 위치에 따라 인덱싱한다</a:t>
            </a:r>
            <a:r>
              <a:rPr lang="en-US" altLang="ko-KR" sz="1000" dirty="0" smtClean="0">
                <a:effectLst/>
              </a:rPr>
              <a:t>.R</a:t>
            </a:r>
            <a:r>
              <a:rPr lang="ko-KR" altLang="en-US" sz="1000" dirty="0" smtClean="0">
                <a:effectLst/>
              </a:rPr>
              <a:t>에서 인덱싱은 </a:t>
            </a:r>
            <a:r>
              <a:rPr lang="en-US" altLang="ko-KR" sz="1000" dirty="0" smtClean="0">
                <a:effectLst/>
              </a:rPr>
              <a:t>[]</a:t>
            </a:r>
            <a:r>
              <a:rPr lang="ko-KR" altLang="en-US" sz="1000" dirty="0" smtClean="0">
                <a:effectLst/>
              </a:rPr>
              <a:t>를 이용한다</a:t>
            </a:r>
            <a:r>
              <a:rPr lang="en-US" altLang="ko-KR" sz="1000" dirty="0" smtClean="0">
                <a:effectLst/>
              </a:rPr>
              <a:t>.</a:t>
            </a:r>
            <a:br>
              <a:rPr lang="en-US" altLang="ko-KR" sz="1000" dirty="0" smtClean="0">
                <a:effectLst/>
              </a:rPr>
            </a:br>
            <a:r>
              <a:rPr lang="ko-KR" altLang="en-US" sz="1000" dirty="0" smtClean="0">
                <a:effectLst/>
              </a:rPr>
              <a:t>여러 성분을 동시에 인덱싱해서 벡터의 일부를 추출해 부분 벡터를 만드는 것도 가능하다</a:t>
            </a:r>
            <a:r>
              <a:rPr lang="en-US" altLang="ko-KR" sz="1000" dirty="0" smtClean="0">
                <a:effectLst/>
              </a:rPr>
              <a:t>.</a:t>
            </a:r>
          </a:p>
          <a:p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 smtClean="0">
                <a:effectLst/>
              </a:rPr>
              <a:t>벡터의 성분은 숫자로 된 인덱스 대신 이름을 가질 수 있다</a:t>
            </a:r>
            <a:r>
              <a:rPr lang="en-US" altLang="ko-KR" sz="1000" dirty="0" smtClean="0">
                <a:effectLst/>
              </a:rPr>
              <a:t>.</a:t>
            </a:r>
          </a:p>
          <a:p>
            <a:endParaRPr lang="en-US" altLang="ko-KR" sz="1000" dirty="0"/>
          </a:p>
          <a:p>
            <a:endParaRPr lang="en-US" altLang="ko-KR" sz="1000" dirty="0">
              <a:effectLst/>
            </a:endParaRPr>
          </a:p>
          <a:p>
            <a:endParaRPr lang="en-US" altLang="ko-KR" sz="1000" dirty="0" smtClean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5697F-4F22-43B7-858C-52327A922326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2670" y="5241110"/>
            <a:ext cx="4536630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x &lt;- c(1, 2.5, 3.2)		 # double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y &lt;- c(1L, 2L, 3L) 		 # integer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z &lt;- c("KTX", "Saemaul", "Mugunghwa") 	 # string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v &lt;- c(TRUE, FALSE, FALSE, TRUE) 	 #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logical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2670" y="6622576"/>
            <a:ext cx="4536630" cy="4001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x[3] 	# x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의 세 번째 성분 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x[c(1,3)] 	# x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의 첫 번째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세 번째 성분을 추출한 부분 벡터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2670" y="7382736"/>
            <a:ext cx="4536630" cy="86177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 &lt;- c(5, 3, 2)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names(fruit) &lt;- c("apple", "orange", "peach")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fruit[c("apple", "peach")]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 &lt;- setNames(c(5, 3, 2), c("apple", "orange", "peach"))</a:t>
            </a:r>
          </a:p>
        </p:txBody>
      </p:sp>
    </p:spTree>
    <p:extLst>
      <p:ext uri="{BB962C8B-B14F-4D97-AF65-F5344CB8AC3E}">
        <p14:creationId xmlns:p14="http://schemas.microsoft.com/office/powerpoint/2010/main" val="2437048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5697F-4F22-43B7-858C-52327A922326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8939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59640" y="4343400"/>
            <a:ext cx="4968690" cy="4114800"/>
          </a:xfrm>
          <a:ln w="3175">
            <a:solidFill>
              <a:schemeClr val="tx1"/>
            </a:solidFill>
          </a:ln>
        </p:spPr>
        <p:txBody>
          <a:bodyPr/>
          <a:lstStyle/>
          <a:p>
            <a:r>
              <a:rPr lang="en-US" altLang="ko-KR" sz="1000" dirty="0" smtClean="0"/>
              <a:t>※ </a:t>
            </a:r>
            <a:r>
              <a:rPr lang="ko-KR" altLang="en-US" sz="1000" dirty="0" smtClean="0"/>
              <a:t>프로그램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코드 및 해설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은 슬라이드 노트에 표현한다</a:t>
            </a:r>
            <a:r>
              <a:rPr lang="en-US" altLang="ko-KR" sz="1000" dirty="0" smtClean="0"/>
              <a:t>. </a:t>
            </a:r>
          </a:p>
          <a:p>
            <a:r>
              <a:rPr lang="en-US" altLang="ko-KR" sz="1000" dirty="0" smtClean="0"/>
              <a:t>1,.1 </a:t>
            </a:r>
            <a:r>
              <a:rPr lang="ko-KR" altLang="en-US" sz="1000" dirty="0" smtClean="0"/>
              <a:t>벡터</a:t>
            </a:r>
            <a:r>
              <a:rPr lang="en-US" altLang="ko-KR" sz="1000" dirty="0" smtClean="0"/>
              <a:t>(Vector)</a:t>
            </a:r>
          </a:p>
          <a:p>
            <a:endParaRPr lang="en-US" altLang="ko-KR" sz="1000" dirty="0" smtClean="0"/>
          </a:p>
          <a:p>
            <a:r>
              <a:rPr lang="ko-KR" altLang="en-US" sz="1000" dirty="0" smtClean="0">
                <a:effectLst/>
              </a:rPr>
              <a:t>벡터를 구성하는 모든 성분은 같은 타입이어야 한다</a:t>
            </a:r>
            <a:r>
              <a:rPr lang="en-US" altLang="ko-KR" sz="1000" dirty="0" smtClean="0">
                <a:effectLst/>
              </a:rPr>
              <a:t>.</a:t>
            </a:r>
            <a:br>
              <a:rPr lang="en-US" altLang="ko-KR" sz="1000" dirty="0" smtClean="0">
                <a:effectLst/>
              </a:rPr>
            </a:br>
            <a:r>
              <a:rPr lang="ko-KR" altLang="en-US" sz="1000" dirty="0" smtClean="0">
                <a:effectLst/>
              </a:rPr>
              <a:t>실수</a:t>
            </a:r>
            <a:r>
              <a:rPr lang="en-US" altLang="ko-KR" sz="1000" dirty="0" smtClean="0">
                <a:effectLst/>
              </a:rPr>
              <a:t>(double), </a:t>
            </a:r>
            <a:r>
              <a:rPr lang="ko-KR" altLang="en-US" sz="1000" dirty="0" smtClean="0">
                <a:effectLst/>
              </a:rPr>
              <a:t>정수</a:t>
            </a:r>
            <a:r>
              <a:rPr lang="en-US" altLang="ko-KR" sz="1000" dirty="0" smtClean="0">
                <a:effectLst/>
              </a:rPr>
              <a:t>(integer), </a:t>
            </a:r>
            <a:r>
              <a:rPr lang="ko-KR" altLang="en-US" sz="1000" dirty="0" smtClean="0">
                <a:effectLst/>
              </a:rPr>
              <a:t>문자열</a:t>
            </a:r>
            <a:r>
              <a:rPr lang="en-US" altLang="ko-KR" sz="1000" dirty="0" smtClean="0">
                <a:effectLst/>
              </a:rPr>
              <a:t>(string), </a:t>
            </a:r>
            <a:r>
              <a:rPr lang="ko-KR" altLang="en-US" sz="1000" dirty="0" smtClean="0">
                <a:effectLst/>
              </a:rPr>
              <a:t>논리값</a:t>
            </a:r>
            <a:r>
              <a:rPr lang="en-US" altLang="ko-KR" sz="1000" dirty="0" smtClean="0">
                <a:effectLst/>
              </a:rPr>
              <a:t>(logical) </a:t>
            </a:r>
            <a:r>
              <a:rPr lang="ko-KR" altLang="en-US" sz="1000" dirty="0" smtClean="0">
                <a:effectLst/>
              </a:rPr>
              <a:t>등으로 구성할 수 있다</a:t>
            </a:r>
            <a:r>
              <a:rPr lang="en-US" altLang="ko-KR" sz="1000" dirty="0" smtClean="0">
                <a:effectLst/>
              </a:rPr>
              <a:t>. </a:t>
            </a:r>
          </a:p>
          <a:p>
            <a:endParaRPr lang="en-US" altLang="ko-KR" sz="1000" dirty="0" smtClean="0">
              <a:effectLst/>
            </a:endParaRPr>
          </a:p>
          <a:p>
            <a:endParaRPr lang="en-US" altLang="ko-KR" sz="1000" dirty="0" smtClean="0">
              <a:effectLst/>
            </a:endParaRPr>
          </a:p>
          <a:p>
            <a:endParaRPr lang="en-US" altLang="ko-KR" sz="1000" dirty="0" smtClean="0">
              <a:effectLst/>
            </a:endParaRPr>
          </a:p>
          <a:p>
            <a:endParaRPr lang="en-US" altLang="ko-KR" sz="1000" dirty="0"/>
          </a:p>
          <a:p>
            <a:endParaRPr lang="en-US" altLang="ko-KR" sz="1000" dirty="0" smtClean="0">
              <a:effectLst/>
            </a:endParaRPr>
          </a:p>
          <a:p>
            <a:endParaRPr lang="en-US" altLang="ko-KR" sz="1000" dirty="0">
              <a:effectLst/>
            </a:endParaRPr>
          </a:p>
          <a:p>
            <a:r>
              <a:rPr lang="ko-KR" altLang="en-US" sz="1000" dirty="0" smtClean="0">
                <a:effectLst/>
              </a:rPr>
              <a:t>벡터의 각 성분은 위치에 따라 인덱싱한다</a:t>
            </a:r>
            <a:r>
              <a:rPr lang="en-US" altLang="ko-KR" sz="1000" dirty="0" smtClean="0">
                <a:effectLst/>
              </a:rPr>
              <a:t>.R</a:t>
            </a:r>
            <a:r>
              <a:rPr lang="ko-KR" altLang="en-US" sz="1000" dirty="0" smtClean="0">
                <a:effectLst/>
              </a:rPr>
              <a:t>에서 인덱싱은 </a:t>
            </a:r>
            <a:r>
              <a:rPr lang="en-US" altLang="ko-KR" sz="1000" dirty="0" smtClean="0">
                <a:effectLst/>
              </a:rPr>
              <a:t>[]</a:t>
            </a:r>
            <a:r>
              <a:rPr lang="ko-KR" altLang="en-US" sz="1000" dirty="0" smtClean="0">
                <a:effectLst/>
              </a:rPr>
              <a:t>를 이용한다</a:t>
            </a:r>
            <a:r>
              <a:rPr lang="en-US" altLang="ko-KR" sz="1000" dirty="0" smtClean="0">
                <a:effectLst/>
              </a:rPr>
              <a:t>.</a:t>
            </a:r>
            <a:br>
              <a:rPr lang="en-US" altLang="ko-KR" sz="1000" dirty="0" smtClean="0">
                <a:effectLst/>
              </a:rPr>
            </a:br>
            <a:r>
              <a:rPr lang="ko-KR" altLang="en-US" sz="1000" dirty="0" smtClean="0">
                <a:effectLst/>
              </a:rPr>
              <a:t>여러 성분을 동시에 인덱싱해서 벡터의 일부를 추출해 부분 벡터를 만드는 것도 가능하다</a:t>
            </a:r>
            <a:r>
              <a:rPr lang="en-US" altLang="ko-KR" sz="1000" dirty="0" smtClean="0">
                <a:effectLst/>
              </a:rPr>
              <a:t>.</a:t>
            </a:r>
          </a:p>
          <a:p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 smtClean="0">
                <a:effectLst/>
              </a:rPr>
              <a:t>벡터의 성분은 숫자로 된 인덱스 대신 이름을 가질 수 있다</a:t>
            </a:r>
            <a:r>
              <a:rPr lang="en-US" altLang="ko-KR" sz="1000" dirty="0" smtClean="0">
                <a:effectLst/>
              </a:rPr>
              <a:t>.</a:t>
            </a:r>
          </a:p>
          <a:p>
            <a:endParaRPr lang="en-US" altLang="ko-KR" sz="1000" dirty="0"/>
          </a:p>
          <a:p>
            <a:endParaRPr lang="en-US" altLang="ko-KR" sz="1000" dirty="0">
              <a:effectLst/>
            </a:endParaRPr>
          </a:p>
          <a:p>
            <a:endParaRPr lang="en-US" altLang="ko-KR" sz="1000" dirty="0" smtClean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5697F-4F22-43B7-858C-52327A922326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2670" y="5241110"/>
            <a:ext cx="4536630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x &lt;- c(1, 2.5, 3.2)		 # double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y &lt;- c(1L, 2L, 3L) 		 # integer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z &lt;- c("KTX", "Saemaul", "Mugunghwa") 	 # string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v &lt;- c(TRUE, FALSE, FALSE, TRUE) 	 #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logical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2670" y="6622576"/>
            <a:ext cx="4536630" cy="4001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x[3] 	# x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의 세 번째 성분 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x[c(1,3)] 	# x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의 첫 번째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세 번째 성분을 추출한 부분 벡터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2670" y="7382736"/>
            <a:ext cx="4536630" cy="86177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 &lt;- c(5, 3, 2)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names(fruit) &lt;- c("apple", "orange", "peach")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fruit[c("apple", "peach")]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 &lt;- setNames(c(5, 3, 2), c("apple", "orange", "peach"))</a:t>
            </a:r>
          </a:p>
        </p:txBody>
      </p:sp>
    </p:spTree>
    <p:extLst>
      <p:ext uri="{BB962C8B-B14F-4D97-AF65-F5344CB8AC3E}">
        <p14:creationId xmlns:p14="http://schemas.microsoft.com/office/powerpoint/2010/main" val="24370482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59640" y="4343400"/>
            <a:ext cx="4968690" cy="4114800"/>
          </a:xfrm>
          <a:ln w="3175">
            <a:solidFill>
              <a:schemeClr val="tx1"/>
            </a:solidFill>
          </a:ln>
        </p:spPr>
        <p:txBody>
          <a:bodyPr/>
          <a:lstStyle/>
          <a:p>
            <a:r>
              <a:rPr lang="en-US" altLang="ko-KR" sz="1000" dirty="0" smtClean="0"/>
              <a:t>※ </a:t>
            </a:r>
            <a:r>
              <a:rPr lang="ko-KR" altLang="en-US" sz="1000" dirty="0" smtClean="0"/>
              <a:t>프로그램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코드 및 해설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은 슬라이드 노트에 표현한다</a:t>
            </a:r>
            <a:r>
              <a:rPr lang="en-US" altLang="ko-KR" sz="1000" dirty="0" smtClean="0"/>
              <a:t>. </a:t>
            </a:r>
          </a:p>
          <a:p>
            <a:r>
              <a:rPr lang="en-US" altLang="ko-KR" sz="1000" dirty="0" smtClean="0"/>
              <a:t>1,.1 </a:t>
            </a:r>
            <a:r>
              <a:rPr lang="ko-KR" altLang="en-US" sz="1000" dirty="0" smtClean="0"/>
              <a:t>벡터</a:t>
            </a:r>
            <a:r>
              <a:rPr lang="en-US" altLang="ko-KR" sz="1000" dirty="0" smtClean="0"/>
              <a:t>(Vector)</a:t>
            </a:r>
          </a:p>
          <a:p>
            <a:endParaRPr lang="en-US" altLang="ko-KR" sz="1000" dirty="0" smtClean="0"/>
          </a:p>
          <a:p>
            <a:r>
              <a:rPr lang="ko-KR" altLang="en-US" sz="1000" dirty="0" smtClean="0">
                <a:effectLst/>
              </a:rPr>
              <a:t>벡터를 구성하는 모든 성분은 같은 타입이어야 한다</a:t>
            </a:r>
            <a:r>
              <a:rPr lang="en-US" altLang="ko-KR" sz="1000" dirty="0" smtClean="0">
                <a:effectLst/>
              </a:rPr>
              <a:t>.</a:t>
            </a:r>
            <a:br>
              <a:rPr lang="en-US" altLang="ko-KR" sz="1000" dirty="0" smtClean="0">
                <a:effectLst/>
              </a:rPr>
            </a:br>
            <a:r>
              <a:rPr lang="ko-KR" altLang="en-US" sz="1000" dirty="0" smtClean="0">
                <a:effectLst/>
              </a:rPr>
              <a:t>실수</a:t>
            </a:r>
            <a:r>
              <a:rPr lang="en-US" altLang="ko-KR" sz="1000" dirty="0" smtClean="0">
                <a:effectLst/>
              </a:rPr>
              <a:t>(double), </a:t>
            </a:r>
            <a:r>
              <a:rPr lang="ko-KR" altLang="en-US" sz="1000" dirty="0" smtClean="0">
                <a:effectLst/>
              </a:rPr>
              <a:t>정수</a:t>
            </a:r>
            <a:r>
              <a:rPr lang="en-US" altLang="ko-KR" sz="1000" dirty="0" smtClean="0">
                <a:effectLst/>
              </a:rPr>
              <a:t>(integer), </a:t>
            </a:r>
            <a:r>
              <a:rPr lang="ko-KR" altLang="en-US" sz="1000" dirty="0" smtClean="0">
                <a:effectLst/>
              </a:rPr>
              <a:t>문자열</a:t>
            </a:r>
            <a:r>
              <a:rPr lang="en-US" altLang="ko-KR" sz="1000" dirty="0" smtClean="0">
                <a:effectLst/>
              </a:rPr>
              <a:t>(string), </a:t>
            </a:r>
            <a:r>
              <a:rPr lang="ko-KR" altLang="en-US" sz="1000" dirty="0" smtClean="0">
                <a:effectLst/>
              </a:rPr>
              <a:t>논리값</a:t>
            </a:r>
            <a:r>
              <a:rPr lang="en-US" altLang="ko-KR" sz="1000" dirty="0" smtClean="0">
                <a:effectLst/>
              </a:rPr>
              <a:t>(logical) </a:t>
            </a:r>
            <a:r>
              <a:rPr lang="ko-KR" altLang="en-US" sz="1000" dirty="0" smtClean="0">
                <a:effectLst/>
              </a:rPr>
              <a:t>등으로 구성할 수 있다</a:t>
            </a:r>
            <a:r>
              <a:rPr lang="en-US" altLang="ko-KR" sz="1000" dirty="0" smtClean="0">
                <a:effectLst/>
              </a:rPr>
              <a:t>. </a:t>
            </a:r>
          </a:p>
          <a:p>
            <a:endParaRPr lang="en-US" altLang="ko-KR" sz="1000" dirty="0" smtClean="0">
              <a:effectLst/>
            </a:endParaRPr>
          </a:p>
          <a:p>
            <a:endParaRPr lang="en-US" altLang="ko-KR" sz="1000" dirty="0" smtClean="0">
              <a:effectLst/>
            </a:endParaRPr>
          </a:p>
          <a:p>
            <a:endParaRPr lang="en-US" altLang="ko-KR" sz="1000" dirty="0" smtClean="0">
              <a:effectLst/>
            </a:endParaRPr>
          </a:p>
          <a:p>
            <a:endParaRPr lang="en-US" altLang="ko-KR" sz="1000" dirty="0"/>
          </a:p>
          <a:p>
            <a:endParaRPr lang="en-US" altLang="ko-KR" sz="1000" dirty="0" smtClean="0">
              <a:effectLst/>
            </a:endParaRPr>
          </a:p>
          <a:p>
            <a:endParaRPr lang="en-US" altLang="ko-KR" sz="1000" dirty="0">
              <a:effectLst/>
            </a:endParaRPr>
          </a:p>
          <a:p>
            <a:r>
              <a:rPr lang="ko-KR" altLang="en-US" sz="1000" dirty="0" smtClean="0">
                <a:effectLst/>
              </a:rPr>
              <a:t>벡터의 각 성분은 위치에 따라 인덱싱한다</a:t>
            </a:r>
            <a:r>
              <a:rPr lang="en-US" altLang="ko-KR" sz="1000" dirty="0" smtClean="0">
                <a:effectLst/>
              </a:rPr>
              <a:t>.R</a:t>
            </a:r>
            <a:r>
              <a:rPr lang="ko-KR" altLang="en-US" sz="1000" dirty="0" smtClean="0">
                <a:effectLst/>
              </a:rPr>
              <a:t>에서 인덱싱은 </a:t>
            </a:r>
            <a:r>
              <a:rPr lang="en-US" altLang="ko-KR" sz="1000" dirty="0" smtClean="0">
                <a:effectLst/>
              </a:rPr>
              <a:t>[]</a:t>
            </a:r>
            <a:r>
              <a:rPr lang="ko-KR" altLang="en-US" sz="1000" dirty="0" smtClean="0">
                <a:effectLst/>
              </a:rPr>
              <a:t>를 이용한다</a:t>
            </a:r>
            <a:r>
              <a:rPr lang="en-US" altLang="ko-KR" sz="1000" dirty="0" smtClean="0">
                <a:effectLst/>
              </a:rPr>
              <a:t>.</a:t>
            </a:r>
            <a:br>
              <a:rPr lang="en-US" altLang="ko-KR" sz="1000" dirty="0" smtClean="0">
                <a:effectLst/>
              </a:rPr>
            </a:br>
            <a:r>
              <a:rPr lang="ko-KR" altLang="en-US" sz="1000" dirty="0" smtClean="0">
                <a:effectLst/>
              </a:rPr>
              <a:t>여러 성분을 동시에 인덱싱해서 벡터의 일부를 추출해 부분 벡터를 만드는 것도 가능하다</a:t>
            </a:r>
            <a:r>
              <a:rPr lang="en-US" altLang="ko-KR" sz="1000" dirty="0" smtClean="0">
                <a:effectLst/>
              </a:rPr>
              <a:t>.</a:t>
            </a:r>
          </a:p>
          <a:p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 smtClean="0">
                <a:effectLst/>
              </a:rPr>
              <a:t>벡터의 성분은 숫자로 된 인덱스 대신 이름을 가질 수 있다</a:t>
            </a:r>
            <a:r>
              <a:rPr lang="en-US" altLang="ko-KR" sz="1000" dirty="0" smtClean="0">
                <a:effectLst/>
              </a:rPr>
              <a:t>.</a:t>
            </a:r>
          </a:p>
          <a:p>
            <a:endParaRPr lang="en-US" altLang="ko-KR" sz="1000" dirty="0"/>
          </a:p>
          <a:p>
            <a:endParaRPr lang="en-US" altLang="ko-KR" sz="1000" dirty="0">
              <a:effectLst/>
            </a:endParaRPr>
          </a:p>
          <a:p>
            <a:endParaRPr lang="en-US" altLang="ko-KR" sz="1000" dirty="0" smtClean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5697F-4F22-43B7-858C-52327A922326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2670" y="5241110"/>
            <a:ext cx="4536630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x &lt;- c(1, 2.5, 3.2)		 # double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y &lt;- c(1L, 2L, 3L) 		 # integer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z &lt;- c("KTX", "Saemaul", "Mugunghwa") 	 # string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v &lt;- c(TRUE, FALSE, FALSE, TRUE) 	 #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logical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2670" y="6622576"/>
            <a:ext cx="4536630" cy="4001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x[3] 	# x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의 세 번째 성분 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x[c(1,3)] 	# x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의 첫 번째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세 번째 성분을 추출한 부분 벡터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2670" y="7382736"/>
            <a:ext cx="4536630" cy="86177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 &lt;- c(5, 3, 2)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names(fruit) &lt;- c("apple", "orange", "peach")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fruit[c("apple", "peach")]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 &lt;- setNames(c(5, 3, 2), c("apple", "orange", "peach"))</a:t>
            </a:r>
          </a:p>
        </p:txBody>
      </p:sp>
    </p:spTree>
    <p:extLst>
      <p:ext uri="{BB962C8B-B14F-4D97-AF65-F5344CB8AC3E}">
        <p14:creationId xmlns:p14="http://schemas.microsoft.com/office/powerpoint/2010/main" val="24370482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59640" y="4343400"/>
            <a:ext cx="4968690" cy="4114800"/>
          </a:xfrm>
          <a:ln w="3175">
            <a:solidFill>
              <a:schemeClr val="tx1"/>
            </a:solidFill>
          </a:ln>
        </p:spPr>
        <p:txBody>
          <a:bodyPr/>
          <a:lstStyle/>
          <a:p>
            <a:r>
              <a:rPr lang="en-US" altLang="ko-KR" sz="1000" dirty="0" smtClean="0"/>
              <a:t>※ </a:t>
            </a:r>
            <a:r>
              <a:rPr lang="ko-KR" altLang="en-US" sz="1000" dirty="0" smtClean="0"/>
              <a:t>프로그램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코드 및 해설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은 슬라이드 노트에 표현한다</a:t>
            </a:r>
            <a:r>
              <a:rPr lang="en-US" altLang="ko-KR" sz="1000" dirty="0" smtClean="0"/>
              <a:t>. </a:t>
            </a:r>
          </a:p>
          <a:p>
            <a:r>
              <a:rPr lang="en-US" altLang="ko-KR" sz="1000" dirty="0" smtClean="0"/>
              <a:t>1,.1 </a:t>
            </a:r>
            <a:r>
              <a:rPr lang="ko-KR" altLang="en-US" sz="1000" dirty="0" smtClean="0"/>
              <a:t>벡터</a:t>
            </a:r>
            <a:r>
              <a:rPr lang="en-US" altLang="ko-KR" sz="1000" dirty="0" smtClean="0"/>
              <a:t>(Vector)</a:t>
            </a:r>
          </a:p>
          <a:p>
            <a:endParaRPr lang="en-US" altLang="ko-KR" sz="1000" dirty="0" smtClean="0"/>
          </a:p>
          <a:p>
            <a:r>
              <a:rPr lang="ko-KR" altLang="en-US" sz="1000" dirty="0" smtClean="0">
                <a:effectLst/>
              </a:rPr>
              <a:t>벡터를 구성하는 모든 성분은 같은 타입이어야 한다</a:t>
            </a:r>
            <a:r>
              <a:rPr lang="en-US" altLang="ko-KR" sz="1000" dirty="0" smtClean="0">
                <a:effectLst/>
              </a:rPr>
              <a:t>.</a:t>
            </a:r>
            <a:br>
              <a:rPr lang="en-US" altLang="ko-KR" sz="1000" dirty="0" smtClean="0">
                <a:effectLst/>
              </a:rPr>
            </a:br>
            <a:r>
              <a:rPr lang="ko-KR" altLang="en-US" sz="1000" dirty="0" smtClean="0">
                <a:effectLst/>
              </a:rPr>
              <a:t>실수</a:t>
            </a:r>
            <a:r>
              <a:rPr lang="en-US" altLang="ko-KR" sz="1000" dirty="0" smtClean="0">
                <a:effectLst/>
              </a:rPr>
              <a:t>(double), </a:t>
            </a:r>
            <a:r>
              <a:rPr lang="ko-KR" altLang="en-US" sz="1000" dirty="0" smtClean="0">
                <a:effectLst/>
              </a:rPr>
              <a:t>정수</a:t>
            </a:r>
            <a:r>
              <a:rPr lang="en-US" altLang="ko-KR" sz="1000" dirty="0" smtClean="0">
                <a:effectLst/>
              </a:rPr>
              <a:t>(integer), </a:t>
            </a:r>
            <a:r>
              <a:rPr lang="ko-KR" altLang="en-US" sz="1000" dirty="0" smtClean="0">
                <a:effectLst/>
              </a:rPr>
              <a:t>문자열</a:t>
            </a:r>
            <a:r>
              <a:rPr lang="en-US" altLang="ko-KR" sz="1000" dirty="0" smtClean="0">
                <a:effectLst/>
              </a:rPr>
              <a:t>(string), </a:t>
            </a:r>
            <a:r>
              <a:rPr lang="ko-KR" altLang="en-US" sz="1000" dirty="0" smtClean="0">
                <a:effectLst/>
              </a:rPr>
              <a:t>논리값</a:t>
            </a:r>
            <a:r>
              <a:rPr lang="en-US" altLang="ko-KR" sz="1000" dirty="0" smtClean="0">
                <a:effectLst/>
              </a:rPr>
              <a:t>(logical) </a:t>
            </a:r>
            <a:r>
              <a:rPr lang="ko-KR" altLang="en-US" sz="1000" dirty="0" smtClean="0">
                <a:effectLst/>
              </a:rPr>
              <a:t>등으로 구성할 수 있다</a:t>
            </a:r>
            <a:r>
              <a:rPr lang="en-US" altLang="ko-KR" sz="1000" dirty="0" smtClean="0">
                <a:effectLst/>
              </a:rPr>
              <a:t>. </a:t>
            </a:r>
          </a:p>
          <a:p>
            <a:endParaRPr lang="en-US" altLang="ko-KR" sz="1000" dirty="0" smtClean="0">
              <a:effectLst/>
            </a:endParaRPr>
          </a:p>
          <a:p>
            <a:endParaRPr lang="en-US" altLang="ko-KR" sz="1000" dirty="0" smtClean="0">
              <a:effectLst/>
            </a:endParaRPr>
          </a:p>
          <a:p>
            <a:endParaRPr lang="en-US" altLang="ko-KR" sz="1000" dirty="0" smtClean="0">
              <a:effectLst/>
            </a:endParaRPr>
          </a:p>
          <a:p>
            <a:endParaRPr lang="en-US" altLang="ko-KR" sz="1000" dirty="0"/>
          </a:p>
          <a:p>
            <a:endParaRPr lang="en-US" altLang="ko-KR" sz="1000" dirty="0" smtClean="0">
              <a:effectLst/>
            </a:endParaRPr>
          </a:p>
          <a:p>
            <a:endParaRPr lang="en-US" altLang="ko-KR" sz="1000" dirty="0">
              <a:effectLst/>
            </a:endParaRPr>
          </a:p>
          <a:p>
            <a:r>
              <a:rPr lang="ko-KR" altLang="en-US" sz="1000" dirty="0" smtClean="0">
                <a:effectLst/>
              </a:rPr>
              <a:t>벡터의 각 성분은 위치에 따라 인덱싱한다</a:t>
            </a:r>
            <a:r>
              <a:rPr lang="en-US" altLang="ko-KR" sz="1000" dirty="0" smtClean="0">
                <a:effectLst/>
              </a:rPr>
              <a:t>.R</a:t>
            </a:r>
            <a:r>
              <a:rPr lang="ko-KR" altLang="en-US" sz="1000" dirty="0" smtClean="0">
                <a:effectLst/>
              </a:rPr>
              <a:t>에서 인덱싱은 </a:t>
            </a:r>
            <a:r>
              <a:rPr lang="en-US" altLang="ko-KR" sz="1000" dirty="0" smtClean="0">
                <a:effectLst/>
              </a:rPr>
              <a:t>[]</a:t>
            </a:r>
            <a:r>
              <a:rPr lang="ko-KR" altLang="en-US" sz="1000" dirty="0" smtClean="0">
                <a:effectLst/>
              </a:rPr>
              <a:t>를 이용한다</a:t>
            </a:r>
            <a:r>
              <a:rPr lang="en-US" altLang="ko-KR" sz="1000" dirty="0" smtClean="0">
                <a:effectLst/>
              </a:rPr>
              <a:t>.</a:t>
            </a:r>
            <a:br>
              <a:rPr lang="en-US" altLang="ko-KR" sz="1000" dirty="0" smtClean="0">
                <a:effectLst/>
              </a:rPr>
            </a:br>
            <a:r>
              <a:rPr lang="ko-KR" altLang="en-US" sz="1000" dirty="0" smtClean="0">
                <a:effectLst/>
              </a:rPr>
              <a:t>여러 성분을 동시에 인덱싱해서 벡터의 일부를 추출해 부분 벡터를 만드는 것도 가능하다</a:t>
            </a:r>
            <a:r>
              <a:rPr lang="en-US" altLang="ko-KR" sz="1000" dirty="0" smtClean="0">
                <a:effectLst/>
              </a:rPr>
              <a:t>.</a:t>
            </a:r>
          </a:p>
          <a:p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 smtClean="0">
                <a:effectLst/>
              </a:rPr>
              <a:t>벡터의 성분은 숫자로 된 인덱스 대신 이름을 가질 수 있다</a:t>
            </a:r>
            <a:r>
              <a:rPr lang="en-US" altLang="ko-KR" sz="1000" dirty="0" smtClean="0">
                <a:effectLst/>
              </a:rPr>
              <a:t>.</a:t>
            </a:r>
          </a:p>
          <a:p>
            <a:endParaRPr lang="en-US" altLang="ko-KR" sz="1000" dirty="0"/>
          </a:p>
          <a:p>
            <a:endParaRPr lang="en-US" altLang="ko-KR" sz="1000" dirty="0">
              <a:effectLst/>
            </a:endParaRPr>
          </a:p>
          <a:p>
            <a:endParaRPr lang="en-US" altLang="ko-KR" sz="1000" dirty="0" smtClean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5697F-4F22-43B7-858C-52327A922326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2670" y="5241110"/>
            <a:ext cx="4536630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x &lt;- c(1, 2.5, 3.2)		 # double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y &lt;- c(1L, 2L, 3L) 		 # integer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z &lt;- c("KTX", "Saemaul", "Mugunghwa") 	 # string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v &lt;- c(TRUE, FALSE, FALSE, TRUE) 	 #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logical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2670" y="6622576"/>
            <a:ext cx="4536630" cy="4001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x[3] 	# x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의 세 번째 성분 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x[c(1,3)] 	# x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의 첫 번째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세 번째 성분을 추출한 부분 벡터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2670" y="7382736"/>
            <a:ext cx="4536630" cy="86177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 &lt;- c(5, 3, 2)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names(fruit) &lt;- c("apple", "orange", "peach")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fruit[c("apple", "peach")]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 &lt;- setNames(c(5, 3, 2), c("apple", "orange", "peach"))</a:t>
            </a:r>
          </a:p>
        </p:txBody>
      </p:sp>
    </p:spTree>
    <p:extLst>
      <p:ext uri="{BB962C8B-B14F-4D97-AF65-F5344CB8AC3E}">
        <p14:creationId xmlns:p14="http://schemas.microsoft.com/office/powerpoint/2010/main" val="24370482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59640" y="4343400"/>
            <a:ext cx="4968690" cy="4114800"/>
          </a:xfrm>
          <a:ln w="3175">
            <a:solidFill>
              <a:schemeClr val="tx1"/>
            </a:solidFill>
          </a:ln>
        </p:spPr>
        <p:txBody>
          <a:bodyPr/>
          <a:lstStyle/>
          <a:p>
            <a:r>
              <a:rPr lang="en-US" altLang="ko-KR" sz="1000" dirty="0" smtClean="0"/>
              <a:t>※ </a:t>
            </a:r>
            <a:r>
              <a:rPr lang="ko-KR" altLang="en-US" sz="1000" dirty="0" smtClean="0"/>
              <a:t>프로그램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코드 및 해설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은 슬라이드 노트에 표현한다</a:t>
            </a:r>
            <a:r>
              <a:rPr lang="en-US" altLang="ko-KR" sz="1000" dirty="0" smtClean="0"/>
              <a:t>. </a:t>
            </a:r>
          </a:p>
          <a:p>
            <a:r>
              <a:rPr lang="en-US" altLang="ko-KR" sz="1000" dirty="0" smtClean="0"/>
              <a:t>1,.1 </a:t>
            </a:r>
            <a:r>
              <a:rPr lang="ko-KR" altLang="en-US" sz="1000" dirty="0" smtClean="0"/>
              <a:t>벡터</a:t>
            </a:r>
            <a:r>
              <a:rPr lang="en-US" altLang="ko-KR" sz="1000" dirty="0" smtClean="0"/>
              <a:t>(Vector)</a:t>
            </a:r>
          </a:p>
          <a:p>
            <a:endParaRPr lang="en-US" altLang="ko-KR" sz="1000" dirty="0" smtClean="0"/>
          </a:p>
          <a:p>
            <a:r>
              <a:rPr lang="ko-KR" altLang="en-US" sz="1000" dirty="0" smtClean="0">
                <a:effectLst/>
              </a:rPr>
              <a:t>벡터를 구성하는 모든 성분은 같은 타입이어야 한다</a:t>
            </a:r>
            <a:r>
              <a:rPr lang="en-US" altLang="ko-KR" sz="1000" dirty="0" smtClean="0">
                <a:effectLst/>
              </a:rPr>
              <a:t>.</a:t>
            </a:r>
            <a:br>
              <a:rPr lang="en-US" altLang="ko-KR" sz="1000" dirty="0" smtClean="0">
                <a:effectLst/>
              </a:rPr>
            </a:br>
            <a:r>
              <a:rPr lang="ko-KR" altLang="en-US" sz="1000" dirty="0" smtClean="0">
                <a:effectLst/>
              </a:rPr>
              <a:t>실수</a:t>
            </a:r>
            <a:r>
              <a:rPr lang="en-US" altLang="ko-KR" sz="1000" dirty="0" smtClean="0">
                <a:effectLst/>
              </a:rPr>
              <a:t>(double), </a:t>
            </a:r>
            <a:r>
              <a:rPr lang="ko-KR" altLang="en-US" sz="1000" dirty="0" smtClean="0">
                <a:effectLst/>
              </a:rPr>
              <a:t>정수</a:t>
            </a:r>
            <a:r>
              <a:rPr lang="en-US" altLang="ko-KR" sz="1000" dirty="0" smtClean="0">
                <a:effectLst/>
              </a:rPr>
              <a:t>(integer), </a:t>
            </a:r>
            <a:r>
              <a:rPr lang="ko-KR" altLang="en-US" sz="1000" dirty="0" smtClean="0">
                <a:effectLst/>
              </a:rPr>
              <a:t>문자열</a:t>
            </a:r>
            <a:r>
              <a:rPr lang="en-US" altLang="ko-KR" sz="1000" dirty="0" smtClean="0">
                <a:effectLst/>
              </a:rPr>
              <a:t>(string), </a:t>
            </a:r>
            <a:r>
              <a:rPr lang="ko-KR" altLang="en-US" sz="1000" dirty="0" smtClean="0">
                <a:effectLst/>
              </a:rPr>
              <a:t>논리값</a:t>
            </a:r>
            <a:r>
              <a:rPr lang="en-US" altLang="ko-KR" sz="1000" dirty="0" smtClean="0">
                <a:effectLst/>
              </a:rPr>
              <a:t>(logical) </a:t>
            </a:r>
            <a:r>
              <a:rPr lang="ko-KR" altLang="en-US" sz="1000" dirty="0" smtClean="0">
                <a:effectLst/>
              </a:rPr>
              <a:t>등으로 구성할 수 있다</a:t>
            </a:r>
            <a:r>
              <a:rPr lang="en-US" altLang="ko-KR" sz="1000" dirty="0" smtClean="0">
                <a:effectLst/>
              </a:rPr>
              <a:t>. </a:t>
            </a:r>
          </a:p>
          <a:p>
            <a:endParaRPr lang="en-US" altLang="ko-KR" sz="1000" dirty="0" smtClean="0">
              <a:effectLst/>
            </a:endParaRPr>
          </a:p>
          <a:p>
            <a:endParaRPr lang="en-US" altLang="ko-KR" sz="1000" dirty="0" smtClean="0">
              <a:effectLst/>
            </a:endParaRPr>
          </a:p>
          <a:p>
            <a:endParaRPr lang="en-US" altLang="ko-KR" sz="1000" dirty="0" smtClean="0">
              <a:effectLst/>
            </a:endParaRPr>
          </a:p>
          <a:p>
            <a:endParaRPr lang="en-US" altLang="ko-KR" sz="1000" dirty="0"/>
          </a:p>
          <a:p>
            <a:endParaRPr lang="en-US" altLang="ko-KR" sz="1000" dirty="0" smtClean="0">
              <a:effectLst/>
            </a:endParaRPr>
          </a:p>
          <a:p>
            <a:endParaRPr lang="en-US" altLang="ko-KR" sz="1000" dirty="0">
              <a:effectLst/>
            </a:endParaRPr>
          </a:p>
          <a:p>
            <a:r>
              <a:rPr lang="ko-KR" altLang="en-US" sz="1000" dirty="0" smtClean="0">
                <a:effectLst/>
              </a:rPr>
              <a:t>벡터의 각 성분은 위치에 따라 인덱싱한다</a:t>
            </a:r>
            <a:r>
              <a:rPr lang="en-US" altLang="ko-KR" sz="1000" dirty="0" smtClean="0">
                <a:effectLst/>
              </a:rPr>
              <a:t>.R</a:t>
            </a:r>
            <a:r>
              <a:rPr lang="ko-KR" altLang="en-US" sz="1000" dirty="0" smtClean="0">
                <a:effectLst/>
              </a:rPr>
              <a:t>에서 인덱싱은 </a:t>
            </a:r>
            <a:r>
              <a:rPr lang="en-US" altLang="ko-KR" sz="1000" dirty="0" smtClean="0">
                <a:effectLst/>
              </a:rPr>
              <a:t>[]</a:t>
            </a:r>
            <a:r>
              <a:rPr lang="ko-KR" altLang="en-US" sz="1000" dirty="0" smtClean="0">
                <a:effectLst/>
              </a:rPr>
              <a:t>를 이용한다</a:t>
            </a:r>
            <a:r>
              <a:rPr lang="en-US" altLang="ko-KR" sz="1000" dirty="0" smtClean="0">
                <a:effectLst/>
              </a:rPr>
              <a:t>.</a:t>
            </a:r>
            <a:br>
              <a:rPr lang="en-US" altLang="ko-KR" sz="1000" dirty="0" smtClean="0">
                <a:effectLst/>
              </a:rPr>
            </a:br>
            <a:r>
              <a:rPr lang="ko-KR" altLang="en-US" sz="1000" dirty="0" smtClean="0">
                <a:effectLst/>
              </a:rPr>
              <a:t>여러 성분을 동시에 인덱싱해서 벡터의 일부를 추출해 부분 벡터를 만드는 것도 가능하다</a:t>
            </a:r>
            <a:r>
              <a:rPr lang="en-US" altLang="ko-KR" sz="1000" dirty="0" smtClean="0">
                <a:effectLst/>
              </a:rPr>
              <a:t>.</a:t>
            </a:r>
          </a:p>
          <a:p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 smtClean="0">
                <a:effectLst/>
              </a:rPr>
              <a:t>벡터의 성분은 숫자로 된 인덱스 대신 이름을 가질 수 있다</a:t>
            </a:r>
            <a:r>
              <a:rPr lang="en-US" altLang="ko-KR" sz="1000" dirty="0" smtClean="0">
                <a:effectLst/>
              </a:rPr>
              <a:t>.</a:t>
            </a:r>
          </a:p>
          <a:p>
            <a:endParaRPr lang="en-US" altLang="ko-KR" sz="1000" dirty="0"/>
          </a:p>
          <a:p>
            <a:endParaRPr lang="en-US" altLang="ko-KR" sz="1000" dirty="0">
              <a:effectLst/>
            </a:endParaRPr>
          </a:p>
          <a:p>
            <a:endParaRPr lang="en-US" altLang="ko-KR" sz="1000" dirty="0" smtClean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5697F-4F22-43B7-858C-52327A922326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2670" y="5241110"/>
            <a:ext cx="4536630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x &lt;- c(1, 2.5, 3.2)		 # double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y &lt;- c(1L, 2L, 3L) 		 # integer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z &lt;- c("KTX", "Saemaul", "Mugunghwa") 	 # string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v &lt;- c(TRUE, FALSE, FALSE, TRUE) 	 #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logical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2670" y="6622576"/>
            <a:ext cx="4536630" cy="4001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x[3] 	# x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의 세 번째 성분 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x[c(1,3)] 	# x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의 첫 번째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세 번째 성분을 추출한 부분 벡터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2670" y="7382736"/>
            <a:ext cx="4536630" cy="86177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 &lt;- c(5, 3, 2)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names(fruit) &lt;- c("apple", "orange", "peach")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fruit[c("apple", "peach")]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 &lt;- setNames(c(5, 3, 2), c("apple", "orange", "peach"))</a:t>
            </a:r>
          </a:p>
        </p:txBody>
      </p:sp>
    </p:spTree>
    <p:extLst>
      <p:ext uri="{BB962C8B-B14F-4D97-AF65-F5344CB8AC3E}">
        <p14:creationId xmlns:p14="http://schemas.microsoft.com/office/powerpoint/2010/main" val="24370482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59640" y="4343400"/>
            <a:ext cx="4968690" cy="4114800"/>
          </a:xfrm>
          <a:ln w="3175">
            <a:solidFill>
              <a:schemeClr val="tx1"/>
            </a:solidFill>
          </a:ln>
        </p:spPr>
        <p:txBody>
          <a:bodyPr/>
          <a:lstStyle/>
          <a:p>
            <a:r>
              <a:rPr lang="en-US" altLang="ko-KR" sz="1000" dirty="0" smtClean="0"/>
              <a:t>※ </a:t>
            </a:r>
            <a:r>
              <a:rPr lang="ko-KR" altLang="en-US" sz="1000" dirty="0" smtClean="0"/>
              <a:t>프로그램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코드 및 해설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은 슬라이드 노트에 표현한다</a:t>
            </a:r>
            <a:r>
              <a:rPr lang="en-US" altLang="ko-KR" sz="1000" dirty="0" smtClean="0"/>
              <a:t>. </a:t>
            </a:r>
          </a:p>
          <a:p>
            <a:r>
              <a:rPr lang="en-US" altLang="ko-KR" sz="1000" dirty="0" smtClean="0"/>
              <a:t>1,.1 </a:t>
            </a:r>
            <a:r>
              <a:rPr lang="ko-KR" altLang="en-US" sz="1000" dirty="0" smtClean="0"/>
              <a:t>벡터</a:t>
            </a:r>
            <a:r>
              <a:rPr lang="en-US" altLang="ko-KR" sz="1000" dirty="0" smtClean="0"/>
              <a:t>(Vector)</a:t>
            </a:r>
          </a:p>
          <a:p>
            <a:endParaRPr lang="en-US" altLang="ko-KR" sz="1000" dirty="0" smtClean="0"/>
          </a:p>
          <a:p>
            <a:r>
              <a:rPr lang="ko-KR" altLang="en-US" sz="1000" dirty="0" smtClean="0">
                <a:effectLst/>
              </a:rPr>
              <a:t>벡터를 구성하는 모든 성분은 같은 타입이어야 한다</a:t>
            </a:r>
            <a:r>
              <a:rPr lang="en-US" altLang="ko-KR" sz="1000" dirty="0" smtClean="0">
                <a:effectLst/>
              </a:rPr>
              <a:t>.</a:t>
            </a:r>
            <a:br>
              <a:rPr lang="en-US" altLang="ko-KR" sz="1000" dirty="0" smtClean="0">
                <a:effectLst/>
              </a:rPr>
            </a:br>
            <a:r>
              <a:rPr lang="ko-KR" altLang="en-US" sz="1000" dirty="0" smtClean="0">
                <a:effectLst/>
              </a:rPr>
              <a:t>실수</a:t>
            </a:r>
            <a:r>
              <a:rPr lang="en-US" altLang="ko-KR" sz="1000" dirty="0" smtClean="0">
                <a:effectLst/>
              </a:rPr>
              <a:t>(double), </a:t>
            </a:r>
            <a:r>
              <a:rPr lang="ko-KR" altLang="en-US" sz="1000" dirty="0" smtClean="0">
                <a:effectLst/>
              </a:rPr>
              <a:t>정수</a:t>
            </a:r>
            <a:r>
              <a:rPr lang="en-US" altLang="ko-KR" sz="1000" dirty="0" smtClean="0">
                <a:effectLst/>
              </a:rPr>
              <a:t>(integer), </a:t>
            </a:r>
            <a:r>
              <a:rPr lang="ko-KR" altLang="en-US" sz="1000" dirty="0" smtClean="0">
                <a:effectLst/>
              </a:rPr>
              <a:t>문자열</a:t>
            </a:r>
            <a:r>
              <a:rPr lang="en-US" altLang="ko-KR" sz="1000" dirty="0" smtClean="0">
                <a:effectLst/>
              </a:rPr>
              <a:t>(string), </a:t>
            </a:r>
            <a:r>
              <a:rPr lang="ko-KR" altLang="en-US" sz="1000" dirty="0" smtClean="0">
                <a:effectLst/>
              </a:rPr>
              <a:t>논리값</a:t>
            </a:r>
            <a:r>
              <a:rPr lang="en-US" altLang="ko-KR" sz="1000" dirty="0" smtClean="0">
                <a:effectLst/>
              </a:rPr>
              <a:t>(logical) </a:t>
            </a:r>
            <a:r>
              <a:rPr lang="ko-KR" altLang="en-US" sz="1000" dirty="0" smtClean="0">
                <a:effectLst/>
              </a:rPr>
              <a:t>등으로 구성할 수 있다</a:t>
            </a:r>
            <a:r>
              <a:rPr lang="en-US" altLang="ko-KR" sz="1000" dirty="0" smtClean="0">
                <a:effectLst/>
              </a:rPr>
              <a:t>. </a:t>
            </a:r>
          </a:p>
          <a:p>
            <a:endParaRPr lang="en-US" altLang="ko-KR" sz="1000" dirty="0" smtClean="0">
              <a:effectLst/>
            </a:endParaRPr>
          </a:p>
          <a:p>
            <a:endParaRPr lang="en-US" altLang="ko-KR" sz="1000" dirty="0" smtClean="0">
              <a:effectLst/>
            </a:endParaRPr>
          </a:p>
          <a:p>
            <a:endParaRPr lang="en-US" altLang="ko-KR" sz="1000" dirty="0" smtClean="0">
              <a:effectLst/>
            </a:endParaRPr>
          </a:p>
          <a:p>
            <a:endParaRPr lang="en-US" altLang="ko-KR" sz="1000" dirty="0"/>
          </a:p>
          <a:p>
            <a:endParaRPr lang="en-US" altLang="ko-KR" sz="1000" dirty="0" smtClean="0">
              <a:effectLst/>
            </a:endParaRPr>
          </a:p>
          <a:p>
            <a:endParaRPr lang="en-US" altLang="ko-KR" sz="1000" dirty="0">
              <a:effectLst/>
            </a:endParaRPr>
          </a:p>
          <a:p>
            <a:r>
              <a:rPr lang="ko-KR" altLang="en-US" sz="1000" dirty="0" smtClean="0">
                <a:effectLst/>
              </a:rPr>
              <a:t>벡터의 각 성분은 위치에 따라 인덱싱한다</a:t>
            </a:r>
            <a:r>
              <a:rPr lang="en-US" altLang="ko-KR" sz="1000" dirty="0" smtClean="0">
                <a:effectLst/>
              </a:rPr>
              <a:t>.R</a:t>
            </a:r>
            <a:r>
              <a:rPr lang="ko-KR" altLang="en-US" sz="1000" dirty="0" smtClean="0">
                <a:effectLst/>
              </a:rPr>
              <a:t>에서 인덱싱은 </a:t>
            </a:r>
            <a:r>
              <a:rPr lang="en-US" altLang="ko-KR" sz="1000" dirty="0" smtClean="0">
                <a:effectLst/>
              </a:rPr>
              <a:t>[]</a:t>
            </a:r>
            <a:r>
              <a:rPr lang="ko-KR" altLang="en-US" sz="1000" dirty="0" smtClean="0">
                <a:effectLst/>
              </a:rPr>
              <a:t>를 이용한다</a:t>
            </a:r>
            <a:r>
              <a:rPr lang="en-US" altLang="ko-KR" sz="1000" dirty="0" smtClean="0">
                <a:effectLst/>
              </a:rPr>
              <a:t>.</a:t>
            </a:r>
            <a:br>
              <a:rPr lang="en-US" altLang="ko-KR" sz="1000" dirty="0" smtClean="0">
                <a:effectLst/>
              </a:rPr>
            </a:br>
            <a:r>
              <a:rPr lang="ko-KR" altLang="en-US" sz="1000" dirty="0" smtClean="0">
                <a:effectLst/>
              </a:rPr>
              <a:t>여러 성분을 동시에 인덱싱해서 벡터의 일부를 추출해 부분 벡터를 만드는 것도 가능하다</a:t>
            </a:r>
            <a:r>
              <a:rPr lang="en-US" altLang="ko-KR" sz="1000" dirty="0" smtClean="0">
                <a:effectLst/>
              </a:rPr>
              <a:t>.</a:t>
            </a:r>
          </a:p>
          <a:p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 smtClean="0">
                <a:effectLst/>
              </a:rPr>
              <a:t>벡터의 성분은 숫자로 된 인덱스 대신 이름을 가질 수 있다</a:t>
            </a:r>
            <a:r>
              <a:rPr lang="en-US" altLang="ko-KR" sz="1000" dirty="0" smtClean="0">
                <a:effectLst/>
              </a:rPr>
              <a:t>.</a:t>
            </a:r>
          </a:p>
          <a:p>
            <a:endParaRPr lang="en-US" altLang="ko-KR" sz="1000" dirty="0"/>
          </a:p>
          <a:p>
            <a:endParaRPr lang="en-US" altLang="ko-KR" sz="1000" dirty="0">
              <a:effectLst/>
            </a:endParaRPr>
          </a:p>
          <a:p>
            <a:endParaRPr lang="en-US" altLang="ko-KR" sz="1000" dirty="0" smtClean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5697F-4F22-43B7-858C-52327A922326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2670" y="5241110"/>
            <a:ext cx="4536630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x &lt;- c(1, 2.5, 3.2)		 # double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y &lt;- c(1L, 2L, 3L) 		 # integer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z &lt;- c("KTX", "Saemaul", "Mugunghwa") 	 # string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v &lt;- c(TRUE, FALSE, FALSE, TRUE) 	 #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logical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2670" y="6622576"/>
            <a:ext cx="4536630" cy="4001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x[3] 	# x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의 세 번째 성분 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x[c(1,3)] 	# x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의 첫 번째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세 번째 성분을 추출한 부분 벡터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2670" y="7382736"/>
            <a:ext cx="4536630" cy="86177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 &lt;- c(5, 3, 2)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names(fruit) &lt;- c("apple", "orange", "peach")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fruit[c("apple", "peach")]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 &lt;- setNames(c(5, 3, 2), c("apple", "orange", "peach"))</a:t>
            </a:r>
          </a:p>
        </p:txBody>
      </p:sp>
    </p:spTree>
    <p:extLst>
      <p:ext uri="{BB962C8B-B14F-4D97-AF65-F5344CB8AC3E}">
        <p14:creationId xmlns:p14="http://schemas.microsoft.com/office/powerpoint/2010/main" val="24370482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59640" y="4343400"/>
            <a:ext cx="4968690" cy="4114800"/>
          </a:xfrm>
          <a:ln w="3175">
            <a:solidFill>
              <a:schemeClr val="tx1"/>
            </a:solidFill>
          </a:ln>
        </p:spPr>
        <p:txBody>
          <a:bodyPr/>
          <a:lstStyle/>
          <a:p>
            <a:r>
              <a:rPr lang="en-US" altLang="ko-KR" sz="1000" dirty="0" smtClean="0"/>
              <a:t>※ </a:t>
            </a:r>
            <a:r>
              <a:rPr lang="ko-KR" altLang="en-US" sz="1000" dirty="0" smtClean="0"/>
              <a:t>프로그램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코드 및 해설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은 슬라이드 노트에 표현한다</a:t>
            </a:r>
            <a:r>
              <a:rPr lang="en-US" altLang="ko-KR" sz="1000" dirty="0" smtClean="0"/>
              <a:t>. </a:t>
            </a:r>
          </a:p>
          <a:p>
            <a:r>
              <a:rPr lang="en-US" altLang="ko-KR" sz="1000" dirty="0" smtClean="0"/>
              <a:t>1,.1 </a:t>
            </a:r>
            <a:r>
              <a:rPr lang="ko-KR" altLang="en-US" sz="1000" dirty="0" smtClean="0"/>
              <a:t>벡터</a:t>
            </a:r>
            <a:r>
              <a:rPr lang="en-US" altLang="ko-KR" sz="1000" dirty="0" smtClean="0"/>
              <a:t>(Vector)</a:t>
            </a:r>
          </a:p>
          <a:p>
            <a:endParaRPr lang="en-US" altLang="ko-KR" sz="1000" dirty="0" smtClean="0"/>
          </a:p>
          <a:p>
            <a:r>
              <a:rPr lang="ko-KR" altLang="en-US" sz="1000" dirty="0" smtClean="0">
                <a:effectLst/>
              </a:rPr>
              <a:t>벡터를 구성하는 모든 성분은 같은 타입이어야 한다</a:t>
            </a:r>
            <a:r>
              <a:rPr lang="en-US" altLang="ko-KR" sz="1000" dirty="0" smtClean="0">
                <a:effectLst/>
              </a:rPr>
              <a:t>.</a:t>
            </a:r>
            <a:br>
              <a:rPr lang="en-US" altLang="ko-KR" sz="1000" dirty="0" smtClean="0">
                <a:effectLst/>
              </a:rPr>
            </a:br>
            <a:r>
              <a:rPr lang="ko-KR" altLang="en-US" sz="1000" dirty="0" smtClean="0">
                <a:effectLst/>
              </a:rPr>
              <a:t>실수</a:t>
            </a:r>
            <a:r>
              <a:rPr lang="en-US" altLang="ko-KR" sz="1000" dirty="0" smtClean="0">
                <a:effectLst/>
              </a:rPr>
              <a:t>(double), </a:t>
            </a:r>
            <a:r>
              <a:rPr lang="ko-KR" altLang="en-US" sz="1000" dirty="0" smtClean="0">
                <a:effectLst/>
              </a:rPr>
              <a:t>정수</a:t>
            </a:r>
            <a:r>
              <a:rPr lang="en-US" altLang="ko-KR" sz="1000" dirty="0" smtClean="0">
                <a:effectLst/>
              </a:rPr>
              <a:t>(integer), </a:t>
            </a:r>
            <a:r>
              <a:rPr lang="ko-KR" altLang="en-US" sz="1000" dirty="0" smtClean="0">
                <a:effectLst/>
              </a:rPr>
              <a:t>문자열</a:t>
            </a:r>
            <a:r>
              <a:rPr lang="en-US" altLang="ko-KR" sz="1000" dirty="0" smtClean="0">
                <a:effectLst/>
              </a:rPr>
              <a:t>(string), </a:t>
            </a:r>
            <a:r>
              <a:rPr lang="ko-KR" altLang="en-US" sz="1000" dirty="0" smtClean="0">
                <a:effectLst/>
              </a:rPr>
              <a:t>논리값</a:t>
            </a:r>
            <a:r>
              <a:rPr lang="en-US" altLang="ko-KR" sz="1000" dirty="0" smtClean="0">
                <a:effectLst/>
              </a:rPr>
              <a:t>(logical) </a:t>
            </a:r>
            <a:r>
              <a:rPr lang="ko-KR" altLang="en-US" sz="1000" dirty="0" smtClean="0">
                <a:effectLst/>
              </a:rPr>
              <a:t>등으로 구성할 수 있다</a:t>
            </a:r>
            <a:r>
              <a:rPr lang="en-US" altLang="ko-KR" sz="1000" dirty="0" smtClean="0">
                <a:effectLst/>
              </a:rPr>
              <a:t>. </a:t>
            </a:r>
          </a:p>
          <a:p>
            <a:endParaRPr lang="en-US" altLang="ko-KR" sz="1000" dirty="0" smtClean="0">
              <a:effectLst/>
            </a:endParaRPr>
          </a:p>
          <a:p>
            <a:endParaRPr lang="en-US" altLang="ko-KR" sz="1000" dirty="0" smtClean="0">
              <a:effectLst/>
            </a:endParaRPr>
          </a:p>
          <a:p>
            <a:endParaRPr lang="en-US" altLang="ko-KR" sz="1000" dirty="0" smtClean="0">
              <a:effectLst/>
            </a:endParaRPr>
          </a:p>
          <a:p>
            <a:endParaRPr lang="en-US" altLang="ko-KR" sz="1000" dirty="0"/>
          </a:p>
          <a:p>
            <a:endParaRPr lang="en-US" altLang="ko-KR" sz="1000" dirty="0" smtClean="0">
              <a:effectLst/>
            </a:endParaRPr>
          </a:p>
          <a:p>
            <a:endParaRPr lang="en-US" altLang="ko-KR" sz="1000" dirty="0">
              <a:effectLst/>
            </a:endParaRPr>
          </a:p>
          <a:p>
            <a:r>
              <a:rPr lang="ko-KR" altLang="en-US" sz="1000" dirty="0" smtClean="0">
                <a:effectLst/>
              </a:rPr>
              <a:t>벡터의 각 성분은 위치에 따라 인덱싱한다</a:t>
            </a:r>
            <a:r>
              <a:rPr lang="en-US" altLang="ko-KR" sz="1000" dirty="0" smtClean="0">
                <a:effectLst/>
              </a:rPr>
              <a:t>.R</a:t>
            </a:r>
            <a:r>
              <a:rPr lang="ko-KR" altLang="en-US" sz="1000" dirty="0" smtClean="0">
                <a:effectLst/>
              </a:rPr>
              <a:t>에서 인덱싱은 </a:t>
            </a:r>
            <a:r>
              <a:rPr lang="en-US" altLang="ko-KR" sz="1000" dirty="0" smtClean="0">
                <a:effectLst/>
              </a:rPr>
              <a:t>[]</a:t>
            </a:r>
            <a:r>
              <a:rPr lang="ko-KR" altLang="en-US" sz="1000" dirty="0" smtClean="0">
                <a:effectLst/>
              </a:rPr>
              <a:t>를 이용한다</a:t>
            </a:r>
            <a:r>
              <a:rPr lang="en-US" altLang="ko-KR" sz="1000" dirty="0" smtClean="0">
                <a:effectLst/>
              </a:rPr>
              <a:t>.</a:t>
            </a:r>
            <a:br>
              <a:rPr lang="en-US" altLang="ko-KR" sz="1000" dirty="0" smtClean="0">
                <a:effectLst/>
              </a:rPr>
            </a:br>
            <a:r>
              <a:rPr lang="ko-KR" altLang="en-US" sz="1000" dirty="0" smtClean="0">
                <a:effectLst/>
              </a:rPr>
              <a:t>여러 성분을 동시에 인덱싱해서 벡터의 일부를 추출해 부분 벡터를 만드는 것도 가능하다</a:t>
            </a:r>
            <a:r>
              <a:rPr lang="en-US" altLang="ko-KR" sz="1000" dirty="0" smtClean="0">
                <a:effectLst/>
              </a:rPr>
              <a:t>.</a:t>
            </a:r>
          </a:p>
          <a:p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 smtClean="0">
                <a:effectLst/>
              </a:rPr>
              <a:t>벡터의 성분은 숫자로 된 인덱스 대신 이름을 가질 수 있다</a:t>
            </a:r>
            <a:r>
              <a:rPr lang="en-US" altLang="ko-KR" sz="1000" dirty="0" smtClean="0">
                <a:effectLst/>
              </a:rPr>
              <a:t>.</a:t>
            </a:r>
          </a:p>
          <a:p>
            <a:endParaRPr lang="en-US" altLang="ko-KR" sz="1000" dirty="0"/>
          </a:p>
          <a:p>
            <a:endParaRPr lang="en-US" altLang="ko-KR" sz="1000" dirty="0">
              <a:effectLst/>
            </a:endParaRPr>
          </a:p>
          <a:p>
            <a:endParaRPr lang="en-US" altLang="ko-KR" sz="1000" dirty="0" smtClean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5697F-4F22-43B7-858C-52327A922326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2670" y="5241110"/>
            <a:ext cx="4536630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x &lt;- c(1, 2.5, 3.2)		 # double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y &lt;- c(1L, 2L, 3L) 		 # integer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z &lt;- c("KTX", "Saemaul", "Mugunghwa") 	 # string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v &lt;- c(TRUE, FALSE, FALSE, TRUE) 	 #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logical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2670" y="6622576"/>
            <a:ext cx="4536630" cy="4001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x[3] 	# x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의 세 번째 성분 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x[c(1,3)] 	# x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의 첫 번째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세 번째 성분을 추출한 부분 벡터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2670" y="7382736"/>
            <a:ext cx="4536630" cy="86177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 &lt;- c(5, 3, 2)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names(fruit) &lt;- c("apple", "orange", "peach")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fruit[c("apple", "peach")]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 &lt;- setNames(c(5, 3, 2), c("apple", "orange", "peach"))</a:t>
            </a:r>
          </a:p>
        </p:txBody>
      </p:sp>
    </p:spTree>
    <p:extLst>
      <p:ext uri="{BB962C8B-B14F-4D97-AF65-F5344CB8AC3E}">
        <p14:creationId xmlns:p14="http://schemas.microsoft.com/office/powerpoint/2010/main" val="24370482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59640" y="4343400"/>
            <a:ext cx="4968690" cy="4114800"/>
          </a:xfrm>
          <a:ln w="3175">
            <a:solidFill>
              <a:schemeClr val="tx1"/>
            </a:solidFill>
          </a:ln>
        </p:spPr>
        <p:txBody>
          <a:bodyPr/>
          <a:lstStyle/>
          <a:p>
            <a:r>
              <a:rPr lang="en-US" altLang="ko-KR" sz="1000" dirty="0" smtClean="0"/>
              <a:t>※ </a:t>
            </a:r>
            <a:r>
              <a:rPr lang="ko-KR" altLang="en-US" sz="1000" dirty="0" smtClean="0"/>
              <a:t>프로그램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코드 및 해설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은 슬라이드 노트에 표현한다</a:t>
            </a:r>
            <a:r>
              <a:rPr lang="en-US" altLang="ko-KR" sz="1000" dirty="0" smtClean="0"/>
              <a:t>. </a:t>
            </a:r>
          </a:p>
          <a:p>
            <a:r>
              <a:rPr lang="en-US" altLang="ko-KR" sz="1000" dirty="0" smtClean="0"/>
              <a:t>1,.1 </a:t>
            </a:r>
            <a:r>
              <a:rPr lang="ko-KR" altLang="en-US" sz="1000" dirty="0" smtClean="0"/>
              <a:t>벡터</a:t>
            </a:r>
            <a:r>
              <a:rPr lang="en-US" altLang="ko-KR" sz="1000" dirty="0" smtClean="0"/>
              <a:t>(Vector)</a:t>
            </a:r>
          </a:p>
          <a:p>
            <a:endParaRPr lang="en-US" altLang="ko-KR" sz="1000" dirty="0" smtClean="0"/>
          </a:p>
          <a:p>
            <a:r>
              <a:rPr lang="ko-KR" altLang="en-US" sz="1000" dirty="0" smtClean="0">
                <a:effectLst/>
              </a:rPr>
              <a:t>벡터를 구성하는 모든 성분은 같은 타입이어야 한다</a:t>
            </a:r>
            <a:r>
              <a:rPr lang="en-US" altLang="ko-KR" sz="1000" dirty="0" smtClean="0">
                <a:effectLst/>
              </a:rPr>
              <a:t>.</a:t>
            </a:r>
            <a:br>
              <a:rPr lang="en-US" altLang="ko-KR" sz="1000" dirty="0" smtClean="0">
                <a:effectLst/>
              </a:rPr>
            </a:br>
            <a:r>
              <a:rPr lang="ko-KR" altLang="en-US" sz="1000" dirty="0" smtClean="0">
                <a:effectLst/>
              </a:rPr>
              <a:t>실수</a:t>
            </a:r>
            <a:r>
              <a:rPr lang="en-US" altLang="ko-KR" sz="1000" dirty="0" smtClean="0">
                <a:effectLst/>
              </a:rPr>
              <a:t>(double), </a:t>
            </a:r>
            <a:r>
              <a:rPr lang="ko-KR" altLang="en-US" sz="1000" dirty="0" smtClean="0">
                <a:effectLst/>
              </a:rPr>
              <a:t>정수</a:t>
            </a:r>
            <a:r>
              <a:rPr lang="en-US" altLang="ko-KR" sz="1000" dirty="0" smtClean="0">
                <a:effectLst/>
              </a:rPr>
              <a:t>(integer), </a:t>
            </a:r>
            <a:r>
              <a:rPr lang="ko-KR" altLang="en-US" sz="1000" dirty="0" smtClean="0">
                <a:effectLst/>
              </a:rPr>
              <a:t>문자열</a:t>
            </a:r>
            <a:r>
              <a:rPr lang="en-US" altLang="ko-KR" sz="1000" dirty="0" smtClean="0">
                <a:effectLst/>
              </a:rPr>
              <a:t>(string), </a:t>
            </a:r>
            <a:r>
              <a:rPr lang="ko-KR" altLang="en-US" sz="1000" dirty="0" smtClean="0">
                <a:effectLst/>
              </a:rPr>
              <a:t>논리값</a:t>
            </a:r>
            <a:r>
              <a:rPr lang="en-US" altLang="ko-KR" sz="1000" dirty="0" smtClean="0">
                <a:effectLst/>
              </a:rPr>
              <a:t>(logical) </a:t>
            </a:r>
            <a:r>
              <a:rPr lang="ko-KR" altLang="en-US" sz="1000" dirty="0" smtClean="0">
                <a:effectLst/>
              </a:rPr>
              <a:t>등으로 구성할 수 있다</a:t>
            </a:r>
            <a:r>
              <a:rPr lang="en-US" altLang="ko-KR" sz="1000" dirty="0" smtClean="0">
                <a:effectLst/>
              </a:rPr>
              <a:t>. </a:t>
            </a:r>
          </a:p>
          <a:p>
            <a:endParaRPr lang="en-US" altLang="ko-KR" sz="1000" dirty="0" smtClean="0">
              <a:effectLst/>
            </a:endParaRPr>
          </a:p>
          <a:p>
            <a:endParaRPr lang="en-US" altLang="ko-KR" sz="1000" dirty="0" smtClean="0">
              <a:effectLst/>
            </a:endParaRPr>
          </a:p>
          <a:p>
            <a:endParaRPr lang="en-US" altLang="ko-KR" sz="1000" dirty="0" smtClean="0">
              <a:effectLst/>
            </a:endParaRPr>
          </a:p>
          <a:p>
            <a:endParaRPr lang="en-US" altLang="ko-KR" sz="1000" dirty="0"/>
          </a:p>
          <a:p>
            <a:endParaRPr lang="en-US" altLang="ko-KR" sz="1000" dirty="0" smtClean="0">
              <a:effectLst/>
            </a:endParaRPr>
          </a:p>
          <a:p>
            <a:endParaRPr lang="en-US" altLang="ko-KR" sz="1000" dirty="0">
              <a:effectLst/>
            </a:endParaRPr>
          </a:p>
          <a:p>
            <a:r>
              <a:rPr lang="ko-KR" altLang="en-US" sz="1000" dirty="0" smtClean="0">
                <a:effectLst/>
              </a:rPr>
              <a:t>벡터의 각 성분은 위치에 따라 인덱싱한다</a:t>
            </a:r>
            <a:r>
              <a:rPr lang="en-US" altLang="ko-KR" sz="1000" dirty="0" smtClean="0">
                <a:effectLst/>
              </a:rPr>
              <a:t>.R</a:t>
            </a:r>
            <a:r>
              <a:rPr lang="ko-KR" altLang="en-US" sz="1000" dirty="0" smtClean="0">
                <a:effectLst/>
              </a:rPr>
              <a:t>에서 인덱싱은 </a:t>
            </a:r>
            <a:r>
              <a:rPr lang="en-US" altLang="ko-KR" sz="1000" dirty="0" smtClean="0">
                <a:effectLst/>
              </a:rPr>
              <a:t>[]</a:t>
            </a:r>
            <a:r>
              <a:rPr lang="ko-KR" altLang="en-US" sz="1000" dirty="0" smtClean="0">
                <a:effectLst/>
              </a:rPr>
              <a:t>를 이용한다</a:t>
            </a:r>
            <a:r>
              <a:rPr lang="en-US" altLang="ko-KR" sz="1000" dirty="0" smtClean="0">
                <a:effectLst/>
              </a:rPr>
              <a:t>.</a:t>
            </a:r>
            <a:br>
              <a:rPr lang="en-US" altLang="ko-KR" sz="1000" dirty="0" smtClean="0">
                <a:effectLst/>
              </a:rPr>
            </a:br>
            <a:r>
              <a:rPr lang="ko-KR" altLang="en-US" sz="1000" dirty="0" smtClean="0">
                <a:effectLst/>
              </a:rPr>
              <a:t>여러 성분을 동시에 인덱싱해서 벡터의 일부를 추출해 부분 벡터를 만드는 것도 가능하다</a:t>
            </a:r>
            <a:r>
              <a:rPr lang="en-US" altLang="ko-KR" sz="1000" dirty="0" smtClean="0">
                <a:effectLst/>
              </a:rPr>
              <a:t>.</a:t>
            </a:r>
          </a:p>
          <a:p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 smtClean="0">
                <a:effectLst/>
              </a:rPr>
              <a:t>벡터의 성분은 숫자로 된 인덱스 대신 이름을 가질 수 있다</a:t>
            </a:r>
            <a:r>
              <a:rPr lang="en-US" altLang="ko-KR" sz="1000" dirty="0" smtClean="0">
                <a:effectLst/>
              </a:rPr>
              <a:t>.</a:t>
            </a:r>
          </a:p>
          <a:p>
            <a:endParaRPr lang="en-US" altLang="ko-KR" sz="1000" dirty="0"/>
          </a:p>
          <a:p>
            <a:endParaRPr lang="en-US" altLang="ko-KR" sz="1000" dirty="0">
              <a:effectLst/>
            </a:endParaRPr>
          </a:p>
          <a:p>
            <a:endParaRPr lang="en-US" altLang="ko-KR" sz="1000" dirty="0" smtClean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5697F-4F22-43B7-858C-52327A922326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2670" y="5241110"/>
            <a:ext cx="4536630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x &lt;- c(1, 2.5, 3.2)		 # double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y &lt;- c(1L, 2L, 3L) 		 # integer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z &lt;- c("KTX", "Saemaul", "Mugunghwa") 	 # string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v &lt;- c(TRUE, FALSE, FALSE, TRUE) 	 #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logical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2670" y="6622576"/>
            <a:ext cx="4536630" cy="4001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x[3] 	# x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의 세 번째 성분 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x[c(1,3)] 	# x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의 첫 번째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세 번째 성분을 추출한 부분 벡터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2670" y="7382736"/>
            <a:ext cx="4536630" cy="86177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 &lt;- c(5, 3, 2)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names(fruit) &lt;- c("apple", "orange", "peach")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fruit[c("apple", "peach")]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 &lt;- setNames(c(5, 3, 2), c("apple", "orange", "peach"))</a:t>
            </a:r>
          </a:p>
        </p:txBody>
      </p:sp>
    </p:spTree>
    <p:extLst>
      <p:ext uri="{BB962C8B-B14F-4D97-AF65-F5344CB8AC3E}">
        <p14:creationId xmlns:p14="http://schemas.microsoft.com/office/powerpoint/2010/main" val="24370482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59640" y="4343400"/>
            <a:ext cx="4968690" cy="4114800"/>
          </a:xfrm>
          <a:ln w="3175">
            <a:solidFill>
              <a:schemeClr val="tx1"/>
            </a:solidFill>
          </a:ln>
        </p:spPr>
        <p:txBody>
          <a:bodyPr/>
          <a:lstStyle/>
          <a:p>
            <a:r>
              <a:rPr lang="en-US" altLang="ko-KR" sz="1000" dirty="0" smtClean="0"/>
              <a:t>※ </a:t>
            </a:r>
            <a:r>
              <a:rPr lang="ko-KR" altLang="en-US" sz="1000" dirty="0" smtClean="0"/>
              <a:t>프로그램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코드 및 해설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은 슬라이드 노트에 표현한다</a:t>
            </a:r>
            <a:r>
              <a:rPr lang="en-US" altLang="ko-KR" sz="1000" dirty="0" smtClean="0"/>
              <a:t>. </a:t>
            </a:r>
          </a:p>
          <a:p>
            <a:r>
              <a:rPr lang="en-US" altLang="ko-KR" sz="1000" dirty="0" smtClean="0"/>
              <a:t>1,.1 </a:t>
            </a:r>
            <a:r>
              <a:rPr lang="ko-KR" altLang="en-US" sz="1000" dirty="0" smtClean="0"/>
              <a:t>벡터</a:t>
            </a:r>
            <a:r>
              <a:rPr lang="en-US" altLang="ko-KR" sz="1000" dirty="0" smtClean="0"/>
              <a:t>(Vector)</a:t>
            </a:r>
          </a:p>
          <a:p>
            <a:endParaRPr lang="en-US" altLang="ko-KR" sz="1000" dirty="0" smtClean="0"/>
          </a:p>
          <a:p>
            <a:r>
              <a:rPr lang="ko-KR" altLang="en-US" sz="1000" dirty="0" smtClean="0">
                <a:effectLst/>
              </a:rPr>
              <a:t>벡터를 구성하는 모든 성분은 같은 타입이어야 한다</a:t>
            </a:r>
            <a:r>
              <a:rPr lang="en-US" altLang="ko-KR" sz="1000" dirty="0" smtClean="0">
                <a:effectLst/>
              </a:rPr>
              <a:t>.</a:t>
            </a:r>
            <a:br>
              <a:rPr lang="en-US" altLang="ko-KR" sz="1000" dirty="0" smtClean="0">
                <a:effectLst/>
              </a:rPr>
            </a:br>
            <a:r>
              <a:rPr lang="ko-KR" altLang="en-US" sz="1000" dirty="0" smtClean="0">
                <a:effectLst/>
              </a:rPr>
              <a:t>실수</a:t>
            </a:r>
            <a:r>
              <a:rPr lang="en-US" altLang="ko-KR" sz="1000" dirty="0" smtClean="0">
                <a:effectLst/>
              </a:rPr>
              <a:t>(double), </a:t>
            </a:r>
            <a:r>
              <a:rPr lang="ko-KR" altLang="en-US" sz="1000" dirty="0" smtClean="0">
                <a:effectLst/>
              </a:rPr>
              <a:t>정수</a:t>
            </a:r>
            <a:r>
              <a:rPr lang="en-US" altLang="ko-KR" sz="1000" dirty="0" smtClean="0">
                <a:effectLst/>
              </a:rPr>
              <a:t>(integer), </a:t>
            </a:r>
            <a:r>
              <a:rPr lang="ko-KR" altLang="en-US" sz="1000" dirty="0" smtClean="0">
                <a:effectLst/>
              </a:rPr>
              <a:t>문자열</a:t>
            </a:r>
            <a:r>
              <a:rPr lang="en-US" altLang="ko-KR" sz="1000" dirty="0" smtClean="0">
                <a:effectLst/>
              </a:rPr>
              <a:t>(string), </a:t>
            </a:r>
            <a:r>
              <a:rPr lang="ko-KR" altLang="en-US" sz="1000" dirty="0" smtClean="0">
                <a:effectLst/>
              </a:rPr>
              <a:t>논리값</a:t>
            </a:r>
            <a:r>
              <a:rPr lang="en-US" altLang="ko-KR" sz="1000" dirty="0" smtClean="0">
                <a:effectLst/>
              </a:rPr>
              <a:t>(logical) </a:t>
            </a:r>
            <a:r>
              <a:rPr lang="ko-KR" altLang="en-US" sz="1000" dirty="0" smtClean="0">
                <a:effectLst/>
              </a:rPr>
              <a:t>등으로 구성할 수 있다</a:t>
            </a:r>
            <a:r>
              <a:rPr lang="en-US" altLang="ko-KR" sz="1000" dirty="0" smtClean="0">
                <a:effectLst/>
              </a:rPr>
              <a:t>. </a:t>
            </a:r>
          </a:p>
          <a:p>
            <a:endParaRPr lang="en-US" altLang="ko-KR" sz="1000" dirty="0" smtClean="0">
              <a:effectLst/>
            </a:endParaRPr>
          </a:p>
          <a:p>
            <a:endParaRPr lang="en-US" altLang="ko-KR" sz="1000" dirty="0" smtClean="0">
              <a:effectLst/>
            </a:endParaRPr>
          </a:p>
          <a:p>
            <a:endParaRPr lang="en-US" altLang="ko-KR" sz="1000" dirty="0" smtClean="0">
              <a:effectLst/>
            </a:endParaRPr>
          </a:p>
          <a:p>
            <a:endParaRPr lang="en-US" altLang="ko-KR" sz="1000" dirty="0"/>
          </a:p>
          <a:p>
            <a:endParaRPr lang="en-US" altLang="ko-KR" sz="1000" dirty="0" smtClean="0">
              <a:effectLst/>
            </a:endParaRPr>
          </a:p>
          <a:p>
            <a:endParaRPr lang="en-US" altLang="ko-KR" sz="1000" dirty="0">
              <a:effectLst/>
            </a:endParaRPr>
          </a:p>
          <a:p>
            <a:r>
              <a:rPr lang="ko-KR" altLang="en-US" sz="1000" dirty="0" smtClean="0">
                <a:effectLst/>
              </a:rPr>
              <a:t>벡터의 각 성분은 위치에 따라 인덱싱한다</a:t>
            </a:r>
            <a:r>
              <a:rPr lang="en-US" altLang="ko-KR" sz="1000" dirty="0" smtClean="0">
                <a:effectLst/>
              </a:rPr>
              <a:t>.R</a:t>
            </a:r>
            <a:r>
              <a:rPr lang="ko-KR" altLang="en-US" sz="1000" dirty="0" smtClean="0">
                <a:effectLst/>
              </a:rPr>
              <a:t>에서 인덱싱은 </a:t>
            </a:r>
            <a:r>
              <a:rPr lang="en-US" altLang="ko-KR" sz="1000" dirty="0" smtClean="0">
                <a:effectLst/>
              </a:rPr>
              <a:t>[]</a:t>
            </a:r>
            <a:r>
              <a:rPr lang="ko-KR" altLang="en-US" sz="1000" dirty="0" smtClean="0">
                <a:effectLst/>
              </a:rPr>
              <a:t>를 이용한다</a:t>
            </a:r>
            <a:r>
              <a:rPr lang="en-US" altLang="ko-KR" sz="1000" dirty="0" smtClean="0">
                <a:effectLst/>
              </a:rPr>
              <a:t>.</a:t>
            </a:r>
            <a:br>
              <a:rPr lang="en-US" altLang="ko-KR" sz="1000" dirty="0" smtClean="0">
                <a:effectLst/>
              </a:rPr>
            </a:br>
            <a:r>
              <a:rPr lang="ko-KR" altLang="en-US" sz="1000" dirty="0" smtClean="0">
                <a:effectLst/>
              </a:rPr>
              <a:t>여러 성분을 동시에 인덱싱해서 벡터의 일부를 추출해 부분 벡터를 만드는 것도 가능하다</a:t>
            </a:r>
            <a:r>
              <a:rPr lang="en-US" altLang="ko-KR" sz="1000" dirty="0" smtClean="0">
                <a:effectLst/>
              </a:rPr>
              <a:t>.</a:t>
            </a:r>
          </a:p>
          <a:p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 smtClean="0">
                <a:effectLst/>
              </a:rPr>
              <a:t>벡터의 성분은 숫자로 된 인덱스 대신 이름을 가질 수 있다</a:t>
            </a:r>
            <a:r>
              <a:rPr lang="en-US" altLang="ko-KR" sz="1000" dirty="0" smtClean="0">
                <a:effectLst/>
              </a:rPr>
              <a:t>.</a:t>
            </a:r>
          </a:p>
          <a:p>
            <a:endParaRPr lang="en-US" altLang="ko-KR" sz="1000" dirty="0"/>
          </a:p>
          <a:p>
            <a:endParaRPr lang="en-US" altLang="ko-KR" sz="1000" dirty="0">
              <a:effectLst/>
            </a:endParaRPr>
          </a:p>
          <a:p>
            <a:endParaRPr lang="en-US" altLang="ko-KR" sz="1000" dirty="0" smtClean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5697F-4F22-43B7-858C-52327A922326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2670" y="5241110"/>
            <a:ext cx="4536630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x &lt;- c(1, 2.5, 3.2)		 # double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y &lt;- c(1L, 2L, 3L) 		 # integer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z &lt;- c("KTX", "Saemaul", "Mugunghwa") 	 # string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v &lt;- c(TRUE, FALSE, FALSE, TRUE) 	 #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logical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2670" y="6622576"/>
            <a:ext cx="4536630" cy="4001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x[3] 	# x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의 세 번째 성분 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x[c(1,3)] 	# x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의 첫 번째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세 번째 성분을 추출한 부분 벡터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2670" y="7382736"/>
            <a:ext cx="4536630" cy="86177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 &lt;- c(5, 3, 2)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names(fruit) &lt;- c("apple", "orange", "peach")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fruit[c("apple", "peach")]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 &lt;- setNames(c(5, 3, 2), c("apple", "orange", "peach"))</a:t>
            </a:r>
          </a:p>
        </p:txBody>
      </p:sp>
    </p:spTree>
    <p:extLst>
      <p:ext uri="{BB962C8B-B14F-4D97-AF65-F5344CB8AC3E}">
        <p14:creationId xmlns:p14="http://schemas.microsoft.com/office/powerpoint/2010/main" val="24370482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59640" y="4343400"/>
            <a:ext cx="4968690" cy="4114800"/>
          </a:xfrm>
          <a:ln w="3175">
            <a:solidFill>
              <a:schemeClr val="tx1"/>
            </a:solidFill>
          </a:ln>
        </p:spPr>
        <p:txBody>
          <a:bodyPr/>
          <a:lstStyle/>
          <a:p>
            <a:r>
              <a:rPr lang="en-US" altLang="ko-KR" sz="1000" dirty="0"/>
              <a:t>※ </a:t>
            </a:r>
            <a:r>
              <a:rPr lang="ko-KR" altLang="en-US" sz="1000" dirty="0"/>
              <a:t>프로그램</a:t>
            </a:r>
            <a:r>
              <a:rPr lang="en-US" altLang="ko-KR" sz="1000" dirty="0"/>
              <a:t>(</a:t>
            </a:r>
            <a:r>
              <a:rPr lang="ko-KR" altLang="en-US" sz="1000" dirty="0"/>
              <a:t>코드 및 해설</a:t>
            </a:r>
            <a:r>
              <a:rPr lang="en-US" altLang="ko-KR" sz="1000" dirty="0"/>
              <a:t>)</a:t>
            </a:r>
            <a:r>
              <a:rPr lang="ko-KR" altLang="en-US" sz="1000" dirty="0"/>
              <a:t>은 슬라이드 노트에 표현한다</a:t>
            </a:r>
            <a:r>
              <a:rPr lang="en-US" altLang="ko-KR" sz="1000" dirty="0"/>
              <a:t>. </a:t>
            </a:r>
          </a:p>
          <a:p>
            <a:r>
              <a:rPr lang="en-US" altLang="ko-KR" sz="1000" dirty="0"/>
              <a:t>1,.1 </a:t>
            </a:r>
            <a:r>
              <a:rPr lang="ko-KR" altLang="en-US" sz="1000" dirty="0"/>
              <a:t>벡터</a:t>
            </a:r>
            <a:r>
              <a:rPr lang="en-US" altLang="ko-KR" sz="1000" dirty="0"/>
              <a:t>(Vector)</a:t>
            </a:r>
          </a:p>
          <a:p>
            <a:endParaRPr lang="en-US" altLang="ko-KR" sz="1000" dirty="0"/>
          </a:p>
          <a:p>
            <a:r>
              <a:rPr lang="ko-KR" altLang="en-US" sz="1000" dirty="0">
                <a:effectLst/>
              </a:rPr>
              <a:t>벡터를 구성하는 모든 성분은 같은 타입이어야 한다</a:t>
            </a:r>
            <a:r>
              <a:rPr lang="en-US" altLang="ko-KR" sz="1000" dirty="0">
                <a:effectLst/>
              </a:rPr>
              <a:t>.</a:t>
            </a:r>
            <a:br>
              <a:rPr lang="en-US" altLang="ko-KR" sz="1000" dirty="0">
                <a:effectLst/>
              </a:rPr>
            </a:br>
            <a:r>
              <a:rPr lang="ko-KR" altLang="en-US" sz="1000" dirty="0">
                <a:effectLst/>
              </a:rPr>
              <a:t>실수</a:t>
            </a:r>
            <a:r>
              <a:rPr lang="en-US" altLang="ko-KR" sz="1000" dirty="0">
                <a:effectLst/>
              </a:rPr>
              <a:t>(double), </a:t>
            </a:r>
            <a:r>
              <a:rPr lang="ko-KR" altLang="en-US" sz="1000" dirty="0">
                <a:effectLst/>
              </a:rPr>
              <a:t>정수</a:t>
            </a:r>
            <a:r>
              <a:rPr lang="en-US" altLang="ko-KR" sz="1000" dirty="0">
                <a:effectLst/>
              </a:rPr>
              <a:t>(integer), </a:t>
            </a:r>
            <a:r>
              <a:rPr lang="ko-KR" altLang="en-US" sz="1000" dirty="0">
                <a:effectLst/>
              </a:rPr>
              <a:t>문자열</a:t>
            </a:r>
            <a:r>
              <a:rPr lang="en-US" altLang="ko-KR" sz="1000" dirty="0">
                <a:effectLst/>
              </a:rPr>
              <a:t>(string), </a:t>
            </a:r>
            <a:r>
              <a:rPr lang="ko-KR" altLang="en-US" sz="1000" dirty="0">
                <a:effectLst/>
              </a:rPr>
              <a:t>논리값</a:t>
            </a:r>
            <a:r>
              <a:rPr lang="en-US" altLang="ko-KR" sz="1000" dirty="0">
                <a:effectLst/>
              </a:rPr>
              <a:t>(logical) </a:t>
            </a:r>
            <a:r>
              <a:rPr lang="ko-KR" altLang="en-US" sz="1000" dirty="0">
                <a:effectLst/>
              </a:rPr>
              <a:t>등으로 구성할 수 있다</a:t>
            </a:r>
            <a:r>
              <a:rPr lang="en-US" altLang="ko-KR" sz="1000" dirty="0">
                <a:effectLst/>
              </a:rPr>
              <a:t>. </a:t>
            </a:r>
          </a:p>
          <a:p>
            <a:endParaRPr lang="en-US" altLang="ko-KR" sz="1000" dirty="0">
              <a:effectLst/>
            </a:endParaRPr>
          </a:p>
          <a:p>
            <a:endParaRPr lang="en-US" altLang="ko-KR" sz="1000" dirty="0">
              <a:effectLst/>
            </a:endParaRPr>
          </a:p>
          <a:p>
            <a:endParaRPr lang="en-US" altLang="ko-KR" sz="1000" dirty="0">
              <a:effectLst/>
            </a:endParaRPr>
          </a:p>
          <a:p>
            <a:endParaRPr lang="en-US" altLang="ko-KR" sz="1000" dirty="0"/>
          </a:p>
          <a:p>
            <a:endParaRPr lang="en-US" altLang="ko-KR" sz="1000" dirty="0">
              <a:effectLst/>
            </a:endParaRPr>
          </a:p>
          <a:p>
            <a:endParaRPr lang="en-US" altLang="ko-KR" sz="1000" dirty="0">
              <a:effectLst/>
            </a:endParaRPr>
          </a:p>
          <a:p>
            <a:r>
              <a:rPr lang="ko-KR" altLang="en-US" sz="1000" dirty="0">
                <a:effectLst/>
              </a:rPr>
              <a:t>벡터의 각 성분은 위치에 따라 인덱싱한다</a:t>
            </a:r>
            <a:r>
              <a:rPr lang="en-US" altLang="ko-KR" sz="1000" dirty="0">
                <a:effectLst/>
              </a:rPr>
              <a:t>.R</a:t>
            </a:r>
            <a:r>
              <a:rPr lang="ko-KR" altLang="en-US" sz="1000" dirty="0">
                <a:effectLst/>
              </a:rPr>
              <a:t>에서 인덱싱은 </a:t>
            </a:r>
            <a:r>
              <a:rPr lang="en-US" altLang="ko-KR" sz="1000" dirty="0">
                <a:effectLst/>
              </a:rPr>
              <a:t>[]</a:t>
            </a:r>
            <a:r>
              <a:rPr lang="ko-KR" altLang="en-US" sz="1000" dirty="0">
                <a:effectLst/>
              </a:rPr>
              <a:t>를 이용한다</a:t>
            </a:r>
            <a:r>
              <a:rPr lang="en-US" altLang="ko-KR" sz="1000" dirty="0">
                <a:effectLst/>
              </a:rPr>
              <a:t>.</a:t>
            </a:r>
            <a:br>
              <a:rPr lang="en-US" altLang="ko-KR" sz="1000" dirty="0">
                <a:effectLst/>
              </a:rPr>
            </a:br>
            <a:r>
              <a:rPr lang="ko-KR" altLang="en-US" sz="1000" dirty="0">
                <a:effectLst/>
              </a:rPr>
              <a:t>여러 성분을 동시에 인덱싱해서 벡터의 일부를 추출해 부분 벡터를 만드는 것도 가능하다</a:t>
            </a:r>
            <a:r>
              <a:rPr lang="en-US" altLang="ko-KR" sz="1000" dirty="0">
                <a:effectLst/>
              </a:rPr>
              <a:t>.</a:t>
            </a:r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>
                <a:effectLst/>
              </a:rPr>
              <a:t>벡터의 성분은 숫자로 된 인덱스 대신 이름을 가질 수 있다</a:t>
            </a:r>
            <a:r>
              <a:rPr lang="en-US" altLang="ko-KR" sz="1000" dirty="0">
                <a:effectLst/>
              </a:rPr>
              <a:t>.</a:t>
            </a:r>
          </a:p>
          <a:p>
            <a:endParaRPr lang="en-US" altLang="ko-KR" sz="1000" dirty="0"/>
          </a:p>
          <a:p>
            <a:endParaRPr lang="en-US" altLang="ko-KR" sz="1000" dirty="0">
              <a:effectLst/>
            </a:endParaRPr>
          </a:p>
          <a:p>
            <a:endParaRPr lang="en-US" altLang="ko-KR" sz="1000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5697F-4F22-43B7-858C-52327A922326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2670" y="5241110"/>
            <a:ext cx="4536630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x &lt;- c(1, 2.5, 3.2)		 # double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y &lt;- c(1L, 2L, 3L) 		 # integer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z &lt;- c("KTX", "Saemaul", "Mugunghwa") 	 # string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v &lt;- c(TRUE, FALSE, FALSE, TRUE) 	 # logical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52670" y="6622576"/>
            <a:ext cx="4536630" cy="4001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x[3] 	# x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의 세 번째 성분 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x[c(1,3)] 	# x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의 첫 번째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세 번째 성분을 추출한 부분 벡터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2670" y="7382736"/>
            <a:ext cx="4536630" cy="86177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 &lt;- c(5, 3, 2)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names(fruit) &lt;- c("apple", "orange", "peach")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fruit[c("apple", "peach")]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 &lt;- setNames(c(5, 3, 2), c("apple", "orange", "peach"))</a:t>
            </a:r>
          </a:p>
        </p:txBody>
      </p:sp>
    </p:spTree>
    <p:extLst>
      <p:ext uri="{BB962C8B-B14F-4D97-AF65-F5344CB8AC3E}">
        <p14:creationId xmlns:p14="http://schemas.microsoft.com/office/powerpoint/2010/main" val="29425056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59640" y="4343400"/>
            <a:ext cx="4968690" cy="4114800"/>
          </a:xfrm>
          <a:ln w="3175">
            <a:solidFill>
              <a:schemeClr val="tx1"/>
            </a:solidFill>
          </a:ln>
        </p:spPr>
        <p:txBody>
          <a:bodyPr/>
          <a:lstStyle/>
          <a:p>
            <a:r>
              <a:rPr lang="en-US" altLang="ko-KR" sz="1000" dirty="0"/>
              <a:t>※ </a:t>
            </a:r>
            <a:r>
              <a:rPr lang="ko-KR" altLang="en-US" sz="1000" dirty="0"/>
              <a:t>프로그램</a:t>
            </a:r>
            <a:r>
              <a:rPr lang="en-US" altLang="ko-KR" sz="1000" dirty="0"/>
              <a:t>(</a:t>
            </a:r>
            <a:r>
              <a:rPr lang="ko-KR" altLang="en-US" sz="1000" dirty="0"/>
              <a:t>코드 및 해설</a:t>
            </a:r>
            <a:r>
              <a:rPr lang="en-US" altLang="ko-KR" sz="1000" dirty="0"/>
              <a:t>)</a:t>
            </a:r>
            <a:r>
              <a:rPr lang="ko-KR" altLang="en-US" sz="1000" dirty="0"/>
              <a:t>은 슬라이드 노트에 표현한다</a:t>
            </a:r>
            <a:r>
              <a:rPr lang="en-US" altLang="ko-KR" sz="1000" dirty="0"/>
              <a:t>. </a:t>
            </a:r>
          </a:p>
          <a:p>
            <a:r>
              <a:rPr lang="en-US" altLang="ko-KR" sz="1000" dirty="0"/>
              <a:t>1,.1 </a:t>
            </a:r>
            <a:r>
              <a:rPr lang="ko-KR" altLang="en-US" sz="1000" dirty="0"/>
              <a:t>벡터</a:t>
            </a:r>
            <a:r>
              <a:rPr lang="en-US" altLang="ko-KR" sz="1000" dirty="0"/>
              <a:t>(Vector)</a:t>
            </a:r>
          </a:p>
          <a:p>
            <a:endParaRPr lang="en-US" altLang="ko-KR" sz="1000" dirty="0"/>
          </a:p>
          <a:p>
            <a:r>
              <a:rPr lang="ko-KR" altLang="en-US" sz="1000" dirty="0">
                <a:effectLst/>
              </a:rPr>
              <a:t>벡터를 구성하는 모든 성분은 같은 타입이어야 한다</a:t>
            </a:r>
            <a:r>
              <a:rPr lang="en-US" altLang="ko-KR" sz="1000" dirty="0">
                <a:effectLst/>
              </a:rPr>
              <a:t>.</a:t>
            </a:r>
            <a:br>
              <a:rPr lang="en-US" altLang="ko-KR" sz="1000" dirty="0">
                <a:effectLst/>
              </a:rPr>
            </a:br>
            <a:r>
              <a:rPr lang="ko-KR" altLang="en-US" sz="1000" dirty="0">
                <a:effectLst/>
              </a:rPr>
              <a:t>실수</a:t>
            </a:r>
            <a:r>
              <a:rPr lang="en-US" altLang="ko-KR" sz="1000" dirty="0">
                <a:effectLst/>
              </a:rPr>
              <a:t>(double), </a:t>
            </a:r>
            <a:r>
              <a:rPr lang="ko-KR" altLang="en-US" sz="1000" dirty="0">
                <a:effectLst/>
              </a:rPr>
              <a:t>정수</a:t>
            </a:r>
            <a:r>
              <a:rPr lang="en-US" altLang="ko-KR" sz="1000" dirty="0">
                <a:effectLst/>
              </a:rPr>
              <a:t>(integer), </a:t>
            </a:r>
            <a:r>
              <a:rPr lang="ko-KR" altLang="en-US" sz="1000" dirty="0">
                <a:effectLst/>
              </a:rPr>
              <a:t>문자열</a:t>
            </a:r>
            <a:r>
              <a:rPr lang="en-US" altLang="ko-KR" sz="1000" dirty="0">
                <a:effectLst/>
              </a:rPr>
              <a:t>(string), </a:t>
            </a:r>
            <a:r>
              <a:rPr lang="ko-KR" altLang="en-US" sz="1000" dirty="0">
                <a:effectLst/>
              </a:rPr>
              <a:t>논리값</a:t>
            </a:r>
            <a:r>
              <a:rPr lang="en-US" altLang="ko-KR" sz="1000" dirty="0">
                <a:effectLst/>
              </a:rPr>
              <a:t>(logical) </a:t>
            </a:r>
            <a:r>
              <a:rPr lang="ko-KR" altLang="en-US" sz="1000" dirty="0">
                <a:effectLst/>
              </a:rPr>
              <a:t>등으로 구성할 수 있다</a:t>
            </a:r>
            <a:r>
              <a:rPr lang="en-US" altLang="ko-KR" sz="1000" dirty="0">
                <a:effectLst/>
              </a:rPr>
              <a:t>. </a:t>
            </a:r>
          </a:p>
          <a:p>
            <a:endParaRPr lang="en-US" altLang="ko-KR" sz="1000" dirty="0">
              <a:effectLst/>
            </a:endParaRPr>
          </a:p>
          <a:p>
            <a:endParaRPr lang="en-US" altLang="ko-KR" sz="1000" dirty="0">
              <a:effectLst/>
            </a:endParaRPr>
          </a:p>
          <a:p>
            <a:endParaRPr lang="en-US" altLang="ko-KR" sz="1000" dirty="0">
              <a:effectLst/>
            </a:endParaRPr>
          </a:p>
          <a:p>
            <a:endParaRPr lang="en-US" altLang="ko-KR" sz="1000" dirty="0"/>
          </a:p>
          <a:p>
            <a:endParaRPr lang="en-US" altLang="ko-KR" sz="1000" dirty="0">
              <a:effectLst/>
            </a:endParaRPr>
          </a:p>
          <a:p>
            <a:endParaRPr lang="en-US" altLang="ko-KR" sz="1000" dirty="0">
              <a:effectLst/>
            </a:endParaRPr>
          </a:p>
          <a:p>
            <a:r>
              <a:rPr lang="ko-KR" altLang="en-US" sz="1000" dirty="0">
                <a:effectLst/>
              </a:rPr>
              <a:t>벡터의 각 성분은 위치에 따라 인덱싱한다</a:t>
            </a:r>
            <a:r>
              <a:rPr lang="en-US" altLang="ko-KR" sz="1000" dirty="0">
                <a:effectLst/>
              </a:rPr>
              <a:t>.R</a:t>
            </a:r>
            <a:r>
              <a:rPr lang="ko-KR" altLang="en-US" sz="1000" dirty="0">
                <a:effectLst/>
              </a:rPr>
              <a:t>에서 인덱싱은 </a:t>
            </a:r>
            <a:r>
              <a:rPr lang="en-US" altLang="ko-KR" sz="1000" dirty="0">
                <a:effectLst/>
              </a:rPr>
              <a:t>[]</a:t>
            </a:r>
            <a:r>
              <a:rPr lang="ko-KR" altLang="en-US" sz="1000" dirty="0">
                <a:effectLst/>
              </a:rPr>
              <a:t>를 이용한다</a:t>
            </a:r>
            <a:r>
              <a:rPr lang="en-US" altLang="ko-KR" sz="1000" dirty="0">
                <a:effectLst/>
              </a:rPr>
              <a:t>.</a:t>
            </a:r>
            <a:br>
              <a:rPr lang="en-US" altLang="ko-KR" sz="1000" dirty="0">
                <a:effectLst/>
              </a:rPr>
            </a:br>
            <a:r>
              <a:rPr lang="ko-KR" altLang="en-US" sz="1000" dirty="0">
                <a:effectLst/>
              </a:rPr>
              <a:t>여러 성분을 동시에 인덱싱해서 벡터의 일부를 추출해 부분 벡터를 만드는 것도 가능하다</a:t>
            </a:r>
            <a:r>
              <a:rPr lang="en-US" altLang="ko-KR" sz="1000" dirty="0">
                <a:effectLst/>
              </a:rPr>
              <a:t>.</a:t>
            </a:r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>
                <a:effectLst/>
              </a:rPr>
              <a:t>벡터의 성분은 숫자로 된 인덱스 대신 이름을 가질 수 있다</a:t>
            </a:r>
            <a:r>
              <a:rPr lang="en-US" altLang="ko-KR" sz="1000" dirty="0">
                <a:effectLst/>
              </a:rPr>
              <a:t>.</a:t>
            </a:r>
          </a:p>
          <a:p>
            <a:endParaRPr lang="en-US" altLang="ko-KR" sz="1000" dirty="0"/>
          </a:p>
          <a:p>
            <a:endParaRPr lang="en-US" altLang="ko-KR" sz="1000" dirty="0">
              <a:effectLst/>
            </a:endParaRPr>
          </a:p>
          <a:p>
            <a:endParaRPr lang="en-US" altLang="ko-KR" sz="1000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5697F-4F22-43B7-858C-52327A922326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2670" y="5241110"/>
            <a:ext cx="4536630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x &lt;- c(1, 2.5, 3.2)		 # double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y &lt;- c(1L, 2L, 3L) 		 # integer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z &lt;- c("KTX", "Saemaul", "Mugunghwa") 	 # string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v &lt;- c(TRUE, FALSE, FALSE, TRUE) 	 # logical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52670" y="6622576"/>
            <a:ext cx="4536630" cy="4001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x[3] 	# x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의 세 번째 성분 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x[c(1,3)] 	# x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의 첫 번째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세 번째 성분을 추출한 부분 벡터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2670" y="7382736"/>
            <a:ext cx="4536630" cy="86177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 &lt;- c(5, 3, 2)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names(fruit) &lt;- c("apple", "orange", "peach")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fruit[c("apple", "peach")]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 &lt;- setNames(c(5, 3, 2), c("apple", "orange", "peach"))</a:t>
            </a:r>
          </a:p>
        </p:txBody>
      </p:sp>
    </p:spTree>
    <p:extLst>
      <p:ext uri="{BB962C8B-B14F-4D97-AF65-F5344CB8AC3E}">
        <p14:creationId xmlns:p14="http://schemas.microsoft.com/office/powerpoint/2010/main" val="2673241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59640" y="4343400"/>
            <a:ext cx="4968690" cy="4114800"/>
          </a:xfrm>
          <a:ln w="3175">
            <a:solidFill>
              <a:schemeClr val="tx1"/>
            </a:solidFill>
          </a:ln>
        </p:spPr>
        <p:txBody>
          <a:bodyPr/>
          <a:lstStyle/>
          <a:p>
            <a:r>
              <a:rPr lang="en-US" altLang="ko-KR" sz="1000" dirty="0" smtClean="0"/>
              <a:t>※ </a:t>
            </a:r>
            <a:r>
              <a:rPr lang="ko-KR" altLang="en-US" sz="1000" dirty="0" smtClean="0"/>
              <a:t>프로그램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코드 및 해설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은 슬라이드 노트에 표현한다</a:t>
            </a:r>
            <a:r>
              <a:rPr lang="en-US" altLang="ko-KR" sz="1000" dirty="0" smtClean="0"/>
              <a:t>. </a:t>
            </a:r>
          </a:p>
          <a:p>
            <a:r>
              <a:rPr lang="en-US" altLang="ko-KR" sz="1000" dirty="0" smtClean="0"/>
              <a:t>1,.1 </a:t>
            </a:r>
            <a:r>
              <a:rPr lang="ko-KR" altLang="en-US" sz="1000" dirty="0" smtClean="0"/>
              <a:t>벡터</a:t>
            </a:r>
            <a:r>
              <a:rPr lang="en-US" altLang="ko-KR" sz="1000" dirty="0" smtClean="0"/>
              <a:t>(Vector)</a:t>
            </a:r>
          </a:p>
          <a:p>
            <a:endParaRPr lang="en-US" altLang="ko-KR" sz="1000" dirty="0" smtClean="0"/>
          </a:p>
          <a:p>
            <a:r>
              <a:rPr lang="ko-KR" altLang="en-US" sz="1000" dirty="0" smtClean="0">
                <a:effectLst/>
              </a:rPr>
              <a:t>벡터를 구성하는 모든 성분은 같은 타입이어야 한다</a:t>
            </a:r>
            <a:r>
              <a:rPr lang="en-US" altLang="ko-KR" sz="1000" dirty="0" smtClean="0">
                <a:effectLst/>
              </a:rPr>
              <a:t>.</a:t>
            </a:r>
            <a:br>
              <a:rPr lang="en-US" altLang="ko-KR" sz="1000" dirty="0" smtClean="0">
                <a:effectLst/>
              </a:rPr>
            </a:br>
            <a:r>
              <a:rPr lang="ko-KR" altLang="en-US" sz="1000" dirty="0" smtClean="0">
                <a:effectLst/>
              </a:rPr>
              <a:t>실수</a:t>
            </a:r>
            <a:r>
              <a:rPr lang="en-US" altLang="ko-KR" sz="1000" dirty="0" smtClean="0">
                <a:effectLst/>
              </a:rPr>
              <a:t>(double), </a:t>
            </a:r>
            <a:r>
              <a:rPr lang="ko-KR" altLang="en-US" sz="1000" dirty="0" smtClean="0">
                <a:effectLst/>
              </a:rPr>
              <a:t>정수</a:t>
            </a:r>
            <a:r>
              <a:rPr lang="en-US" altLang="ko-KR" sz="1000" dirty="0" smtClean="0">
                <a:effectLst/>
              </a:rPr>
              <a:t>(integer), </a:t>
            </a:r>
            <a:r>
              <a:rPr lang="ko-KR" altLang="en-US" sz="1000" dirty="0" smtClean="0">
                <a:effectLst/>
              </a:rPr>
              <a:t>문자열</a:t>
            </a:r>
            <a:r>
              <a:rPr lang="en-US" altLang="ko-KR" sz="1000" dirty="0" smtClean="0">
                <a:effectLst/>
              </a:rPr>
              <a:t>(string), </a:t>
            </a:r>
            <a:r>
              <a:rPr lang="ko-KR" altLang="en-US" sz="1000" dirty="0" smtClean="0">
                <a:effectLst/>
              </a:rPr>
              <a:t>논리값</a:t>
            </a:r>
            <a:r>
              <a:rPr lang="en-US" altLang="ko-KR" sz="1000" dirty="0" smtClean="0">
                <a:effectLst/>
              </a:rPr>
              <a:t>(logical) </a:t>
            </a:r>
            <a:r>
              <a:rPr lang="ko-KR" altLang="en-US" sz="1000" dirty="0" smtClean="0">
                <a:effectLst/>
              </a:rPr>
              <a:t>등으로 구성할 수 있다</a:t>
            </a:r>
            <a:r>
              <a:rPr lang="en-US" altLang="ko-KR" sz="1000" dirty="0" smtClean="0">
                <a:effectLst/>
              </a:rPr>
              <a:t>. </a:t>
            </a:r>
          </a:p>
          <a:p>
            <a:endParaRPr lang="en-US" altLang="ko-KR" sz="1000" dirty="0" smtClean="0">
              <a:effectLst/>
            </a:endParaRPr>
          </a:p>
          <a:p>
            <a:endParaRPr lang="en-US" altLang="ko-KR" sz="1000" dirty="0" smtClean="0">
              <a:effectLst/>
            </a:endParaRPr>
          </a:p>
          <a:p>
            <a:endParaRPr lang="en-US" altLang="ko-KR" sz="1000" dirty="0" smtClean="0">
              <a:effectLst/>
            </a:endParaRPr>
          </a:p>
          <a:p>
            <a:endParaRPr lang="en-US" altLang="ko-KR" sz="1000" dirty="0"/>
          </a:p>
          <a:p>
            <a:endParaRPr lang="en-US" altLang="ko-KR" sz="1000" dirty="0" smtClean="0">
              <a:effectLst/>
            </a:endParaRPr>
          </a:p>
          <a:p>
            <a:endParaRPr lang="en-US" altLang="ko-KR" sz="1000" dirty="0">
              <a:effectLst/>
            </a:endParaRPr>
          </a:p>
          <a:p>
            <a:r>
              <a:rPr lang="ko-KR" altLang="en-US" sz="1000" dirty="0" smtClean="0">
                <a:effectLst/>
              </a:rPr>
              <a:t>벡터의 각 성분은 위치에 따라 인덱싱한다</a:t>
            </a:r>
            <a:r>
              <a:rPr lang="en-US" altLang="ko-KR" sz="1000" dirty="0" smtClean="0">
                <a:effectLst/>
              </a:rPr>
              <a:t>.R</a:t>
            </a:r>
            <a:r>
              <a:rPr lang="ko-KR" altLang="en-US" sz="1000" dirty="0" smtClean="0">
                <a:effectLst/>
              </a:rPr>
              <a:t>에서 인덱싱은 </a:t>
            </a:r>
            <a:r>
              <a:rPr lang="en-US" altLang="ko-KR" sz="1000" dirty="0" smtClean="0">
                <a:effectLst/>
              </a:rPr>
              <a:t>[]</a:t>
            </a:r>
            <a:r>
              <a:rPr lang="ko-KR" altLang="en-US" sz="1000" dirty="0" smtClean="0">
                <a:effectLst/>
              </a:rPr>
              <a:t>를 이용한다</a:t>
            </a:r>
            <a:r>
              <a:rPr lang="en-US" altLang="ko-KR" sz="1000" dirty="0" smtClean="0">
                <a:effectLst/>
              </a:rPr>
              <a:t>.</a:t>
            </a:r>
            <a:br>
              <a:rPr lang="en-US" altLang="ko-KR" sz="1000" dirty="0" smtClean="0">
                <a:effectLst/>
              </a:rPr>
            </a:br>
            <a:r>
              <a:rPr lang="ko-KR" altLang="en-US" sz="1000" dirty="0" smtClean="0">
                <a:effectLst/>
              </a:rPr>
              <a:t>여러 성분을 동시에 인덱싱해서 벡터의 일부를 추출해 부분 벡터를 만드는 것도 가능하다</a:t>
            </a:r>
            <a:r>
              <a:rPr lang="en-US" altLang="ko-KR" sz="1000" dirty="0" smtClean="0">
                <a:effectLst/>
              </a:rPr>
              <a:t>.</a:t>
            </a:r>
          </a:p>
          <a:p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 smtClean="0">
                <a:effectLst/>
              </a:rPr>
              <a:t>벡터의 성분은 숫자로 된 인덱스 대신 이름을 가질 수 있다</a:t>
            </a:r>
            <a:r>
              <a:rPr lang="en-US" altLang="ko-KR" sz="1000" dirty="0" smtClean="0">
                <a:effectLst/>
              </a:rPr>
              <a:t>.</a:t>
            </a:r>
          </a:p>
          <a:p>
            <a:endParaRPr lang="en-US" altLang="ko-KR" sz="1000" dirty="0"/>
          </a:p>
          <a:p>
            <a:endParaRPr lang="en-US" altLang="ko-KR" sz="1000" dirty="0">
              <a:effectLst/>
            </a:endParaRPr>
          </a:p>
          <a:p>
            <a:endParaRPr lang="en-US" altLang="ko-KR" sz="1000" dirty="0" smtClean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5697F-4F22-43B7-858C-52327A922326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2670" y="5241110"/>
            <a:ext cx="4536630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x &lt;- c(1, 2.5, 3.2)		 # double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y &lt;- c(1L, 2L, 3L) 		 # integer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z &lt;- c("KTX", "Saemaul", "Mugunghwa") 	 # string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v &lt;- c(TRUE, FALSE, FALSE, TRUE) 	 #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logical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2670" y="6622576"/>
            <a:ext cx="4536630" cy="4001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x[3] 	# x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의 세 번째 성분 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x[c(1,3)] 	# x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의 첫 번째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세 번째 성분을 추출한 부분 벡터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2670" y="7382736"/>
            <a:ext cx="4536630" cy="86177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 &lt;- c(5, 3, 2)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names(fruit) &lt;- c("apple", "orange", "peach")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fruit[c("apple", "peach")]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 &lt;- setNames(c(5, 3, 2), c("apple", "orange", "peach"))</a:t>
            </a:r>
          </a:p>
        </p:txBody>
      </p:sp>
    </p:spTree>
    <p:extLst>
      <p:ext uri="{BB962C8B-B14F-4D97-AF65-F5344CB8AC3E}">
        <p14:creationId xmlns:p14="http://schemas.microsoft.com/office/powerpoint/2010/main" val="17527213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5697F-4F22-43B7-858C-52327A922326}" type="slidenum">
              <a:rPr lang="ko-KR" altLang="en-US" smtClean="0"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1531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59640" y="4343400"/>
            <a:ext cx="4968690" cy="4114800"/>
          </a:xfrm>
          <a:ln w="3175">
            <a:solidFill>
              <a:schemeClr val="tx1"/>
            </a:solidFill>
          </a:ln>
        </p:spPr>
        <p:txBody>
          <a:bodyPr/>
          <a:lstStyle/>
          <a:p>
            <a:r>
              <a:rPr lang="en-US" altLang="ko-KR" sz="1000" dirty="0" smtClean="0"/>
              <a:t>※ </a:t>
            </a:r>
            <a:r>
              <a:rPr lang="ko-KR" altLang="en-US" sz="1000" dirty="0" smtClean="0"/>
              <a:t>프로그램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코드 및 해설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은 슬라이드 노트에 표현한다</a:t>
            </a:r>
            <a:r>
              <a:rPr lang="en-US" altLang="ko-KR" sz="1000" dirty="0" smtClean="0"/>
              <a:t>. </a:t>
            </a:r>
          </a:p>
          <a:p>
            <a:r>
              <a:rPr lang="en-US" altLang="ko-KR" sz="1000" dirty="0" smtClean="0"/>
              <a:t>1,.1 </a:t>
            </a:r>
            <a:r>
              <a:rPr lang="ko-KR" altLang="en-US" sz="1000" dirty="0" smtClean="0"/>
              <a:t>벡터</a:t>
            </a:r>
            <a:r>
              <a:rPr lang="en-US" altLang="ko-KR" sz="1000" dirty="0" smtClean="0"/>
              <a:t>(Vector)</a:t>
            </a:r>
          </a:p>
          <a:p>
            <a:endParaRPr lang="en-US" altLang="ko-KR" sz="1000" dirty="0" smtClean="0"/>
          </a:p>
          <a:p>
            <a:r>
              <a:rPr lang="ko-KR" altLang="en-US" sz="1000" dirty="0" smtClean="0">
                <a:effectLst/>
              </a:rPr>
              <a:t>벡터를 구성하는 모든 성분은 같은 타입이어야 한다</a:t>
            </a:r>
            <a:r>
              <a:rPr lang="en-US" altLang="ko-KR" sz="1000" dirty="0" smtClean="0">
                <a:effectLst/>
              </a:rPr>
              <a:t>.</a:t>
            </a:r>
            <a:br>
              <a:rPr lang="en-US" altLang="ko-KR" sz="1000" dirty="0" smtClean="0">
                <a:effectLst/>
              </a:rPr>
            </a:br>
            <a:r>
              <a:rPr lang="ko-KR" altLang="en-US" sz="1000" dirty="0" smtClean="0">
                <a:effectLst/>
              </a:rPr>
              <a:t>실수</a:t>
            </a:r>
            <a:r>
              <a:rPr lang="en-US" altLang="ko-KR" sz="1000" dirty="0" smtClean="0">
                <a:effectLst/>
              </a:rPr>
              <a:t>(double), </a:t>
            </a:r>
            <a:r>
              <a:rPr lang="ko-KR" altLang="en-US" sz="1000" dirty="0" smtClean="0">
                <a:effectLst/>
              </a:rPr>
              <a:t>정수</a:t>
            </a:r>
            <a:r>
              <a:rPr lang="en-US" altLang="ko-KR" sz="1000" dirty="0" smtClean="0">
                <a:effectLst/>
              </a:rPr>
              <a:t>(integer), </a:t>
            </a:r>
            <a:r>
              <a:rPr lang="ko-KR" altLang="en-US" sz="1000" dirty="0" smtClean="0">
                <a:effectLst/>
              </a:rPr>
              <a:t>문자열</a:t>
            </a:r>
            <a:r>
              <a:rPr lang="en-US" altLang="ko-KR" sz="1000" dirty="0" smtClean="0">
                <a:effectLst/>
              </a:rPr>
              <a:t>(string), </a:t>
            </a:r>
            <a:r>
              <a:rPr lang="ko-KR" altLang="en-US" sz="1000" dirty="0" smtClean="0">
                <a:effectLst/>
              </a:rPr>
              <a:t>논리값</a:t>
            </a:r>
            <a:r>
              <a:rPr lang="en-US" altLang="ko-KR" sz="1000" dirty="0" smtClean="0">
                <a:effectLst/>
              </a:rPr>
              <a:t>(logical) </a:t>
            </a:r>
            <a:r>
              <a:rPr lang="ko-KR" altLang="en-US" sz="1000" dirty="0" smtClean="0">
                <a:effectLst/>
              </a:rPr>
              <a:t>등으로 구성할 수 있다</a:t>
            </a:r>
            <a:r>
              <a:rPr lang="en-US" altLang="ko-KR" sz="1000" dirty="0" smtClean="0">
                <a:effectLst/>
              </a:rPr>
              <a:t>. </a:t>
            </a:r>
          </a:p>
          <a:p>
            <a:endParaRPr lang="en-US" altLang="ko-KR" sz="1000" dirty="0" smtClean="0">
              <a:effectLst/>
            </a:endParaRPr>
          </a:p>
          <a:p>
            <a:endParaRPr lang="en-US" altLang="ko-KR" sz="1000" dirty="0" smtClean="0">
              <a:effectLst/>
            </a:endParaRPr>
          </a:p>
          <a:p>
            <a:endParaRPr lang="en-US" altLang="ko-KR" sz="1000" dirty="0" smtClean="0">
              <a:effectLst/>
            </a:endParaRPr>
          </a:p>
          <a:p>
            <a:endParaRPr lang="en-US" altLang="ko-KR" sz="1000" dirty="0"/>
          </a:p>
          <a:p>
            <a:endParaRPr lang="en-US" altLang="ko-KR" sz="1000" dirty="0" smtClean="0">
              <a:effectLst/>
            </a:endParaRPr>
          </a:p>
          <a:p>
            <a:endParaRPr lang="en-US" altLang="ko-KR" sz="1000" dirty="0">
              <a:effectLst/>
            </a:endParaRPr>
          </a:p>
          <a:p>
            <a:r>
              <a:rPr lang="ko-KR" altLang="en-US" sz="1000" dirty="0" smtClean="0">
                <a:effectLst/>
              </a:rPr>
              <a:t>벡터의 각 성분은 위치에 따라 인덱싱한다</a:t>
            </a:r>
            <a:r>
              <a:rPr lang="en-US" altLang="ko-KR" sz="1000" dirty="0" smtClean="0">
                <a:effectLst/>
              </a:rPr>
              <a:t>.R</a:t>
            </a:r>
            <a:r>
              <a:rPr lang="ko-KR" altLang="en-US" sz="1000" dirty="0" smtClean="0">
                <a:effectLst/>
              </a:rPr>
              <a:t>에서 인덱싱은 </a:t>
            </a:r>
            <a:r>
              <a:rPr lang="en-US" altLang="ko-KR" sz="1000" dirty="0" smtClean="0">
                <a:effectLst/>
              </a:rPr>
              <a:t>[]</a:t>
            </a:r>
            <a:r>
              <a:rPr lang="ko-KR" altLang="en-US" sz="1000" dirty="0" smtClean="0">
                <a:effectLst/>
              </a:rPr>
              <a:t>를 이용한다</a:t>
            </a:r>
            <a:r>
              <a:rPr lang="en-US" altLang="ko-KR" sz="1000" dirty="0" smtClean="0">
                <a:effectLst/>
              </a:rPr>
              <a:t>.</a:t>
            </a:r>
            <a:br>
              <a:rPr lang="en-US" altLang="ko-KR" sz="1000" dirty="0" smtClean="0">
                <a:effectLst/>
              </a:rPr>
            </a:br>
            <a:r>
              <a:rPr lang="ko-KR" altLang="en-US" sz="1000" dirty="0" smtClean="0">
                <a:effectLst/>
              </a:rPr>
              <a:t>여러 성분을 동시에 인덱싱해서 벡터의 일부를 추출해 부분 벡터를 만드는 것도 가능하다</a:t>
            </a:r>
            <a:r>
              <a:rPr lang="en-US" altLang="ko-KR" sz="1000" dirty="0" smtClean="0">
                <a:effectLst/>
              </a:rPr>
              <a:t>.</a:t>
            </a:r>
          </a:p>
          <a:p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 smtClean="0">
                <a:effectLst/>
              </a:rPr>
              <a:t>벡터의 성분은 숫자로 된 인덱스 대신 이름을 가질 수 있다</a:t>
            </a:r>
            <a:r>
              <a:rPr lang="en-US" altLang="ko-KR" sz="1000" dirty="0" smtClean="0">
                <a:effectLst/>
              </a:rPr>
              <a:t>.</a:t>
            </a:r>
          </a:p>
          <a:p>
            <a:endParaRPr lang="en-US" altLang="ko-KR" sz="1000" dirty="0"/>
          </a:p>
          <a:p>
            <a:endParaRPr lang="en-US" altLang="ko-KR" sz="1000" dirty="0">
              <a:effectLst/>
            </a:endParaRPr>
          </a:p>
          <a:p>
            <a:endParaRPr lang="en-US" altLang="ko-KR" sz="1000" dirty="0" smtClean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5697F-4F22-43B7-858C-52327A922326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2670" y="5241110"/>
            <a:ext cx="4536630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x &lt;- c(1, 2.5, 3.2)		 # double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y &lt;- c(1L, 2L, 3L) 		 # integer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z &lt;- c("KTX", "Saemaul", "Mugunghwa") 	 # string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v &lt;- c(TRUE, FALSE, FALSE, TRUE) 	 #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logical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2670" y="6622576"/>
            <a:ext cx="4536630" cy="4001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x[3] 	# x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의 세 번째 성분 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x[c(1,3)] 	# x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의 첫 번째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세 번째 성분을 추출한 부분 벡터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2670" y="7382736"/>
            <a:ext cx="4536630" cy="86177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 &lt;- c(5, 3, 2)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names(fruit) &lt;- c("apple", "orange", "peach")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fruit[c("apple", "peach")]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 &lt;- setNames(c(5, 3, 2), c("apple", "orange", "peach"))</a:t>
            </a:r>
          </a:p>
        </p:txBody>
      </p:sp>
    </p:spTree>
    <p:extLst>
      <p:ext uri="{BB962C8B-B14F-4D97-AF65-F5344CB8AC3E}">
        <p14:creationId xmlns:p14="http://schemas.microsoft.com/office/powerpoint/2010/main" val="2497335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59640" y="4343400"/>
            <a:ext cx="4968690" cy="4114800"/>
          </a:xfrm>
          <a:ln w="3175">
            <a:solidFill>
              <a:schemeClr val="tx1"/>
            </a:solidFill>
          </a:ln>
        </p:spPr>
        <p:txBody>
          <a:bodyPr/>
          <a:lstStyle/>
          <a:p>
            <a:r>
              <a:rPr lang="en-US" altLang="ko-KR" sz="1000" dirty="0" smtClean="0"/>
              <a:t>※ </a:t>
            </a:r>
            <a:r>
              <a:rPr lang="ko-KR" altLang="en-US" sz="1000" dirty="0" smtClean="0"/>
              <a:t>프로그램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코드 및 해설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은 슬라이드 노트에 표현한다</a:t>
            </a:r>
            <a:r>
              <a:rPr lang="en-US" altLang="ko-KR" sz="1000" dirty="0" smtClean="0"/>
              <a:t>. </a:t>
            </a:r>
          </a:p>
          <a:p>
            <a:r>
              <a:rPr lang="en-US" altLang="ko-KR" sz="1000" dirty="0" smtClean="0"/>
              <a:t>1,.1 </a:t>
            </a:r>
            <a:r>
              <a:rPr lang="ko-KR" altLang="en-US" sz="1000" dirty="0" smtClean="0"/>
              <a:t>벡터</a:t>
            </a:r>
            <a:r>
              <a:rPr lang="en-US" altLang="ko-KR" sz="1000" dirty="0" smtClean="0"/>
              <a:t>(Vector)</a:t>
            </a:r>
          </a:p>
          <a:p>
            <a:endParaRPr lang="en-US" altLang="ko-KR" sz="1000" dirty="0" smtClean="0"/>
          </a:p>
          <a:p>
            <a:r>
              <a:rPr lang="ko-KR" altLang="en-US" sz="1000" dirty="0" smtClean="0">
                <a:effectLst/>
              </a:rPr>
              <a:t>벡터를 구성하는 모든 성분은 같은 타입이어야 한다</a:t>
            </a:r>
            <a:r>
              <a:rPr lang="en-US" altLang="ko-KR" sz="1000" dirty="0" smtClean="0">
                <a:effectLst/>
              </a:rPr>
              <a:t>.</a:t>
            </a:r>
            <a:br>
              <a:rPr lang="en-US" altLang="ko-KR" sz="1000" dirty="0" smtClean="0">
                <a:effectLst/>
              </a:rPr>
            </a:br>
            <a:r>
              <a:rPr lang="ko-KR" altLang="en-US" sz="1000" dirty="0" smtClean="0">
                <a:effectLst/>
              </a:rPr>
              <a:t>실수</a:t>
            </a:r>
            <a:r>
              <a:rPr lang="en-US" altLang="ko-KR" sz="1000" dirty="0" smtClean="0">
                <a:effectLst/>
              </a:rPr>
              <a:t>(double), </a:t>
            </a:r>
            <a:r>
              <a:rPr lang="ko-KR" altLang="en-US" sz="1000" dirty="0" smtClean="0">
                <a:effectLst/>
              </a:rPr>
              <a:t>정수</a:t>
            </a:r>
            <a:r>
              <a:rPr lang="en-US" altLang="ko-KR" sz="1000" dirty="0" smtClean="0">
                <a:effectLst/>
              </a:rPr>
              <a:t>(integer), </a:t>
            </a:r>
            <a:r>
              <a:rPr lang="ko-KR" altLang="en-US" sz="1000" dirty="0" smtClean="0">
                <a:effectLst/>
              </a:rPr>
              <a:t>문자열</a:t>
            </a:r>
            <a:r>
              <a:rPr lang="en-US" altLang="ko-KR" sz="1000" dirty="0" smtClean="0">
                <a:effectLst/>
              </a:rPr>
              <a:t>(string), </a:t>
            </a:r>
            <a:r>
              <a:rPr lang="ko-KR" altLang="en-US" sz="1000" dirty="0" smtClean="0">
                <a:effectLst/>
              </a:rPr>
              <a:t>논리값</a:t>
            </a:r>
            <a:r>
              <a:rPr lang="en-US" altLang="ko-KR" sz="1000" dirty="0" smtClean="0">
                <a:effectLst/>
              </a:rPr>
              <a:t>(logical) </a:t>
            </a:r>
            <a:r>
              <a:rPr lang="ko-KR" altLang="en-US" sz="1000" dirty="0" smtClean="0">
                <a:effectLst/>
              </a:rPr>
              <a:t>등으로 구성할 수 있다</a:t>
            </a:r>
            <a:r>
              <a:rPr lang="en-US" altLang="ko-KR" sz="1000" dirty="0" smtClean="0">
                <a:effectLst/>
              </a:rPr>
              <a:t>. </a:t>
            </a:r>
          </a:p>
          <a:p>
            <a:endParaRPr lang="en-US" altLang="ko-KR" sz="1000" dirty="0" smtClean="0">
              <a:effectLst/>
            </a:endParaRPr>
          </a:p>
          <a:p>
            <a:endParaRPr lang="en-US" altLang="ko-KR" sz="1000" dirty="0" smtClean="0">
              <a:effectLst/>
            </a:endParaRPr>
          </a:p>
          <a:p>
            <a:endParaRPr lang="en-US" altLang="ko-KR" sz="1000" dirty="0" smtClean="0">
              <a:effectLst/>
            </a:endParaRPr>
          </a:p>
          <a:p>
            <a:endParaRPr lang="en-US" altLang="ko-KR" sz="1000" dirty="0"/>
          </a:p>
          <a:p>
            <a:endParaRPr lang="en-US" altLang="ko-KR" sz="1000" dirty="0" smtClean="0">
              <a:effectLst/>
            </a:endParaRPr>
          </a:p>
          <a:p>
            <a:endParaRPr lang="en-US" altLang="ko-KR" sz="1000" dirty="0">
              <a:effectLst/>
            </a:endParaRPr>
          </a:p>
          <a:p>
            <a:r>
              <a:rPr lang="ko-KR" altLang="en-US" sz="1000" dirty="0" smtClean="0">
                <a:effectLst/>
              </a:rPr>
              <a:t>벡터의 각 성분은 위치에 따라 인덱싱한다</a:t>
            </a:r>
            <a:r>
              <a:rPr lang="en-US" altLang="ko-KR" sz="1000" dirty="0" smtClean="0">
                <a:effectLst/>
              </a:rPr>
              <a:t>.R</a:t>
            </a:r>
            <a:r>
              <a:rPr lang="ko-KR" altLang="en-US" sz="1000" dirty="0" smtClean="0">
                <a:effectLst/>
              </a:rPr>
              <a:t>에서 인덱싱은 </a:t>
            </a:r>
            <a:r>
              <a:rPr lang="en-US" altLang="ko-KR" sz="1000" dirty="0" smtClean="0">
                <a:effectLst/>
              </a:rPr>
              <a:t>[]</a:t>
            </a:r>
            <a:r>
              <a:rPr lang="ko-KR" altLang="en-US" sz="1000" dirty="0" smtClean="0">
                <a:effectLst/>
              </a:rPr>
              <a:t>를 이용한다</a:t>
            </a:r>
            <a:r>
              <a:rPr lang="en-US" altLang="ko-KR" sz="1000" dirty="0" smtClean="0">
                <a:effectLst/>
              </a:rPr>
              <a:t>.</a:t>
            </a:r>
            <a:br>
              <a:rPr lang="en-US" altLang="ko-KR" sz="1000" dirty="0" smtClean="0">
                <a:effectLst/>
              </a:rPr>
            </a:br>
            <a:r>
              <a:rPr lang="ko-KR" altLang="en-US" sz="1000" dirty="0" smtClean="0">
                <a:effectLst/>
              </a:rPr>
              <a:t>여러 성분을 동시에 인덱싱해서 벡터의 일부를 추출해 부분 벡터를 만드는 것도 가능하다</a:t>
            </a:r>
            <a:r>
              <a:rPr lang="en-US" altLang="ko-KR" sz="1000" dirty="0" smtClean="0">
                <a:effectLst/>
              </a:rPr>
              <a:t>.</a:t>
            </a:r>
          </a:p>
          <a:p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 smtClean="0">
                <a:effectLst/>
              </a:rPr>
              <a:t>벡터의 성분은 숫자로 된 인덱스 대신 이름을 가질 수 있다</a:t>
            </a:r>
            <a:r>
              <a:rPr lang="en-US" altLang="ko-KR" sz="1000" dirty="0" smtClean="0">
                <a:effectLst/>
              </a:rPr>
              <a:t>.</a:t>
            </a:r>
          </a:p>
          <a:p>
            <a:endParaRPr lang="en-US" altLang="ko-KR" sz="1000" dirty="0"/>
          </a:p>
          <a:p>
            <a:endParaRPr lang="en-US" altLang="ko-KR" sz="1000" dirty="0">
              <a:effectLst/>
            </a:endParaRPr>
          </a:p>
          <a:p>
            <a:endParaRPr lang="en-US" altLang="ko-KR" sz="1000" dirty="0" smtClean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5697F-4F22-43B7-858C-52327A922326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2670" y="5241110"/>
            <a:ext cx="4536630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x &lt;- c(1, 2.5, 3.2)		 # double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y &lt;- c(1L, 2L, 3L) 		 # integer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z &lt;- c("KTX", "Saemaul", "Mugunghwa") 	 # string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v &lt;- c(TRUE, FALSE, FALSE, TRUE) 	 #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logical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2670" y="6622576"/>
            <a:ext cx="4536630" cy="4001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x[3] 	# x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의 세 번째 성분 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x[c(1,3)] 	# x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의 첫 번째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세 번째 성분을 추출한 부분 벡터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2670" y="7382736"/>
            <a:ext cx="4536630" cy="86177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 &lt;- c(5, 3, 2)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names(fruit) &lt;- c("apple", "orange", "peach")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fruit[c("apple", "peach")]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 &lt;- setNames(c(5, 3, 2), c("apple", "orange", "peach"))</a:t>
            </a:r>
          </a:p>
        </p:txBody>
      </p:sp>
    </p:spTree>
    <p:extLst>
      <p:ext uri="{BB962C8B-B14F-4D97-AF65-F5344CB8AC3E}">
        <p14:creationId xmlns:p14="http://schemas.microsoft.com/office/powerpoint/2010/main" val="2631877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59640" y="4343400"/>
            <a:ext cx="4968690" cy="4114800"/>
          </a:xfrm>
          <a:ln w="3175">
            <a:solidFill>
              <a:schemeClr val="tx1"/>
            </a:solidFill>
          </a:ln>
        </p:spPr>
        <p:txBody>
          <a:bodyPr/>
          <a:lstStyle/>
          <a:p>
            <a:r>
              <a:rPr lang="en-US" altLang="ko-KR" sz="1000" dirty="0" smtClean="0"/>
              <a:t>※ </a:t>
            </a:r>
            <a:r>
              <a:rPr lang="ko-KR" altLang="en-US" sz="1000" dirty="0" smtClean="0"/>
              <a:t>프로그램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코드 및 해설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은 슬라이드 노트에 표현한다</a:t>
            </a:r>
            <a:r>
              <a:rPr lang="en-US" altLang="ko-KR" sz="1000" dirty="0" smtClean="0"/>
              <a:t>. </a:t>
            </a:r>
          </a:p>
          <a:p>
            <a:r>
              <a:rPr lang="en-US" altLang="ko-KR" sz="1000" dirty="0" smtClean="0"/>
              <a:t>1,.1 </a:t>
            </a:r>
            <a:r>
              <a:rPr lang="ko-KR" altLang="en-US" sz="1000" dirty="0" smtClean="0"/>
              <a:t>벡터</a:t>
            </a:r>
            <a:r>
              <a:rPr lang="en-US" altLang="ko-KR" sz="1000" dirty="0" smtClean="0"/>
              <a:t>(Vector)</a:t>
            </a:r>
          </a:p>
          <a:p>
            <a:endParaRPr lang="en-US" altLang="ko-KR" sz="1000" dirty="0" smtClean="0"/>
          </a:p>
          <a:p>
            <a:r>
              <a:rPr lang="ko-KR" altLang="en-US" sz="1000" dirty="0" smtClean="0">
                <a:effectLst/>
              </a:rPr>
              <a:t>벡터를 구성하는 모든 성분은 같은 타입이어야 한다</a:t>
            </a:r>
            <a:r>
              <a:rPr lang="en-US" altLang="ko-KR" sz="1000" dirty="0" smtClean="0">
                <a:effectLst/>
              </a:rPr>
              <a:t>.</a:t>
            </a:r>
            <a:br>
              <a:rPr lang="en-US" altLang="ko-KR" sz="1000" dirty="0" smtClean="0">
                <a:effectLst/>
              </a:rPr>
            </a:br>
            <a:r>
              <a:rPr lang="ko-KR" altLang="en-US" sz="1000" dirty="0" smtClean="0">
                <a:effectLst/>
              </a:rPr>
              <a:t>실수</a:t>
            </a:r>
            <a:r>
              <a:rPr lang="en-US" altLang="ko-KR" sz="1000" dirty="0" smtClean="0">
                <a:effectLst/>
              </a:rPr>
              <a:t>(double), </a:t>
            </a:r>
            <a:r>
              <a:rPr lang="ko-KR" altLang="en-US" sz="1000" dirty="0" smtClean="0">
                <a:effectLst/>
              </a:rPr>
              <a:t>정수</a:t>
            </a:r>
            <a:r>
              <a:rPr lang="en-US" altLang="ko-KR" sz="1000" dirty="0" smtClean="0">
                <a:effectLst/>
              </a:rPr>
              <a:t>(integer), </a:t>
            </a:r>
            <a:r>
              <a:rPr lang="ko-KR" altLang="en-US" sz="1000" dirty="0" smtClean="0">
                <a:effectLst/>
              </a:rPr>
              <a:t>문자열</a:t>
            </a:r>
            <a:r>
              <a:rPr lang="en-US" altLang="ko-KR" sz="1000" dirty="0" smtClean="0">
                <a:effectLst/>
              </a:rPr>
              <a:t>(string), </a:t>
            </a:r>
            <a:r>
              <a:rPr lang="ko-KR" altLang="en-US" sz="1000" dirty="0" smtClean="0">
                <a:effectLst/>
              </a:rPr>
              <a:t>논리값</a:t>
            </a:r>
            <a:r>
              <a:rPr lang="en-US" altLang="ko-KR" sz="1000" dirty="0" smtClean="0">
                <a:effectLst/>
              </a:rPr>
              <a:t>(logical) </a:t>
            </a:r>
            <a:r>
              <a:rPr lang="ko-KR" altLang="en-US" sz="1000" dirty="0" smtClean="0">
                <a:effectLst/>
              </a:rPr>
              <a:t>등으로 구성할 수 있다</a:t>
            </a:r>
            <a:r>
              <a:rPr lang="en-US" altLang="ko-KR" sz="1000" dirty="0" smtClean="0">
                <a:effectLst/>
              </a:rPr>
              <a:t>. </a:t>
            </a:r>
          </a:p>
          <a:p>
            <a:endParaRPr lang="en-US" altLang="ko-KR" sz="1000" dirty="0" smtClean="0">
              <a:effectLst/>
            </a:endParaRPr>
          </a:p>
          <a:p>
            <a:endParaRPr lang="en-US" altLang="ko-KR" sz="1000" dirty="0" smtClean="0">
              <a:effectLst/>
            </a:endParaRPr>
          </a:p>
          <a:p>
            <a:endParaRPr lang="en-US" altLang="ko-KR" sz="1000" dirty="0" smtClean="0">
              <a:effectLst/>
            </a:endParaRPr>
          </a:p>
          <a:p>
            <a:endParaRPr lang="en-US" altLang="ko-KR" sz="1000" dirty="0"/>
          </a:p>
          <a:p>
            <a:endParaRPr lang="en-US" altLang="ko-KR" sz="1000" dirty="0" smtClean="0">
              <a:effectLst/>
            </a:endParaRPr>
          </a:p>
          <a:p>
            <a:endParaRPr lang="en-US" altLang="ko-KR" sz="1000" dirty="0">
              <a:effectLst/>
            </a:endParaRPr>
          </a:p>
          <a:p>
            <a:r>
              <a:rPr lang="ko-KR" altLang="en-US" sz="1000" dirty="0" smtClean="0">
                <a:effectLst/>
              </a:rPr>
              <a:t>벡터의 각 성분은 위치에 따라 인덱싱한다</a:t>
            </a:r>
            <a:r>
              <a:rPr lang="en-US" altLang="ko-KR" sz="1000" dirty="0" smtClean="0">
                <a:effectLst/>
              </a:rPr>
              <a:t>.R</a:t>
            </a:r>
            <a:r>
              <a:rPr lang="ko-KR" altLang="en-US" sz="1000" dirty="0" smtClean="0">
                <a:effectLst/>
              </a:rPr>
              <a:t>에서 인덱싱은 </a:t>
            </a:r>
            <a:r>
              <a:rPr lang="en-US" altLang="ko-KR" sz="1000" dirty="0" smtClean="0">
                <a:effectLst/>
              </a:rPr>
              <a:t>[]</a:t>
            </a:r>
            <a:r>
              <a:rPr lang="ko-KR" altLang="en-US" sz="1000" dirty="0" smtClean="0">
                <a:effectLst/>
              </a:rPr>
              <a:t>를 이용한다</a:t>
            </a:r>
            <a:r>
              <a:rPr lang="en-US" altLang="ko-KR" sz="1000" dirty="0" smtClean="0">
                <a:effectLst/>
              </a:rPr>
              <a:t>.</a:t>
            </a:r>
            <a:br>
              <a:rPr lang="en-US" altLang="ko-KR" sz="1000" dirty="0" smtClean="0">
                <a:effectLst/>
              </a:rPr>
            </a:br>
            <a:r>
              <a:rPr lang="ko-KR" altLang="en-US" sz="1000" dirty="0" smtClean="0">
                <a:effectLst/>
              </a:rPr>
              <a:t>여러 성분을 동시에 인덱싱해서 벡터의 일부를 추출해 부분 벡터를 만드는 것도 가능하다</a:t>
            </a:r>
            <a:r>
              <a:rPr lang="en-US" altLang="ko-KR" sz="1000" dirty="0" smtClean="0">
                <a:effectLst/>
              </a:rPr>
              <a:t>.</a:t>
            </a:r>
          </a:p>
          <a:p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 smtClean="0">
                <a:effectLst/>
              </a:rPr>
              <a:t>벡터의 성분은 숫자로 된 인덱스 대신 이름을 가질 수 있다</a:t>
            </a:r>
            <a:r>
              <a:rPr lang="en-US" altLang="ko-KR" sz="1000" dirty="0" smtClean="0">
                <a:effectLst/>
              </a:rPr>
              <a:t>.</a:t>
            </a:r>
          </a:p>
          <a:p>
            <a:endParaRPr lang="en-US" altLang="ko-KR" sz="1000" dirty="0"/>
          </a:p>
          <a:p>
            <a:endParaRPr lang="en-US" altLang="ko-KR" sz="1000" dirty="0">
              <a:effectLst/>
            </a:endParaRPr>
          </a:p>
          <a:p>
            <a:endParaRPr lang="en-US" altLang="ko-KR" sz="1000" dirty="0" smtClean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5697F-4F22-43B7-858C-52327A922326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2670" y="5241110"/>
            <a:ext cx="4536630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x &lt;- c(1, 2.5, 3.2)		 # double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y &lt;- c(1L, 2L, 3L) 		 # integer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z &lt;- c("KTX", "Saemaul", "Mugunghwa") 	 # string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v &lt;- c(TRUE, FALSE, FALSE, TRUE) 	 #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logical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2670" y="6622576"/>
            <a:ext cx="4536630" cy="4001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x[3] 	# x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의 세 번째 성분 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x[c(1,3)] 	# x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의 첫 번째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세 번째 성분을 추출한 부분 벡터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2670" y="7382736"/>
            <a:ext cx="4536630" cy="86177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 &lt;- c(5, 3, 2)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names(fruit) &lt;- c("apple", "orange", "peach")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fruit[c("apple", "peach")]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 &lt;- setNames(c(5, 3, 2), c("apple", "orange", "peach"))</a:t>
            </a:r>
          </a:p>
        </p:txBody>
      </p:sp>
    </p:spTree>
    <p:extLst>
      <p:ext uri="{BB962C8B-B14F-4D97-AF65-F5344CB8AC3E}">
        <p14:creationId xmlns:p14="http://schemas.microsoft.com/office/powerpoint/2010/main" val="2437048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59640" y="4343400"/>
            <a:ext cx="4968690" cy="4114800"/>
          </a:xfrm>
          <a:ln w="3175">
            <a:solidFill>
              <a:schemeClr val="tx1"/>
            </a:solidFill>
          </a:ln>
        </p:spPr>
        <p:txBody>
          <a:bodyPr/>
          <a:lstStyle/>
          <a:p>
            <a:r>
              <a:rPr lang="en-US" altLang="ko-KR" sz="1000" dirty="0" smtClean="0"/>
              <a:t>※ </a:t>
            </a:r>
            <a:r>
              <a:rPr lang="ko-KR" altLang="en-US" sz="1000" dirty="0" smtClean="0"/>
              <a:t>프로그램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코드 및 해설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은 슬라이드 노트에 표현한다</a:t>
            </a:r>
            <a:r>
              <a:rPr lang="en-US" altLang="ko-KR" sz="1000" dirty="0" smtClean="0"/>
              <a:t>. </a:t>
            </a:r>
          </a:p>
          <a:p>
            <a:r>
              <a:rPr lang="en-US" altLang="ko-KR" sz="1000" dirty="0" smtClean="0"/>
              <a:t>1,.1 </a:t>
            </a:r>
            <a:r>
              <a:rPr lang="ko-KR" altLang="en-US" sz="1000" dirty="0" smtClean="0"/>
              <a:t>벡터</a:t>
            </a:r>
            <a:r>
              <a:rPr lang="en-US" altLang="ko-KR" sz="1000" dirty="0" smtClean="0"/>
              <a:t>(Vector)</a:t>
            </a:r>
          </a:p>
          <a:p>
            <a:endParaRPr lang="en-US" altLang="ko-KR" sz="1000" dirty="0" smtClean="0"/>
          </a:p>
          <a:p>
            <a:r>
              <a:rPr lang="ko-KR" altLang="en-US" sz="1000" dirty="0" smtClean="0">
                <a:effectLst/>
              </a:rPr>
              <a:t>벡터를 구성하는 모든 성분은 같은 타입이어야 한다</a:t>
            </a:r>
            <a:r>
              <a:rPr lang="en-US" altLang="ko-KR" sz="1000" dirty="0" smtClean="0">
                <a:effectLst/>
              </a:rPr>
              <a:t>.</a:t>
            </a:r>
            <a:br>
              <a:rPr lang="en-US" altLang="ko-KR" sz="1000" dirty="0" smtClean="0">
                <a:effectLst/>
              </a:rPr>
            </a:br>
            <a:r>
              <a:rPr lang="ko-KR" altLang="en-US" sz="1000" dirty="0" smtClean="0">
                <a:effectLst/>
              </a:rPr>
              <a:t>실수</a:t>
            </a:r>
            <a:r>
              <a:rPr lang="en-US" altLang="ko-KR" sz="1000" dirty="0" smtClean="0">
                <a:effectLst/>
              </a:rPr>
              <a:t>(double), </a:t>
            </a:r>
            <a:r>
              <a:rPr lang="ko-KR" altLang="en-US" sz="1000" dirty="0" smtClean="0">
                <a:effectLst/>
              </a:rPr>
              <a:t>정수</a:t>
            </a:r>
            <a:r>
              <a:rPr lang="en-US" altLang="ko-KR" sz="1000" dirty="0" smtClean="0">
                <a:effectLst/>
              </a:rPr>
              <a:t>(integer), </a:t>
            </a:r>
            <a:r>
              <a:rPr lang="ko-KR" altLang="en-US" sz="1000" dirty="0" smtClean="0">
                <a:effectLst/>
              </a:rPr>
              <a:t>문자열</a:t>
            </a:r>
            <a:r>
              <a:rPr lang="en-US" altLang="ko-KR" sz="1000" dirty="0" smtClean="0">
                <a:effectLst/>
              </a:rPr>
              <a:t>(string), </a:t>
            </a:r>
            <a:r>
              <a:rPr lang="ko-KR" altLang="en-US" sz="1000" dirty="0" smtClean="0">
                <a:effectLst/>
              </a:rPr>
              <a:t>논리값</a:t>
            </a:r>
            <a:r>
              <a:rPr lang="en-US" altLang="ko-KR" sz="1000" dirty="0" smtClean="0">
                <a:effectLst/>
              </a:rPr>
              <a:t>(logical) </a:t>
            </a:r>
            <a:r>
              <a:rPr lang="ko-KR" altLang="en-US" sz="1000" dirty="0" smtClean="0">
                <a:effectLst/>
              </a:rPr>
              <a:t>등으로 구성할 수 있다</a:t>
            </a:r>
            <a:r>
              <a:rPr lang="en-US" altLang="ko-KR" sz="1000" dirty="0" smtClean="0">
                <a:effectLst/>
              </a:rPr>
              <a:t>. </a:t>
            </a:r>
          </a:p>
          <a:p>
            <a:endParaRPr lang="en-US" altLang="ko-KR" sz="1000" dirty="0" smtClean="0">
              <a:effectLst/>
            </a:endParaRPr>
          </a:p>
          <a:p>
            <a:endParaRPr lang="en-US" altLang="ko-KR" sz="1000" dirty="0" smtClean="0">
              <a:effectLst/>
            </a:endParaRPr>
          </a:p>
          <a:p>
            <a:endParaRPr lang="en-US" altLang="ko-KR" sz="1000" dirty="0" smtClean="0">
              <a:effectLst/>
            </a:endParaRPr>
          </a:p>
          <a:p>
            <a:endParaRPr lang="en-US" altLang="ko-KR" sz="1000" dirty="0"/>
          </a:p>
          <a:p>
            <a:endParaRPr lang="en-US" altLang="ko-KR" sz="1000" dirty="0" smtClean="0">
              <a:effectLst/>
            </a:endParaRPr>
          </a:p>
          <a:p>
            <a:endParaRPr lang="en-US" altLang="ko-KR" sz="1000" dirty="0">
              <a:effectLst/>
            </a:endParaRPr>
          </a:p>
          <a:p>
            <a:r>
              <a:rPr lang="ko-KR" altLang="en-US" sz="1000" dirty="0" smtClean="0">
                <a:effectLst/>
              </a:rPr>
              <a:t>벡터의 각 성분은 위치에 따라 인덱싱한다</a:t>
            </a:r>
            <a:r>
              <a:rPr lang="en-US" altLang="ko-KR" sz="1000" dirty="0" smtClean="0">
                <a:effectLst/>
              </a:rPr>
              <a:t>.R</a:t>
            </a:r>
            <a:r>
              <a:rPr lang="ko-KR" altLang="en-US" sz="1000" dirty="0" smtClean="0">
                <a:effectLst/>
              </a:rPr>
              <a:t>에서 인덱싱은 </a:t>
            </a:r>
            <a:r>
              <a:rPr lang="en-US" altLang="ko-KR" sz="1000" dirty="0" smtClean="0">
                <a:effectLst/>
              </a:rPr>
              <a:t>[]</a:t>
            </a:r>
            <a:r>
              <a:rPr lang="ko-KR" altLang="en-US" sz="1000" dirty="0" smtClean="0">
                <a:effectLst/>
              </a:rPr>
              <a:t>를 이용한다</a:t>
            </a:r>
            <a:r>
              <a:rPr lang="en-US" altLang="ko-KR" sz="1000" dirty="0" smtClean="0">
                <a:effectLst/>
              </a:rPr>
              <a:t>.</a:t>
            </a:r>
            <a:br>
              <a:rPr lang="en-US" altLang="ko-KR" sz="1000" dirty="0" smtClean="0">
                <a:effectLst/>
              </a:rPr>
            </a:br>
            <a:r>
              <a:rPr lang="ko-KR" altLang="en-US" sz="1000" dirty="0" smtClean="0">
                <a:effectLst/>
              </a:rPr>
              <a:t>여러 성분을 동시에 인덱싱해서 벡터의 일부를 추출해 부분 벡터를 만드는 것도 가능하다</a:t>
            </a:r>
            <a:r>
              <a:rPr lang="en-US" altLang="ko-KR" sz="1000" dirty="0" smtClean="0">
                <a:effectLst/>
              </a:rPr>
              <a:t>.</a:t>
            </a:r>
          </a:p>
          <a:p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 smtClean="0">
                <a:effectLst/>
              </a:rPr>
              <a:t>벡터의 성분은 숫자로 된 인덱스 대신 이름을 가질 수 있다</a:t>
            </a:r>
            <a:r>
              <a:rPr lang="en-US" altLang="ko-KR" sz="1000" dirty="0" smtClean="0">
                <a:effectLst/>
              </a:rPr>
              <a:t>.</a:t>
            </a:r>
          </a:p>
          <a:p>
            <a:endParaRPr lang="en-US" altLang="ko-KR" sz="1000" dirty="0"/>
          </a:p>
          <a:p>
            <a:endParaRPr lang="en-US" altLang="ko-KR" sz="1000" dirty="0">
              <a:effectLst/>
            </a:endParaRPr>
          </a:p>
          <a:p>
            <a:endParaRPr lang="en-US" altLang="ko-KR" sz="1000" dirty="0" smtClean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5697F-4F22-43B7-858C-52327A922326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2670" y="5241110"/>
            <a:ext cx="4536630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x &lt;- c(1, 2.5, 3.2)		 # double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y &lt;- c(1L, 2L, 3L) 		 # integer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z &lt;- c("KTX", "Saemaul", "Mugunghwa") 	 # string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v &lt;- c(TRUE, FALSE, FALSE, TRUE) 	 #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logical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2670" y="6622576"/>
            <a:ext cx="4536630" cy="4001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x[3] 	# x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의 세 번째 성분 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x[c(1,3)] 	# x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의 첫 번째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세 번째 성분을 추출한 부분 벡터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2670" y="7382736"/>
            <a:ext cx="4536630" cy="86177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 &lt;- c(5, 3, 2)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names(fruit) &lt;- c("apple", "orange", "peach")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fruit[c("apple", "peach")]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 &lt;- setNames(c(5, 3, 2), c("apple", "orange", "peach"))</a:t>
            </a:r>
          </a:p>
        </p:txBody>
      </p:sp>
    </p:spTree>
    <p:extLst>
      <p:ext uri="{BB962C8B-B14F-4D97-AF65-F5344CB8AC3E}">
        <p14:creationId xmlns:p14="http://schemas.microsoft.com/office/powerpoint/2010/main" val="1091589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59640" y="4343400"/>
            <a:ext cx="4968690" cy="4114800"/>
          </a:xfrm>
          <a:ln w="3175">
            <a:solidFill>
              <a:schemeClr val="tx1"/>
            </a:solidFill>
          </a:ln>
        </p:spPr>
        <p:txBody>
          <a:bodyPr/>
          <a:lstStyle/>
          <a:p>
            <a:r>
              <a:rPr lang="en-US" altLang="ko-KR" sz="1000" dirty="0" smtClean="0"/>
              <a:t>※ </a:t>
            </a:r>
            <a:r>
              <a:rPr lang="ko-KR" altLang="en-US" sz="1000" dirty="0" smtClean="0"/>
              <a:t>프로그램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코드 및 해설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은 슬라이드 노트에 표현한다</a:t>
            </a:r>
            <a:r>
              <a:rPr lang="en-US" altLang="ko-KR" sz="1000" dirty="0" smtClean="0"/>
              <a:t>. </a:t>
            </a:r>
          </a:p>
          <a:p>
            <a:r>
              <a:rPr lang="en-US" altLang="ko-KR" sz="1000" dirty="0" smtClean="0"/>
              <a:t>1,.1 </a:t>
            </a:r>
            <a:r>
              <a:rPr lang="ko-KR" altLang="en-US" sz="1000" dirty="0" smtClean="0"/>
              <a:t>벡터</a:t>
            </a:r>
            <a:r>
              <a:rPr lang="en-US" altLang="ko-KR" sz="1000" dirty="0" smtClean="0"/>
              <a:t>(Vector)</a:t>
            </a:r>
          </a:p>
          <a:p>
            <a:endParaRPr lang="en-US" altLang="ko-KR" sz="1000" dirty="0" smtClean="0"/>
          </a:p>
          <a:p>
            <a:r>
              <a:rPr lang="ko-KR" altLang="en-US" sz="1000" dirty="0" smtClean="0">
                <a:effectLst/>
              </a:rPr>
              <a:t>벡터를 구성하는 모든 성분은 같은 타입이어야 한다</a:t>
            </a:r>
            <a:r>
              <a:rPr lang="en-US" altLang="ko-KR" sz="1000" dirty="0" smtClean="0">
                <a:effectLst/>
              </a:rPr>
              <a:t>.</a:t>
            </a:r>
            <a:br>
              <a:rPr lang="en-US" altLang="ko-KR" sz="1000" dirty="0" smtClean="0">
                <a:effectLst/>
              </a:rPr>
            </a:br>
            <a:r>
              <a:rPr lang="ko-KR" altLang="en-US" sz="1000" dirty="0" smtClean="0">
                <a:effectLst/>
              </a:rPr>
              <a:t>실수</a:t>
            </a:r>
            <a:r>
              <a:rPr lang="en-US" altLang="ko-KR" sz="1000" dirty="0" smtClean="0">
                <a:effectLst/>
              </a:rPr>
              <a:t>(double), </a:t>
            </a:r>
            <a:r>
              <a:rPr lang="ko-KR" altLang="en-US" sz="1000" dirty="0" smtClean="0">
                <a:effectLst/>
              </a:rPr>
              <a:t>정수</a:t>
            </a:r>
            <a:r>
              <a:rPr lang="en-US" altLang="ko-KR" sz="1000" dirty="0" smtClean="0">
                <a:effectLst/>
              </a:rPr>
              <a:t>(integer), </a:t>
            </a:r>
            <a:r>
              <a:rPr lang="ko-KR" altLang="en-US" sz="1000" dirty="0" smtClean="0">
                <a:effectLst/>
              </a:rPr>
              <a:t>문자열</a:t>
            </a:r>
            <a:r>
              <a:rPr lang="en-US" altLang="ko-KR" sz="1000" dirty="0" smtClean="0">
                <a:effectLst/>
              </a:rPr>
              <a:t>(string), </a:t>
            </a:r>
            <a:r>
              <a:rPr lang="ko-KR" altLang="en-US" sz="1000" dirty="0" smtClean="0">
                <a:effectLst/>
              </a:rPr>
              <a:t>논리값</a:t>
            </a:r>
            <a:r>
              <a:rPr lang="en-US" altLang="ko-KR" sz="1000" dirty="0" smtClean="0">
                <a:effectLst/>
              </a:rPr>
              <a:t>(logical) </a:t>
            </a:r>
            <a:r>
              <a:rPr lang="ko-KR" altLang="en-US" sz="1000" dirty="0" smtClean="0">
                <a:effectLst/>
              </a:rPr>
              <a:t>등으로 구성할 수 있다</a:t>
            </a:r>
            <a:r>
              <a:rPr lang="en-US" altLang="ko-KR" sz="1000" dirty="0" smtClean="0">
                <a:effectLst/>
              </a:rPr>
              <a:t>. </a:t>
            </a:r>
          </a:p>
          <a:p>
            <a:endParaRPr lang="en-US" altLang="ko-KR" sz="1000" dirty="0" smtClean="0">
              <a:effectLst/>
            </a:endParaRPr>
          </a:p>
          <a:p>
            <a:endParaRPr lang="en-US" altLang="ko-KR" sz="1000" dirty="0" smtClean="0">
              <a:effectLst/>
            </a:endParaRPr>
          </a:p>
          <a:p>
            <a:endParaRPr lang="en-US" altLang="ko-KR" sz="1000" dirty="0" smtClean="0">
              <a:effectLst/>
            </a:endParaRPr>
          </a:p>
          <a:p>
            <a:endParaRPr lang="en-US" altLang="ko-KR" sz="1000" dirty="0"/>
          </a:p>
          <a:p>
            <a:endParaRPr lang="en-US" altLang="ko-KR" sz="1000" dirty="0" smtClean="0">
              <a:effectLst/>
            </a:endParaRPr>
          </a:p>
          <a:p>
            <a:endParaRPr lang="en-US" altLang="ko-KR" sz="1000" dirty="0">
              <a:effectLst/>
            </a:endParaRPr>
          </a:p>
          <a:p>
            <a:r>
              <a:rPr lang="ko-KR" altLang="en-US" sz="1000" dirty="0" smtClean="0">
                <a:effectLst/>
              </a:rPr>
              <a:t>벡터의 각 성분은 위치에 따라 인덱싱한다</a:t>
            </a:r>
            <a:r>
              <a:rPr lang="en-US" altLang="ko-KR" sz="1000" dirty="0" smtClean="0">
                <a:effectLst/>
              </a:rPr>
              <a:t>.R</a:t>
            </a:r>
            <a:r>
              <a:rPr lang="ko-KR" altLang="en-US" sz="1000" dirty="0" smtClean="0">
                <a:effectLst/>
              </a:rPr>
              <a:t>에서 인덱싱은 </a:t>
            </a:r>
            <a:r>
              <a:rPr lang="en-US" altLang="ko-KR" sz="1000" dirty="0" smtClean="0">
                <a:effectLst/>
              </a:rPr>
              <a:t>[]</a:t>
            </a:r>
            <a:r>
              <a:rPr lang="ko-KR" altLang="en-US" sz="1000" dirty="0" smtClean="0">
                <a:effectLst/>
              </a:rPr>
              <a:t>를 이용한다</a:t>
            </a:r>
            <a:r>
              <a:rPr lang="en-US" altLang="ko-KR" sz="1000" dirty="0" smtClean="0">
                <a:effectLst/>
              </a:rPr>
              <a:t>.</a:t>
            </a:r>
            <a:br>
              <a:rPr lang="en-US" altLang="ko-KR" sz="1000" dirty="0" smtClean="0">
                <a:effectLst/>
              </a:rPr>
            </a:br>
            <a:r>
              <a:rPr lang="ko-KR" altLang="en-US" sz="1000" dirty="0" smtClean="0">
                <a:effectLst/>
              </a:rPr>
              <a:t>여러 성분을 동시에 인덱싱해서 벡터의 일부를 추출해 부분 벡터를 만드는 것도 가능하다</a:t>
            </a:r>
            <a:r>
              <a:rPr lang="en-US" altLang="ko-KR" sz="1000" dirty="0" smtClean="0">
                <a:effectLst/>
              </a:rPr>
              <a:t>.</a:t>
            </a:r>
          </a:p>
          <a:p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 smtClean="0">
                <a:effectLst/>
              </a:rPr>
              <a:t>벡터의 성분은 숫자로 된 인덱스 대신 이름을 가질 수 있다</a:t>
            </a:r>
            <a:r>
              <a:rPr lang="en-US" altLang="ko-KR" sz="1000" dirty="0" smtClean="0">
                <a:effectLst/>
              </a:rPr>
              <a:t>.</a:t>
            </a:r>
          </a:p>
          <a:p>
            <a:endParaRPr lang="en-US" altLang="ko-KR" sz="1000" dirty="0"/>
          </a:p>
          <a:p>
            <a:endParaRPr lang="en-US" altLang="ko-KR" sz="1000" dirty="0">
              <a:effectLst/>
            </a:endParaRPr>
          </a:p>
          <a:p>
            <a:endParaRPr lang="en-US" altLang="ko-KR" sz="1000" dirty="0" smtClean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5697F-4F22-43B7-858C-52327A922326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2670" y="5241110"/>
            <a:ext cx="4536630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x &lt;- c(1, 2.5, 3.2)		 # double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y &lt;- c(1L, 2L, 3L) 		 # integer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z &lt;- c("KTX", "Saemaul", "Mugunghwa") 	 # string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v &lt;- c(TRUE, FALSE, FALSE, TRUE) 	 #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logical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2670" y="6622576"/>
            <a:ext cx="4536630" cy="4001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x[3] 	# x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의 세 번째 성분 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x[c(1,3)] 	# x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의 첫 번째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세 번째 성분을 추출한 부분 벡터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2670" y="7382736"/>
            <a:ext cx="4536630" cy="86177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 &lt;- c(5, 3, 2)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names(fruit) &lt;- c("apple", "orange", "peach")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fruit[c("apple", "peach")]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 &lt;- setNames(c(5, 3, 2), c("apple", "orange", "peach"))</a:t>
            </a:r>
          </a:p>
        </p:txBody>
      </p:sp>
    </p:spTree>
    <p:extLst>
      <p:ext uri="{BB962C8B-B14F-4D97-AF65-F5344CB8AC3E}">
        <p14:creationId xmlns:p14="http://schemas.microsoft.com/office/powerpoint/2010/main" val="1129572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59640" y="4343400"/>
            <a:ext cx="4968690" cy="4114800"/>
          </a:xfrm>
          <a:ln w="3175">
            <a:solidFill>
              <a:schemeClr val="tx1"/>
            </a:solidFill>
          </a:ln>
        </p:spPr>
        <p:txBody>
          <a:bodyPr/>
          <a:lstStyle/>
          <a:p>
            <a:r>
              <a:rPr lang="en-US" altLang="ko-KR" sz="1000" dirty="0" smtClean="0"/>
              <a:t>※ </a:t>
            </a:r>
            <a:r>
              <a:rPr lang="ko-KR" altLang="en-US" sz="1000" dirty="0" smtClean="0"/>
              <a:t>프로그램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코드 및 해설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은 슬라이드 노트에 표현한다</a:t>
            </a:r>
            <a:r>
              <a:rPr lang="en-US" altLang="ko-KR" sz="1000" dirty="0" smtClean="0"/>
              <a:t>. </a:t>
            </a:r>
          </a:p>
          <a:p>
            <a:r>
              <a:rPr lang="en-US" altLang="ko-KR" sz="1000" dirty="0" smtClean="0"/>
              <a:t>1,.1 </a:t>
            </a:r>
            <a:r>
              <a:rPr lang="ko-KR" altLang="en-US" sz="1000" dirty="0" smtClean="0"/>
              <a:t>벡터</a:t>
            </a:r>
            <a:r>
              <a:rPr lang="en-US" altLang="ko-KR" sz="1000" dirty="0" smtClean="0"/>
              <a:t>(Vector)</a:t>
            </a:r>
          </a:p>
          <a:p>
            <a:endParaRPr lang="en-US" altLang="ko-KR" sz="1000" dirty="0" smtClean="0"/>
          </a:p>
          <a:p>
            <a:r>
              <a:rPr lang="ko-KR" altLang="en-US" sz="1000" dirty="0" smtClean="0">
                <a:effectLst/>
              </a:rPr>
              <a:t>벡터를 구성하는 모든 성분은 같은 타입이어야 한다</a:t>
            </a:r>
            <a:r>
              <a:rPr lang="en-US" altLang="ko-KR" sz="1000" dirty="0" smtClean="0">
                <a:effectLst/>
              </a:rPr>
              <a:t>.</a:t>
            </a:r>
            <a:br>
              <a:rPr lang="en-US" altLang="ko-KR" sz="1000" dirty="0" smtClean="0">
                <a:effectLst/>
              </a:rPr>
            </a:br>
            <a:r>
              <a:rPr lang="ko-KR" altLang="en-US" sz="1000" dirty="0" smtClean="0">
                <a:effectLst/>
              </a:rPr>
              <a:t>실수</a:t>
            </a:r>
            <a:r>
              <a:rPr lang="en-US" altLang="ko-KR" sz="1000" dirty="0" smtClean="0">
                <a:effectLst/>
              </a:rPr>
              <a:t>(double), </a:t>
            </a:r>
            <a:r>
              <a:rPr lang="ko-KR" altLang="en-US" sz="1000" dirty="0" smtClean="0">
                <a:effectLst/>
              </a:rPr>
              <a:t>정수</a:t>
            </a:r>
            <a:r>
              <a:rPr lang="en-US" altLang="ko-KR" sz="1000" dirty="0" smtClean="0">
                <a:effectLst/>
              </a:rPr>
              <a:t>(integer), </a:t>
            </a:r>
            <a:r>
              <a:rPr lang="ko-KR" altLang="en-US" sz="1000" dirty="0" smtClean="0">
                <a:effectLst/>
              </a:rPr>
              <a:t>문자열</a:t>
            </a:r>
            <a:r>
              <a:rPr lang="en-US" altLang="ko-KR" sz="1000" dirty="0" smtClean="0">
                <a:effectLst/>
              </a:rPr>
              <a:t>(string), </a:t>
            </a:r>
            <a:r>
              <a:rPr lang="ko-KR" altLang="en-US" sz="1000" dirty="0" smtClean="0">
                <a:effectLst/>
              </a:rPr>
              <a:t>논리값</a:t>
            </a:r>
            <a:r>
              <a:rPr lang="en-US" altLang="ko-KR" sz="1000" dirty="0" smtClean="0">
                <a:effectLst/>
              </a:rPr>
              <a:t>(logical) </a:t>
            </a:r>
            <a:r>
              <a:rPr lang="ko-KR" altLang="en-US" sz="1000" dirty="0" smtClean="0">
                <a:effectLst/>
              </a:rPr>
              <a:t>등으로 구성할 수 있다</a:t>
            </a:r>
            <a:r>
              <a:rPr lang="en-US" altLang="ko-KR" sz="1000" dirty="0" smtClean="0">
                <a:effectLst/>
              </a:rPr>
              <a:t>. </a:t>
            </a:r>
          </a:p>
          <a:p>
            <a:endParaRPr lang="en-US" altLang="ko-KR" sz="1000" dirty="0" smtClean="0">
              <a:effectLst/>
            </a:endParaRPr>
          </a:p>
          <a:p>
            <a:endParaRPr lang="en-US" altLang="ko-KR" sz="1000" dirty="0" smtClean="0">
              <a:effectLst/>
            </a:endParaRPr>
          </a:p>
          <a:p>
            <a:endParaRPr lang="en-US" altLang="ko-KR" sz="1000" dirty="0" smtClean="0">
              <a:effectLst/>
            </a:endParaRPr>
          </a:p>
          <a:p>
            <a:endParaRPr lang="en-US" altLang="ko-KR" sz="1000" dirty="0"/>
          </a:p>
          <a:p>
            <a:endParaRPr lang="en-US" altLang="ko-KR" sz="1000" dirty="0" smtClean="0">
              <a:effectLst/>
            </a:endParaRPr>
          </a:p>
          <a:p>
            <a:endParaRPr lang="en-US" altLang="ko-KR" sz="1000" dirty="0">
              <a:effectLst/>
            </a:endParaRPr>
          </a:p>
          <a:p>
            <a:r>
              <a:rPr lang="ko-KR" altLang="en-US" sz="1000" dirty="0" smtClean="0">
                <a:effectLst/>
              </a:rPr>
              <a:t>벡터의 각 성분은 위치에 따라 인덱싱한다</a:t>
            </a:r>
            <a:r>
              <a:rPr lang="en-US" altLang="ko-KR" sz="1000" dirty="0" smtClean="0">
                <a:effectLst/>
              </a:rPr>
              <a:t>.R</a:t>
            </a:r>
            <a:r>
              <a:rPr lang="ko-KR" altLang="en-US" sz="1000" dirty="0" smtClean="0">
                <a:effectLst/>
              </a:rPr>
              <a:t>에서 인덱싱은 </a:t>
            </a:r>
            <a:r>
              <a:rPr lang="en-US" altLang="ko-KR" sz="1000" dirty="0" smtClean="0">
                <a:effectLst/>
              </a:rPr>
              <a:t>[]</a:t>
            </a:r>
            <a:r>
              <a:rPr lang="ko-KR" altLang="en-US" sz="1000" dirty="0" smtClean="0">
                <a:effectLst/>
              </a:rPr>
              <a:t>를 이용한다</a:t>
            </a:r>
            <a:r>
              <a:rPr lang="en-US" altLang="ko-KR" sz="1000" dirty="0" smtClean="0">
                <a:effectLst/>
              </a:rPr>
              <a:t>.</a:t>
            </a:r>
            <a:br>
              <a:rPr lang="en-US" altLang="ko-KR" sz="1000" dirty="0" smtClean="0">
                <a:effectLst/>
              </a:rPr>
            </a:br>
            <a:r>
              <a:rPr lang="ko-KR" altLang="en-US" sz="1000" dirty="0" smtClean="0">
                <a:effectLst/>
              </a:rPr>
              <a:t>여러 성분을 동시에 인덱싱해서 벡터의 일부를 추출해 부분 벡터를 만드는 것도 가능하다</a:t>
            </a:r>
            <a:r>
              <a:rPr lang="en-US" altLang="ko-KR" sz="1000" dirty="0" smtClean="0">
                <a:effectLst/>
              </a:rPr>
              <a:t>.</a:t>
            </a:r>
          </a:p>
          <a:p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 smtClean="0">
                <a:effectLst/>
              </a:rPr>
              <a:t>벡터의 성분은 숫자로 된 인덱스 대신 이름을 가질 수 있다</a:t>
            </a:r>
            <a:r>
              <a:rPr lang="en-US" altLang="ko-KR" sz="1000" dirty="0" smtClean="0">
                <a:effectLst/>
              </a:rPr>
              <a:t>.</a:t>
            </a:r>
          </a:p>
          <a:p>
            <a:endParaRPr lang="en-US" altLang="ko-KR" sz="1000" dirty="0"/>
          </a:p>
          <a:p>
            <a:endParaRPr lang="en-US" altLang="ko-KR" sz="1000" dirty="0">
              <a:effectLst/>
            </a:endParaRPr>
          </a:p>
          <a:p>
            <a:endParaRPr lang="en-US" altLang="ko-KR" sz="1000" dirty="0" smtClean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5697F-4F22-43B7-858C-52327A922326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2670" y="5241110"/>
            <a:ext cx="4536630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x &lt;- c(1, 2.5, 3.2)		 # double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y &lt;- c(1L, 2L, 3L) 		 # integer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z &lt;- c("KTX", "Saemaul", "Mugunghwa") 	 # string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v &lt;- c(TRUE, FALSE, FALSE, TRUE) 	 # </a:t>
            </a:r>
            <a:r>
              <a:rPr lang="en-US" altLang="ko-KR" sz="1000" dirty="0" smtClean="0">
                <a:latin typeface="나눔고딕" pitchFamily="50" charset="-127"/>
                <a:ea typeface="나눔고딕" pitchFamily="50" charset="-127"/>
              </a:rPr>
              <a:t>logical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2670" y="6622576"/>
            <a:ext cx="4536630" cy="4001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x[3] 	# x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의 세 번째 성분 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x[c(1,3)] 	# x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의 첫 번째</a:t>
            </a:r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dirty="0">
                <a:latin typeface="나눔고딕" pitchFamily="50" charset="-127"/>
                <a:ea typeface="나눔고딕" pitchFamily="50" charset="-127"/>
              </a:rPr>
              <a:t>세 번째 성분을 추출한 부분 벡터</a:t>
            </a:r>
            <a:endParaRPr lang="en-US" altLang="ko-KR" sz="1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2670" y="7382736"/>
            <a:ext cx="4536630" cy="86177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 &lt;- c(5, 3, 2)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names(fruit) &lt;- c("apple", "orange", "peach")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fruit[c("apple", "peach")] </a:t>
            </a:r>
          </a:p>
          <a:p>
            <a:r>
              <a:rPr lang="en-US" altLang="ko-KR" sz="1000" dirty="0">
                <a:latin typeface="나눔고딕" pitchFamily="50" charset="-127"/>
                <a:ea typeface="나눔고딕" pitchFamily="50" charset="-127"/>
              </a:rPr>
              <a:t>fruit &lt;- setNames(c(5, 3, 2), c("apple", "orange", "peach"))</a:t>
            </a:r>
          </a:p>
        </p:txBody>
      </p:sp>
    </p:spTree>
    <p:extLst>
      <p:ext uri="{BB962C8B-B14F-4D97-AF65-F5344CB8AC3E}">
        <p14:creationId xmlns:p14="http://schemas.microsoft.com/office/powerpoint/2010/main" val="1129572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6" b="2466"/>
          <a:stretch/>
        </p:blipFill>
        <p:spPr bwMode="auto">
          <a:xfrm>
            <a:off x="-1364" y="247545"/>
            <a:ext cx="9907364" cy="6610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945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:\지나\01. 작업\2016. 04. 11_멀티캠퍼스 PPT_김희정\로고1-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70650" y="1793090"/>
            <a:ext cx="4699000" cy="469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D:\지나\01. 작업\2016. 04. 11_멀티캠퍼스 PPT_김희정\멀티로고-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430" y="5989012"/>
            <a:ext cx="1292225" cy="32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464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7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6526853"/>
            <a:ext cx="991076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"/>
          <a:stretch/>
        </p:blipFill>
        <p:spPr bwMode="auto">
          <a:xfrm>
            <a:off x="12779" y="0"/>
            <a:ext cx="9893222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6159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 descr="D:\지나\01. 작업\2016. 04. 11_멀티캠퍼스 PPT_김희정\로고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85" y="3754325"/>
            <a:ext cx="2560638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06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30"/>
          <a:stretch/>
        </p:blipFill>
        <p:spPr bwMode="auto">
          <a:xfrm>
            <a:off x="-17565" y="0"/>
            <a:ext cx="991552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 descr="C:\Users\Administrator\Desktop\1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2"/>
          <a:stretch/>
        </p:blipFill>
        <p:spPr bwMode="auto">
          <a:xfrm>
            <a:off x="-17565" y="0"/>
            <a:ext cx="9923565" cy="395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4196916" y="692696"/>
            <a:ext cx="123623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0" spc="-150" dirty="0">
                <a:latin typeface="KoPub돋움체 Bold" pitchFamily="18" charset="-127"/>
                <a:ea typeface="KoPub돋움체 Bold" pitchFamily="18" charset="-127"/>
                <a:cs typeface="Arial" panose="020B0604020202020204" pitchFamily="34" charset="0"/>
              </a:rPr>
              <a:t>목</a:t>
            </a:r>
            <a:r>
              <a:rPr kumimoji="1" lang="ko-KR" altLang="en-US" sz="3000" b="0" spc="-150" dirty="0">
                <a:latin typeface="KoPub돋움체 Bold" pitchFamily="18" charset="-127"/>
                <a:ea typeface="KoPub돋움체 Bold" pitchFamily="18" charset="-127"/>
                <a:cs typeface="Arial" panose="020B0604020202020204" pitchFamily="34" charset="0"/>
              </a:rPr>
              <a:t> </a:t>
            </a:r>
            <a:r>
              <a:rPr kumimoji="1" lang="ko-KR" altLang="en-US" sz="3000" b="0" spc="-150" dirty="0" smtClean="0">
                <a:latin typeface="KoPub돋움체 Bold" pitchFamily="18" charset="-127"/>
                <a:ea typeface="KoPub돋움체 Bold" pitchFamily="18" charset="-127"/>
                <a:cs typeface="Arial" panose="020B0604020202020204" pitchFamily="34" charset="0"/>
              </a:rPr>
              <a:t> </a:t>
            </a:r>
            <a:r>
              <a:rPr kumimoji="1" lang="ko-KR" altLang="en-US" sz="4000" b="0" spc="-150" dirty="0" smtClean="0">
                <a:latin typeface="KoPub돋움체 Bold" pitchFamily="18" charset="-127"/>
                <a:ea typeface="KoPub돋움체 Bold" pitchFamily="18" charset="-127"/>
                <a:cs typeface="Arial" panose="020B0604020202020204" pitchFamily="34" charset="0"/>
              </a:rPr>
              <a:t>차</a:t>
            </a:r>
            <a:endParaRPr kumimoji="1" lang="en-US" altLang="ko-KR" sz="4000" b="0" spc="-150" dirty="0" smtClean="0">
              <a:latin typeface="KoPub돋움체 Bold" pitchFamily="18" charset="-127"/>
              <a:ea typeface="KoPub돋움체 Bold" pitchFamily="18" charset="-127"/>
              <a:cs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42925" algn="l"/>
              </a:tabLst>
            </a:pPr>
            <a:r>
              <a:rPr kumimoji="1"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KoPub돋움체 Bold" pitchFamily="18" charset="-127"/>
                <a:ea typeface="KoPub돋움체 Bold" pitchFamily="18" charset="-127"/>
                <a:cs typeface="Arial" panose="020B0604020202020204" pitchFamily="34" charset="0"/>
              </a:rPr>
              <a:t>INDEX</a:t>
            </a:r>
            <a:endParaRPr kumimoji="1" lang="en-US" altLang="ko-KR" sz="2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KoPub돋움체 Bold" pitchFamily="18" charset="-127"/>
              <a:ea typeface="KoPub돋움체 Bold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202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 descr="D:\지나\01. 작업\2016. 04. 11_멀티캠퍼스 PPT_김희정\로고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85" y="3754325"/>
            <a:ext cx="2560638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043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 descr="D:\지나\01. 작업\2016. 04. 11_멀티캠퍼스 PPT_김희정\로고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90" y="3728615"/>
            <a:ext cx="2566988" cy="256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043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0" y="-9525"/>
            <a:ext cx="9915525" cy="6877565"/>
            <a:chOff x="0" y="-9525"/>
            <a:chExt cx="9915525" cy="6877565"/>
          </a:xfrm>
        </p:grpSpPr>
        <p:pic>
          <p:nvPicPr>
            <p:cNvPr id="4099" name="Picture 3"/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57"/>
            <a:stretch/>
          </p:blipFill>
          <p:spPr bwMode="auto">
            <a:xfrm>
              <a:off x="6026" y="-9525"/>
              <a:ext cx="9899974" cy="2124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0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382265"/>
              <a:ext cx="9915525" cy="485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8525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4312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D:\지나\01. 작업\2016. 04. 11_멀티캠퍼스 PPT_김희정\멀티로고-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430" y="5989012"/>
            <a:ext cx="1292225" cy="32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지나\01. 작업\2016. 04. 11_멀티캠퍼스 PPT_김희정\로고2-2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8" b="1482"/>
          <a:stretch/>
        </p:blipFill>
        <p:spPr bwMode="auto">
          <a:xfrm>
            <a:off x="0" y="2564880"/>
            <a:ext cx="3776330" cy="429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464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7358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0" r:id="rId2"/>
    <p:sldLayoutId id="2147483681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7954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7" r:id="rId2"/>
    <p:sldLayoutId id="2147483668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0" y="-9525"/>
            <a:ext cx="9915525" cy="6877565"/>
            <a:chOff x="0" y="-9525"/>
            <a:chExt cx="9915525" cy="6877565"/>
          </a:xfrm>
        </p:grpSpPr>
        <p:pic>
          <p:nvPicPr>
            <p:cNvPr id="4" name="Picture 3"/>
            <p:cNvPicPr>
              <a:picLocks noChangeAspect="1" noChangeArrowheads="1"/>
            </p:cNvPicPr>
            <p:nvPr userDrawn="1"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57"/>
            <a:stretch/>
          </p:blipFill>
          <p:spPr bwMode="auto">
            <a:xfrm>
              <a:off x="6026" y="-9525"/>
              <a:ext cx="9899974" cy="2124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4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382265"/>
              <a:ext cx="9915525" cy="485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99682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2" r:id="rId2"/>
    <p:sldLayoutId id="2147483675" r:id="rId3"/>
    <p:sldLayoutId id="2147483676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23.jpeg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4981" y="645062"/>
            <a:ext cx="89360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fontAlgn="base">
              <a:spcBef>
                <a:spcPct val="0"/>
              </a:spcBef>
              <a:spcAft>
                <a:spcPct val="0"/>
              </a:spcAft>
              <a:defRPr kumimoji="1" sz="5400" b="1" spc="-1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sz="4000" spc="-300" dirty="0">
                <a:ea typeface="맑은 고딕" panose="020B0503020000020004" pitchFamily="50" charset="-127"/>
              </a:rPr>
              <a:t>금융기관 </a:t>
            </a:r>
            <a:r>
              <a:rPr lang="ko-KR" altLang="en-US" sz="4000" spc="-300" dirty="0" smtClean="0">
                <a:ea typeface="맑은 고딕" panose="020B0503020000020004" pitchFamily="50" charset="-127"/>
              </a:rPr>
              <a:t>신용평가업무를 </a:t>
            </a:r>
            <a:r>
              <a:rPr lang="ko-KR" altLang="en-US" sz="4000" spc="-300" dirty="0">
                <a:ea typeface="맑은 고딕" panose="020B0503020000020004" pitchFamily="50" charset="-127"/>
              </a:rPr>
              <a:t>위한 </a:t>
            </a:r>
            <a:endParaRPr lang="en-US" altLang="ko-KR" sz="4000" spc="-300" dirty="0">
              <a:ea typeface="맑은 고딕" panose="020B0503020000020004" pitchFamily="50" charset="-127"/>
            </a:endParaRPr>
          </a:p>
          <a:p>
            <a:r>
              <a:rPr lang="ko-KR" altLang="en-US" sz="4000" spc="-300" dirty="0" err="1">
                <a:ea typeface="맑은 고딕" panose="020B0503020000020004" pitchFamily="50" charset="-127"/>
              </a:rPr>
              <a:t>빅데이터의</a:t>
            </a:r>
            <a:r>
              <a:rPr lang="ko-KR" altLang="en-US" sz="4000" spc="-300" dirty="0">
                <a:ea typeface="맑은 고딕" panose="020B0503020000020004" pitchFamily="50" charset="-127"/>
              </a:rPr>
              <a:t> 활용</a:t>
            </a:r>
            <a:endParaRPr lang="en-US" altLang="ko-KR" sz="4000" spc="-300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35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5"/>
          <p:cNvSpPr txBox="1"/>
          <p:nvPr/>
        </p:nvSpPr>
        <p:spPr>
          <a:xfrm>
            <a:off x="553466" y="1881188"/>
            <a:ext cx="8936038" cy="10233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>
            <a:defPPr>
              <a:defRPr lang="ko-KR"/>
            </a:defPPr>
            <a:lvl1pPr marL="160338" indent="-160338" fontAlgn="base" latinLnBrk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defRPr kumimoji="1" sz="1400" spc="-70"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1pPr>
          </a:lstStyle>
          <a:p>
            <a:pPr algn="just"/>
            <a:r>
              <a:rPr lang="ko-KR" altLang="ko-KR" dirty="0">
                <a:latin typeface="+mn-ea"/>
              </a:rPr>
              <a:t>학습과정</a:t>
            </a:r>
            <a:r>
              <a:rPr lang="en-US" altLang="ko-KR" dirty="0">
                <a:latin typeface="+mn-ea"/>
              </a:rPr>
              <a:t>(Learning process)</a:t>
            </a:r>
            <a:r>
              <a:rPr lang="ko-KR" altLang="en-US" dirty="0">
                <a:latin typeface="+mn-ea"/>
              </a:rPr>
              <a:t>은</a:t>
            </a:r>
            <a:r>
              <a:rPr lang="ko-KR" altLang="ko-KR" dirty="0">
                <a:latin typeface="+mn-ea"/>
              </a:rPr>
              <a:t> </a:t>
            </a:r>
            <a:r>
              <a:rPr lang="ko-KR" altLang="ko-KR" b="1" dirty="0">
                <a:latin typeface="+mn-ea"/>
              </a:rPr>
              <a:t>모형에서 도출되는 </a:t>
            </a:r>
            <a:r>
              <a:rPr lang="ko-KR" altLang="ko-KR" b="1" dirty="0" err="1">
                <a:latin typeface="+mn-ea"/>
              </a:rPr>
              <a:t>출력값과</a:t>
            </a:r>
            <a:r>
              <a:rPr lang="ko-KR" altLang="ko-KR" b="1" dirty="0">
                <a:latin typeface="+mn-ea"/>
              </a:rPr>
              <a:t> 목표 </a:t>
            </a:r>
            <a:r>
              <a:rPr lang="ko-KR" altLang="ko-KR" b="1" dirty="0" err="1">
                <a:latin typeface="+mn-ea"/>
              </a:rPr>
              <a:t>출력값과의</a:t>
            </a:r>
            <a:r>
              <a:rPr lang="ko-KR" altLang="ko-KR" b="1" dirty="0">
                <a:latin typeface="+mn-ea"/>
              </a:rPr>
              <a:t> 에러</a:t>
            </a:r>
            <a:r>
              <a:rPr lang="en-US" altLang="ko-KR" b="1" dirty="0">
                <a:latin typeface="+mn-ea"/>
              </a:rPr>
              <a:t>(Error)</a:t>
            </a:r>
            <a:r>
              <a:rPr lang="ko-KR" altLang="ko-KR" b="1" dirty="0">
                <a:latin typeface="+mn-ea"/>
              </a:rPr>
              <a:t>가 충분히 감소하게 될 때까지 </a:t>
            </a:r>
            <a:r>
              <a:rPr lang="ko-KR" altLang="ko-KR" dirty="0">
                <a:latin typeface="+mn-ea"/>
              </a:rPr>
              <a:t>또는 미리 정해진 횟수만큼 모형 구축용 레코드들을 입력시킬 때까지 계속</a:t>
            </a:r>
            <a:r>
              <a:rPr lang="ko-KR" altLang="en-US" dirty="0">
                <a:latin typeface="+mn-ea"/>
              </a:rPr>
              <a:t>됨</a:t>
            </a:r>
            <a:endParaRPr lang="en-US" altLang="ko-KR" dirty="0">
              <a:latin typeface="+mn-ea"/>
            </a:endParaRPr>
          </a:p>
          <a:p>
            <a:pPr algn="just"/>
            <a:r>
              <a:rPr lang="en-US" altLang="ko-KR" dirty="0">
                <a:latin typeface="+mn-ea"/>
              </a:rPr>
              <a:t> </a:t>
            </a:r>
            <a:r>
              <a:rPr lang="ko-KR" altLang="ko-KR" dirty="0">
                <a:latin typeface="+mn-ea"/>
              </a:rPr>
              <a:t>학습이 중지되면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ko-KR" dirty="0">
                <a:latin typeface="+mn-ea"/>
              </a:rPr>
              <a:t>이때의 연결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ko-KR" dirty="0">
                <a:latin typeface="+mn-ea"/>
              </a:rPr>
              <a:t>가중치를 최종 모형에 반영함으로써 모형구축을 종료</a:t>
            </a:r>
            <a:endParaRPr lang="en-US" altLang="ko-KR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8950" y="1628775"/>
            <a:ext cx="6829201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0" h="3810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285750" indent="-285750" algn="just" latinLnBrk="0">
              <a:buSzPct val="120000"/>
              <a:buBlip>
                <a:blip r:embed="rId3"/>
              </a:buBlip>
              <a:defRPr sz="1600" b="1" spc="-70">
                <a:solidFill>
                  <a:srgbClr val="004074"/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>
                <a:latin typeface="Arial" panose="020B0604020202020204" pitchFamily="34" charset="0"/>
              </a:rPr>
              <a:t>학습과정과 </a:t>
            </a:r>
            <a:r>
              <a:rPr lang="ko-KR" altLang="en-US" dirty="0" smtClean="0">
                <a:latin typeface="Arial" panose="020B0604020202020204" pitchFamily="34" charset="0"/>
              </a:rPr>
              <a:t>결과</a:t>
            </a:r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22" name="평행 사변형 21"/>
          <p:cNvSpPr/>
          <p:nvPr/>
        </p:nvSpPr>
        <p:spPr>
          <a:xfrm>
            <a:off x="920552" y="1053364"/>
            <a:ext cx="8504436" cy="375290"/>
          </a:xfrm>
          <a:prstGeom prst="parallelogram">
            <a:avLst>
              <a:gd name="adj" fmla="val 6402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3" name="Picture 3" descr="C:\Users\Administrator\Desktop\Untitled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1052736"/>
            <a:ext cx="569251" cy="37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그룹 23"/>
          <p:cNvGrpSpPr/>
          <p:nvPr/>
        </p:nvGrpSpPr>
        <p:grpSpPr>
          <a:xfrm>
            <a:off x="535022" y="1056814"/>
            <a:ext cx="6146170" cy="369332"/>
            <a:chOff x="-334356" y="1268700"/>
            <a:chExt cx="6854489" cy="369332"/>
          </a:xfrm>
        </p:grpSpPr>
        <p:sp>
          <p:nvSpPr>
            <p:cNvPr id="25" name="TextBox 6"/>
            <p:cNvSpPr txBox="1"/>
            <p:nvPr/>
          </p:nvSpPr>
          <p:spPr>
            <a:xfrm>
              <a:off x="322981" y="1268700"/>
              <a:ext cx="6197152" cy="369332"/>
            </a:xfrm>
            <a:prstGeom prst="rect">
              <a:avLst/>
            </a:prstGeom>
          </p:spPr>
          <p:txBody>
            <a:bodyPr anchor="ctr"/>
            <a:lstStyle>
              <a:lvl1pPr>
                <a:spcBef>
                  <a:spcPct val="0"/>
                </a:spcBef>
                <a:buNone/>
                <a:defRPr sz="25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8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인공신경망의 </a:t>
              </a:r>
              <a:r>
                <a:rPr lang="ko-KR" altLang="en-US" sz="180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학</a:t>
              </a:r>
              <a:r>
                <a:rPr lang="ko-KR" altLang="en-US" sz="18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습</a:t>
              </a:r>
            </a:p>
          </p:txBody>
        </p:sp>
        <p:sp>
          <p:nvSpPr>
            <p:cNvPr id="26" name="TextBox 6"/>
            <p:cNvSpPr txBox="1"/>
            <p:nvPr/>
          </p:nvSpPr>
          <p:spPr>
            <a:xfrm>
              <a:off x="-334356" y="1319952"/>
              <a:ext cx="409435" cy="258554"/>
            </a:xfrm>
            <a:prstGeom prst="rect">
              <a:avLst/>
            </a:prstGeom>
          </p:spPr>
          <p:txBody>
            <a:bodyPr anchor="ctr"/>
            <a:lstStyle>
              <a:lvl1pPr>
                <a:spcBef>
                  <a:spcPct val="0"/>
                </a:spcBef>
                <a:buNone/>
                <a:defRPr sz="25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2000" dirty="0" smtClean="0">
                  <a:latin typeface="나눔고딕" pitchFamily="50" charset="-127"/>
                  <a:ea typeface="나눔고딕" pitchFamily="50" charset="-127"/>
                </a:rPr>
                <a:t>1</a:t>
              </a:r>
              <a:endParaRPr lang="ko-KR" altLang="en-US" sz="200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3" name="제목 1"/>
          <p:cNvSpPr txBox="1">
            <a:spLocks/>
          </p:cNvSpPr>
          <p:nvPr/>
        </p:nvSpPr>
        <p:spPr>
          <a:xfrm>
            <a:off x="487292" y="44450"/>
            <a:ext cx="7772400" cy="576263"/>
          </a:xfrm>
          <a:prstGeom prst="rect">
            <a:avLst/>
          </a:prstGeom>
          <a:noFill/>
        </p:spPr>
        <p:txBody>
          <a:bodyPr vert="horz" wrap="square" lIns="36000" tIns="72000" rIns="36000" bIns="72000" rtlCol="0" anchor="ctr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b="1" spc="-7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II. </a:t>
            </a:r>
            <a:r>
              <a:rPr lang="ko-KR" altLang="en-US" sz="2800" b="1" spc="-7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인공신경망 기법의 이해</a:t>
            </a:r>
            <a:endParaRPr lang="ko-KR" altLang="en-US" sz="2800" b="1" spc="-7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369270" y="3284984"/>
            <a:ext cx="5073282" cy="2831425"/>
            <a:chOff x="977307" y="2108840"/>
            <a:chExt cx="5073282" cy="2831425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01282" y="2151970"/>
              <a:ext cx="4425332" cy="2412100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977307" y="2108840"/>
              <a:ext cx="5073282" cy="2492871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92847" y="4601711"/>
              <a:ext cx="24135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/>
                <a:t>인공신경망의 학습과정</a:t>
              </a:r>
              <a:endParaRPr lang="ko-KR" alt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1641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평행 사변형 21"/>
          <p:cNvSpPr/>
          <p:nvPr/>
        </p:nvSpPr>
        <p:spPr>
          <a:xfrm>
            <a:off x="920552" y="1053364"/>
            <a:ext cx="8504436" cy="375290"/>
          </a:xfrm>
          <a:prstGeom prst="parallelogram">
            <a:avLst>
              <a:gd name="adj" fmla="val 6402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3" name="Picture 3" descr="C:\Users\Administrator\Desktop\Untitled-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1052736"/>
            <a:ext cx="569251" cy="37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그룹 23"/>
          <p:cNvGrpSpPr/>
          <p:nvPr/>
        </p:nvGrpSpPr>
        <p:grpSpPr>
          <a:xfrm>
            <a:off x="535022" y="1056814"/>
            <a:ext cx="6146170" cy="369332"/>
            <a:chOff x="-334356" y="1268700"/>
            <a:chExt cx="6854489" cy="369332"/>
          </a:xfrm>
        </p:grpSpPr>
        <p:sp>
          <p:nvSpPr>
            <p:cNvPr id="25" name="TextBox 6"/>
            <p:cNvSpPr txBox="1"/>
            <p:nvPr/>
          </p:nvSpPr>
          <p:spPr>
            <a:xfrm>
              <a:off x="322981" y="1268700"/>
              <a:ext cx="6197152" cy="369332"/>
            </a:xfrm>
            <a:prstGeom prst="rect">
              <a:avLst/>
            </a:prstGeom>
          </p:spPr>
          <p:txBody>
            <a:bodyPr anchor="ctr"/>
            <a:lstStyle>
              <a:lvl1pPr>
                <a:spcBef>
                  <a:spcPct val="0"/>
                </a:spcBef>
                <a:buNone/>
                <a:defRPr sz="25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8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인공신경망의 </a:t>
              </a:r>
              <a:r>
                <a:rPr lang="ko-KR" altLang="en-US" sz="180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학</a:t>
              </a:r>
              <a:r>
                <a:rPr lang="ko-KR" altLang="en-US" sz="18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습</a:t>
              </a:r>
            </a:p>
          </p:txBody>
        </p:sp>
        <p:sp>
          <p:nvSpPr>
            <p:cNvPr id="26" name="TextBox 6"/>
            <p:cNvSpPr txBox="1"/>
            <p:nvPr/>
          </p:nvSpPr>
          <p:spPr>
            <a:xfrm>
              <a:off x="-334356" y="1319952"/>
              <a:ext cx="409435" cy="258554"/>
            </a:xfrm>
            <a:prstGeom prst="rect">
              <a:avLst/>
            </a:prstGeom>
          </p:spPr>
          <p:txBody>
            <a:bodyPr anchor="ctr"/>
            <a:lstStyle>
              <a:lvl1pPr>
                <a:spcBef>
                  <a:spcPct val="0"/>
                </a:spcBef>
                <a:buNone/>
                <a:defRPr sz="25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2000" dirty="0" smtClean="0">
                  <a:latin typeface="나눔고딕" pitchFamily="50" charset="-127"/>
                  <a:ea typeface="나눔고딕" pitchFamily="50" charset="-127"/>
                </a:rPr>
                <a:t>1</a:t>
              </a:r>
              <a:endParaRPr lang="ko-KR" altLang="en-US" sz="200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3" name="제목 1"/>
          <p:cNvSpPr txBox="1">
            <a:spLocks/>
          </p:cNvSpPr>
          <p:nvPr/>
        </p:nvSpPr>
        <p:spPr>
          <a:xfrm>
            <a:off x="487292" y="44450"/>
            <a:ext cx="7772400" cy="576263"/>
          </a:xfrm>
          <a:prstGeom prst="rect">
            <a:avLst/>
          </a:prstGeom>
          <a:noFill/>
        </p:spPr>
        <p:txBody>
          <a:bodyPr vert="horz" wrap="square" lIns="36000" tIns="72000" rIns="36000" bIns="72000" rtlCol="0" anchor="ctr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b="1" spc="-7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II. </a:t>
            </a:r>
            <a:r>
              <a:rPr lang="ko-KR" altLang="en-US" sz="2800" b="1" spc="-7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인공신경망 기법의 이해</a:t>
            </a:r>
            <a:endParaRPr lang="ko-KR" altLang="en-US" sz="2800" b="1" spc="-7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25"/>
          <p:cNvSpPr txBox="1"/>
          <p:nvPr/>
        </p:nvSpPr>
        <p:spPr>
          <a:xfrm>
            <a:off x="554682" y="1881188"/>
            <a:ext cx="8286750" cy="7001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>
            <a:defPPr>
              <a:defRPr lang="ko-KR"/>
            </a:defPPr>
            <a:lvl1pPr marL="160338" indent="-160338" fontAlgn="base" latinLnBrk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defRPr kumimoji="1" sz="1400" spc="-70"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1pPr>
          </a:lstStyle>
          <a:p>
            <a:pPr algn="just"/>
            <a:r>
              <a:rPr lang="ko-KR" altLang="en-US" dirty="0">
                <a:latin typeface="+mn-ea"/>
              </a:rPr>
              <a:t>다음 그림은 학습된 모형의 결과를 보여주고 있는데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b="1" dirty="0">
                <a:latin typeface="+mn-ea"/>
              </a:rPr>
              <a:t>학습 전 임의의 값이던 연결 가중치가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>
                <a:latin typeface="+mn-ea"/>
              </a:rPr>
              <a:t>데이터를 통한 학습의 결과로 에러를 최소화하는 가중치로 변화하게 되었음을 </a:t>
            </a:r>
            <a:r>
              <a:rPr lang="ko-KR" altLang="en-US" b="1" dirty="0" smtClean="0">
                <a:latin typeface="+mn-ea"/>
              </a:rPr>
              <a:t>의미</a:t>
            </a:r>
            <a:endParaRPr lang="en-US" altLang="ko-KR" b="1" dirty="0"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8950" y="1628775"/>
            <a:ext cx="6829201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0" h="3810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285750" indent="-285750" algn="just" latinLnBrk="0">
              <a:buSzPct val="120000"/>
              <a:buBlip>
                <a:blip r:embed="rId4"/>
              </a:buBlip>
              <a:defRPr sz="1600" b="1" spc="-70">
                <a:solidFill>
                  <a:srgbClr val="004074"/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인공신경망 모형의 예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2275829" y="3104964"/>
            <a:ext cx="5073281" cy="2988123"/>
            <a:chOff x="980660" y="6249179"/>
            <a:chExt cx="5073281" cy="2988123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980660" y="6249179"/>
              <a:ext cx="5073281" cy="258595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11042" y="8898748"/>
              <a:ext cx="35692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/>
                <a:t>인공신경망의 학습 전 </a:t>
              </a:r>
              <a:r>
                <a:rPr lang="en-US" altLang="ko-KR" sz="1600" b="1" dirty="0" smtClean="0"/>
                <a:t>vs. </a:t>
              </a:r>
              <a:r>
                <a:rPr lang="ko-KR" altLang="en-US" sz="1600" b="1" dirty="0" smtClean="0"/>
                <a:t>학습 후</a:t>
              </a:r>
              <a:endParaRPr lang="ko-KR" altLang="en-US" sz="1600" b="1" dirty="0"/>
            </a:p>
          </p:txBody>
        </p:sp>
        <p:grpSp>
          <p:nvGrpSpPr>
            <p:cNvPr id="28" name="Group 3"/>
            <p:cNvGrpSpPr>
              <a:grpSpLocks/>
            </p:cNvGrpSpPr>
            <p:nvPr/>
          </p:nvGrpSpPr>
          <p:grpSpPr bwMode="auto">
            <a:xfrm>
              <a:off x="1052670" y="6393200"/>
              <a:ext cx="4896726" cy="2304320"/>
              <a:chOff x="912" y="1454"/>
              <a:chExt cx="4683" cy="2581"/>
            </a:xfrm>
          </p:grpSpPr>
          <p:sp>
            <p:nvSpPr>
              <p:cNvPr id="29" name="Oval 4"/>
              <p:cNvSpPr>
                <a:spLocks noChangeArrowheads="1"/>
              </p:cNvSpPr>
              <p:nvPr/>
            </p:nvSpPr>
            <p:spPr bwMode="auto">
              <a:xfrm>
                <a:off x="912" y="3184"/>
                <a:ext cx="321" cy="356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0" name="Oval 5"/>
              <p:cNvSpPr>
                <a:spLocks noChangeArrowheads="1"/>
              </p:cNvSpPr>
              <p:nvPr/>
            </p:nvSpPr>
            <p:spPr bwMode="auto">
              <a:xfrm>
                <a:off x="1409" y="3175"/>
                <a:ext cx="321" cy="356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1" name="Oval 6"/>
              <p:cNvSpPr>
                <a:spLocks noChangeArrowheads="1"/>
              </p:cNvSpPr>
              <p:nvPr/>
            </p:nvSpPr>
            <p:spPr bwMode="auto">
              <a:xfrm>
                <a:off x="1932" y="3174"/>
                <a:ext cx="321" cy="356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" name="Oval 7"/>
              <p:cNvSpPr>
                <a:spLocks noChangeArrowheads="1"/>
              </p:cNvSpPr>
              <p:nvPr/>
            </p:nvSpPr>
            <p:spPr bwMode="auto">
              <a:xfrm>
                <a:off x="2436" y="3184"/>
                <a:ext cx="321" cy="356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3" name="Oval 8"/>
              <p:cNvSpPr>
                <a:spLocks noChangeArrowheads="1"/>
              </p:cNvSpPr>
              <p:nvPr/>
            </p:nvSpPr>
            <p:spPr bwMode="auto">
              <a:xfrm>
                <a:off x="1207" y="2320"/>
                <a:ext cx="321" cy="356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" name="Oval 9"/>
              <p:cNvSpPr>
                <a:spLocks noChangeArrowheads="1"/>
              </p:cNvSpPr>
              <p:nvPr/>
            </p:nvSpPr>
            <p:spPr bwMode="auto">
              <a:xfrm>
                <a:off x="2081" y="2320"/>
                <a:ext cx="321" cy="356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" name="Oval 10"/>
              <p:cNvSpPr>
                <a:spLocks noChangeArrowheads="1"/>
              </p:cNvSpPr>
              <p:nvPr/>
            </p:nvSpPr>
            <p:spPr bwMode="auto">
              <a:xfrm>
                <a:off x="1663" y="1488"/>
                <a:ext cx="321" cy="356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" name="Line 11"/>
              <p:cNvSpPr>
                <a:spLocks noChangeShapeType="1"/>
              </p:cNvSpPr>
              <p:nvPr/>
            </p:nvSpPr>
            <p:spPr bwMode="auto">
              <a:xfrm flipH="1">
                <a:off x="1141" y="2673"/>
                <a:ext cx="173" cy="5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stealth" w="med" len="med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" name="Line 12"/>
              <p:cNvSpPr>
                <a:spLocks noChangeShapeType="1"/>
              </p:cNvSpPr>
              <p:nvPr/>
            </p:nvSpPr>
            <p:spPr bwMode="auto">
              <a:xfrm flipH="1">
                <a:off x="1146" y="2673"/>
                <a:ext cx="1004" cy="50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stealth" w="med" len="med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8" name="Line 13"/>
              <p:cNvSpPr>
                <a:spLocks noChangeShapeType="1"/>
              </p:cNvSpPr>
              <p:nvPr/>
            </p:nvSpPr>
            <p:spPr bwMode="auto">
              <a:xfrm flipH="1">
                <a:off x="1592" y="2682"/>
                <a:ext cx="585" cy="48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stealth" w="med" len="med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9" name="Line 14"/>
              <p:cNvSpPr>
                <a:spLocks noChangeShapeType="1"/>
              </p:cNvSpPr>
              <p:nvPr/>
            </p:nvSpPr>
            <p:spPr bwMode="auto">
              <a:xfrm>
                <a:off x="1386" y="2691"/>
                <a:ext cx="197" cy="48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stealth" w="med" len="med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0" name="Line 15"/>
              <p:cNvSpPr>
                <a:spLocks noChangeShapeType="1"/>
              </p:cNvSpPr>
              <p:nvPr/>
            </p:nvSpPr>
            <p:spPr bwMode="auto">
              <a:xfrm flipH="1">
                <a:off x="2100" y="2691"/>
                <a:ext cx="132" cy="47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stealth" w="med" len="med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" name="Line 16"/>
              <p:cNvSpPr>
                <a:spLocks noChangeShapeType="1"/>
              </p:cNvSpPr>
              <p:nvPr/>
            </p:nvSpPr>
            <p:spPr bwMode="auto">
              <a:xfrm>
                <a:off x="2305" y="2682"/>
                <a:ext cx="305" cy="50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stealth" w="med" len="med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2" name="Line 17"/>
              <p:cNvSpPr>
                <a:spLocks noChangeShapeType="1"/>
              </p:cNvSpPr>
              <p:nvPr/>
            </p:nvSpPr>
            <p:spPr bwMode="auto">
              <a:xfrm>
                <a:off x="1477" y="2682"/>
                <a:ext cx="637" cy="4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stealth" w="med" len="med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3" name="Line 18"/>
              <p:cNvSpPr>
                <a:spLocks noChangeShapeType="1"/>
              </p:cNvSpPr>
              <p:nvPr/>
            </p:nvSpPr>
            <p:spPr bwMode="auto">
              <a:xfrm>
                <a:off x="1514" y="2637"/>
                <a:ext cx="1095" cy="55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stealth" w="med" len="med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4" name="Line 19"/>
              <p:cNvSpPr>
                <a:spLocks noChangeShapeType="1"/>
              </p:cNvSpPr>
              <p:nvPr/>
            </p:nvSpPr>
            <p:spPr bwMode="auto">
              <a:xfrm flipH="1">
                <a:off x="1446" y="1864"/>
                <a:ext cx="331" cy="47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stealth" w="med" len="med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5" name="Line 20"/>
              <p:cNvSpPr>
                <a:spLocks noChangeShapeType="1"/>
              </p:cNvSpPr>
              <p:nvPr/>
            </p:nvSpPr>
            <p:spPr bwMode="auto">
              <a:xfrm>
                <a:off x="1914" y="1846"/>
                <a:ext cx="272" cy="46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stealth" w="med" len="med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6" name="Oval 21"/>
              <p:cNvSpPr>
                <a:spLocks noChangeArrowheads="1"/>
              </p:cNvSpPr>
              <p:nvPr/>
            </p:nvSpPr>
            <p:spPr bwMode="auto">
              <a:xfrm>
                <a:off x="3679" y="3184"/>
                <a:ext cx="321" cy="356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7" name="Oval 22"/>
              <p:cNvSpPr>
                <a:spLocks noChangeArrowheads="1"/>
              </p:cNvSpPr>
              <p:nvPr/>
            </p:nvSpPr>
            <p:spPr bwMode="auto">
              <a:xfrm>
                <a:off x="4176" y="3175"/>
                <a:ext cx="321" cy="356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8" name="Oval 23"/>
              <p:cNvSpPr>
                <a:spLocks noChangeArrowheads="1"/>
              </p:cNvSpPr>
              <p:nvPr/>
            </p:nvSpPr>
            <p:spPr bwMode="auto">
              <a:xfrm>
                <a:off x="4699" y="3174"/>
                <a:ext cx="321" cy="356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9" name="Oval 24"/>
              <p:cNvSpPr>
                <a:spLocks noChangeArrowheads="1"/>
              </p:cNvSpPr>
              <p:nvPr/>
            </p:nvSpPr>
            <p:spPr bwMode="auto">
              <a:xfrm>
                <a:off x="5203" y="3184"/>
                <a:ext cx="321" cy="356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0" name="Oval 25"/>
              <p:cNvSpPr>
                <a:spLocks noChangeArrowheads="1"/>
              </p:cNvSpPr>
              <p:nvPr/>
            </p:nvSpPr>
            <p:spPr bwMode="auto">
              <a:xfrm>
                <a:off x="3974" y="2320"/>
                <a:ext cx="321" cy="356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1" name="Oval 26"/>
              <p:cNvSpPr>
                <a:spLocks noChangeArrowheads="1"/>
              </p:cNvSpPr>
              <p:nvPr/>
            </p:nvSpPr>
            <p:spPr bwMode="auto">
              <a:xfrm>
                <a:off x="4848" y="2320"/>
                <a:ext cx="321" cy="356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2" name="Oval 27"/>
              <p:cNvSpPr>
                <a:spLocks noChangeArrowheads="1"/>
              </p:cNvSpPr>
              <p:nvPr/>
            </p:nvSpPr>
            <p:spPr bwMode="auto">
              <a:xfrm>
                <a:off x="4430" y="1488"/>
                <a:ext cx="321" cy="356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3" name="Line 28"/>
              <p:cNvSpPr>
                <a:spLocks noChangeShapeType="1"/>
              </p:cNvSpPr>
              <p:nvPr/>
            </p:nvSpPr>
            <p:spPr bwMode="auto">
              <a:xfrm flipH="1">
                <a:off x="3908" y="2673"/>
                <a:ext cx="173" cy="5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stealth" w="med" len="med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4" name="Line 29"/>
              <p:cNvSpPr>
                <a:spLocks noChangeShapeType="1"/>
              </p:cNvSpPr>
              <p:nvPr/>
            </p:nvSpPr>
            <p:spPr bwMode="auto">
              <a:xfrm flipH="1">
                <a:off x="3913" y="2673"/>
                <a:ext cx="1004" cy="50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med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5" name="Line 30"/>
              <p:cNvSpPr>
                <a:spLocks noChangeShapeType="1"/>
              </p:cNvSpPr>
              <p:nvPr/>
            </p:nvSpPr>
            <p:spPr bwMode="auto">
              <a:xfrm flipH="1">
                <a:off x="4359" y="2682"/>
                <a:ext cx="585" cy="487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stealth" w="med" len="med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6" name="Line 31"/>
              <p:cNvSpPr>
                <a:spLocks noChangeShapeType="1"/>
              </p:cNvSpPr>
              <p:nvPr/>
            </p:nvSpPr>
            <p:spPr bwMode="auto">
              <a:xfrm>
                <a:off x="4153" y="2691"/>
                <a:ext cx="197" cy="48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stealth" w="med" len="med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7" name="Line 32"/>
              <p:cNvSpPr>
                <a:spLocks noChangeShapeType="1"/>
              </p:cNvSpPr>
              <p:nvPr/>
            </p:nvSpPr>
            <p:spPr bwMode="auto">
              <a:xfrm flipH="1">
                <a:off x="4867" y="2691"/>
                <a:ext cx="132" cy="478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 type="stealth" w="med" len="med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8" name="Line 33"/>
              <p:cNvSpPr>
                <a:spLocks noChangeShapeType="1"/>
              </p:cNvSpPr>
              <p:nvPr/>
            </p:nvSpPr>
            <p:spPr bwMode="auto">
              <a:xfrm>
                <a:off x="5072" y="2682"/>
                <a:ext cx="305" cy="50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stealth" w="med" len="med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" name="Line 34"/>
              <p:cNvSpPr>
                <a:spLocks noChangeShapeType="1"/>
              </p:cNvSpPr>
              <p:nvPr/>
            </p:nvSpPr>
            <p:spPr bwMode="auto">
              <a:xfrm>
                <a:off x="4244" y="2682"/>
                <a:ext cx="637" cy="4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stealth" w="med" len="med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0" name="Line 35"/>
              <p:cNvSpPr>
                <a:spLocks noChangeShapeType="1"/>
              </p:cNvSpPr>
              <p:nvPr/>
            </p:nvSpPr>
            <p:spPr bwMode="auto">
              <a:xfrm>
                <a:off x="4281" y="2637"/>
                <a:ext cx="1095" cy="559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stealth" w="med" len="med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" name="Line 36"/>
              <p:cNvSpPr>
                <a:spLocks noChangeShapeType="1"/>
              </p:cNvSpPr>
              <p:nvPr/>
            </p:nvSpPr>
            <p:spPr bwMode="auto">
              <a:xfrm flipH="1">
                <a:off x="4213" y="1864"/>
                <a:ext cx="331" cy="478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stealth" w="med" len="med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2" name="Line 37"/>
              <p:cNvSpPr>
                <a:spLocks noChangeShapeType="1"/>
              </p:cNvSpPr>
              <p:nvPr/>
            </p:nvSpPr>
            <p:spPr bwMode="auto">
              <a:xfrm>
                <a:off x="4681" y="1846"/>
                <a:ext cx="272" cy="4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med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3" name="Rectangle 38"/>
              <p:cNvSpPr>
                <a:spLocks noChangeArrowheads="1"/>
              </p:cNvSpPr>
              <p:nvPr/>
            </p:nvSpPr>
            <p:spPr bwMode="auto">
              <a:xfrm>
                <a:off x="2726" y="3256"/>
                <a:ext cx="1355" cy="3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2075" tIns="46038" rIns="92075" bIns="46038">
                <a:spAutoFit/>
              </a:bodyPr>
              <a:lstStyle/>
              <a:p>
                <a:pPr algn="l" eaLnBrk="0" latinLnBrk="0" hangingPunct="0"/>
                <a:r>
                  <a:rPr lang="en-US" altLang="ko-KR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Input Node</a:t>
                </a:r>
              </a:p>
            </p:txBody>
          </p:sp>
          <p:sp>
            <p:nvSpPr>
              <p:cNvPr id="64" name="Rectangle 39"/>
              <p:cNvSpPr>
                <a:spLocks noChangeArrowheads="1"/>
              </p:cNvSpPr>
              <p:nvPr/>
            </p:nvSpPr>
            <p:spPr bwMode="auto">
              <a:xfrm>
                <a:off x="2648" y="2377"/>
                <a:ext cx="1688" cy="3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2075" tIns="46038" rIns="92075" bIns="46038">
                <a:spAutoFit/>
              </a:bodyPr>
              <a:lstStyle/>
              <a:p>
                <a:pPr algn="l" eaLnBrk="0" latinLnBrk="0" hangingPunct="0"/>
                <a:r>
                  <a:rPr lang="en-US" altLang="ko-KR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Hidden Node</a:t>
                </a:r>
              </a:p>
            </p:txBody>
          </p:sp>
          <p:sp>
            <p:nvSpPr>
              <p:cNvPr id="65" name="Rectangle 40"/>
              <p:cNvSpPr>
                <a:spLocks noChangeArrowheads="1"/>
              </p:cNvSpPr>
              <p:nvPr/>
            </p:nvSpPr>
            <p:spPr bwMode="auto">
              <a:xfrm>
                <a:off x="2648" y="1454"/>
                <a:ext cx="1041" cy="3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latinLnBrk="0" hangingPunct="0"/>
                <a:r>
                  <a:rPr lang="en-US" altLang="ko-KR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Output Node</a:t>
                </a:r>
              </a:p>
            </p:txBody>
          </p:sp>
          <p:sp>
            <p:nvSpPr>
              <p:cNvPr id="66" name="Rectangle 41"/>
              <p:cNvSpPr>
                <a:spLocks noChangeArrowheads="1"/>
              </p:cNvSpPr>
              <p:nvPr/>
            </p:nvSpPr>
            <p:spPr bwMode="auto">
              <a:xfrm>
                <a:off x="1256" y="3655"/>
                <a:ext cx="1683" cy="3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2075" tIns="46038" rIns="92075" bIns="46038">
                <a:spAutoFit/>
              </a:bodyPr>
              <a:lstStyle/>
              <a:p>
                <a:pPr algn="l" eaLnBrk="0" latinLnBrk="0" hangingPunct="0"/>
                <a:r>
                  <a:rPr lang="en-US" altLang="ko-KR" sz="12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Before Training</a:t>
                </a:r>
              </a:p>
            </p:txBody>
          </p:sp>
          <p:sp>
            <p:nvSpPr>
              <p:cNvPr id="67" name="Rectangle 42"/>
              <p:cNvSpPr>
                <a:spLocks noChangeArrowheads="1"/>
              </p:cNvSpPr>
              <p:nvPr/>
            </p:nvSpPr>
            <p:spPr bwMode="auto">
              <a:xfrm>
                <a:off x="4133" y="3645"/>
                <a:ext cx="1462" cy="3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2075" tIns="46038" rIns="92075" bIns="46038">
                <a:spAutoFit/>
              </a:bodyPr>
              <a:lstStyle/>
              <a:p>
                <a:pPr algn="l" eaLnBrk="0" latinLnBrk="0" hangingPunct="0"/>
                <a:r>
                  <a:rPr lang="en-US" altLang="ko-KR" sz="12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50" charset="-127"/>
                  </a:rPr>
                  <a:t>After Training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210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평행 사변형 21"/>
          <p:cNvSpPr/>
          <p:nvPr/>
        </p:nvSpPr>
        <p:spPr>
          <a:xfrm>
            <a:off x="920552" y="1053364"/>
            <a:ext cx="8504436" cy="375290"/>
          </a:xfrm>
          <a:prstGeom prst="parallelogram">
            <a:avLst>
              <a:gd name="adj" fmla="val 6402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3" name="Picture 3" descr="C:\Users\Administrator\Desktop\Untitled-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1052736"/>
            <a:ext cx="569251" cy="37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그룹 23"/>
          <p:cNvGrpSpPr/>
          <p:nvPr/>
        </p:nvGrpSpPr>
        <p:grpSpPr>
          <a:xfrm>
            <a:off x="535022" y="1056814"/>
            <a:ext cx="6146170" cy="369332"/>
            <a:chOff x="-334356" y="1268700"/>
            <a:chExt cx="6854489" cy="369332"/>
          </a:xfrm>
        </p:grpSpPr>
        <p:sp>
          <p:nvSpPr>
            <p:cNvPr id="25" name="TextBox 6"/>
            <p:cNvSpPr txBox="1"/>
            <p:nvPr/>
          </p:nvSpPr>
          <p:spPr>
            <a:xfrm>
              <a:off x="322981" y="1268700"/>
              <a:ext cx="6197152" cy="369332"/>
            </a:xfrm>
            <a:prstGeom prst="rect">
              <a:avLst/>
            </a:prstGeom>
          </p:spPr>
          <p:txBody>
            <a:bodyPr anchor="ctr"/>
            <a:lstStyle>
              <a:lvl1pPr>
                <a:spcBef>
                  <a:spcPct val="0"/>
                </a:spcBef>
                <a:buNone/>
                <a:defRPr sz="25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8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인공신경망의 </a:t>
              </a:r>
              <a:r>
                <a:rPr lang="ko-KR" altLang="en-US" sz="180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학</a:t>
              </a:r>
              <a:r>
                <a:rPr lang="ko-KR" altLang="en-US" sz="18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습</a:t>
              </a:r>
            </a:p>
          </p:txBody>
        </p:sp>
        <p:sp>
          <p:nvSpPr>
            <p:cNvPr id="26" name="TextBox 6"/>
            <p:cNvSpPr txBox="1"/>
            <p:nvPr/>
          </p:nvSpPr>
          <p:spPr>
            <a:xfrm>
              <a:off x="-334356" y="1319952"/>
              <a:ext cx="409435" cy="258554"/>
            </a:xfrm>
            <a:prstGeom prst="rect">
              <a:avLst/>
            </a:prstGeom>
          </p:spPr>
          <p:txBody>
            <a:bodyPr anchor="ctr"/>
            <a:lstStyle>
              <a:lvl1pPr>
                <a:spcBef>
                  <a:spcPct val="0"/>
                </a:spcBef>
                <a:buNone/>
                <a:defRPr sz="25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2000" dirty="0" smtClean="0">
                  <a:latin typeface="나눔고딕" pitchFamily="50" charset="-127"/>
                  <a:ea typeface="나눔고딕" pitchFamily="50" charset="-127"/>
                </a:rPr>
                <a:t>1</a:t>
              </a:r>
              <a:endParaRPr lang="ko-KR" altLang="en-US" sz="200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3" name="제목 1"/>
          <p:cNvSpPr txBox="1">
            <a:spLocks/>
          </p:cNvSpPr>
          <p:nvPr/>
        </p:nvSpPr>
        <p:spPr>
          <a:xfrm>
            <a:off x="487292" y="44450"/>
            <a:ext cx="7772400" cy="576263"/>
          </a:xfrm>
          <a:prstGeom prst="rect">
            <a:avLst/>
          </a:prstGeom>
          <a:noFill/>
        </p:spPr>
        <p:txBody>
          <a:bodyPr vert="horz" wrap="square" lIns="36000" tIns="72000" rIns="36000" bIns="72000" rtlCol="0" anchor="ctr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b="1" spc="-7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II. </a:t>
            </a:r>
            <a:r>
              <a:rPr lang="ko-KR" altLang="en-US" sz="2800" b="1" spc="-7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인공신경망 기법의 이해</a:t>
            </a:r>
            <a:endParaRPr lang="ko-KR" altLang="en-US" sz="2800" b="1" spc="-7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25"/>
          <p:cNvSpPr txBox="1"/>
          <p:nvPr/>
        </p:nvSpPr>
        <p:spPr>
          <a:xfrm>
            <a:off x="554682" y="1881188"/>
            <a:ext cx="8286750" cy="10233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>
            <a:defPPr>
              <a:defRPr lang="ko-KR"/>
            </a:defPPr>
            <a:lvl1pPr marL="160338" indent="-160338" fontAlgn="base" latinLnBrk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defRPr kumimoji="1" sz="1400" spc="-70"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1pPr>
          </a:lstStyle>
          <a:p>
            <a:pPr algn="just"/>
            <a:r>
              <a:rPr lang="ko-KR" altLang="en-US" dirty="0"/>
              <a:t>인공신경망과 다중회귀분석 등 통계기법은 변수의 분포에 대한 가정</a:t>
            </a:r>
            <a:r>
              <a:rPr lang="en-US" altLang="ko-KR" dirty="0"/>
              <a:t>,</a:t>
            </a:r>
            <a:r>
              <a:rPr lang="ko-KR" altLang="en-US" dirty="0"/>
              <a:t> 계수 값을 추정해 내는 방식 등 모든 면에서 차이가 있지만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b="1" dirty="0">
                <a:latin typeface="+mn-ea"/>
              </a:rPr>
              <a:t>데이터를 통해 모형의 계수 값을 추정해 냄으로써 향후 의사결정에 활용할 수 있는 모형을 구축한다는 점에서는 유사함</a:t>
            </a:r>
            <a:endParaRPr lang="en-US" altLang="ko-KR" b="1" dirty="0"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8950" y="1628775"/>
            <a:ext cx="6829201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0" h="3810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285750" indent="-285750" algn="just" latinLnBrk="0">
              <a:buSzPct val="120000"/>
              <a:buBlip>
                <a:blip r:embed="rId4"/>
              </a:buBlip>
              <a:defRPr sz="1600" b="1" spc="-70">
                <a:solidFill>
                  <a:srgbClr val="004074"/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ko-KR" dirty="0">
                <a:latin typeface="Arial" panose="020B0604020202020204" pitchFamily="34" charset="0"/>
              </a:rPr>
              <a:t>통계</a:t>
            </a:r>
            <a:r>
              <a:rPr lang="en-US" altLang="ko-KR" dirty="0">
                <a:latin typeface="Arial" panose="020B0604020202020204" pitchFamily="34" charset="0"/>
              </a:rPr>
              <a:t> </a:t>
            </a:r>
            <a:r>
              <a:rPr lang="ko-KR" altLang="ko-KR" dirty="0">
                <a:latin typeface="Arial" panose="020B0604020202020204" pitchFamily="34" charset="0"/>
              </a:rPr>
              <a:t>모형</a:t>
            </a:r>
            <a:r>
              <a:rPr lang="ko-KR" altLang="en-US" dirty="0">
                <a:latin typeface="Arial" panose="020B0604020202020204" pitchFamily="34" charset="0"/>
              </a:rPr>
              <a:t>과</a:t>
            </a:r>
            <a:r>
              <a:rPr lang="ko-KR" altLang="ko-KR" dirty="0">
                <a:latin typeface="Arial" panose="020B0604020202020204" pitchFamily="34" charset="0"/>
              </a:rPr>
              <a:t>의 비교</a:t>
            </a:r>
            <a:endParaRPr lang="ko-KR" altLang="en-US" dirty="0">
              <a:latin typeface="Arial" panose="020B0604020202020204" pitchFamily="34" charset="0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1568530" y="3248980"/>
            <a:ext cx="6408889" cy="3020593"/>
            <a:chOff x="2229373" y="3356991"/>
            <a:chExt cx="4896680" cy="2269898"/>
          </a:xfrm>
        </p:grpSpPr>
        <p:sp>
          <p:nvSpPr>
            <p:cNvPr id="69" name="직사각형 68"/>
            <p:cNvSpPr/>
            <p:nvPr/>
          </p:nvSpPr>
          <p:spPr>
            <a:xfrm>
              <a:off x="2229373" y="3356991"/>
              <a:ext cx="4896680" cy="1944270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55659" y="3426973"/>
              <a:ext cx="3644105" cy="1804305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3054656" y="5372474"/>
              <a:ext cx="3445108" cy="254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/>
                <a:t>통계</a:t>
              </a:r>
              <a:r>
                <a:rPr lang="en-US" altLang="ko-KR" sz="1600" b="1" dirty="0"/>
                <a:t>(</a:t>
              </a:r>
              <a:r>
                <a:rPr lang="ko-KR" altLang="en-US" sz="1600" b="1" dirty="0"/>
                <a:t>다중회귀분석</a:t>
              </a:r>
              <a:r>
                <a:rPr lang="en-US" altLang="ko-KR" sz="1600" b="1" dirty="0"/>
                <a:t>)</a:t>
              </a:r>
              <a:r>
                <a:rPr lang="ko-KR" altLang="en-US" sz="1600" b="1" dirty="0"/>
                <a:t>모형과 인공신경망 </a:t>
              </a:r>
              <a:r>
                <a:rPr lang="ko-KR" altLang="en-US" sz="1600" b="1" dirty="0" smtClean="0"/>
                <a:t>모형</a:t>
              </a:r>
              <a:endParaRPr lang="ko-KR" alt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5402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5"/>
          <p:cNvSpPr txBox="1"/>
          <p:nvPr/>
        </p:nvSpPr>
        <p:spPr>
          <a:xfrm>
            <a:off x="553466" y="1883150"/>
            <a:ext cx="8863584" cy="29931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>
            <a:defPPr>
              <a:defRPr lang="ko-KR"/>
            </a:defPPr>
            <a:lvl1pPr marL="160338" indent="-160338" algn="just" fontAlgn="base" latinLnBrk="0">
              <a:lnSpc>
                <a:spcPct val="150000"/>
              </a:lnSpc>
              <a:spcBef>
                <a:spcPct val="0"/>
              </a:spcBef>
              <a:spcAft>
                <a:spcPts val="300"/>
              </a:spcAft>
              <a:buClrTx/>
              <a:buSzPct val="100000"/>
              <a:buFont typeface="Arial" pitchFamily="34" charset="0"/>
              <a:buChar char="•"/>
              <a:defRPr kumimoji="1" sz="1400" spc="-70"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1pPr>
            <a:lvl2pPr marL="350838" lvl="1" indent="-160338" algn="just" fontAlgn="base" latinLnBrk="0">
              <a:lnSpc>
                <a:spcPct val="150000"/>
              </a:lnSpc>
              <a:spcBef>
                <a:spcPct val="0"/>
              </a:spcBef>
              <a:spcAft>
                <a:spcPts val="300"/>
              </a:spcAft>
              <a:buSzPct val="100000"/>
              <a:buFont typeface="나눔고딕" pitchFamily="50" charset="-127"/>
              <a:buChar char="－"/>
              <a:defRPr kumimoji="1" sz="1400" spc="-70"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2pPr>
          </a:lstStyle>
          <a:p>
            <a:r>
              <a:rPr lang="ko-KR" altLang="en-US" dirty="0">
                <a:latin typeface="+mn-ea"/>
              </a:rPr>
              <a:t>인공신경망 모형은 </a:t>
            </a:r>
            <a:r>
              <a:rPr lang="ko-KR" altLang="en-US" b="1" dirty="0">
                <a:latin typeface="+mn-ea"/>
              </a:rPr>
              <a:t>입력변수와 결과변수 간의 관계를 정의하기 어려운 복잡한 비선형 데이터에 대해서도 높은 예측력을 가진 모형 수립이 가능</a:t>
            </a:r>
            <a:r>
              <a:rPr lang="ko-KR" altLang="en-US" dirty="0">
                <a:latin typeface="+mn-ea"/>
              </a:rPr>
              <a:t>하다는</a:t>
            </a:r>
            <a:r>
              <a:rPr lang="ko-KR" altLang="en-US" b="1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장점이 있음</a:t>
            </a:r>
            <a:r>
              <a:rPr lang="en-US" altLang="ko-KR" dirty="0">
                <a:latin typeface="+mn-ea"/>
              </a:rPr>
              <a:t> </a:t>
            </a:r>
          </a:p>
          <a:p>
            <a:r>
              <a:rPr lang="ko-KR" altLang="en-US" dirty="0"/>
              <a:t>또한 </a:t>
            </a:r>
            <a:r>
              <a:rPr lang="ko-KR" altLang="ko-KR" dirty="0"/>
              <a:t>입력변수와 결과변수가 </a:t>
            </a:r>
            <a:r>
              <a:rPr lang="ko-KR" altLang="ko-KR" dirty="0" err="1"/>
              <a:t>연속형이나</a:t>
            </a:r>
            <a:r>
              <a:rPr lang="ko-KR" altLang="ko-KR" dirty="0"/>
              <a:t> </a:t>
            </a:r>
            <a:r>
              <a:rPr lang="ko-KR" altLang="ko-KR" dirty="0" err="1"/>
              <a:t>이산형인</a:t>
            </a:r>
            <a:r>
              <a:rPr lang="ko-KR" altLang="ko-KR" dirty="0"/>
              <a:t> 경우 모두</a:t>
            </a:r>
            <a:r>
              <a:rPr lang="ko-KR" altLang="en-US" dirty="0"/>
              <a:t>에 적용할 </a:t>
            </a:r>
            <a:r>
              <a:rPr lang="ko-KR" altLang="ko-KR" dirty="0"/>
              <a:t>수 있으며</a:t>
            </a:r>
            <a:r>
              <a:rPr lang="en-US" altLang="ko-KR" dirty="0"/>
              <a:t>, </a:t>
            </a:r>
            <a:r>
              <a:rPr lang="ko-KR" altLang="en-US" dirty="0">
                <a:latin typeface="+mn-ea"/>
              </a:rPr>
              <a:t>통계기법과는 달리 변수에 대한 여러 가지 통계적 가정을 전제로 하지 않아 적용이 용이함 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모형구축에 사용되는 데이터에 다소 부정확한 부분이 있다 하더라도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통계나 다른 인공지능 기법 등에 비해 부정적 영향이 적은 것으로 알려짐</a:t>
            </a:r>
            <a:r>
              <a:rPr lang="en-US" altLang="ko-KR" dirty="0">
                <a:latin typeface="+mn-ea"/>
              </a:rPr>
              <a:t>(Fault tolerant). </a:t>
            </a:r>
          </a:p>
          <a:p>
            <a:endParaRPr lang="en-US" altLang="ko-KR" sz="700" dirty="0">
              <a:latin typeface="+mn-ea"/>
            </a:endParaRPr>
          </a:p>
          <a:p>
            <a:pPr>
              <a:buFont typeface="Wingdings"/>
              <a:buChar char="à"/>
            </a:pPr>
            <a:r>
              <a:rPr lang="ko-KR" altLang="en-US" b="1" dirty="0">
                <a:latin typeface="+mn-ea"/>
                <a:sym typeface="Wingdings" pitchFamily="2" charset="2"/>
              </a:rPr>
              <a:t>상</a:t>
            </a:r>
            <a:r>
              <a:rPr lang="ko-KR" altLang="en-US" b="1" dirty="0">
                <a:latin typeface="+mn-ea"/>
              </a:rPr>
              <a:t>대적으로 입력변수와 출력변수의 관계가 매우 복잡하여 그 관계를 명시적으로 설명하기 어려운</a:t>
            </a:r>
            <a:endParaRPr lang="en-US" altLang="ko-KR" b="1" dirty="0">
              <a:latin typeface="+mn-ea"/>
            </a:endParaRPr>
          </a:p>
          <a:p>
            <a:pPr marL="0" indent="0">
              <a:buNone/>
            </a:pP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 영역에 있어서도 우수한 성과를 나타냄으로써 다양한 분야에 적용</a:t>
            </a:r>
            <a:endParaRPr lang="en-US" altLang="ko-KR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88950" y="1634967"/>
            <a:ext cx="6829201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0" h="3810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285750" indent="-285750" algn="just" latinLnBrk="0">
              <a:buSzPct val="120000"/>
              <a:buBlip>
                <a:blip r:embed="rId3"/>
              </a:buBlip>
              <a:defRPr sz="1600" b="1" spc="-70">
                <a:solidFill>
                  <a:srgbClr val="004074"/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>
                <a:latin typeface="Arial" panose="020B0604020202020204" pitchFamily="34" charset="0"/>
              </a:rPr>
              <a:t>인공신경망 모형의 장점</a:t>
            </a:r>
          </a:p>
        </p:txBody>
      </p:sp>
      <p:sp>
        <p:nvSpPr>
          <p:cNvPr id="23" name="평행 사변형 22"/>
          <p:cNvSpPr/>
          <p:nvPr/>
        </p:nvSpPr>
        <p:spPr>
          <a:xfrm>
            <a:off x="920552" y="1053364"/>
            <a:ext cx="8504436" cy="375290"/>
          </a:xfrm>
          <a:prstGeom prst="parallelogram">
            <a:avLst>
              <a:gd name="adj" fmla="val 6402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4" name="Picture 3" descr="C:\Users\Administrator\Desktop\Untitled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1052736"/>
            <a:ext cx="569251" cy="37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그룹 24"/>
          <p:cNvGrpSpPr/>
          <p:nvPr/>
        </p:nvGrpSpPr>
        <p:grpSpPr>
          <a:xfrm>
            <a:off x="535022" y="1056814"/>
            <a:ext cx="6146170" cy="369332"/>
            <a:chOff x="-334356" y="1268700"/>
            <a:chExt cx="6854489" cy="369332"/>
          </a:xfrm>
        </p:grpSpPr>
        <p:sp>
          <p:nvSpPr>
            <p:cNvPr id="29" name="TextBox 6"/>
            <p:cNvSpPr txBox="1"/>
            <p:nvPr/>
          </p:nvSpPr>
          <p:spPr>
            <a:xfrm>
              <a:off x="322981" y="1268700"/>
              <a:ext cx="6197152" cy="369332"/>
            </a:xfrm>
            <a:prstGeom prst="rect">
              <a:avLst/>
            </a:prstGeom>
          </p:spPr>
          <p:txBody>
            <a:bodyPr anchor="ctr"/>
            <a:lstStyle>
              <a:lvl1pPr>
                <a:spcBef>
                  <a:spcPct val="0"/>
                </a:spcBef>
                <a:buNone/>
                <a:defRPr sz="25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80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인공신경망 모형의 장단점</a:t>
              </a:r>
              <a:endParaRPr lang="ko-KR" altLang="en-US" sz="18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0" name="TextBox 6"/>
            <p:cNvSpPr txBox="1"/>
            <p:nvPr/>
          </p:nvSpPr>
          <p:spPr>
            <a:xfrm>
              <a:off x="-334356" y="1319952"/>
              <a:ext cx="409435" cy="258554"/>
            </a:xfrm>
            <a:prstGeom prst="rect">
              <a:avLst/>
            </a:prstGeom>
          </p:spPr>
          <p:txBody>
            <a:bodyPr anchor="ctr"/>
            <a:lstStyle>
              <a:lvl1pPr>
                <a:spcBef>
                  <a:spcPct val="0"/>
                </a:spcBef>
                <a:buNone/>
                <a:defRPr sz="25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2000" dirty="0">
                  <a:latin typeface="나눔고딕" pitchFamily="50" charset="-127"/>
                  <a:ea typeface="나눔고딕" pitchFamily="50" charset="-127"/>
                </a:rPr>
                <a:t>3</a:t>
              </a:r>
              <a:endParaRPr lang="ko-KR" altLang="en-US" sz="200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2" name="제목 1"/>
          <p:cNvSpPr txBox="1">
            <a:spLocks/>
          </p:cNvSpPr>
          <p:nvPr/>
        </p:nvSpPr>
        <p:spPr>
          <a:xfrm>
            <a:off x="487292" y="44450"/>
            <a:ext cx="7772400" cy="576263"/>
          </a:xfrm>
          <a:prstGeom prst="rect">
            <a:avLst/>
          </a:prstGeom>
          <a:noFill/>
        </p:spPr>
        <p:txBody>
          <a:bodyPr vert="horz" wrap="square" lIns="36000" tIns="72000" rIns="36000" bIns="72000" rtlCol="0" anchor="ctr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b="1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II. </a:t>
            </a:r>
            <a:r>
              <a:rPr lang="ko-KR" altLang="en-US" sz="2800" b="1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인공신경망 기법의 이해</a:t>
            </a:r>
          </a:p>
        </p:txBody>
      </p:sp>
    </p:spTree>
    <p:extLst>
      <p:ext uri="{BB962C8B-B14F-4D97-AF65-F5344CB8AC3E}">
        <p14:creationId xmlns:p14="http://schemas.microsoft.com/office/powerpoint/2010/main" val="168725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5"/>
          <p:cNvSpPr txBox="1"/>
          <p:nvPr/>
        </p:nvSpPr>
        <p:spPr>
          <a:xfrm>
            <a:off x="553466" y="1883150"/>
            <a:ext cx="8863584" cy="31170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>
            <a:defPPr>
              <a:defRPr lang="ko-KR"/>
            </a:defPPr>
            <a:lvl1pPr marL="160338" indent="-160338" algn="just" fontAlgn="base" latinLnBrk="0">
              <a:lnSpc>
                <a:spcPct val="150000"/>
              </a:lnSpc>
              <a:spcBef>
                <a:spcPct val="0"/>
              </a:spcBef>
              <a:spcAft>
                <a:spcPts val="300"/>
              </a:spcAft>
              <a:buClrTx/>
              <a:buSzPct val="100000"/>
              <a:buFont typeface="Arial" pitchFamily="34" charset="0"/>
              <a:buChar char="•"/>
              <a:defRPr kumimoji="1" sz="1400" spc="-70"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1pPr>
            <a:lvl2pPr marL="350838" lvl="1" indent="-160338" algn="just" fontAlgn="base" latinLnBrk="0">
              <a:lnSpc>
                <a:spcPct val="150000"/>
              </a:lnSpc>
              <a:spcBef>
                <a:spcPct val="0"/>
              </a:spcBef>
              <a:spcAft>
                <a:spcPts val="300"/>
              </a:spcAft>
              <a:buSzPct val="100000"/>
              <a:buFont typeface="나눔고딕" pitchFamily="50" charset="-127"/>
              <a:buChar char="－"/>
              <a:defRPr kumimoji="1" sz="1400" spc="-70"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2pPr>
          </a:lstStyle>
          <a:p>
            <a:r>
              <a:rPr lang="ko-KR" altLang="en-US" dirty="0">
                <a:latin typeface="+mn-ea"/>
              </a:rPr>
              <a:t>인공신경망 기법은 </a:t>
            </a:r>
            <a:r>
              <a:rPr lang="ko-KR" altLang="en-US" b="1" dirty="0">
                <a:latin typeface="+mn-ea"/>
              </a:rPr>
              <a:t>최적 모형을 구축하는 비용</a:t>
            </a:r>
            <a:r>
              <a:rPr lang="en-US" altLang="ko-KR" b="1" dirty="0">
                <a:latin typeface="+mn-ea"/>
              </a:rPr>
              <a:t>(Cost)</a:t>
            </a:r>
            <a:r>
              <a:rPr lang="ko-KR" altLang="en-US" b="1" dirty="0">
                <a:latin typeface="+mn-ea"/>
              </a:rPr>
              <a:t>이  타 기법에 비해 크다는 단점</a:t>
            </a:r>
            <a:r>
              <a:rPr lang="ko-KR" altLang="en-US" dirty="0">
                <a:latin typeface="+mn-ea"/>
              </a:rPr>
              <a:t>이 있음</a:t>
            </a:r>
            <a:r>
              <a:rPr lang="en-US" altLang="ko-KR" dirty="0">
                <a:latin typeface="+mn-ea"/>
              </a:rPr>
              <a:t>.</a:t>
            </a:r>
          </a:p>
          <a:p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모형 </a:t>
            </a:r>
            <a:r>
              <a:rPr lang="ko-KR" altLang="en-US" dirty="0" err="1">
                <a:latin typeface="+mn-ea"/>
              </a:rPr>
              <a:t>구축자는</a:t>
            </a:r>
            <a:r>
              <a:rPr lang="ko-KR" altLang="en-US" dirty="0">
                <a:latin typeface="+mn-ea"/>
              </a:rPr>
              <a:t> 입력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은닉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출력층</a:t>
            </a:r>
            <a:r>
              <a:rPr lang="ko-KR" altLang="en-US" dirty="0">
                <a:latin typeface="+mn-ea"/>
              </a:rPr>
              <a:t> 등 </a:t>
            </a:r>
            <a:r>
              <a:rPr lang="ko-KR" altLang="en-US" dirty="0" err="1">
                <a:latin typeface="+mn-ea"/>
              </a:rPr>
              <a:t>레이어</a:t>
            </a:r>
            <a:r>
              <a:rPr lang="en-US" altLang="ko-KR" dirty="0">
                <a:latin typeface="+mn-ea"/>
              </a:rPr>
              <a:t>(Layer)</a:t>
            </a:r>
            <a:r>
              <a:rPr lang="ko-KR" altLang="en-US" dirty="0">
                <a:latin typeface="+mn-ea"/>
              </a:rPr>
              <a:t>와 </a:t>
            </a:r>
            <a:r>
              <a:rPr lang="ko-KR" altLang="en-US" dirty="0" err="1">
                <a:latin typeface="+mn-ea"/>
              </a:rPr>
              <a:t>노드</a:t>
            </a:r>
            <a:r>
              <a:rPr lang="en-US" altLang="ko-KR" dirty="0">
                <a:latin typeface="+mn-ea"/>
              </a:rPr>
              <a:t>(Node)</a:t>
            </a:r>
            <a:r>
              <a:rPr lang="ko-KR" altLang="en-US" dirty="0">
                <a:latin typeface="+mn-ea"/>
              </a:rPr>
              <a:t>의 수 등을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포함한 인공신경망 모형의 구조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처리요소에서 사용할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전이함수</a:t>
            </a:r>
            <a:r>
              <a:rPr lang="en-US" altLang="ko-KR" dirty="0">
                <a:latin typeface="+mn-ea"/>
              </a:rPr>
              <a:t>(Transfer Function),</a:t>
            </a:r>
            <a:r>
              <a:rPr lang="ko-KR" altLang="en-US" dirty="0">
                <a:latin typeface="+mn-ea"/>
              </a:rPr>
              <a:t> 학습조건 등 다양한 </a:t>
            </a:r>
            <a:r>
              <a:rPr lang="ko-KR" altLang="en-US" dirty="0" err="1">
                <a:latin typeface="+mn-ea"/>
              </a:rPr>
              <a:t>파라메터들을</a:t>
            </a:r>
            <a:r>
              <a:rPr lang="ko-KR" altLang="en-US" dirty="0">
                <a:latin typeface="+mn-ea"/>
              </a:rPr>
              <a:t> 전문적인 식견을 가지고 결정해야 함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특히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인공신경망 모형 성과는 학습의 정지기준</a:t>
            </a:r>
            <a:r>
              <a:rPr lang="en-US" altLang="ko-KR" dirty="0">
                <a:latin typeface="+mn-ea"/>
              </a:rPr>
              <a:t>(Stopping condition)</a:t>
            </a:r>
            <a:r>
              <a:rPr lang="ko-KR" altLang="en-US" dirty="0">
                <a:latin typeface="+mn-ea"/>
              </a:rPr>
              <a:t>을 포함한 학습조건에 영향을 많이 받음</a:t>
            </a:r>
            <a:r>
              <a:rPr lang="en-US" altLang="ko-KR" dirty="0">
                <a:latin typeface="+mn-ea"/>
              </a:rPr>
              <a:t>. </a:t>
            </a:r>
          </a:p>
          <a:p>
            <a:r>
              <a:rPr lang="ko-KR" altLang="en-US" dirty="0"/>
              <a:t>또한 </a:t>
            </a:r>
            <a:r>
              <a:rPr lang="ko-KR" altLang="en-US" dirty="0" err="1"/>
              <a:t>은닉층을</a:t>
            </a:r>
            <a:r>
              <a:rPr lang="ko-KR" altLang="en-US" dirty="0"/>
              <a:t> 포함한 모형 구조가 갖는 </a:t>
            </a:r>
            <a:r>
              <a:rPr lang="ko-KR" altLang="en-US" b="1" dirty="0"/>
              <a:t>가중치 연결구조의 복잡성으로 </a:t>
            </a:r>
            <a:r>
              <a:rPr lang="ko-KR" altLang="en-US" b="1" dirty="0" err="1"/>
              <a:t>입력값와</a:t>
            </a:r>
            <a:r>
              <a:rPr lang="ko-KR" altLang="en-US" b="1" dirty="0"/>
              <a:t> </a:t>
            </a:r>
            <a:r>
              <a:rPr lang="ko-KR" altLang="en-US" b="1" dirty="0" err="1"/>
              <a:t>출력값</a:t>
            </a:r>
            <a:r>
              <a:rPr lang="ko-KR" altLang="en-US" b="1" dirty="0"/>
              <a:t> 간의 관계를 정확하게 이해하는 것이 어려움</a:t>
            </a:r>
            <a:r>
              <a:rPr lang="en-US" altLang="ko-KR" b="1" dirty="0"/>
              <a:t>. </a:t>
            </a:r>
          </a:p>
          <a:p>
            <a:r>
              <a:rPr lang="ko-KR" altLang="en-US" dirty="0"/>
              <a:t>이러한 점은 </a:t>
            </a:r>
            <a:r>
              <a:rPr lang="ko-KR" altLang="en-US" b="1" dirty="0"/>
              <a:t>결과값에 대한 설명력</a:t>
            </a:r>
            <a:r>
              <a:rPr lang="en-US" altLang="ko-KR" b="1" dirty="0"/>
              <a:t>(Comprehensibility)</a:t>
            </a:r>
            <a:r>
              <a:rPr lang="ko-KR" altLang="en-US" b="1" dirty="0"/>
              <a:t>의 부족으로 이어지고</a:t>
            </a:r>
            <a:r>
              <a:rPr lang="en-US" altLang="ko-KR" b="1" dirty="0"/>
              <a:t>, </a:t>
            </a:r>
            <a:r>
              <a:rPr lang="ko-KR" altLang="ko-KR" b="1" dirty="0"/>
              <a:t>블랙박스</a:t>
            </a:r>
            <a:r>
              <a:rPr lang="en-US" altLang="ko-KR" b="1" dirty="0"/>
              <a:t>(Black box) </a:t>
            </a:r>
            <a:r>
              <a:rPr lang="ko-KR" altLang="en-US" b="1" dirty="0"/>
              <a:t>모형이</a:t>
            </a:r>
            <a:r>
              <a:rPr lang="ko-KR" altLang="ko-KR" b="1" dirty="0"/>
              <a:t>라</a:t>
            </a:r>
            <a:r>
              <a:rPr lang="en-US" altLang="ko-KR" b="1" dirty="0"/>
              <a:t> </a:t>
            </a:r>
            <a:r>
              <a:rPr lang="ko-KR" altLang="en-US" b="1" dirty="0"/>
              <a:t>일컬어지는 요인</a:t>
            </a:r>
            <a:r>
              <a:rPr lang="ko-KR" altLang="en-US" dirty="0"/>
              <a:t>이 됨</a:t>
            </a:r>
            <a:endParaRPr lang="en-US" altLang="ko-KR" dirty="0"/>
          </a:p>
        </p:txBody>
      </p:sp>
      <p:sp>
        <p:nvSpPr>
          <p:cNvPr id="20" name="TextBox 19"/>
          <p:cNvSpPr txBox="1"/>
          <p:nvPr/>
        </p:nvSpPr>
        <p:spPr>
          <a:xfrm>
            <a:off x="488950" y="1634967"/>
            <a:ext cx="6829201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0" h="3810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285750" indent="-285750" algn="just" latinLnBrk="0">
              <a:buSzPct val="120000"/>
              <a:buBlip>
                <a:blip r:embed="rId3"/>
              </a:buBlip>
              <a:defRPr sz="1600" b="1" spc="-70">
                <a:solidFill>
                  <a:srgbClr val="004074"/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>
                <a:latin typeface="Arial" panose="020B0604020202020204" pitchFamily="34" charset="0"/>
              </a:rPr>
              <a:t>인공신경망 모형의 </a:t>
            </a:r>
            <a:r>
              <a:rPr lang="ko-KR" altLang="en-US" dirty="0" smtClean="0">
                <a:latin typeface="Arial" panose="020B0604020202020204" pitchFamily="34" charset="0"/>
              </a:rPr>
              <a:t>단점</a:t>
            </a:r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23" name="평행 사변형 22"/>
          <p:cNvSpPr/>
          <p:nvPr/>
        </p:nvSpPr>
        <p:spPr>
          <a:xfrm>
            <a:off x="920552" y="1053364"/>
            <a:ext cx="8504436" cy="375290"/>
          </a:xfrm>
          <a:prstGeom prst="parallelogram">
            <a:avLst>
              <a:gd name="adj" fmla="val 6402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4" name="Picture 3" descr="C:\Users\Administrator\Desktop\Untitled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1052736"/>
            <a:ext cx="569251" cy="37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그룹 24"/>
          <p:cNvGrpSpPr/>
          <p:nvPr/>
        </p:nvGrpSpPr>
        <p:grpSpPr>
          <a:xfrm>
            <a:off x="535022" y="1056814"/>
            <a:ext cx="6146170" cy="369332"/>
            <a:chOff x="-334356" y="1268700"/>
            <a:chExt cx="6854489" cy="369332"/>
          </a:xfrm>
        </p:grpSpPr>
        <p:sp>
          <p:nvSpPr>
            <p:cNvPr id="29" name="TextBox 6"/>
            <p:cNvSpPr txBox="1"/>
            <p:nvPr/>
          </p:nvSpPr>
          <p:spPr>
            <a:xfrm>
              <a:off x="322981" y="1268700"/>
              <a:ext cx="6197152" cy="369332"/>
            </a:xfrm>
            <a:prstGeom prst="rect">
              <a:avLst/>
            </a:prstGeom>
          </p:spPr>
          <p:txBody>
            <a:bodyPr anchor="ctr"/>
            <a:lstStyle>
              <a:lvl1pPr>
                <a:spcBef>
                  <a:spcPct val="0"/>
                </a:spcBef>
                <a:buNone/>
                <a:defRPr sz="25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80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인공신경망 모형의 장단점</a:t>
              </a:r>
              <a:endParaRPr lang="ko-KR" altLang="en-US" sz="18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0" name="TextBox 6"/>
            <p:cNvSpPr txBox="1"/>
            <p:nvPr/>
          </p:nvSpPr>
          <p:spPr>
            <a:xfrm>
              <a:off x="-334356" y="1319952"/>
              <a:ext cx="409435" cy="258554"/>
            </a:xfrm>
            <a:prstGeom prst="rect">
              <a:avLst/>
            </a:prstGeom>
          </p:spPr>
          <p:txBody>
            <a:bodyPr anchor="ctr"/>
            <a:lstStyle>
              <a:lvl1pPr>
                <a:spcBef>
                  <a:spcPct val="0"/>
                </a:spcBef>
                <a:buNone/>
                <a:defRPr sz="25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2000" dirty="0">
                  <a:latin typeface="나눔고딕" pitchFamily="50" charset="-127"/>
                  <a:ea typeface="나눔고딕" pitchFamily="50" charset="-127"/>
                </a:rPr>
                <a:t>3</a:t>
              </a:r>
              <a:endParaRPr lang="ko-KR" altLang="en-US" sz="200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2" name="제목 1"/>
          <p:cNvSpPr txBox="1">
            <a:spLocks/>
          </p:cNvSpPr>
          <p:nvPr/>
        </p:nvSpPr>
        <p:spPr>
          <a:xfrm>
            <a:off x="487292" y="44450"/>
            <a:ext cx="7772400" cy="576263"/>
          </a:xfrm>
          <a:prstGeom prst="rect">
            <a:avLst/>
          </a:prstGeom>
          <a:noFill/>
        </p:spPr>
        <p:txBody>
          <a:bodyPr vert="horz" wrap="square" lIns="36000" tIns="72000" rIns="36000" bIns="72000" rtlCol="0" anchor="ctr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b="1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II. </a:t>
            </a:r>
            <a:r>
              <a:rPr lang="ko-KR" altLang="en-US" sz="2800" b="1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인공신경망 기법의 이해</a:t>
            </a:r>
          </a:p>
        </p:txBody>
      </p:sp>
    </p:spTree>
    <p:extLst>
      <p:ext uri="{BB962C8B-B14F-4D97-AF65-F5344CB8AC3E}">
        <p14:creationId xmlns:p14="http://schemas.microsoft.com/office/powerpoint/2010/main" val="100116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0" y="-9525"/>
            <a:ext cx="9915525" cy="6877565"/>
            <a:chOff x="0" y="-9525"/>
            <a:chExt cx="9915525" cy="6877565"/>
          </a:xfrm>
        </p:grpSpPr>
        <p:pic>
          <p:nvPicPr>
            <p:cNvPr id="10" name="Picture 3"/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57"/>
            <a:stretch/>
          </p:blipFill>
          <p:spPr bwMode="auto">
            <a:xfrm>
              <a:off x="6026" y="-9525"/>
              <a:ext cx="9899974" cy="2124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382265"/>
              <a:ext cx="9915525" cy="485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2" name="TextBox 23"/>
          <p:cNvSpPr txBox="1">
            <a:spLocks noChangeArrowheads="1"/>
          </p:cNvSpPr>
          <p:nvPr/>
        </p:nvSpPr>
        <p:spPr bwMode="auto">
          <a:xfrm>
            <a:off x="820054" y="2537312"/>
            <a:ext cx="6797241" cy="6771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38100"/>
              <a:contourClr>
                <a:schemeClr val="bg1"/>
              </a:contourClr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440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KoPub돋움체 Bold" pitchFamily="18" charset="-127"/>
                <a:ea typeface="KoPub돋움체 Bold" pitchFamily="18" charset="-127"/>
              </a:rPr>
              <a:t>Ⅲ. </a:t>
            </a:r>
            <a:r>
              <a:rPr lang="ko-KR" altLang="en-US" sz="440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KoPub돋움체 Bold" pitchFamily="18" charset="-127"/>
                <a:ea typeface="KoPub돋움체 Bold" pitchFamily="18" charset="-127"/>
              </a:rPr>
              <a:t>모형 구축 실습</a:t>
            </a:r>
            <a:endParaRPr lang="ko-KR" altLang="en-US" sz="44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23" name="TextBox 23"/>
          <p:cNvSpPr txBox="1">
            <a:spLocks noChangeArrowheads="1"/>
          </p:cNvSpPr>
          <p:nvPr/>
        </p:nvSpPr>
        <p:spPr bwMode="auto">
          <a:xfrm>
            <a:off x="1605322" y="3429000"/>
            <a:ext cx="4031754" cy="23810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tIns="36000" rIns="36000" bIns="36000" anchor="t">
            <a:spAutoFit/>
            <a:scene3d>
              <a:camera prst="orthographicFront"/>
              <a:lightRig rig="threePt" dir="t"/>
            </a:scene3d>
            <a:sp3d>
              <a:bevelT w="0" h="3810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algn="ctr" fontAlgn="base">
              <a:spcBef>
                <a:spcPct val="0"/>
              </a:spcBef>
              <a:spcAft>
                <a:spcPct val="0"/>
              </a:spcAft>
              <a:defRPr kumimoji="1" sz="1400" b="1" spc="-70">
                <a:solidFill>
                  <a:srgbClr val="0040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marL="182563" indent="-182563" algn="l">
              <a:lnSpc>
                <a:spcPct val="150000"/>
              </a:lnSpc>
              <a:buAutoNum type="arabicPeriod"/>
            </a:pPr>
            <a:r>
              <a:rPr kumimoji="0" lang="ko-KR" altLang="en-US" sz="2000" b="0" spc="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실습문제와 데이터</a:t>
            </a:r>
            <a:endParaRPr kumimoji="0" lang="en-US" altLang="ko-KR" sz="2000" b="0" spc="0" dirty="0" smtClean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2563" indent="-182563" algn="l">
              <a:lnSpc>
                <a:spcPct val="150000"/>
              </a:lnSpc>
              <a:buAutoNum type="arabicPeriod"/>
            </a:pPr>
            <a:r>
              <a:rPr kumimoji="0" lang="ko-KR" altLang="en-US" sz="2000" b="0" spc="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모형 구축계획의 수립</a:t>
            </a:r>
            <a:endParaRPr kumimoji="0" lang="en-US" altLang="ko-KR" sz="2000" b="0" spc="0" dirty="0" smtClean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2563" indent="-182563" algn="l">
              <a:lnSpc>
                <a:spcPct val="150000"/>
              </a:lnSpc>
              <a:buAutoNum type="arabicPeriod"/>
            </a:pPr>
            <a:r>
              <a:rPr kumimoji="0" lang="en-US" altLang="ko-KR" sz="2000" b="0" spc="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sz="2000" b="0" spc="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모형의 구축</a:t>
            </a:r>
          </a:p>
          <a:p>
            <a:pPr marL="182563" indent="-182563" algn="l">
              <a:lnSpc>
                <a:spcPct val="150000"/>
              </a:lnSpc>
              <a:buAutoNum type="arabicPeriod"/>
            </a:pPr>
            <a:endParaRPr kumimoji="0" lang="en-US" altLang="ko-KR" sz="2000" b="0" spc="0" dirty="0" smtClean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2563" indent="-182563" algn="l">
              <a:lnSpc>
                <a:spcPct val="150000"/>
              </a:lnSpc>
              <a:buAutoNum type="arabicPeriod"/>
            </a:pPr>
            <a:endParaRPr kumimoji="0" lang="ko-KR" altLang="en-US" sz="2000" b="0" spc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6139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87292" y="44435"/>
            <a:ext cx="7772400" cy="576293"/>
          </a:xfrm>
          <a:prstGeom prst="rect">
            <a:avLst/>
          </a:prstGeom>
          <a:noFill/>
        </p:spPr>
        <p:txBody>
          <a:bodyPr vert="horz" wrap="square" lIns="36000" tIns="72000" rIns="36000" bIns="72000" rtlCol="0" anchor="ctr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l"/>
            <a:r>
              <a:rPr lang="en-US" altLang="ko-KR" sz="2800" b="1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III. </a:t>
            </a:r>
            <a:r>
              <a:rPr lang="ko-KR" altLang="en-US" sz="2800" b="1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인공신경망 </a:t>
            </a:r>
            <a:r>
              <a:rPr lang="ko-KR" altLang="en-US" sz="2800" b="1" spc="-7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모형 구축 실습</a:t>
            </a:r>
            <a:endParaRPr lang="ko-KR" altLang="en-US" sz="2800" b="1" spc="-7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5"/>
              <p:cNvSpPr txBox="1"/>
              <p:nvPr/>
            </p:nvSpPr>
            <p:spPr>
              <a:xfrm>
                <a:off x="553466" y="1891432"/>
                <a:ext cx="8863584" cy="102335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 h="38100"/>
                </a:sp3d>
              </a:bodyPr>
              <a:lstStyle>
                <a:defPPr>
                  <a:defRPr lang="ko-KR"/>
                </a:defPPr>
                <a:lvl1pPr marL="160338" indent="-160338" fontAlgn="base" latinLnBrk="0">
                  <a:lnSpc>
                    <a:spcPct val="15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Pct val="100000"/>
                  <a:buFont typeface="Arial" pitchFamily="34" charset="0"/>
                  <a:buChar char="•"/>
                  <a:defRPr kumimoji="1" sz="1400" spc="-70">
                    <a:latin typeface="나눔고딕" pitchFamily="50" charset="-127"/>
                    <a:ea typeface="나눔고딕" pitchFamily="50" charset="-127"/>
                    <a:cs typeface="Arial" panose="020B0604020202020204" pitchFamily="34" charset="0"/>
                  </a:defRPr>
                </a:lvl1pPr>
              </a:lstStyle>
              <a:p>
                <a:pPr algn="just"/>
                <a:r>
                  <a:rPr lang="ko-KR" altLang="en-US" dirty="0">
                    <a:latin typeface="+mn-ea"/>
                  </a:rPr>
                  <a:t>분석에 활용할 데이터는 </a:t>
                </a:r>
                <a:r>
                  <a:rPr lang="en-US" altLang="ko-KR" dirty="0">
                    <a:latin typeface="+mn-ea"/>
                  </a:rPr>
                  <a:t>2001</a:t>
                </a:r>
                <a:r>
                  <a:rPr lang="ko-KR" altLang="en-US" dirty="0">
                    <a:latin typeface="+mn-ea"/>
                  </a:rPr>
                  <a:t>년부터 </a:t>
                </a:r>
                <a:r>
                  <a:rPr lang="en-US" altLang="ko-KR" dirty="0">
                    <a:latin typeface="+mn-ea"/>
                  </a:rPr>
                  <a:t>2007</a:t>
                </a:r>
                <a:r>
                  <a:rPr lang="ko-KR" altLang="en-US" dirty="0">
                    <a:latin typeface="+mn-ea"/>
                  </a:rPr>
                  <a:t>년까지 국내 </a:t>
                </a:r>
                <a:r>
                  <a:rPr lang="ko-KR" altLang="en-US" dirty="0" err="1">
                    <a:latin typeface="+mn-ea"/>
                  </a:rPr>
                  <a:t>비외감기업</a:t>
                </a:r>
                <a:r>
                  <a:rPr lang="ko-KR" altLang="en-US" dirty="0">
                    <a:latin typeface="+mn-ea"/>
                  </a:rPr>
                  <a:t> 중 주요 재무비율 값</a:t>
                </a:r>
                <a:r>
                  <a:rPr lang="en-US" altLang="ko-KR" dirty="0">
                    <a:latin typeface="+mn-ea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ko-KR" altLang="en-US" dirty="0">
                    <a:latin typeface="+mn-ea"/>
                  </a:rPr>
                  <a:t>과 익년도 부도 여부</a:t>
                </a:r>
                <a:r>
                  <a:rPr lang="en-US" altLang="ko-KR" dirty="0">
                    <a:latin typeface="+mn-ea"/>
                  </a:rPr>
                  <a:t>(Output; Bankrupt=</a:t>
                </a:r>
                <a:r>
                  <a:rPr lang="ko-KR" altLang="en-US" dirty="0">
                    <a:latin typeface="+mn-ea"/>
                  </a:rPr>
                  <a:t>익년도 부도 발생</a:t>
                </a:r>
                <a:r>
                  <a:rPr lang="en-US" altLang="ko-KR" dirty="0">
                    <a:latin typeface="+mn-ea"/>
                  </a:rPr>
                  <a:t>, Non-Bankrupt =</a:t>
                </a:r>
                <a:r>
                  <a:rPr lang="ko-KR" altLang="en-US" dirty="0">
                    <a:latin typeface="+mn-ea"/>
                  </a:rPr>
                  <a:t>익년도 건전</a:t>
                </a:r>
                <a:r>
                  <a:rPr lang="en-US" altLang="ko-KR" dirty="0">
                    <a:latin typeface="+mn-ea"/>
                  </a:rPr>
                  <a:t>)</a:t>
                </a:r>
                <a:r>
                  <a:rPr lang="ko-KR" altLang="en-US" dirty="0">
                    <a:latin typeface="+mn-ea"/>
                  </a:rPr>
                  <a:t>를 포함하여 부도기업 </a:t>
                </a:r>
                <a:r>
                  <a:rPr lang="en-US" altLang="ko-KR" dirty="0">
                    <a:latin typeface="+mn-ea"/>
                  </a:rPr>
                  <a:t>600</a:t>
                </a:r>
                <a:r>
                  <a:rPr lang="ko-KR" altLang="en-US" dirty="0">
                    <a:latin typeface="+mn-ea"/>
                  </a:rPr>
                  <a:t>개</a:t>
                </a:r>
                <a:r>
                  <a:rPr lang="en-US" altLang="ko-KR" dirty="0">
                    <a:latin typeface="+mn-ea"/>
                  </a:rPr>
                  <a:t>, </a:t>
                </a:r>
                <a:r>
                  <a:rPr lang="ko-KR" altLang="en-US" dirty="0">
                    <a:latin typeface="+mn-ea"/>
                  </a:rPr>
                  <a:t>건전기업 </a:t>
                </a:r>
                <a:r>
                  <a:rPr lang="en-US" altLang="ko-KR" dirty="0">
                    <a:latin typeface="+mn-ea"/>
                  </a:rPr>
                  <a:t>600</a:t>
                </a:r>
                <a:r>
                  <a:rPr lang="ko-KR" altLang="en-US" dirty="0">
                    <a:latin typeface="+mn-ea"/>
                  </a:rPr>
                  <a:t>개</a:t>
                </a:r>
                <a:r>
                  <a:rPr lang="en-US" altLang="ko-KR" dirty="0">
                    <a:latin typeface="+mn-ea"/>
                  </a:rPr>
                  <a:t>, </a:t>
                </a:r>
                <a:r>
                  <a:rPr lang="ko-KR" altLang="en-US" dirty="0">
                    <a:latin typeface="+mn-ea"/>
                  </a:rPr>
                  <a:t>총 </a:t>
                </a:r>
                <a:r>
                  <a:rPr lang="en-US" altLang="ko-KR" dirty="0">
                    <a:latin typeface="+mn-ea"/>
                  </a:rPr>
                  <a:t>1,200</a:t>
                </a:r>
                <a:r>
                  <a:rPr lang="ko-KR" altLang="en-US" dirty="0">
                    <a:latin typeface="+mn-ea"/>
                  </a:rPr>
                  <a:t>개의 데이터로 구성 </a:t>
                </a:r>
                <a:r>
                  <a:rPr lang="en-US" altLang="ko-KR" dirty="0">
                    <a:latin typeface="+mn-ea"/>
                  </a:rPr>
                  <a:t>(</a:t>
                </a:r>
                <a:r>
                  <a:rPr lang="ko-KR" altLang="en-US" dirty="0">
                    <a:latin typeface="+mn-ea"/>
                  </a:rPr>
                  <a:t>본 교육에서 활용할 데이터는 기본적인 </a:t>
                </a:r>
                <a:r>
                  <a:rPr lang="ko-KR" altLang="en-US" dirty="0" err="1">
                    <a:latin typeface="+mn-ea"/>
                  </a:rPr>
                  <a:t>전처리를</a:t>
                </a:r>
                <a:r>
                  <a:rPr lang="ko-KR" altLang="en-US" dirty="0">
                    <a:latin typeface="+mn-ea"/>
                  </a:rPr>
                  <a:t> 거쳐 정제된 데이터</a:t>
                </a:r>
                <a:r>
                  <a:rPr lang="en-US" altLang="ko-KR" dirty="0" smtClean="0">
                    <a:latin typeface="+mn-ea"/>
                  </a:rPr>
                  <a:t>)</a:t>
                </a:r>
                <a:endParaRPr lang="en-US" altLang="ko-KR" dirty="0">
                  <a:latin typeface="+mn-ea"/>
                </a:endParaRPr>
              </a:p>
            </p:txBody>
          </p:sp>
        </mc:Choice>
        <mc:Fallback xmlns="">
          <p:sp>
            <p:nvSpPr>
              <p:cNvPr id="24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66" y="1891432"/>
                <a:ext cx="8863584" cy="1023357"/>
              </a:xfrm>
              <a:prstGeom prst="rect">
                <a:avLst/>
              </a:prstGeom>
              <a:blipFill rotWithShape="1">
                <a:blip r:embed="rId3"/>
                <a:stretch>
                  <a:fillRect l="-138" r="-206" b="-4762"/>
                </a:stretch>
              </a:blipFill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488950" y="1631950"/>
            <a:ext cx="6829201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0" h="3810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285750" indent="-285750" algn="just" latinLnBrk="0">
              <a:buSzPct val="120000"/>
              <a:buBlip>
                <a:blip r:embed="rId4"/>
              </a:buBlip>
              <a:defRPr sz="1600" b="1" spc="-70">
                <a:solidFill>
                  <a:srgbClr val="004074"/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>
                <a:latin typeface="Arial" panose="020B0604020202020204" pitchFamily="34" charset="0"/>
              </a:rPr>
              <a:t>인공신경망 기법을 활용한 기업부도 예측모형의 구축</a:t>
            </a:r>
          </a:p>
        </p:txBody>
      </p:sp>
      <p:sp>
        <p:nvSpPr>
          <p:cNvPr id="29" name="평행 사변형 28"/>
          <p:cNvSpPr/>
          <p:nvPr/>
        </p:nvSpPr>
        <p:spPr>
          <a:xfrm>
            <a:off x="920552" y="1053364"/>
            <a:ext cx="8504436" cy="375290"/>
          </a:xfrm>
          <a:prstGeom prst="parallelogram">
            <a:avLst>
              <a:gd name="adj" fmla="val 6402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0" name="Picture 3" descr="C:\Users\Administrator\Desktop\Untitled-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1052736"/>
            <a:ext cx="569251" cy="37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그룹 30"/>
          <p:cNvGrpSpPr/>
          <p:nvPr/>
        </p:nvGrpSpPr>
        <p:grpSpPr>
          <a:xfrm>
            <a:off x="535022" y="1056814"/>
            <a:ext cx="6146170" cy="369332"/>
            <a:chOff x="-334356" y="1268700"/>
            <a:chExt cx="6854489" cy="369332"/>
          </a:xfrm>
        </p:grpSpPr>
        <p:sp>
          <p:nvSpPr>
            <p:cNvPr id="32" name="TextBox 6"/>
            <p:cNvSpPr txBox="1"/>
            <p:nvPr/>
          </p:nvSpPr>
          <p:spPr>
            <a:xfrm>
              <a:off x="322981" y="1268700"/>
              <a:ext cx="6197152" cy="369332"/>
            </a:xfrm>
            <a:prstGeom prst="rect">
              <a:avLst/>
            </a:prstGeom>
          </p:spPr>
          <p:txBody>
            <a:bodyPr anchor="ctr"/>
            <a:lstStyle>
              <a:lvl1pPr>
                <a:spcBef>
                  <a:spcPct val="0"/>
                </a:spcBef>
                <a:buNone/>
                <a:defRPr sz="25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80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실습문제와 데이터</a:t>
              </a:r>
              <a:endParaRPr lang="ko-KR" altLang="en-US" sz="18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3" name="TextBox 6"/>
            <p:cNvSpPr txBox="1"/>
            <p:nvPr/>
          </p:nvSpPr>
          <p:spPr>
            <a:xfrm>
              <a:off x="-334356" y="1319952"/>
              <a:ext cx="409435" cy="258554"/>
            </a:xfrm>
            <a:prstGeom prst="rect">
              <a:avLst/>
            </a:prstGeom>
          </p:spPr>
          <p:txBody>
            <a:bodyPr anchor="ctr"/>
            <a:lstStyle>
              <a:lvl1pPr>
                <a:spcBef>
                  <a:spcPct val="0"/>
                </a:spcBef>
                <a:buNone/>
                <a:defRPr sz="25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2000" dirty="0" smtClean="0">
                  <a:latin typeface="나눔고딕" pitchFamily="50" charset="-127"/>
                  <a:ea typeface="나눔고딕" pitchFamily="50" charset="-127"/>
                </a:rPr>
                <a:t>1</a:t>
              </a:r>
              <a:endParaRPr lang="ko-KR" altLang="en-US" sz="200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080740" y="3032956"/>
            <a:ext cx="302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변수 리스트</a:t>
            </a:r>
            <a:endParaRPr lang="ko-KR" altLang="en-US" sz="1600" b="1" dirty="0"/>
          </a:p>
        </p:txBody>
      </p:sp>
      <p:graphicFrame>
        <p:nvGraphicFramePr>
          <p:cNvPr id="23" name="Group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652717"/>
              </p:ext>
            </p:extLst>
          </p:nvPr>
        </p:nvGraphicFramePr>
        <p:xfrm>
          <a:off x="1352500" y="3412217"/>
          <a:ext cx="3149399" cy="2736751"/>
        </p:xfrm>
        <a:graphic>
          <a:graphicData uri="http://schemas.openxmlformats.org/drawingml/2006/table">
            <a:tbl>
              <a:tblPr>
                <a:effectLst/>
                <a:tableStyleId>{6E25E649-3F16-4E02-A733-19D2CDBF48F0}</a:tableStyleId>
              </a:tblPr>
              <a:tblGrid>
                <a:gridCol w="531545"/>
                <a:gridCol w="585373"/>
                <a:gridCol w="2032481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u="none" strike="noStrike" kern="1200" cap="none" spc="0" normalizeH="0" baseline="0" smtClean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변수명</a:t>
                      </a:r>
                      <a:endParaRPr kumimoji="1" lang="ko-KR" altLang="en-US" sz="800" b="1" u="none" strike="noStrike" kern="1200" cap="none" spc="0" normalizeH="0" baseline="0" dirty="0" smtClean="0">
                        <a:ln>
                          <a:noFill/>
                        </a:ln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5400000" scaled="0"/>
                        </a:gra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u="none" strike="noStrike" kern="1200" cap="none" spc="0" normalizeH="0" baseline="0" dirty="0" smtClean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구분</a:t>
                      </a:r>
                    </a:p>
                  </a:txBody>
                  <a:tcPr marL="45720" marR="4572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C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u="none" strike="noStrike" kern="1200" cap="none" spc="0" normalizeH="0" baseline="0" dirty="0" smtClean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변수 설명</a:t>
                      </a:r>
                    </a:p>
                  </a:txBody>
                  <a:tcPr marL="45720" marR="4572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C3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kumimoji="1" lang="en-US" sz="800" b="0" kern="120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O</a:t>
                      </a:r>
                      <a:r>
                        <a:rPr kumimoji="1" lang="en-US" sz="800" b="0" kern="1200" spc="-7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utput</a:t>
                      </a:r>
                      <a:endParaRPr kumimoji="1" lang="en-US" sz="800" b="0" kern="1200" spc="-7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rgbClr val="404040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kumimoji="1" lang="ko-KR" altLang="en-US" sz="800" b="0" kern="1200" spc="-7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부도여부</a:t>
                      </a:r>
                      <a:endParaRPr kumimoji="1" lang="en-US" sz="800" b="0" kern="1200" spc="-7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rgbClr val="404040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50000"/>
                        </a:lnSpc>
                      </a:pPr>
                      <a:r>
                        <a:rPr kumimoji="1" lang="ko-KR" altLang="en-US" sz="800" b="0" kern="1200" spc="-7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부도</a:t>
                      </a:r>
                      <a:r>
                        <a:rPr kumimoji="1" lang="en-US" altLang="ko-KR" sz="800" b="0" kern="1200" spc="-7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=</a:t>
                      </a:r>
                      <a:r>
                        <a:rPr lang="en-US" altLang="ko-KR" sz="800" smtClean="0">
                          <a:latin typeface="+mn-ea"/>
                        </a:rPr>
                        <a:t>Bankrupt</a:t>
                      </a:r>
                      <a:r>
                        <a:rPr kumimoji="1" lang="en-US" altLang="ko-KR" sz="800" b="0" kern="1200" spc="-7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ko-KR" sz="800" b="0" kern="1200" spc="-7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/ </a:t>
                      </a:r>
                      <a:r>
                        <a:rPr kumimoji="1" lang="ko-KR" altLang="en-US" sz="800" b="0" kern="1200" spc="-70" dirty="0" err="1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비부도</a:t>
                      </a:r>
                      <a:r>
                        <a:rPr kumimoji="1" lang="ko-KR" altLang="en-US" sz="800" b="0" kern="1200" spc="-7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ko-KR" sz="800" b="0" kern="1200" spc="-7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= Non-</a:t>
                      </a:r>
                      <a:r>
                        <a:rPr lang="en-US" altLang="ko-KR" sz="800" smtClean="0">
                          <a:latin typeface="+mn-ea"/>
                        </a:rPr>
                        <a:t>Bankrupt</a:t>
                      </a:r>
                      <a:endParaRPr kumimoji="1" lang="en-US" sz="800" b="0" kern="1200" spc="-7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rgbClr val="404040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01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kumimoji="1" lang="en-US" sz="800" b="0" kern="120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x1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kumimoji="1" lang="ko-KR" altLang="en-US" sz="800" b="0" kern="120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안정성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kumimoji="1" lang="ko-KR" altLang="en-US" sz="800" b="0" kern="120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고정자산구성비율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kumimoji="1" lang="en-US" sz="800" b="0" kern="120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x2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kumimoji="1" lang="ko-KR" altLang="en-US" sz="800" b="0" kern="120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안정성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kumimoji="1" lang="ko-KR" altLang="en-US" sz="800" b="0" kern="120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고정장기적합률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kumimoji="1" lang="en-US" sz="800" b="0" kern="120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x3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kumimoji="1" lang="ko-KR" altLang="en-US" sz="800" b="0" kern="120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안정성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kumimoji="1" lang="ko-KR" altLang="en-US" sz="800" b="0" kern="120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단기차입금</a:t>
                      </a:r>
                      <a:r>
                        <a:rPr kumimoji="1" lang="en-US" altLang="ko-KR" sz="800" b="0" kern="120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/</a:t>
                      </a:r>
                      <a:r>
                        <a:rPr kumimoji="1" lang="ko-KR" altLang="en-US" sz="800" b="0" kern="120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유동자산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4531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kumimoji="1" lang="en-US" sz="800" b="0" kern="120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x4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kumimoji="1" lang="ko-KR" altLang="en-US" sz="800" b="0" kern="120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안정성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kumimoji="1" lang="ko-KR" altLang="en-US" sz="800" b="0" kern="120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순부채</a:t>
                      </a:r>
                      <a:r>
                        <a:rPr kumimoji="1" lang="en-US" altLang="ko-KR" sz="800" b="0" kern="120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/</a:t>
                      </a:r>
                      <a:r>
                        <a:rPr kumimoji="1" lang="ko-KR" altLang="en-US" sz="800" b="0" kern="120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총자산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87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kumimoji="1" lang="en-US" sz="800" b="0" kern="120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x5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kumimoji="1" lang="ko-KR" altLang="en-US" sz="800" b="0" kern="120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안정성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kumimoji="1" lang="ko-KR" altLang="en-US" sz="800" b="0" kern="120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차입금의존도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45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kumimoji="1" lang="en-US" sz="800" b="0" kern="120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x6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kumimoji="1" lang="ko-KR" altLang="en-US" sz="800" b="0" kern="120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안정성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kumimoji="1" lang="ko-KR" altLang="en-US" sz="800" b="0" kern="120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유동부채</a:t>
                      </a:r>
                      <a:r>
                        <a:rPr kumimoji="1" lang="en-US" altLang="ko-KR" sz="800" b="0" kern="120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/</a:t>
                      </a:r>
                      <a:r>
                        <a:rPr kumimoji="1" lang="ko-KR" altLang="en-US" sz="800" b="0" kern="120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자기자본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kumimoji="1" lang="en-US" sz="800" b="0" kern="120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x7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kumimoji="1" lang="ko-KR" altLang="en-US" sz="800" b="0" kern="120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안정성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kumimoji="1" lang="ko-KR" altLang="en-US" sz="800" b="0" kern="120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유동부채구성비율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kumimoji="1" lang="en-US" sz="800" b="0" kern="120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x8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kumimoji="1" lang="ko-KR" altLang="en-US" sz="800" b="0" kern="120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안정성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kumimoji="1" lang="ko-KR" altLang="en-US" sz="800" b="0" kern="120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재고자산</a:t>
                      </a:r>
                      <a:r>
                        <a:rPr kumimoji="1" lang="en-US" altLang="ko-KR" sz="800" b="0" kern="120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/</a:t>
                      </a:r>
                      <a:r>
                        <a:rPr kumimoji="1" lang="ko-KR" altLang="en-US" sz="800" b="0" kern="120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유동자산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kumimoji="1" lang="en-US" sz="800" b="0" kern="120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x9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kumimoji="1" lang="ko-KR" altLang="en-US" sz="800" b="0" kern="120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안정성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kumimoji="1" lang="ko-KR" altLang="en-US" sz="800" b="0" kern="120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총차입금</a:t>
                      </a:r>
                      <a:r>
                        <a:rPr kumimoji="1" lang="en-US" altLang="ko-KR" sz="800" b="0" kern="120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/</a:t>
                      </a:r>
                      <a:r>
                        <a:rPr kumimoji="1" lang="ko-KR" altLang="en-US" sz="800" b="0" kern="120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매출액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74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50000"/>
                        </a:lnSpc>
                      </a:pPr>
                      <a:r>
                        <a:rPr kumimoji="1" lang="en-US" sz="800" b="0" kern="120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x10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kumimoji="1" lang="ko-KR" altLang="en-US" sz="800" b="0" kern="120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수익성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kumimoji="1" lang="ko-KR" altLang="en-US" sz="800" b="0" kern="120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기업경상이익률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315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50000"/>
                        </a:lnSpc>
                      </a:pPr>
                      <a:r>
                        <a:rPr kumimoji="1" lang="en-US" sz="800" b="0" kern="120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x11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kumimoji="1" lang="ko-KR" altLang="en-US" sz="800" b="0" kern="120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수익성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kumimoji="1" lang="ko-KR" altLang="en-US" sz="800" b="0" kern="120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총자산경상이익률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89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50000"/>
                        </a:lnSpc>
                      </a:pPr>
                      <a:r>
                        <a:rPr kumimoji="1" lang="en-US" sz="800" b="0" kern="120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x12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kumimoji="1" lang="ko-KR" altLang="en-US" sz="800" b="0" kern="120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수익성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kumimoji="1" lang="ko-KR" altLang="en-US" sz="800" b="0" kern="120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총자산순이익률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5" name="Group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379382"/>
              </p:ext>
            </p:extLst>
          </p:nvPr>
        </p:nvGraphicFramePr>
        <p:xfrm>
          <a:off x="4677713" y="3412217"/>
          <a:ext cx="3083677" cy="2749007"/>
        </p:xfrm>
        <a:graphic>
          <a:graphicData uri="http://schemas.openxmlformats.org/drawingml/2006/table">
            <a:tbl>
              <a:tblPr>
                <a:effectLst/>
                <a:tableStyleId>{6E25E649-3F16-4E02-A733-19D2CDBF48F0}</a:tableStyleId>
              </a:tblPr>
              <a:tblGrid>
                <a:gridCol w="409827"/>
                <a:gridCol w="446216"/>
                <a:gridCol w="2227634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u="none" strike="noStrike" kern="1200" cap="none" spc="0" normalizeH="0" baseline="0" dirty="0" err="1" smtClean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변수명</a:t>
                      </a:r>
                      <a:endParaRPr kumimoji="1" lang="ko-KR" altLang="en-US" sz="800" b="1" u="none" strike="noStrike" kern="1200" cap="none" spc="0" normalizeH="0" baseline="0" dirty="0" smtClean="0">
                        <a:ln>
                          <a:noFill/>
                        </a:ln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5400000" scaled="0"/>
                        </a:gra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u="none" strike="noStrike" kern="1200" cap="none" spc="0" normalizeH="0" baseline="0" dirty="0" smtClean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구분</a:t>
                      </a:r>
                    </a:p>
                  </a:txBody>
                  <a:tcPr marL="45720" marR="4572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C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u="none" strike="noStrike" kern="1200" cap="none" spc="0" normalizeH="0" baseline="0" dirty="0" smtClean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변수 설명</a:t>
                      </a:r>
                    </a:p>
                  </a:txBody>
                  <a:tcPr marL="45720" marR="4572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C3FF"/>
                    </a:solidFill>
                  </a:tcPr>
                </a:tc>
              </a:tr>
              <a:tr h="68661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kumimoji="1" lang="en-US" sz="800" b="0" kern="120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x13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kumimoji="1" lang="ko-KR" altLang="en-US" sz="800" b="0" kern="120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수익성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kumimoji="1" lang="ko-KR" altLang="en-US" sz="800" b="0" kern="120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매출액영업이익률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6683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kumimoji="1" lang="en-US" sz="800" b="0" kern="120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x14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kumimoji="1" lang="ko-KR" altLang="en-US" sz="800" b="0" kern="120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수익성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kumimoji="1" lang="ko-KR" altLang="en-US" sz="800" b="0" kern="120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매출액경상이익률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891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kumimoji="1" lang="en-US" sz="800" b="0" kern="120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x15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kumimoji="1" lang="ko-KR" altLang="en-US" sz="800" b="0" kern="120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수익성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kumimoji="1" lang="ko-KR" altLang="en-US" sz="800" b="0" kern="120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매출액순이익율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kumimoji="1" lang="en-US" sz="800" b="0" kern="120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x16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kumimoji="1" lang="ko-KR" altLang="en-US" sz="800" b="0" kern="120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수익성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kumimoji="1" lang="ko-KR" altLang="en-US" sz="800" b="0" kern="120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이자보상비율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573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kumimoji="1" lang="en-US" sz="800" b="0" kern="120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x17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kumimoji="1" lang="ko-KR" altLang="en-US" sz="800" b="0" kern="120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수익성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kumimoji="1" lang="ko-KR" altLang="en-US" sz="800" b="0" kern="120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이자비용</a:t>
                      </a:r>
                      <a:r>
                        <a:rPr kumimoji="1" lang="en-US" altLang="ko-KR" sz="800" b="0" kern="120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/</a:t>
                      </a:r>
                      <a:r>
                        <a:rPr kumimoji="1" lang="ko-KR" altLang="en-US" sz="800" b="0" kern="120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총부채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205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kumimoji="1" lang="en-US" sz="800" b="0" kern="120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x18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kumimoji="1" lang="ko-KR" altLang="en-US" sz="800" b="0" kern="120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유동성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kumimoji="1" lang="ko-KR" altLang="en-US" sz="800" b="0" kern="120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유동비율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567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kumimoji="1" lang="en-US" sz="800" b="0" kern="120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x19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kumimoji="1" lang="ko-KR" altLang="en-US" sz="800" b="0" kern="120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유동성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kumimoji="1" lang="ko-KR" altLang="en-US" sz="800" b="0" kern="120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당좌비율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59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kumimoji="1" lang="en-US" sz="800" b="0" kern="120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x20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kumimoji="1" lang="ko-KR" altLang="en-US" sz="800" b="0" kern="120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활동성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kumimoji="1" lang="ko-KR" altLang="en-US" sz="800" b="0" kern="120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매출채권회전기간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59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kumimoji="1" lang="en-US" sz="800" b="0" kern="120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x21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kumimoji="1" lang="ko-KR" altLang="en-US" sz="800" b="0" kern="120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활동성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kumimoji="1" lang="ko-KR" altLang="en-US" sz="800" b="0" kern="120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재고자산회전기간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53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kumimoji="1" lang="en-US" sz="800" b="0" kern="120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x22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kumimoji="1" lang="ko-KR" altLang="en-US" sz="800" b="0" kern="120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활동성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kumimoji="1" lang="ko-KR" altLang="en-US" sz="800" b="0" kern="120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총자산회전율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615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kumimoji="1" lang="en-US" sz="800" b="0" kern="120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x23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kumimoji="1" lang="ko-KR" altLang="en-US" sz="800" b="0" kern="120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현금흐름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kumimoji="1" lang="ko-KR" altLang="en-US" sz="800" b="0" kern="120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경상수지비율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kumimoji="1" lang="en-US" sz="800" b="0" kern="120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x24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kumimoji="1" lang="ko-KR" altLang="en-US" sz="800" b="0" kern="120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현금흐름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kumimoji="1" lang="ko-KR" altLang="en-US" sz="800" b="0" kern="120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경상현금흐름</a:t>
                      </a:r>
                      <a:r>
                        <a:rPr kumimoji="1" lang="en-US" altLang="ko-KR" sz="800" b="0" kern="120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/</a:t>
                      </a:r>
                      <a:r>
                        <a:rPr kumimoji="1" lang="ko-KR" altLang="en-US" sz="800" b="0" kern="120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총차입금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39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kumimoji="1" lang="en-US" sz="800" b="0" kern="120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x25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kumimoji="1" lang="ko-KR" altLang="en-US" sz="800" b="0" kern="120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현금흐름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kumimoji="1" lang="ko-KR" altLang="en-US" sz="800" b="0" kern="120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총영업활동</a:t>
                      </a:r>
                      <a:r>
                        <a:rPr kumimoji="1" lang="en-US" altLang="ko-KR" sz="800" b="0" kern="120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CF/</a:t>
                      </a:r>
                      <a:r>
                        <a:rPr kumimoji="1" lang="ko-KR" altLang="en-US" sz="800" b="0" kern="120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총부채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12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87292" y="44435"/>
            <a:ext cx="7772400" cy="576293"/>
          </a:xfrm>
          <a:prstGeom prst="rect">
            <a:avLst/>
          </a:prstGeom>
          <a:noFill/>
        </p:spPr>
        <p:txBody>
          <a:bodyPr vert="horz" wrap="square" lIns="36000" tIns="72000" rIns="36000" bIns="72000" rtlCol="0" anchor="ctr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l"/>
            <a:r>
              <a:rPr lang="en-US" altLang="ko-KR" sz="2800" b="1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III. </a:t>
            </a:r>
            <a:r>
              <a:rPr lang="ko-KR" altLang="en-US" sz="2800" b="1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인공신경망 </a:t>
            </a:r>
            <a:r>
              <a:rPr lang="ko-KR" altLang="en-US" sz="2800" b="1" spc="-7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모형 구축 실습</a:t>
            </a:r>
            <a:endParaRPr lang="ko-KR" altLang="en-US" sz="2800" b="1" spc="-7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TextBox 25"/>
          <p:cNvSpPr txBox="1"/>
          <p:nvPr/>
        </p:nvSpPr>
        <p:spPr>
          <a:xfrm>
            <a:off x="553466" y="1891432"/>
            <a:ext cx="8863584" cy="34163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>
            <a:defPPr>
              <a:defRPr lang="ko-KR"/>
            </a:defPPr>
            <a:lvl1pPr marL="160338" indent="-160338" fontAlgn="base" latinLnBrk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defRPr kumimoji="1" sz="1400" spc="-70"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1pPr>
          </a:lstStyle>
          <a:p>
            <a:pPr algn="just"/>
            <a:r>
              <a:rPr lang="ko-KR" altLang="en-US" sz="1200" b="1" dirty="0">
                <a:latin typeface="+mn-ea"/>
              </a:rPr>
              <a:t>모형 구축을 위한 주요 사항 정의는 다음과 같음</a:t>
            </a:r>
            <a:endParaRPr lang="en-US" altLang="ko-KR" sz="1200" b="1" dirty="0">
              <a:latin typeface="+mn-ea"/>
            </a:endParaRPr>
          </a:p>
          <a:p>
            <a:pPr marL="0" indent="0" algn="just">
              <a:buNone/>
            </a:pPr>
            <a:endParaRPr lang="en-US" altLang="ko-KR" sz="500" dirty="0">
              <a:latin typeface="+mn-ea"/>
            </a:endParaRPr>
          </a:p>
          <a:p>
            <a:pPr marL="180000" indent="0">
              <a:buNone/>
            </a:pPr>
            <a:r>
              <a:rPr lang="en-US" altLang="ko-KR" b="1" dirty="0">
                <a:latin typeface="+mn-ea"/>
              </a:rPr>
              <a:t>1. </a:t>
            </a:r>
            <a:r>
              <a:rPr lang="ko-KR" altLang="en-US" b="1" dirty="0">
                <a:latin typeface="+mn-ea"/>
              </a:rPr>
              <a:t>문제의 정의</a:t>
            </a:r>
            <a:endParaRPr lang="en-US" altLang="ko-KR" b="1" dirty="0">
              <a:latin typeface="+mn-ea"/>
            </a:endParaRPr>
          </a:p>
          <a:p>
            <a:pPr marL="180000" indent="0">
              <a:buNone/>
            </a:pPr>
            <a:r>
              <a:rPr lang="en-US" altLang="ko-KR" b="1" dirty="0">
                <a:latin typeface="+mn-ea"/>
              </a:rPr>
              <a:t>   - </a:t>
            </a:r>
            <a:r>
              <a:rPr lang="ko-KR" altLang="en-US" b="1" dirty="0">
                <a:latin typeface="+mn-ea"/>
              </a:rPr>
              <a:t>기업의 부도 여부를 예측하는 분류예측 모형의 구축</a:t>
            </a:r>
            <a:endParaRPr lang="en-US" altLang="ko-KR" b="1" dirty="0">
              <a:latin typeface="+mn-ea"/>
            </a:endParaRPr>
          </a:p>
          <a:p>
            <a:pPr marL="180000" indent="0">
              <a:buNone/>
            </a:pPr>
            <a:r>
              <a:rPr lang="en-US" altLang="ko-KR" dirty="0">
                <a:latin typeface="+mn-ea"/>
              </a:rPr>
              <a:t>     [</a:t>
            </a:r>
            <a:r>
              <a:rPr lang="ko-KR" altLang="en-US" dirty="0">
                <a:latin typeface="+mn-ea"/>
              </a:rPr>
              <a:t>참고</a:t>
            </a:r>
            <a:r>
              <a:rPr lang="en-US" altLang="ko-KR" dirty="0">
                <a:latin typeface="+mn-ea"/>
              </a:rPr>
              <a:t>] </a:t>
            </a:r>
            <a:r>
              <a:rPr lang="ko-KR" altLang="en-US" dirty="0">
                <a:latin typeface="+mn-ea"/>
              </a:rPr>
              <a:t>부도예측 모형의 경우 종속변수를 </a:t>
            </a:r>
            <a:r>
              <a:rPr lang="en-US" altLang="ko-KR" dirty="0">
                <a:latin typeface="+mn-ea"/>
              </a:rPr>
              <a:t>Bankrupt(</a:t>
            </a:r>
            <a:r>
              <a:rPr lang="ko-KR" altLang="en-US" dirty="0">
                <a:latin typeface="+mn-ea"/>
              </a:rPr>
              <a:t>부도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과 </a:t>
            </a:r>
            <a:r>
              <a:rPr lang="en-US" altLang="ko-KR" dirty="0">
                <a:latin typeface="+mn-ea"/>
              </a:rPr>
              <a:t>Non- Bankrupt(</a:t>
            </a:r>
            <a:r>
              <a:rPr lang="ko-KR" altLang="en-US" dirty="0">
                <a:latin typeface="+mn-ea"/>
              </a:rPr>
              <a:t>건전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지정하고</a:t>
            </a:r>
            <a:r>
              <a:rPr lang="en-US" altLang="ko-KR" dirty="0">
                <a:latin typeface="+mn-ea"/>
              </a:rPr>
              <a:t>, Bankrupt</a:t>
            </a:r>
            <a:r>
              <a:rPr lang="ko-KR" altLang="en-US" dirty="0">
                <a:latin typeface="+mn-ea"/>
              </a:rPr>
              <a:t>와 </a:t>
            </a:r>
            <a:r>
              <a:rPr lang="en-US" altLang="ko-KR" dirty="0">
                <a:latin typeface="+mn-ea"/>
              </a:rPr>
              <a:t>Non- </a:t>
            </a:r>
            <a:r>
              <a:rPr lang="en-US" altLang="ko-KR" dirty="0" smtClean="0">
                <a:latin typeface="+mn-ea"/>
              </a:rPr>
              <a:t>        </a:t>
            </a:r>
          </a:p>
          <a:p>
            <a:pPr marL="180000" indent="0"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        Bankrupt</a:t>
            </a:r>
            <a:r>
              <a:rPr lang="ko-KR" altLang="en-US" dirty="0">
                <a:latin typeface="+mn-ea"/>
              </a:rPr>
              <a:t>인 </a:t>
            </a:r>
            <a:r>
              <a:rPr lang="ko-KR" altLang="en-US" dirty="0" smtClean="0">
                <a:latin typeface="+mn-ea"/>
              </a:rPr>
              <a:t>두 </a:t>
            </a:r>
            <a:r>
              <a:rPr lang="ko-KR" altLang="en-US" dirty="0">
                <a:latin typeface="+mn-ea"/>
              </a:rPr>
              <a:t>개의 </a:t>
            </a:r>
            <a:r>
              <a:rPr lang="en-US" altLang="ko-KR" dirty="0">
                <a:latin typeface="+mn-ea"/>
              </a:rPr>
              <a:t>class </a:t>
            </a:r>
            <a:r>
              <a:rPr lang="ko-KR" altLang="en-US" dirty="0">
                <a:latin typeface="+mn-ea"/>
              </a:rPr>
              <a:t>로 정의하여 분류모형을 구축할 수도 있고</a:t>
            </a:r>
            <a:r>
              <a:rPr lang="en-US" altLang="ko-KR" dirty="0">
                <a:latin typeface="+mn-ea"/>
              </a:rPr>
              <a:t>, 0</a:t>
            </a:r>
            <a:r>
              <a:rPr lang="ko-KR" altLang="en-US" dirty="0">
                <a:latin typeface="+mn-ea"/>
              </a:rPr>
              <a:t>과 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을 </a:t>
            </a:r>
            <a:r>
              <a:rPr lang="ko-KR" altLang="en-US" dirty="0" err="1">
                <a:latin typeface="+mn-ea"/>
              </a:rPr>
              <a:t>실수값으로</a:t>
            </a:r>
            <a:r>
              <a:rPr lang="ko-KR" altLang="en-US" dirty="0">
                <a:latin typeface="+mn-ea"/>
              </a:rPr>
              <a:t> 정의하여 값에 대한 </a:t>
            </a:r>
            <a:endParaRPr lang="en-US" altLang="ko-KR" dirty="0" smtClean="0">
              <a:latin typeface="+mn-ea"/>
            </a:endParaRPr>
          </a:p>
          <a:p>
            <a:pPr marL="180000" indent="0"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        </a:t>
            </a:r>
            <a:r>
              <a:rPr lang="ko-KR" altLang="en-US" dirty="0" smtClean="0">
                <a:latin typeface="+mn-ea"/>
              </a:rPr>
              <a:t>예측모형을 구축하고 </a:t>
            </a:r>
            <a:r>
              <a:rPr lang="en-US" altLang="ko-KR" dirty="0">
                <a:latin typeface="+mn-ea"/>
              </a:rPr>
              <a:t>0.5</a:t>
            </a:r>
            <a:r>
              <a:rPr lang="ko-KR" altLang="en-US" dirty="0">
                <a:latin typeface="+mn-ea"/>
              </a:rPr>
              <a:t>를 </a:t>
            </a:r>
            <a:r>
              <a:rPr lang="en-US" altLang="ko-KR" dirty="0">
                <a:latin typeface="+mn-ea"/>
              </a:rPr>
              <a:t>cut-off </a:t>
            </a:r>
            <a:r>
              <a:rPr lang="ko-KR" altLang="en-US" dirty="0">
                <a:latin typeface="+mn-ea"/>
              </a:rPr>
              <a:t>로 설정하여 분류예측을 수행할 수도 있음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본 실습에서는 전자로 수행</a:t>
            </a:r>
            <a:endParaRPr lang="en-US" altLang="ko-KR" dirty="0">
              <a:latin typeface="+mn-ea"/>
            </a:endParaRPr>
          </a:p>
          <a:p>
            <a:pPr marL="180000" indent="0">
              <a:buNone/>
            </a:pPr>
            <a:endParaRPr lang="en-US" altLang="ko-KR" sz="500" b="1" dirty="0">
              <a:latin typeface="+mn-ea"/>
            </a:endParaRPr>
          </a:p>
          <a:p>
            <a:pPr marL="180000" indent="0">
              <a:buNone/>
            </a:pPr>
            <a:r>
              <a:rPr lang="en-US" altLang="ko-KR" b="1" dirty="0">
                <a:latin typeface="+mn-ea"/>
              </a:rPr>
              <a:t>2. </a:t>
            </a:r>
            <a:r>
              <a:rPr lang="ko-KR" altLang="en-US" b="1" dirty="0">
                <a:latin typeface="+mn-ea"/>
              </a:rPr>
              <a:t>구축</a:t>
            </a: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모형의 선택</a:t>
            </a:r>
            <a:endParaRPr lang="en-US" altLang="ko-KR" b="1" dirty="0">
              <a:latin typeface="+mn-ea"/>
            </a:endParaRPr>
          </a:p>
          <a:p>
            <a:pPr marL="180000" indent="0">
              <a:buNone/>
            </a:pPr>
            <a:r>
              <a:rPr lang="en-US" altLang="ko-KR" b="1" dirty="0">
                <a:latin typeface="+mn-ea"/>
              </a:rPr>
              <a:t>   - </a:t>
            </a:r>
            <a:r>
              <a:rPr lang="ko-KR" altLang="en-US" b="1" dirty="0">
                <a:latin typeface="+mn-ea"/>
              </a:rPr>
              <a:t>인공신경망 모형 </a:t>
            </a:r>
            <a:r>
              <a:rPr lang="en-US" altLang="ko-KR" b="1" dirty="0">
                <a:latin typeface="+mn-ea"/>
              </a:rPr>
              <a:t>(BPN, Back-propagation Neural Networks)</a:t>
            </a:r>
          </a:p>
          <a:p>
            <a:pPr marL="180000" indent="0">
              <a:buNone/>
            </a:pPr>
            <a:endParaRPr lang="en-US" altLang="ko-KR" sz="500" b="1" dirty="0">
              <a:latin typeface="+mn-ea"/>
            </a:endParaRPr>
          </a:p>
          <a:p>
            <a:pPr marL="180000" indent="0">
              <a:buNone/>
            </a:pPr>
            <a:r>
              <a:rPr lang="en-US" altLang="ko-KR" sz="500" dirty="0">
                <a:latin typeface="+mn-ea"/>
              </a:rPr>
              <a:t>.</a:t>
            </a:r>
            <a:r>
              <a:rPr lang="ko-KR" altLang="en-US" sz="500" dirty="0">
                <a:latin typeface="+mn-ea"/>
              </a:rPr>
              <a:t> </a:t>
            </a:r>
            <a:endParaRPr lang="en-US" altLang="ko-KR" sz="500" b="1" dirty="0">
              <a:latin typeface="+mn-ea"/>
            </a:endParaRPr>
          </a:p>
          <a:p>
            <a:pPr algn="just"/>
            <a:endParaRPr lang="en-US" altLang="ko-KR" dirty="0"/>
          </a:p>
        </p:txBody>
      </p:sp>
      <p:sp>
        <p:nvSpPr>
          <p:cNvPr id="28" name="TextBox 27"/>
          <p:cNvSpPr txBox="1"/>
          <p:nvPr/>
        </p:nvSpPr>
        <p:spPr>
          <a:xfrm>
            <a:off x="488950" y="1631950"/>
            <a:ext cx="6829201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0" h="3810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285750" indent="-285750" algn="just" latinLnBrk="0">
              <a:buSzPct val="120000"/>
              <a:buBlip>
                <a:blip r:embed="rId3"/>
              </a:buBlip>
              <a:defRPr sz="1600" b="1" spc="-70">
                <a:solidFill>
                  <a:srgbClr val="004074"/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>
                <a:latin typeface="Arial" panose="020B0604020202020204" pitchFamily="34" charset="0"/>
              </a:rPr>
              <a:t>모형구축 계획의 수립</a:t>
            </a:r>
          </a:p>
        </p:txBody>
      </p:sp>
      <p:sp>
        <p:nvSpPr>
          <p:cNvPr id="29" name="평행 사변형 28"/>
          <p:cNvSpPr/>
          <p:nvPr/>
        </p:nvSpPr>
        <p:spPr>
          <a:xfrm>
            <a:off x="920552" y="1053364"/>
            <a:ext cx="8504436" cy="375290"/>
          </a:xfrm>
          <a:prstGeom prst="parallelogram">
            <a:avLst>
              <a:gd name="adj" fmla="val 6402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0" name="Picture 3" descr="C:\Users\Administrator\Desktop\Untitled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1052736"/>
            <a:ext cx="569251" cy="37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그룹 30"/>
          <p:cNvGrpSpPr/>
          <p:nvPr/>
        </p:nvGrpSpPr>
        <p:grpSpPr>
          <a:xfrm>
            <a:off x="535022" y="1056814"/>
            <a:ext cx="6146170" cy="369332"/>
            <a:chOff x="-334356" y="1268700"/>
            <a:chExt cx="6854489" cy="369332"/>
          </a:xfrm>
        </p:grpSpPr>
        <p:sp>
          <p:nvSpPr>
            <p:cNvPr id="32" name="TextBox 6"/>
            <p:cNvSpPr txBox="1"/>
            <p:nvPr/>
          </p:nvSpPr>
          <p:spPr>
            <a:xfrm>
              <a:off x="322981" y="1268700"/>
              <a:ext cx="6197152" cy="369332"/>
            </a:xfrm>
            <a:prstGeom prst="rect">
              <a:avLst/>
            </a:prstGeom>
          </p:spPr>
          <p:txBody>
            <a:bodyPr anchor="ctr"/>
            <a:lstStyle>
              <a:lvl1pPr>
                <a:spcBef>
                  <a:spcPct val="0"/>
                </a:spcBef>
                <a:buNone/>
                <a:defRPr sz="25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80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모형구축 계획의 수립</a:t>
              </a:r>
              <a:endParaRPr lang="ko-KR" altLang="en-US" sz="18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3" name="TextBox 6"/>
            <p:cNvSpPr txBox="1"/>
            <p:nvPr/>
          </p:nvSpPr>
          <p:spPr>
            <a:xfrm>
              <a:off x="-334356" y="1319952"/>
              <a:ext cx="409435" cy="258554"/>
            </a:xfrm>
            <a:prstGeom prst="rect">
              <a:avLst/>
            </a:prstGeom>
          </p:spPr>
          <p:txBody>
            <a:bodyPr anchor="ctr"/>
            <a:lstStyle>
              <a:lvl1pPr>
                <a:spcBef>
                  <a:spcPct val="0"/>
                </a:spcBef>
                <a:buNone/>
                <a:defRPr sz="25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2000" dirty="0" smtClean="0">
                  <a:latin typeface="나눔고딕" pitchFamily="50" charset="-127"/>
                  <a:ea typeface="나눔고딕" pitchFamily="50" charset="-127"/>
                </a:rPr>
                <a:t>2</a:t>
              </a:r>
              <a:endParaRPr lang="ko-KR" altLang="en-US" sz="200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590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87292" y="44435"/>
            <a:ext cx="7772400" cy="576293"/>
          </a:xfrm>
          <a:prstGeom prst="rect">
            <a:avLst/>
          </a:prstGeom>
          <a:noFill/>
        </p:spPr>
        <p:txBody>
          <a:bodyPr vert="horz" wrap="square" lIns="36000" tIns="72000" rIns="36000" bIns="72000" rtlCol="0" anchor="ctr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l"/>
            <a:r>
              <a:rPr lang="en-US" altLang="ko-KR" sz="2800" b="1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III. </a:t>
            </a:r>
            <a:r>
              <a:rPr lang="ko-KR" altLang="en-US" sz="2800" b="1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인공신경망 </a:t>
            </a:r>
            <a:r>
              <a:rPr lang="ko-KR" altLang="en-US" sz="2800" b="1" spc="-7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모형 구축 실습</a:t>
            </a:r>
            <a:endParaRPr lang="ko-KR" altLang="en-US" sz="2800" b="1" spc="-7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TextBox 25"/>
          <p:cNvSpPr txBox="1"/>
          <p:nvPr/>
        </p:nvSpPr>
        <p:spPr>
          <a:xfrm>
            <a:off x="553466" y="1891432"/>
            <a:ext cx="8863584" cy="44319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>
            <a:defPPr>
              <a:defRPr lang="ko-KR"/>
            </a:defPPr>
            <a:lvl1pPr marL="160338" indent="-160338" fontAlgn="base" latinLnBrk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defRPr kumimoji="1" sz="1400" spc="-70"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1pPr>
          </a:lstStyle>
          <a:p>
            <a:pPr marL="180000" indent="0">
              <a:buNone/>
            </a:pPr>
            <a:r>
              <a:rPr lang="en-US" altLang="ko-KR" b="1" dirty="0" smtClean="0">
                <a:latin typeface="+mn-ea"/>
              </a:rPr>
              <a:t>3</a:t>
            </a:r>
            <a:r>
              <a:rPr lang="en-US" altLang="ko-KR" b="1" dirty="0">
                <a:latin typeface="+mn-ea"/>
              </a:rPr>
              <a:t>. </a:t>
            </a:r>
            <a:r>
              <a:rPr lang="ko-KR" altLang="en-US" b="1" dirty="0">
                <a:latin typeface="+mn-ea"/>
              </a:rPr>
              <a:t>입력 변수의 선정</a:t>
            </a:r>
            <a:endParaRPr lang="en-US" altLang="ko-KR" b="1" dirty="0">
              <a:latin typeface="+mn-ea"/>
            </a:endParaRPr>
          </a:p>
          <a:p>
            <a:pPr marL="180000" indent="0">
              <a:buNone/>
            </a:pPr>
            <a:r>
              <a:rPr lang="ko-KR" altLang="en-US" b="1" dirty="0">
                <a:latin typeface="+mn-ea"/>
              </a:rPr>
              <a:t>   </a:t>
            </a:r>
            <a:r>
              <a:rPr lang="en-US" altLang="ko-KR" b="1" dirty="0">
                <a:latin typeface="+mn-ea"/>
              </a:rPr>
              <a:t>- </a:t>
            </a:r>
            <a:r>
              <a:rPr lang="ko-KR" altLang="en-US" b="1" dirty="0">
                <a:latin typeface="+mn-ea"/>
              </a:rPr>
              <a:t>제시된 입력 변수 후보 중 모형에 사용할 최종 입력 변수의 선정 방법을 결정  </a:t>
            </a:r>
            <a:endParaRPr lang="en-US" altLang="ko-KR" b="1" dirty="0">
              <a:latin typeface="+mn-ea"/>
            </a:endParaRPr>
          </a:p>
          <a:p>
            <a:pPr marL="180000" indent="0">
              <a:buNone/>
            </a:pPr>
            <a:r>
              <a:rPr lang="en-US" altLang="ko-KR" dirty="0">
                <a:latin typeface="+mn-ea"/>
              </a:rPr>
              <a:t>     [</a:t>
            </a:r>
            <a:r>
              <a:rPr lang="ko-KR" altLang="en-US" dirty="0">
                <a:latin typeface="+mn-ea"/>
              </a:rPr>
              <a:t>참고</a:t>
            </a:r>
            <a:r>
              <a:rPr lang="en-US" altLang="ko-KR" dirty="0">
                <a:latin typeface="+mn-ea"/>
              </a:rPr>
              <a:t>] </a:t>
            </a:r>
            <a:r>
              <a:rPr lang="ko-KR" altLang="en-US" dirty="0">
                <a:latin typeface="+mn-ea"/>
              </a:rPr>
              <a:t>인공신경망의 입력변수 선정방법은 특별히 정해진 것이 없음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통계기법을 활용하는 방안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유전자 알고리즘 등  </a:t>
            </a:r>
            <a:endParaRPr lang="en-US" altLang="ko-KR" dirty="0">
              <a:latin typeface="+mn-ea"/>
            </a:endParaRPr>
          </a:p>
          <a:p>
            <a:pPr marL="180000" indent="0">
              <a:buNone/>
            </a:pPr>
            <a:r>
              <a:rPr lang="ko-KR" altLang="en-US" dirty="0">
                <a:latin typeface="+mn-ea"/>
              </a:rPr>
              <a:t>              최적화 기법을 활용하여 변수를 선정하는 방안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전문가 주관에 의거 정하는 방안 등 다양한 방법이 있음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180000" indent="0">
              <a:buNone/>
            </a:pPr>
            <a:r>
              <a:rPr lang="en-US" altLang="ko-KR" dirty="0">
                <a:latin typeface="+mn-ea"/>
              </a:rPr>
              <a:t>            </a:t>
            </a:r>
            <a:r>
              <a:rPr lang="en-US" altLang="ko-KR" dirty="0" smtClean="0">
                <a:latin typeface="+mn-ea"/>
              </a:rPr>
              <a:t>  </a:t>
            </a:r>
            <a:r>
              <a:rPr lang="ko-KR" altLang="en-US" dirty="0">
                <a:latin typeface="+mn-ea"/>
              </a:rPr>
              <a:t>기본적으로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종속변수를 잘 설명하는 변수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독립변수간의 상관성이 낮은 </a:t>
            </a:r>
            <a:r>
              <a:rPr lang="ko-KR" altLang="en-US" dirty="0" err="1">
                <a:latin typeface="+mn-ea"/>
              </a:rPr>
              <a:t>변수군을</a:t>
            </a:r>
            <a:r>
              <a:rPr lang="ko-KR" altLang="en-US" dirty="0">
                <a:latin typeface="+mn-ea"/>
              </a:rPr>
              <a:t> 선정하는 것이 성과를 </a:t>
            </a:r>
            <a:endParaRPr lang="en-US" altLang="ko-KR" dirty="0" smtClean="0">
              <a:latin typeface="+mn-ea"/>
            </a:endParaRPr>
          </a:p>
          <a:p>
            <a:pPr marL="180000" indent="0"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        </a:t>
            </a:r>
            <a:r>
              <a:rPr lang="ko-KR" altLang="en-US" dirty="0" smtClean="0">
                <a:latin typeface="+mn-ea"/>
              </a:rPr>
              <a:t>높이는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방안임</a:t>
            </a:r>
            <a:endParaRPr lang="en-US" altLang="ko-KR" dirty="0">
              <a:latin typeface="+mn-ea"/>
            </a:endParaRPr>
          </a:p>
          <a:p>
            <a:pPr marL="180000" indent="0">
              <a:buNone/>
            </a:pPr>
            <a:r>
              <a:rPr lang="en-US" altLang="ko-KR" sz="500" dirty="0">
                <a:latin typeface="+mn-ea"/>
              </a:rPr>
              <a:t>.</a:t>
            </a:r>
            <a:r>
              <a:rPr lang="ko-KR" altLang="en-US" sz="500" dirty="0">
                <a:latin typeface="+mn-ea"/>
              </a:rPr>
              <a:t> </a:t>
            </a:r>
            <a:endParaRPr lang="en-US" altLang="ko-KR" sz="500" b="1" dirty="0">
              <a:latin typeface="+mn-ea"/>
            </a:endParaRPr>
          </a:p>
          <a:p>
            <a:pPr marL="180000" indent="0">
              <a:buNone/>
              <a:defRPr/>
            </a:pPr>
            <a:r>
              <a:rPr lang="en-US" altLang="ko-KR" b="1" dirty="0">
                <a:latin typeface="+mn-ea"/>
              </a:rPr>
              <a:t>4. </a:t>
            </a:r>
            <a:r>
              <a:rPr lang="ko-KR" altLang="en-US" b="1" dirty="0">
                <a:latin typeface="+mn-ea"/>
              </a:rPr>
              <a:t>모형의 구조 설계</a:t>
            </a:r>
            <a:r>
              <a:rPr lang="en-US" altLang="ko-KR" b="1" dirty="0">
                <a:latin typeface="+mn-ea"/>
              </a:rPr>
              <a:t> </a:t>
            </a:r>
          </a:p>
          <a:p>
            <a:pPr marL="180000" indent="0">
              <a:buNone/>
              <a:defRPr/>
            </a:pPr>
            <a:r>
              <a:rPr lang="ko-KR" altLang="en-US" b="1" dirty="0">
                <a:latin typeface="+mn-ea"/>
              </a:rPr>
              <a:t>  </a:t>
            </a:r>
            <a:r>
              <a:rPr lang="en-US" altLang="ko-KR" b="1" dirty="0">
                <a:latin typeface="+mn-ea"/>
              </a:rPr>
              <a:t>- </a:t>
            </a:r>
            <a:r>
              <a:rPr lang="ko-KR" altLang="en-US" b="1" dirty="0">
                <a:latin typeface="+mn-ea"/>
              </a:rPr>
              <a:t>학습시키고자 하는 인공신경망의 구조를 설계한다</a:t>
            </a:r>
            <a:r>
              <a:rPr lang="en-US" altLang="ko-KR" b="1" dirty="0">
                <a:latin typeface="+mn-ea"/>
              </a:rPr>
              <a:t>. </a:t>
            </a:r>
            <a:r>
              <a:rPr lang="ko-KR" altLang="en-US" b="1" dirty="0" err="1">
                <a:latin typeface="+mn-ea"/>
              </a:rPr>
              <a:t>은닉층의</a:t>
            </a:r>
            <a:r>
              <a:rPr lang="ko-KR" altLang="en-US" b="1" dirty="0">
                <a:latin typeface="+mn-ea"/>
              </a:rPr>
              <a:t> 수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 err="1">
                <a:latin typeface="+mn-ea"/>
              </a:rPr>
              <a:t>노드의</a:t>
            </a:r>
            <a:r>
              <a:rPr lang="ko-KR" altLang="en-US" b="1" dirty="0">
                <a:latin typeface="+mn-ea"/>
              </a:rPr>
              <a:t> 수 등에 대한 판단을 포함</a:t>
            </a:r>
            <a:endParaRPr lang="en-US" altLang="ko-KR" b="1" dirty="0">
              <a:latin typeface="+mn-ea"/>
            </a:endParaRPr>
          </a:p>
          <a:p>
            <a:pPr marL="180000" indent="0">
              <a:buNone/>
            </a:pPr>
            <a:r>
              <a:rPr lang="en-US" altLang="ko-KR" dirty="0">
                <a:latin typeface="+mn-ea"/>
              </a:rPr>
              <a:t>     [</a:t>
            </a:r>
            <a:r>
              <a:rPr lang="ko-KR" altLang="en-US" dirty="0">
                <a:latin typeface="+mn-ea"/>
              </a:rPr>
              <a:t>참고</a:t>
            </a:r>
            <a:r>
              <a:rPr lang="en-US" altLang="ko-KR" dirty="0">
                <a:latin typeface="+mn-ea"/>
              </a:rPr>
              <a:t>] </a:t>
            </a:r>
            <a:r>
              <a:rPr lang="ko-KR" altLang="en-US" dirty="0">
                <a:latin typeface="+mn-ea"/>
              </a:rPr>
              <a:t>일반적으로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재무비율 값에 기반한 부도예측과 같은 문제유형의 경우 </a:t>
            </a:r>
            <a:r>
              <a:rPr lang="ko-KR" altLang="en-US" dirty="0" err="1">
                <a:latin typeface="+mn-ea"/>
              </a:rPr>
              <a:t>은닉층의</a:t>
            </a:r>
            <a:r>
              <a:rPr lang="ko-KR" altLang="en-US" dirty="0">
                <a:latin typeface="+mn-ea"/>
              </a:rPr>
              <a:t> 수가 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또는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개인 </a:t>
            </a:r>
            <a:r>
              <a:rPr lang="en-US" altLang="ko-KR" dirty="0">
                <a:latin typeface="+mn-ea"/>
              </a:rPr>
              <a:t>Shallow </a:t>
            </a:r>
            <a:endParaRPr lang="en-US" altLang="ko-KR" dirty="0" smtClean="0">
              <a:latin typeface="+mn-ea"/>
            </a:endParaRPr>
          </a:p>
          <a:p>
            <a:pPr marL="180000" indent="0"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        learning </a:t>
            </a:r>
            <a:r>
              <a:rPr lang="ko-KR" altLang="en-US" dirty="0" smtClean="0">
                <a:latin typeface="+mn-ea"/>
              </a:rPr>
              <a:t>구조로 충분함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 err="1" smtClean="0">
                <a:latin typeface="+mn-ea"/>
              </a:rPr>
              <a:t>은닉층의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노드</a:t>
            </a:r>
            <a:r>
              <a:rPr lang="ko-KR" altLang="en-US" dirty="0" smtClean="0">
                <a:latin typeface="+mn-ea"/>
              </a:rPr>
              <a:t> 수의 경우 최적 </a:t>
            </a:r>
            <a:r>
              <a:rPr lang="ko-KR" altLang="en-US" dirty="0" err="1" smtClean="0">
                <a:latin typeface="+mn-ea"/>
              </a:rPr>
              <a:t>노드</a:t>
            </a:r>
            <a:r>
              <a:rPr lang="ko-KR" altLang="en-US" dirty="0" smtClean="0">
                <a:latin typeface="+mn-ea"/>
              </a:rPr>
              <a:t> 수에 대한 이론은 없지만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err="1" smtClean="0">
                <a:latin typeface="+mn-ea"/>
              </a:rPr>
              <a:t>입력노드의</a:t>
            </a:r>
            <a:r>
              <a:rPr lang="ko-KR" altLang="en-US" dirty="0" smtClean="0">
                <a:latin typeface="+mn-ea"/>
              </a:rPr>
              <a:t> 수에 </a:t>
            </a:r>
            <a:endParaRPr lang="en-US" altLang="ko-KR" dirty="0" smtClean="0">
              <a:latin typeface="+mn-ea"/>
            </a:endParaRPr>
          </a:p>
          <a:p>
            <a:pPr marL="180000" indent="0"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       </a:t>
            </a:r>
            <a:r>
              <a:rPr lang="ko-KR" altLang="en-US" dirty="0" err="1" smtClean="0">
                <a:latin typeface="+mn-ea"/>
              </a:rPr>
              <a:t>출력노드의</a:t>
            </a:r>
            <a:r>
              <a:rPr lang="ko-KR" altLang="en-US" dirty="0" smtClean="0">
                <a:latin typeface="+mn-ea"/>
              </a:rPr>
              <a:t> 수를 더한 값을 </a:t>
            </a:r>
            <a:r>
              <a:rPr lang="en-US" altLang="ko-KR" dirty="0" smtClean="0">
                <a:latin typeface="+mn-ea"/>
              </a:rPr>
              <a:t>N </a:t>
            </a:r>
            <a:r>
              <a:rPr lang="ko-KR" altLang="en-US" dirty="0" smtClean="0">
                <a:latin typeface="+mn-ea"/>
              </a:rPr>
              <a:t>이라 </a:t>
            </a:r>
            <a:r>
              <a:rPr lang="ko-KR" altLang="en-US" dirty="0" err="1" smtClean="0">
                <a:latin typeface="+mn-ea"/>
              </a:rPr>
              <a:t>할때</a:t>
            </a:r>
            <a:r>
              <a:rPr lang="en-US" altLang="ko-KR" dirty="0" smtClean="0">
                <a:latin typeface="+mn-ea"/>
              </a:rPr>
              <a:t>, 2N+1</a:t>
            </a:r>
            <a:r>
              <a:rPr lang="ko-KR" altLang="en-US" dirty="0" smtClean="0">
                <a:latin typeface="+mn-ea"/>
              </a:rPr>
              <a:t>개 이내에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최적이 존재하는 것으로 알려져 있음</a:t>
            </a:r>
            <a:endParaRPr lang="en-US" altLang="ko-KR" dirty="0" smtClean="0">
              <a:latin typeface="+mn-ea"/>
            </a:endParaRPr>
          </a:p>
          <a:p>
            <a:pPr marL="180000" indent="0">
              <a:buNone/>
            </a:pPr>
            <a:endParaRPr lang="en-US" altLang="ko-KR" sz="500" b="1" dirty="0">
              <a:latin typeface="+mn-ea"/>
            </a:endParaRPr>
          </a:p>
          <a:p>
            <a:pPr marL="180000" indent="0">
              <a:buNone/>
            </a:pPr>
            <a:endParaRPr lang="en-US" altLang="ko-KR" sz="500" b="1" dirty="0">
              <a:latin typeface="+mn-ea"/>
            </a:endParaRPr>
          </a:p>
          <a:p>
            <a:pPr marL="180000" indent="0">
              <a:buNone/>
            </a:pPr>
            <a:r>
              <a:rPr lang="en-US" altLang="ko-KR" sz="500" dirty="0">
                <a:latin typeface="+mn-ea"/>
              </a:rPr>
              <a:t>.</a:t>
            </a:r>
            <a:r>
              <a:rPr lang="ko-KR" altLang="en-US" sz="500" dirty="0">
                <a:latin typeface="+mn-ea"/>
              </a:rPr>
              <a:t> </a:t>
            </a:r>
            <a:endParaRPr lang="en-US" altLang="ko-KR" sz="500" b="1" dirty="0">
              <a:latin typeface="+mn-ea"/>
            </a:endParaRPr>
          </a:p>
          <a:p>
            <a:pPr algn="just"/>
            <a:endParaRPr lang="en-US" altLang="ko-KR" dirty="0"/>
          </a:p>
        </p:txBody>
      </p:sp>
      <p:sp>
        <p:nvSpPr>
          <p:cNvPr id="28" name="TextBox 27"/>
          <p:cNvSpPr txBox="1"/>
          <p:nvPr/>
        </p:nvSpPr>
        <p:spPr>
          <a:xfrm>
            <a:off x="488950" y="1631950"/>
            <a:ext cx="6829201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0" h="3810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285750" indent="-285750" algn="just" latinLnBrk="0">
              <a:buSzPct val="120000"/>
              <a:buBlip>
                <a:blip r:embed="rId3"/>
              </a:buBlip>
              <a:defRPr sz="1600" b="1" spc="-70">
                <a:solidFill>
                  <a:srgbClr val="004074"/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>
                <a:latin typeface="Arial" panose="020B0604020202020204" pitchFamily="34" charset="0"/>
              </a:rPr>
              <a:t>모형구축 계획의 수립</a:t>
            </a:r>
          </a:p>
        </p:txBody>
      </p:sp>
      <p:sp>
        <p:nvSpPr>
          <p:cNvPr id="29" name="평행 사변형 28"/>
          <p:cNvSpPr/>
          <p:nvPr/>
        </p:nvSpPr>
        <p:spPr>
          <a:xfrm>
            <a:off x="920552" y="1053364"/>
            <a:ext cx="8504436" cy="375290"/>
          </a:xfrm>
          <a:prstGeom prst="parallelogram">
            <a:avLst>
              <a:gd name="adj" fmla="val 6402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0" name="Picture 3" descr="C:\Users\Administrator\Desktop\Untitled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1052736"/>
            <a:ext cx="569251" cy="37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그룹 30"/>
          <p:cNvGrpSpPr/>
          <p:nvPr/>
        </p:nvGrpSpPr>
        <p:grpSpPr>
          <a:xfrm>
            <a:off x="535022" y="1056814"/>
            <a:ext cx="6146170" cy="369332"/>
            <a:chOff x="-334356" y="1268700"/>
            <a:chExt cx="6854489" cy="369332"/>
          </a:xfrm>
        </p:grpSpPr>
        <p:sp>
          <p:nvSpPr>
            <p:cNvPr id="32" name="TextBox 6"/>
            <p:cNvSpPr txBox="1"/>
            <p:nvPr/>
          </p:nvSpPr>
          <p:spPr>
            <a:xfrm>
              <a:off x="322981" y="1268700"/>
              <a:ext cx="6197152" cy="369332"/>
            </a:xfrm>
            <a:prstGeom prst="rect">
              <a:avLst/>
            </a:prstGeom>
          </p:spPr>
          <p:txBody>
            <a:bodyPr anchor="ctr"/>
            <a:lstStyle>
              <a:lvl1pPr>
                <a:spcBef>
                  <a:spcPct val="0"/>
                </a:spcBef>
                <a:buNone/>
                <a:defRPr sz="25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80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모형구축 계획의 수립</a:t>
              </a:r>
              <a:endParaRPr lang="ko-KR" altLang="en-US" sz="18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3" name="TextBox 6"/>
            <p:cNvSpPr txBox="1"/>
            <p:nvPr/>
          </p:nvSpPr>
          <p:spPr>
            <a:xfrm>
              <a:off x="-334356" y="1319952"/>
              <a:ext cx="409435" cy="258554"/>
            </a:xfrm>
            <a:prstGeom prst="rect">
              <a:avLst/>
            </a:prstGeom>
          </p:spPr>
          <p:txBody>
            <a:bodyPr anchor="ctr"/>
            <a:lstStyle>
              <a:lvl1pPr>
                <a:spcBef>
                  <a:spcPct val="0"/>
                </a:spcBef>
                <a:buNone/>
                <a:defRPr sz="25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2000" dirty="0" smtClean="0">
                  <a:latin typeface="나눔고딕" pitchFamily="50" charset="-127"/>
                  <a:ea typeface="나눔고딕" pitchFamily="50" charset="-127"/>
                </a:rPr>
                <a:t>2</a:t>
              </a:r>
              <a:endParaRPr lang="ko-KR" altLang="en-US" sz="200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111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87292" y="44435"/>
            <a:ext cx="7772400" cy="576293"/>
          </a:xfrm>
          <a:prstGeom prst="rect">
            <a:avLst/>
          </a:prstGeom>
          <a:noFill/>
        </p:spPr>
        <p:txBody>
          <a:bodyPr vert="horz" wrap="square" lIns="36000" tIns="72000" rIns="36000" bIns="72000" rtlCol="0" anchor="ctr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l"/>
            <a:r>
              <a:rPr lang="en-US" altLang="ko-KR" sz="2800" b="1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III. </a:t>
            </a:r>
            <a:r>
              <a:rPr lang="ko-KR" altLang="en-US" sz="2800" b="1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인공신경망 </a:t>
            </a:r>
            <a:r>
              <a:rPr lang="ko-KR" altLang="en-US" sz="2800" b="1" spc="-7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모형 구축 실습</a:t>
            </a:r>
            <a:endParaRPr lang="ko-KR" altLang="en-US" sz="2800" b="1" spc="-7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TextBox 25"/>
          <p:cNvSpPr txBox="1"/>
          <p:nvPr/>
        </p:nvSpPr>
        <p:spPr>
          <a:xfrm>
            <a:off x="553466" y="1891432"/>
            <a:ext cx="8863584" cy="45781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>
            <a:defPPr>
              <a:defRPr lang="ko-KR"/>
            </a:defPPr>
            <a:lvl1pPr marL="160338" indent="-160338" fontAlgn="base" latinLnBrk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defRPr kumimoji="1" sz="1400" spc="-70"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1pPr>
          </a:lstStyle>
          <a:p>
            <a:pPr marL="180000" indent="0">
              <a:buNone/>
            </a:pPr>
            <a:r>
              <a:rPr lang="en-US" altLang="ko-KR" b="1" dirty="0">
                <a:latin typeface="+mn-ea"/>
              </a:rPr>
              <a:t>5. </a:t>
            </a:r>
            <a:r>
              <a:rPr lang="ko-KR" altLang="en-US" b="1" dirty="0">
                <a:latin typeface="+mn-ea"/>
              </a:rPr>
              <a:t>학습 조건의 설정</a:t>
            </a:r>
            <a:endParaRPr lang="en-US" altLang="ko-KR" b="1" dirty="0">
              <a:latin typeface="+mn-ea"/>
            </a:endParaRPr>
          </a:p>
          <a:p>
            <a:pPr marL="180000" indent="0">
              <a:buNone/>
            </a:pPr>
            <a:r>
              <a:rPr lang="en-US" altLang="ko-KR" b="1" dirty="0">
                <a:latin typeface="+mn-ea"/>
              </a:rPr>
              <a:t>   - </a:t>
            </a:r>
            <a:r>
              <a:rPr lang="ko-KR" altLang="en-US" b="1" dirty="0">
                <a:latin typeface="+mn-ea"/>
              </a:rPr>
              <a:t>에러 측정을 통해 연결 가중치를 갱신을 반복하는 학습을 정지하는 규칙 선정</a:t>
            </a:r>
            <a:endParaRPr lang="en-US" altLang="ko-KR" b="1" dirty="0">
              <a:latin typeface="+mn-ea"/>
            </a:endParaRPr>
          </a:p>
          <a:p>
            <a:pPr marL="180000" indent="0">
              <a:buNone/>
            </a:pPr>
            <a:r>
              <a:rPr lang="en-US" altLang="ko-KR" dirty="0">
                <a:latin typeface="+mn-ea"/>
              </a:rPr>
              <a:t>     [</a:t>
            </a:r>
            <a:r>
              <a:rPr lang="ko-KR" altLang="en-US" dirty="0">
                <a:latin typeface="+mn-ea"/>
              </a:rPr>
              <a:t>참고</a:t>
            </a:r>
            <a:r>
              <a:rPr lang="en-US" altLang="ko-KR" dirty="0">
                <a:latin typeface="+mn-ea"/>
              </a:rPr>
              <a:t>] </a:t>
            </a:r>
            <a:r>
              <a:rPr lang="ko-KR" altLang="en-US" dirty="0">
                <a:latin typeface="+mn-ea"/>
              </a:rPr>
              <a:t>인공신경망 모형의 학습은 연결 가중치를 지속적으로 갱신하는 행위와 연결되어 있음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학습이 지나치게 </a:t>
            </a:r>
            <a:endParaRPr lang="en-US" altLang="ko-KR" dirty="0" smtClean="0">
              <a:latin typeface="+mn-ea"/>
            </a:endParaRPr>
          </a:p>
          <a:p>
            <a:pPr marL="180000" indent="0"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       </a:t>
            </a:r>
            <a:r>
              <a:rPr lang="ko-KR" altLang="en-US" dirty="0" smtClean="0">
                <a:latin typeface="+mn-ea"/>
              </a:rPr>
              <a:t>과도하게 </a:t>
            </a:r>
            <a:r>
              <a:rPr lang="ko-KR" altLang="en-US" dirty="0">
                <a:latin typeface="+mn-ea"/>
              </a:rPr>
              <a:t>일어날 경우 </a:t>
            </a:r>
            <a:r>
              <a:rPr lang="ko-KR" altLang="en-US" dirty="0" err="1">
                <a:latin typeface="+mn-ea"/>
              </a:rPr>
              <a:t>과체적화의</a:t>
            </a:r>
            <a:r>
              <a:rPr lang="ko-KR" altLang="en-US" dirty="0">
                <a:latin typeface="+mn-ea"/>
              </a:rPr>
              <a:t> 위험에 노출되게 됨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 err="1">
                <a:latin typeface="+mn-ea"/>
              </a:rPr>
              <a:t>과체적화를</a:t>
            </a:r>
            <a:r>
              <a:rPr lang="ko-KR" altLang="en-US" dirty="0">
                <a:latin typeface="+mn-ea"/>
              </a:rPr>
              <a:t> 방지하는 학습 정지조건을 설정</a:t>
            </a:r>
            <a:endParaRPr lang="en-US" altLang="ko-KR" dirty="0">
              <a:latin typeface="+mn-ea"/>
            </a:endParaRPr>
          </a:p>
          <a:p>
            <a:pPr marL="180000" indent="0">
              <a:buNone/>
            </a:pPr>
            <a:endParaRPr lang="en-US" altLang="ko-KR" b="1" dirty="0">
              <a:latin typeface="+mn-ea"/>
            </a:endParaRPr>
          </a:p>
          <a:p>
            <a:pPr marL="180000" indent="0">
              <a:buNone/>
            </a:pPr>
            <a:r>
              <a:rPr lang="en-US" altLang="ko-KR" b="1" dirty="0">
                <a:latin typeface="+mn-ea"/>
              </a:rPr>
              <a:t>6. </a:t>
            </a:r>
            <a:r>
              <a:rPr lang="ko-KR" altLang="en-US" b="1" dirty="0">
                <a:latin typeface="+mn-ea"/>
              </a:rPr>
              <a:t>데이터의 분할</a:t>
            </a:r>
            <a:endParaRPr lang="en-US" altLang="ko-KR" b="1" dirty="0">
              <a:latin typeface="+mn-ea"/>
            </a:endParaRPr>
          </a:p>
          <a:p>
            <a:pPr marL="180000" indent="0">
              <a:buNone/>
            </a:pPr>
            <a:r>
              <a:rPr lang="en-US" altLang="ko-KR" b="1" dirty="0">
                <a:latin typeface="+mn-ea"/>
              </a:rPr>
              <a:t>   - </a:t>
            </a:r>
            <a:r>
              <a:rPr lang="ko-KR" altLang="en-US" b="1" dirty="0">
                <a:latin typeface="+mn-ea"/>
              </a:rPr>
              <a:t>학습용 데이터와 검증용 데이터의 분할을 통해 최적 모형의 도출과 도출된 모형의 검증을 수행</a:t>
            </a:r>
            <a:endParaRPr lang="en-US" altLang="ko-KR" b="1" dirty="0">
              <a:latin typeface="+mn-ea"/>
            </a:endParaRPr>
          </a:p>
          <a:p>
            <a:pPr marL="180000" indent="0">
              <a:buNone/>
            </a:pPr>
            <a:r>
              <a:rPr lang="en-US" altLang="ko-KR" dirty="0">
                <a:latin typeface="+mn-ea"/>
              </a:rPr>
              <a:t>     [</a:t>
            </a:r>
            <a:r>
              <a:rPr lang="ko-KR" altLang="en-US" dirty="0">
                <a:latin typeface="+mn-ea"/>
              </a:rPr>
              <a:t>참고</a:t>
            </a:r>
            <a:r>
              <a:rPr lang="en-US" altLang="ko-KR" dirty="0">
                <a:latin typeface="+mn-ea"/>
              </a:rPr>
              <a:t>] </a:t>
            </a:r>
            <a:r>
              <a:rPr lang="ko-KR" altLang="en-US" dirty="0">
                <a:latin typeface="+mn-ea"/>
              </a:rPr>
              <a:t>최적화된 인공신경망 모형 구축을 위해서는 학습용 데이터 뿐 만 아니라 학습상황의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모니터링과 학습조건의   </a:t>
            </a:r>
            <a:endParaRPr lang="en-US" altLang="ko-KR" dirty="0">
              <a:latin typeface="+mn-ea"/>
            </a:endParaRPr>
          </a:p>
          <a:p>
            <a:pPr marL="180000" indent="0">
              <a:buNone/>
            </a:pPr>
            <a:r>
              <a:rPr lang="ko-KR" altLang="en-US" dirty="0">
                <a:latin typeface="+mn-ea"/>
              </a:rPr>
              <a:t>              적용을 위한 테스트 데이터와 구축된 모형의 성과를 최종 검증할 검증용 데이터로 분할하여 모형 구축을 수행</a:t>
            </a:r>
            <a:endParaRPr lang="en-US" altLang="ko-KR" b="1" dirty="0">
              <a:latin typeface="+mn-ea"/>
            </a:endParaRPr>
          </a:p>
          <a:p>
            <a:pPr marL="180000" indent="0">
              <a:buNone/>
            </a:pPr>
            <a:endParaRPr lang="en-US" altLang="ko-KR" b="1" dirty="0">
              <a:latin typeface="+mn-ea"/>
            </a:endParaRPr>
          </a:p>
          <a:p>
            <a:pPr marL="180000" indent="0">
              <a:buNone/>
            </a:pPr>
            <a:r>
              <a:rPr lang="en-US" altLang="ko-KR" b="1" dirty="0">
                <a:latin typeface="+mn-ea"/>
              </a:rPr>
              <a:t>7. </a:t>
            </a:r>
            <a:r>
              <a:rPr lang="ko-KR" altLang="en-US" b="1" dirty="0">
                <a:latin typeface="+mn-ea"/>
              </a:rPr>
              <a:t>모형 결과의 해석 및 검증 </a:t>
            </a:r>
            <a:endParaRPr lang="en-US" altLang="ko-KR" b="1" dirty="0">
              <a:latin typeface="+mn-ea"/>
            </a:endParaRPr>
          </a:p>
          <a:p>
            <a:pPr marL="180000" indent="0">
              <a:buNone/>
            </a:pPr>
            <a:r>
              <a:rPr lang="en-US" altLang="ko-KR" b="1" dirty="0">
                <a:latin typeface="+mn-ea"/>
              </a:rPr>
              <a:t>   - </a:t>
            </a:r>
            <a:r>
              <a:rPr lang="ko-KR" altLang="en-US" b="1" dirty="0">
                <a:latin typeface="+mn-ea"/>
              </a:rPr>
              <a:t>구축된 모형의 성과를 측정하고 검증할 지표를 선정</a:t>
            </a:r>
            <a:endParaRPr lang="en-US" altLang="ko-KR" b="1" dirty="0">
              <a:latin typeface="+mn-ea"/>
            </a:endParaRPr>
          </a:p>
          <a:p>
            <a:pPr marL="180000" indent="0">
              <a:buNone/>
            </a:pPr>
            <a:r>
              <a:rPr lang="en-US" altLang="ko-KR" dirty="0">
                <a:latin typeface="+mn-ea"/>
              </a:rPr>
              <a:t>     [</a:t>
            </a:r>
            <a:r>
              <a:rPr lang="ko-KR" altLang="en-US" dirty="0">
                <a:latin typeface="+mn-ea"/>
              </a:rPr>
              <a:t>참고</a:t>
            </a:r>
            <a:r>
              <a:rPr lang="en-US" altLang="ko-KR" dirty="0">
                <a:latin typeface="+mn-ea"/>
              </a:rPr>
              <a:t>] </a:t>
            </a:r>
            <a:r>
              <a:rPr lang="ko-KR" altLang="en-US" dirty="0">
                <a:latin typeface="+mn-ea"/>
              </a:rPr>
              <a:t>모형의 성과를 측정할 지표는 모형 구축 시 적용한 비용함수</a:t>
            </a:r>
            <a:r>
              <a:rPr lang="en-US" altLang="ko-KR" dirty="0">
                <a:latin typeface="+mn-ea"/>
              </a:rPr>
              <a:t>(Cost function)</a:t>
            </a:r>
            <a:r>
              <a:rPr lang="ko-KR" altLang="en-US" dirty="0">
                <a:latin typeface="+mn-ea"/>
              </a:rPr>
              <a:t>에 따라 다양함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예측 모형의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경우</a:t>
            </a:r>
            <a:endParaRPr lang="en-US" altLang="ko-KR" dirty="0">
              <a:latin typeface="+mn-ea"/>
            </a:endParaRPr>
          </a:p>
          <a:p>
            <a:pPr marL="180000" indent="0">
              <a:buNone/>
            </a:pPr>
            <a:r>
              <a:rPr lang="ko-KR" altLang="en-US" dirty="0">
                <a:latin typeface="+mn-ea"/>
              </a:rPr>
              <a:t>              </a:t>
            </a:r>
            <a:r>
              <a:rPr lang="en-US" altLang="ko-KR" dirty="0">
                <a:latin typeface="+mn-ea"/>
              </a:rPr>
              <a:t>MSE(Mean square error), </a:t>
            </a:r>
            <a:r>
              <a:rPr lang="ko-KR" altLang="en-US" dirty="0">
                <a:latin typeface="+mn-ea"/>
              </a:rPr>
              <a:t>분류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모형의 경우 </a:t>
            </a:r>
            <a:r>
              <a:rPr lang="en-US" altLang="ko-KR" dirty="0">
                <a:latin typeface="+mn-ea"/>
              </a:rPr>
              <a:t>AR(Accuracy ratio)</a:t>
            </a:r>
            <a:r>
              <a:rPr lang="ko-KR" altLang="en-US" dirty="0">
                <a:latin typeface="+mn-ea"/>
              </a:rPr>
              <a:t>가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많이 사용되고 있음</a:t>
            </a:r>
            <a:endParaRPr lang="en-US" altLang="ko-KR" dirty="0"/>
          </a:p>
        </p:txBody>
      </p:sp>
      <p:sp>
        <p:nvSpPr>
          <p:cNvPr id="28" name="TextBox 27"/>
          <p:cNvSpPr txBox="1"/>
          <p:nvPr/>
        </p:nvSpPr>
        <p:spPr>
          <a:xfrm>
            <a:off x="488950" y="1631950"/>
            <a:ext cx="6829201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0" h="3810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285750" indent="-285750" algn="just" latinLnBrk="0">
              <a:buSzPct val="120000"/>
              <a:buBlip>
                <a:blip r:embed="rId3"/>
              </a:buBlip>
              <a:defRPr sz="1600" b="1" spc="-70">
                <a:solidFill>
                  <a:srgbClr val="004074"/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>
                <a:latin typeface="Arial" panose="020B0604020202020204" pitchFamily="34" charset="0"/>
              </a:rPr>
              <a:t>모형구축 계획의 수립</a:t>
            </a:r>
          </a:p>
        </p:txBody>
      </p:sp>
      <p:sp>
        <p:nvSpPr>
          <p:cNvPr id="29" name="평행 사변형 28"/>
          <p:cNvSpPr/>
          <p:nvPr/>
        </p:nvSpPr>
        <p:spPr>
          <a:xfrm>
            <a:off x="920552" y="1053364"/>
            <a:ext cx="8504436" cy="375290"/>
          </a:xfrm>
          <a:prstGeom prst="parallelogram">
            <a:avLst>
              <a:gd name="adj" fmla="val 6402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0" name="Picture 3" descr="C:\Users\Administrator\Desktop\Untitled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1052736"/>
            <a:ext cx="569251" cy="37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그룹 30"/>
          <p:cNvGrpSpPr/>
          <p:nvPr/>
        </p:nvGrpSpPr>
        <p:grpSpPr>
          <a:xfrm>
            <a:off x="535022" y="1056814"/>
            <a:ext cx="6146170" cy="369332"/>
            <a:chOff x="-334356" y="1268700"/>
            <a:chExt cx="6854489" cy="369332"/>
          </a:xfrm>
        </p:grpSpPr>
        <p:sp>
          <p:nvSpPr>
            <p:cNvPr id="32" name="TextBox 6"/>
            <p:cNvSpPr txBox="1"/>
            <p:nvPr/>
          </p:nvSpPr>
          <p:spPr>
            <a:xfrm>
              <a:off x="322981" y="1268700"/>
              <a:ext cx="6197152" cy="369332"/>
            </a:xfrm>
            <a:prstGeom prst="rect">
              <a:avLst/>
            </a:prstGeom>
          </p:spPr>
          <p:txBody>
            <a:bodyPr anchor="ctr"/>
            <a:lstStyle>
              <a:lvl1pPr>
                <a:spcBef>
                  <a:spcPct val="0"/>
                </a:spcBef>
                <a:buNone/>
                <a:defRPr sz="25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80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모형구축 계획의 수립</a:t>
              </a:r>
              <a:endParaRPr lang="ko-KR" altLang="en-US" sz="18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3" name="TextBox 6"/>
            <p:cNvSpPr txBox="1"/>
            <p:nvPr/>
          </p:nvSpPr>
          <p:spPr>
            <a:xfrm>
              <a:off x="-334356" y="1319952"/>
              <a:ext cx="409435" cy="258554"/>
            </a:xfrm>
            <a:prstGeom prst="rect">
              <a:avLst/>
            </a:prstGeom>
          </p:spPr>
          <p:txBody>
            <a:bodyPr anchor="ctr"/>
            <a:lstStyle>
              <a:lvl1pPr>
                <a:spcBef>
                  <a:spcPct val="0"/>
                </a:spcBef>
                <a:buNone/>
                <a:defRPr sz="25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2000" dirty="0" smtClean="0">
                  <a:latin typeface="나눔고딕" pitchFamily="50" charset="-127"/>
                  <a:ea typeface="나눔고딕" pitchFamily="50" charset="-127"/>
                </a:rPr>
                <a:t>2</a:t>
              </a:r>
              <a:endParaRPr lang="ko-KR" altLang="en-US" sz="200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337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68622" y="2456892"/>
            <a:ext cx="7848428" cy="3537646"/>
            <a:chOff x="1568622" y="2456892"/>
            <a:chExt cx="7848428" cy="3537646"/>
          </a:xfrm>
        </p:grpSpPr>
        <p:sp>
          <p:nvSpPr>
            <p:cNvPr id="36" name="TextBox 23">
              <a:extLst>
                <a:ext uri="{FF2B5EF4-FFF2-40B4-BE49-F238E27FC236}">
                  <a16:creationId xmlns:a16="http://schemas.microsoft.com/office/drawing/2014/main" xmlns="" id="{351C24F6-2C80-41A3-8A54-7CA37A795F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6453" y="2457335"/>
              <a:ext cx="734618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38100"/>
                <a:contourClr>
                  <a:schemeClr val="bg1"/>
                </a:contourClr>
              </a:sp3d>
            </a:bodyPr>
            <a:lstStyle>
              <a:defPPr>
                <a:defRPr lang="ko-KR"/>
              </a:defPPr>
              <a:lvl1pPr algn="ctr" fontAlgn="base">
                <a:spcBef>
                  <a:spcPct val="0"/>
                </a:spcBef>
                <a:spcAft>
                  <a:spcPct val="0"/>
                </a:spcAft>
                <a:defRPr sz="2000" b="1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latin typeface="KoPub돋움체 Bold" pitchFamily="18" charset="-127"/>
                  <a:ea typeface="KoPub돋움체 Bold" pitchFamily="18" charset="-127"/>
                </a:defRPr>
              </a:lvl1pPr>
            </a:lstStyle>
            <a:p>
              <a:r>
                <a:rPr lang="en-US" altLang="ko-KR" dirty="0" smtClean="0"/>
                <a:t>Ⅲ.</a:t>
              </a:r>
              <a:endParaRPr lang="ko-KR" altLang="en-US" dirty="0"/>
            </a:p>
          </p:txBody>
        </p:sp>
        <p:sp>
          <p:nvSpPr>
            <p:cNvPr id="37" name="TextBox 23">
              <a:extLst>
                <a:ext uri="{FF2B5EF4-FFF2-40B4-BE49-F238E27FC236}">
                  <a16:creationId xmlns:a16="http://schemas.microsoft.com/office/drawing/2014/main" xmlns="" id="{8E109E30-63BD-4796-9E83-4328E82EA0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4202" y="2456892"/>
              <a:ext cx="3672848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38100"/>
                <a:contourClr>
                  <a:schemeClr val="bg1"/>
                </a:contourClr>
              </a:sp3d>
            </a:bodyPr>
            <a:lstStyle>
              <a:defPPr>
                <a:defRPr lang="ko-KR"/>
              </a:defPPr>
              <a:lvl1pPr algn="ctr" fontAlgn="base">
                <a:spcBef>
                  <a:spcPct val="0"/>
                </a:spcBef>
                <a:spcAft>
                  <a:spcPct val="0"/>
                </a:spcAft>
                <a:defRPr sz="2000" b="1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latin typeface="KoPub돋움체 Bold" pitchFamily="18" charset="-127"/>
                  <a:ea typeface="KoPub돋움체 Bold" pitchFamily="18" charset="-127"/>
                </a:defRPr>
              </a:lvl1pPr>
            </a:lstStyle>
            <a:p>
              <a:pPr algn="l"/>
              <a:r>
                <a:rPr lang="ko-KR" altLang="en-US" dirty="0" smtClean="0"/>
                <a:t>모형 구축 실습</a:t>
              </a:r>
              <a:endParaRPr lang="ko-KR" altLang="en-US" dirty="0"/>
            </a:p>
          </p:txBody>
        </p:sp>
        <p:sp>
          <p:nvSpPr>
            <p:cNvPr id="19" name="TextBox 23">
              <a:extLst>
                <a:ext uri="{FF2B5EF4-FFF2-40B4-BE49-F238E27FC236}">
                  <a16:creationId xmlns:a16="http://schemas.microsoft.com/office/drawing/2014/main" xmlns="" id="{351C24F6-2C80-41A3-8A54-7CA37A795F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8623" y="2457335"/>
              <a:ext cx="734618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38100"/>
                <a:contourClr>
                  <a:schemeClr val="bg1"/>
                </a:contourClr>
              </a:sp3d>
            </a:bodyPr>
            <a:lstStyle>
              <a:defPPr>
                <a:defRPr lang="ko-KR"/>
              </a:defPPr>
              <a:lvl1pPr algn="ctr" fontAlgn="base">
                <a:spcBef>
                  <a:spcPct val="0"/>
                </a:spcBef>
                <a:spcAft>
                  <a:spcPct val="0"/>
                </a:spcAft>
                <a:defRPr sz="2000" b="1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latin typeface="KoPub돋움체 Bold" pitchFamily="18" charset="-127"/>
                  <a:ea typeface="KoPub돋움체 Bold" pitchFamily="18" charset="-127"/>
                </a:defRPr>
              </a:lvl1pPr>
            </a:lstStyle>
            <a:p>
              <a:r>
                <a:rPr lang="en-US" altLang="ko-KR" dirty="0" smtClean="0"/>
                <a:t>Ⅰ.</a:t>
              </a:r>
              <a:endParaRPr lang="ko-KR" altLang="en-US" dirty="0"/>
            </a:p>
          </p:txBody>
        </p:sp>
        <p:sp>
          <p:nvSpPr>
            <p:cNvPr id="23" name="TextBox 23">
              <a:extLst>
                <a:ext uri="{FF2B5EF4-FFF2-40B4-BE49-F238E27FC236}">
                  <a16:creationId xmlns:a16="http://schemas.microsoft.com/office/drawing/2014/main" xmlns="" id="{8E109E30-63BD-4796-9E83-4328E82EA0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6372" y="2456892"/>
              <a:ext cx="5660944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38100"/>
                <a:contourClr>
                  <a:schemeClr val="bg1"/>
                </a:contourClr>
              </a:sp3d>
            </a:bodyPr>
            <a:lstStyle>
              <a:defPPr>
                <a:defRPr lang="ko-KR"/>
              </a:defPPr>
              <a:lvl1pPr algn="ctr" fontAlgn="base">
                <a:spcBef>
                  <a:spcPct val="0"/>
                </a:spcBef>
                <a:spcAft>
                  <a:spcPct val="0"/>
                </a:spcAft>
                <a:defRPr sz="2000" b="1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latin typeface="KoPub돋움체 Bold" pitchFamily="18" charset="-127"/>
                  <a:ea typeface="KoPub돋움체 Bold" pitchFamily="18" charset="-127"/>
                </a:defRPr>
              </a:lvl1pPr>
            </a:lstStyle>
            <a:p>
              <a:pPr algn="l"/>
              <a:r>
                <a:rPr lang="ko-KR" altLang="en-US" b="0" dirty="0"/>
                <a:t>금융</a:t>
              </a:r>
              <a:r>
                <a:rPr lang="ko-KR" altLang="en-US" dirty="0"/>
                <a:t> </a:t>
              </a:r>
              <a:r>
                <a:rPr lang="ko-KR" altLang="en-US" b="0" dirty="0"/>
                <a:t>비즈니스의</a:t>
              </a:r>
              <a:r>
                <a:rPr lang="ko-KR" altLang="en-US" dirty="0"/>
                <a:t> </a:t>
              </a:r>
              <a:r>
                <a:rPr lang="ko-KR" altLang="en-US" b="0" dirty="0" smtClean="0"/>
                <a:t>이해</a:t>
              </a:r>
            </a:p>
          </p:txBody>
        </p:sp>
        <p:sp>
          <p:nvSpPr>
            <p:cNvPr id="30" name="TextBox 23">
              <a:extLst>
                <a:ext uri="{FF2B5EF4-FFF2-40B4-BE49-F238E27FC236}">
                  <a16:creationId xmlns="" xmlns:a16="http://schemas.microsoft.com/office/drawing/2014/main" id="{998880F8-68B1-4728-9072-78781039BC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0750" y="2888940"/>
              <a:ext cx="2842250" cy="96525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36000" tIns="36000" rIns="36000" bIns="36000" anchor="t">
              <a:spAutoFit/>
              <a:scene3d>
                <a:camera prst="orthographicFront"/>
                <a:lightRig rig="threePt" dir="t"/>
              </a:scene3d>
              <a:sp3d>
                <a:bevelT w="0" h="38100"/>
                <a:contourClr>
                  <a:schemeClr val="bg1"/>
                </a:contourClr>
              </a:sp3d>
            </a:bodyPr>
            <a:lstStyle>
              <a:defPPr>
                <a:defRPr lang="ko-KR"/>
              </a:defPPr>
              <a:lvl1pPr marL="257175" indent="-257175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AutoNum type="arabicPeriod"/>
                <a:defRPr kumimoji="0" sz="1600" b="0" spc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spcBef>
                  <a:spcPts val="1200"/>
                </a:spcBef>
              </a:pPr>
              <a:r>
                <a:rPr lang="ko-KR" altLang="en-US" dirty="0" smtClean="0"/>
                <a:t>신용평가 업무의 이해</a:t>
              </a:r>
              <a:endParaRPr lang="en-US" altLang="ko-KR" dirty="0" smtClean="0"/>
            </a:p>
            <a:p>
              <a:pPr>
                <a:spcBef>
                  <a:spcPts val="1200"/>
                </a:spcBef>
              </a:pPr>
              <a:r>
                <a:rPr lang="ko-KR" altLang="en-US" dirty="0" smtClean="0"/>
                <a:t>신용평가관련 비즈니스 시나리오</a:t>
              </a:r>
              <a:endParaRPr lang="ko-KR" altLang="en-US" dirty="0"/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xmlns="" id="{60F94A08-8399-4D22-A3F8-20016B4DD49A}"/>
                </a:ext>
              </a:extLst>
            </p:cNvPr>
            <p:cNvGrpSpPr/>
            <p:nvPr/>
          </p:nvGrpSpPr>
          <p:grpSpPr>
            <a:xfrm>
              <a:off x="1568622" y="4443347"/>
              <a:ext cx="3607830" cy="308220"/>
              <a:chOff x="4644952" y="2768224"/>
              <a:chExt cx="3163406" cy="308220"/>
            </a:xfrm>
          </p:grpSpPr>
          <p:sp>
            <p:nvSpPr>
              <p:cNvPr id="32" name="TextBox 23">
                <a:extLst>
                  <a:ext uri="{FF2B5EF4-FFF2-40B4-BE49-F238E27FC236}">
                    <a16:creationId xmlns:a16="http://schemas.microsoft.com/office/drawing/2014/main" xmlns="" id="{351C24F6-2C80-41A3-8A54-7CA37A795F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4952" y="2768667"/>
                <a:ext cx="644125" cy="30777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 h="38100"/>
                  <a:contourClr>
                    <a:schemeClr val="bg1"/>
                  </a:contourClr>
                </a:sp3d>
              </a:bodyPr>
              <a:lstStyle>
                <a:defPPr>
                  <a:defRPr lang="ko-KR"/>
                </a:defPPr>
                <a:lvl1pPr algn="ctr" fontAlgn="base">
                  <a:spcBef>
                    <a:spcPct val="0"/>
                  </a:spcBef>
                  <a:spcAft>
                    <a:spcPct val="0"/>
                  </a:spcAft>
                  <a:defRPr sz="2000" b="1">
                    <a:ln>
                      <a:solidFill>
                        <a:srgbClr val="4F81BD">
                          <a:shade val="50000"/>
                          <a:alpha val="0"/>
                        </a:srgbClr>
                      </a:solidFill>
                    </a:ln>
                    <a:latin typeface="KoPub돋움체 Bold" pitchFamily="18" charset="-127"/>
                    <a:ea typeface="KoPub돋움체 Bold" pitchFamily="18" charset="-127"/>
                  </a:defRPr>
                </a:lvl1pPr>
              </a:lstStyle>
              <a:p>
                <a:r>
                  <a:rPr lang="en-US" altLang="ko-KR" dirty="0" smtClean="0"/>
                  <a:t>Ⅱ.</a:t>
                </a:r>
                <a:endParaRPr lang="ko-KR" altLang="en-US" dirty="0"/>
              </a:p>
            </p:txBody>
          </p:sp>
          <p:sp>
            <p:nvSpPr>
              <p:cNvPr id="33" name="TextBox 23">
                <a:extLst>
                  <a:ext uri="{FF2B5EF4-FFF2-40B4-BE49-F238E27FC236}">
                    <a16:creationId xmlns:a16="http://schemas.microsoft.com/office/drawing/2014/main" xmlns="" id="{8E109E30-63BD-4796-9E83-4328E82EA0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42764" y="2768224"/>
                <a:ext cx="2665594" cy="30777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0" h="38100"/>
                  <a:contourClr>
                    <a:schemeClr val="bg1"/>
                  </a:contourClr>
                </a:sp3d>
              </a:bodyPr>
              <a:lstStyle>
                <a:defPPr>
                  <a:defRPr lang="ko-KR"/>
                </a:defPPr>
                <a:lvl1pPr algn="ctr" fontAlgn="base">
                  <a:spcBef>
                    <a:spcPct val="0"/>
                  </a:spcBef>
                  <a:spcAft>
                    <a:spcPct val="0"/>
                  </a:spcAft>
                  <a:defRPr sz="2000" b="1">
                    <a:ln>
                      <a:solidFill>
                        <a:srgbClr val="4F81BD">
                          <a:shade val="50000"/>
                          <a:alpha val="0"/>
                        </a:srgbClr>
                      </a:solidFill>
                    </a:ln>
                    <a:latin typeface="KoPub돋움체 Bold" pitchFamily="18" charset="-127"/>
                    <a:ea typeface="KoPub돋움체 Bold" pitchFamily="18" charset="-127"/>
                  </a:defRPr>
                </a:lvl1pPr>
              </a:lstStyle>
              <a:p>
                <a:pPr algn="l"/>
                <a:r>
                  <a:rPr lang="ko-KR" altLang="en-US" dirty="0" smtClean="0"/>
                  <a:t>인공신경망 기법의 이해</a:t>
                </a:r>
                <a:endParaRPr lang="ko-KR" altLang="en-US" dirty="0"/>
              </a:p>
            </p:txBody>
          </p:sp>
        </p:grpSp>
        <p:sp>
          <p:nvSpPr>
            <p:cNvPr id="34" name="TextBox 23">
              <a:extLst>
                <a:ext uri="{FF2B5EF4-FFF2-40B4-BE49-F238E27FC236}">
                  <a16:creationId xmlns="" xmlns:a16="http://schemas.microsoft.com/office/drawing/2014/main" id="{998880F8-68B1-4728-9072-78781039BC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0750" y="4875395"/>
              <a:ext cx="3382310" cy="11191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36000" tIns="36000" rIns="36000" bIns="36000" anchor="t">
              <a:spAutoFit/>
              <a:scene3d>
                <a:camera prst="orthographicFront"/>
                <a:lightRig rig="threePt" dir="t"/>
              </a:scene3d>
              <a:sp3d>
                <a:bevelT w="0" h="38100"/>
                <a:contourClr>
                  <a:schemeClr val="bg1"/>
                </a:contourClr>
              </a:sp3d>
            </a:bodyPr>
            <a:lstStyle>
              <a:defPPr>
                <a:defRPr lang="ko-KR"/>
              </a:defPPr>
              <a:lvl1pPr marL="257175" indent="-257175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AutoNum type="arabicPeriod"/>
                <a:defRPr kumimoji="0" sz="1600" b="0" spc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r>
                <a:rPr lang="ko-KR" altLang="en-US" dirty="0" smtClean="0"/>
                <a:t>인공신경망이란</a:t>
              </a:r>
              <a:r>
                <a:rPr lang="en-US" altLang="ko-KR" dirty="0" smtClean="0"/>
                <a:t>?</a:t>
              </a:r>
              <a:endParaRPr lang="en-US" altLang="ko-KR" dirty="0"/>
            </a:p>
            <a:p>
              <a:pPr>
                <a:spcBef>
                  <a:spcPts val="1200"/>
                </a:spcBef>
              </a:pPr>
              <a:r>
                <a:rPr lang="ko-KR" altLang="en-US" dirty="0" smtClean="0"/>
                <a:t>인공신경망의 학습</a:t>
              </a:r>
              <a:endParaRPr lang="en-US" altLang="ko-KR" dirty="0" smtClean="0"/>
            </a:p>
            <a:p>
              <a:pPr>
                <a:spcBef>
                  <a:spcPts val="1200"/>
                </a:spcBef>
              </a:pPr>
              <a:r>
                <a:rPr lang="ko-KR" altLang="en-US" dirty="0" smtClean="0"/>
                <a:t>인공신경망 모형의 장단점</a:t>
              </a:r>
              <a:endParaRPr lang="ko-KR" altLang="en-US" dirty="0"/>
            </a:p>
          </p:txBody>
        </p:sp>
        <p:sp>
          <p:nvSpPr>
            <p:cNvPr id="38" name="TextBox 23">
              <a:extLst>
                <a:ext uri="{FF2B5EF4-FFF2-40B4-BE49-F238E27FC236}">
                  <a16:creationId xmlns="" xmlns:a16="http://schemas.microsoft.com/office/drawing/2014/main" id="{998880F8-68B1-4728-9072-78781039BC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8580" y="2888940"/>
              <a:ext cx="3382310" cy="11191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36000" tIns="36000" rIns="36000" bIns="36000" anchor="t">
              <a:spAutoFit/>
              <a:scene3d>
                <a:camera prst="orthographicFront"/>
                <a:lightRig rig="threePt" dir="t"/>
              </a:scene3d>
              <a:sp3d>
                <a:bevelT w="0" h="38100"/>
                <a:contourClr>
                  <a:schemeClr val="bg1"/>
                </a:contourClr>
              </a:sp3d>
            </a:bodyPr>
            <a:lstStyle>
              <a:defPPr>
                <a:defRPr lang="ko-KR"/>
              </a:defPPr>
              <a:lvl1pPr marL="257175" indent="-257175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AutoNum type="arabicPeriod"/>
                <a:defRPr kumimoji="0" sz="1600" b="0" spc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spcBef>
                  <a:spcPts val="1200"/>
                </a:spcBef>
              </a:pPr>
              <a:r>
                <a:rPr lang="ko-KR" altLang="en-US" dirty="0" smtClean="0"/>
                <a:t>실습 문제와 데이터</a:t>
              </a:r>
              <a:endParaRPr lang="en-US" altLang="ko-KR" dirty="0" smtClean="0"/>
            </a:p>
            <a:p>
              <a:pPr>
                <a:spcBef>
                  <a:spcPts val="1200"/>
                </a:spcBef>
              </a:pPr>
              <a:r>
                <a:rPr lang="ko-KR" altLang="en-US" dirty="0" smtClean="0"/>
                <a:t>모형 구축계획의 수립</a:t>
              </a:r>
              <a:endParaRPr lang="en-US" altLang="ko-KR" dirty="0"/>
            </a:p>
            <a:p>
              <a:pPr>
                <a:spcBef>
                  <a:spcPts val="1200"/>
                </a:spcBef>
              </a:pPr>
              <a:r>
                <a:rPr lang="ko-KR" altLang="en-US" dirty="0" smtClean="0"/>
                <a:t>모형의 구축</a:t>
              </a:r>
              <a:endParaRPr lang="ko-KR" altLang="en-US" dirty="0"/>
            </a:p>
          </p:txBody>
        </p:sp>
      </p:grpSp>
      <p:sp>
        <p:nvSpPr>
          <p:cNvPr id="13" name="TextBox 23">
            <a:extLst>
              <a:ext uri="{FF2B5EF4-FFF2-40B4-BE49-F238E27FC236}">
                <a16:creationId xmlns:a16="http://schemas.microsoft.com/office/drawing/2014/main" xmlns="" id="{8E109E30-63BD-4796-9E83-4328E82EA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5307" y="4437112"/>
            <a:ext cx="3040081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3810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000" b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latin typeface="KoPub돋움체 Bold" pitchFamily="18" charset="-127"/>
                <a:ea typeface="KoPub돋움체 Bold" pitchFamily="18" charset="-127"/>
              </a:defRPr>
            </a:lvl1pPr>
          </a:lstStyle>
          <a:p>
            <a:pPr algn="l"/>
            <a:r>
              <a:rPr lang="en-US" altLang="ko-KR" dirty="0" smtClean="0"/>
              <a:t>Ⅳ. </a:t>
            </a:r>
            <a:r>
              <a:rPr lang="ko-KR" altLang="en-US" dirty="0" smtClean="0"/>
              <a:t>고찰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609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87292" y="44435"/>
            <a:ext cx="7772400" cy="576293"/>
          </a:xfrm>
          <a:prstGeom prst="rect">
            <a:avLst/>
          </a:prstGeom>
          <a:noFill/>
        </p:spPr>
        <p:txBody>
          <a:bodyPr vert="horz" wrap="square" lIns="36000" tIns="72000" rIns="36000" bIns="72000" rtlCol="0" anchor="ctr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l"/>
            <a:r>
              <a:rPr lang="en-US" altLang="ko-KR" sz="2800" b="1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III. </a:t>
            </a:r>
            <a:r>
              <a:rPr lang="ko-KR" altLang="en-US" sz="2800" b="1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인공신경망 </a:t>
            </a:r>
            <a:r>
              <a:rPr lang="ko-KR" altLang="en-US" sz="2800" b="1" spc="-7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모형 구축 실습</a:t>
            </a:r>
            <a:endParaRPr lang="ko-KR" altLang="en-US" sz="2800" b="1" spc="-7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8950" y="1631950"/>
            <a:ext cx="6829201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0" h="3810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285750" indent="-285750" algn="just" latinLnBrk="0">
              <a:buSzPct val="120000"/>
              <a:buBlip>
                <a:blip r:embed="rId3"/>
              </a:buBlip>
              <a:defRPr sz="1600" b="1" spc="-70">
                <a:solidFill>
                  <a:srgbClr val="004074"/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>
                <a:latin typeface="Arial" panose="020B0604020202020204" pitchFamily="34" charset="0"/>
              </a:rPr>
              <a:t>데이터의 이해</a:t>
            </a:r>
          </a:p>
        </p:txBody>
      </p:sp>
      <p:sp>
        <p:nvSpPr>
          <p:cNvPr id="29" name="평행 사변형 28"/>
          <p:cNvSpPr/>
          <p:nvPr/>
        </p:nvSpPr>
        <p:spPr>
          <a:xfrm>
            <a:off x="920552" y="1053364"/>
            <a:ext cx="8504436" cy="375290"/>
          </a:xfrm>
          <a:prstGeom prst="parallelogram">
            <a:avLst>
              <a:gd name="adj" fmla="val 6402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0" name="Picture 3" descr="C:\Users\Administrator\Desktop\Untitled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1052736"/>
            <a:ext cx="569251" cy="37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그룹 30"/>
          <p:cNvGrpSpPr/>
          <p:nvPr/>
        </p:nvGrpSpPr>
        <p:grpSpPr>
          <a:xfrm>
            <a:off x="535022" y="1056814"/>
            <a:ext cx="6146170" cy="369332"/>
            <a:chOff x="-334356" y="1268700"/>
            <a:chExt cx="6854489" cy="369332"/>
          </a:xfrm>
        </p:grpSpPr>
        <p:sp>
          <p:nvSpPr>
            <p:cNvPr id="32" name="TextBox 6"/>
            <p:cNvSpPr txBox="1"/>
            <p:nvPr/>
          </p:nvSpPr>
          <p:spPr>
            <a:xfrm>
              <a:off x="322981" y="1268700"/>
              <a:ext cx="6197152" cy="369332"/>
            </a:xfrm>
            <a:prstGeom prst="rect">
              <a:avLst/>
            </a:prstGeom>
          </p:spPr>
          <p:txBody>
            <a:bodyPr anchor="ctr"/>
            <a:lstStyle>
              <a:lvl1pPr>
                <a:spcBef>
                  <a:spcPct val="0"/>
                </a:spcBef>
                <a:buNone/>
                <a:defRPr sz="25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80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모형의 구축</a:t>
              </a:r>
              <a:endParaRPr lang="ko-KR" altLang="en-US" sz="18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3" name="TextBox 6"/>
            <p:cNvSpPr txBox="1"/>
            <p:nvPr/>
          </p:nvSpPr>
          <p:spPr>
            <a:xfrm>
              <a:off x="-334356" y="1319952"/>
              <a:ext cx="409435" cy="258554"/>
            </a:xfrm>
            <a:prstGeom prst="rect">
              <a:avLst/>
            </a:prstGeom>
          </p:spPr>
          <p:txBody>
            <a:bodyPr anchor="ctr"/>
            <a:lstStyle>
              <a:lvl1pPr>
                <a:spcBef>
                  <a:spcPct val="0"/>
                </a:spcBef>
                <a:buNone/>
                <a:defRPr sz="25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2000" dirty="0" smtClean="0">
                  <a:latin typeface="나눔고딕" pitchFamily="50" charset="-127"/>
                  <a:ea typeface="나눔고딕" pitchFamily="50" charset="-127"/>
                </a:rPr>
                <a:t>3</a:t>
              </a:r>
              <a:endParaRPr lang="ko-KR" altLang="en-US" sz="200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25"/>
              <p:cNvSpPr txBox="1"/>
              <p:nvPr/>
            </p:nvSpPr>
            <p:spPr>
              <a:xfrm>
                <a:off x="553466" y="1891432"/>
                <a:ext cx="8863584" cy="110414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 h="38100"/>
                </a:sp3d>
              </a:bodyPr>
              <a:lstStyle>
                <a:defPPr>
                  <a:defRPr lang="ko-KR"/>
                </a:defPPr>
                <a:lvl1pPr marL="160338" indent="-160338" fontAlgn="base" latinLnBrk="0">
                  <a:lnSpc>
                    <a:spcPct val="15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Pct val="100000"/>
                  <a:buFont typeface="Arial" pitchFamily="34" charset="0"/>
                  <a:buChar char="•"/>
                  <a:defRPr kumimoji="1" sz="1400" spc="-70">
                    <a:latin typeface="나눔고딕" pitchFamily="50" charset="-127"/>
                    <a:ea typeface="나눔고딕" pitchFamily="50" charset="-127"/>
                    <a:cs typeface="Arial" panose="020B0604020202020204" pitchFamily="34" charset="0"/>
                  </a:defRPr>
                </a:lvl1pPr>
              </a:lstStyle>
              <a:p>
                <a:pPr algn="just">
                  <a:lnSpc>
                    <a:spcPct val="120000"/>
                  </a:lnSpc>
                </a:pPr>
                <a:r>
                  <a:rPr lang="ko-KR" altLang="en-US" dirty="0">
                    <a:latin typeface="+mn-ea"/>
                  </a:rPr>
                  <a:t>모형 구축에 활용할 데이터는 </a:t>
                </a:r>
                <a:r>
                  <a:rPr lang="en-US" altLang="ko-KR" b="1" dirty="0">
                    <a:latin typeface="+mn-ea"/>
                  </a:rPr>
                  <a:t>2001</a:t>
                </a:r>
                <a:r>
                  <a:rPr lang="ko-KR" altLang="en-US" b="1" dirty="0">
                    <a:latin typeface="+mn-ea"/>
                  </a:rPr>
                  <a:t>년부터 </a:t>
                </a:r>
                <a:r>
                  <a:rPr lang="en-US" altLang="ko-KR" b="1" dirty="0">
                    <a:latin typeface="+mn-ea"/>
                  </a:rPr>
                  <a:t>2007</a:t>
                </a:r>
                <a:r>
                  <a:rPr lang="ko-KR" altLang="en-US" b="1" dirty="0">
                    <a:latin typeface="+mn-ea"/>
                  </a:rPr>
                  <a:t>년까지 국내 </a:t>
                </a:r>
                <a:r>
                  <a:rPr lang="ko-KR" altLang="en-US" b="1" dirty="0" err="1">
                    <a:latin typeface="+mn-ea"/>
                  </a:rPr>
                  <a:t>비외감법인의</a:t>
                </a:r>
                <a:r>
                  <a:rPr lang="ko-KR" altLang="en-US" b="1" dirty="0">
                    <a:latin typeface="+mn-ea"/>
                  </a:rPr>
                  <a:t> 주요 재무비율 값</a:t>
                </a:r>
                <a:r>
                  <a:rPr lang="en-US" altLang="ko-KR" b="1" dirty="0">
                    <a:latin typeface="+mn-ea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ko-KR" altLang="en-US" b="1" dirty="0">
                    <a:latin typeface="+mn-ea"/>
                  </a:rPr>
                  <a:t>과 익년도 부도 여부</a:t>
                </a:r>
                <a:r>
                  <a:rPr lang="en-US" altLang="ko-KR" b="1" dirty="0">
                    <a:latin typeface="+mn-ea"/>
                  </a:rPr>
                  <a:t>(Output; Bankrupt=</a:t>
                </a:r>
                <a:r>
                  <a:rPr lang="ko-KR" altLang="en-US" b="1" dirty="0">
                    <a:latin typeface="+mn-ea"/>
                  </a:rPr>
                  <a:t>익년도 부도 발생</a:t>
                </a:r>
                <a:r>
                  <a:rPr lang="en-US" altLang="ko-KR" b="1" dirty="0">
                    <a:latin typeface="+mn-ea"/>
                  </a:rPr>
                  <a:t>, Non-Bankrupt =</a:t>
                </a:r>
                <a:r>
                  <a:rPr lang="ko-KR" altLang="en-US" b="1" dirty="0">
                    <a:latin typeface="+mn-ea"/>
                  </a:rPr>
                  <a:t>익년도 건전</a:t>
                </a:r>
                <a:r>
                  <a:rPr lang="en-US" altLang="ko-KR" b="1" dirty="0">
                    <a:latin typeface="+mn-ea"/>
                  </a:rPr>
                  <a:t>)</a:t>
                </a:r>
                <a:r>
                  <a:rPr lang="ko-KR" altLang="en-US" b="1" dirty="0">
                    <a:latin typeface="+mn-ea"/>
                  </a:rPr>
                  <a:t>를 포함한 데이터</a:t>
                </a:r>
                <a:r>
                  <a:rPr lang="ko-KR" altLang="en-US" dirty="0">
                    <a:latin typeface="+mn-ea"/>
                  </a:rPr>
                  <a:t>로</a:t>
                </a:r>
                <a:r>
                  <a:rPr lang="en-US" altLang="ko-KR" dirty="0">
                    <a:latin typeface="+mn-ea"/>
                  </a:rPr>
                  <a:t>, </a:t>
                </a:r>
                <a:r>
                  <a:rPr lang="ko-KR" altLang="en-US" dirty="0">
                    <a:latin typeface="+mn-ea"/>
                  </a:rPr>
                  <a:t>부도기업 </a:t>
                </a:r>
                <a:r>
                  <a:rPr lang="en-US" altLang="ko-KR" dirty="0">
                    <a:latin typeface="+mn-ea"/>
                  </a:rPr>
                  <a:t>600</a:t>
                </a:r>
                <a:r>
                  <a:rPr lang="ko-KR" altLang="en-US" dirty="0">
                    <a:latin typeface="+mn-ea"/>
                  </a:rPr>
                  <a:t>개</a:t>
                </a:r>
                <a:r>
                  <a:rPr lang="en-US" altLang="ko-KR" dirty="0">
                    <a:latin typeface="+mn-ea"/>
                  </a:rPr>
                  <a:t>, </a:t>
                </a:r>
                <a:r>
                  <a:rPr lang="ko-KR" altLang="en-US" dirty="0">
                    <a:latin typeface="+mn-ea"/>
                  </a:rPr>
                  <a:t>건전기업 </a:t>
                </a:r>
                <a:r>
                  <a:rPr lang="en-US" altLang="ko-KR" dirty="0">
                    <a:latin typeface="+mn-ea"/>
                  </a:rPr>
                  <a:t>600</a:t>
                </a:r>
                <a:r>
                  <a:rPr lang="ko-KR" altLang="en-US" dirty="0">
                    <a:latin typeface="+mn-ea"/>
                  </a:rPr>
                  <a:t>개</a:t>
                </a:r>
                <a:r>
                  <a:rPr lang="en-US" altLang="ko-KR" dirty="0">
                    <a:latin typeface="+mn-ea"/>
                  </a:rPr>
                  <a:t>, </a:t>
                </a:r>
                <a:r>
                  <a:rPr lang="ko-KR" altLang="en-US" dirty="0">
                    <a:latin typeface="+mn-ea"/>
                  </a:rPr>
                  <a:t>총 </a:t>
                </a:r>
                <a:r>
                  <a:rPr lang="en-US" altLang="ko-KR" dirty="0">
                    <a:latin typeface="+mn-ea"/>
                  </a:rPr>
                  <a:t>1,200</a:t>
                </a:r>
                <a:r>
                  <a:rPr lang="ko-KR" altLang="en-US" dirty="0">
                    <a:latin typeface="+mn-ea"/>
                  </a:rPr>
                  <a:t>개의 데이터로 구성</a:t>
                </a:r>
                <a:endParaRPr lang="en-US" altLang="ko-KR" dirty="0">
                  <a:latin typeface="+mn-ea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ko-KR" altLang="en-US" dirty="0">
                    <a:latin typeface="+mn-ea"/>
                  </a:rPr>
                  <a:t>기업별로 </a:t>
                </a:r>
                <a:r>
                  <a:rPr lang="ko-KR" altLang="en-US" b="1" dirty="0">
                    <a:latin typeface="+mn-ea"/>
                  </a:rPr>
                  <a:t>제공된 입력변수 후보들은 총 </a:t>
                </a:r>
                <a:r>
                  <a:rPr lang="en-US" altLang="ko-KR" b="1" dirty="0">
                    <a:latin typeface="+mn-ea"/>
                  </a:rPr>
                  <a:t>25</a:t>
                </a:r>
                <a:r>
                  <a:rPr lang="ko-KR" altLang="en-US" b="1" dirty="0">
                    <a:latin typeface="+mn-ea"/>
                  </a:rPr>
                  <a:t>개로 성장성</a:t>
                </a:r>
                <a:r>
                  <a:rPr lang="en-US" altLang="ko-KR" b="1" dirty="0">
                    <a:latin typeface="+mn-ea"/>
                  </a:rPr>
                  <a:t>, </a:t>
                </a:r>
                <a:r>
                  <a:rPr lang="ko-KR" altLang="en-US" b="1" dirty="0">
                    <a:latin typeface="+mn-ea"/>
                  </a:rPr>
                  <a:t>수익성</a:t>
                </a:r>
                <a:r>
                  <a:rPr lang="en-US" altLang="ko-KR" b="1" dirty="0">
                    <a:latin typeface="+mn-ea"/>
                  </a:rPr>
                  <a:t>, </a:t>
                </a:r>
                <a:r>
                  <a:rPr lang="ko-KR" altLang="en-US" b="1" dirty="0">
                    <a:latin typeface="+mn-ea"/>
                  </a:rPr>
                  <a:t>안정성</a:t>
                </a:r>
                <a:r>
                  <a:rPr lang="en-US" altLang="ko-KR" b="1" dirty="0">
                    <a:latin typeface="+mn-ea"/>
                  </a:rPr>
                  <a:t>, </a:t>
                </a:r>
                <a:r>
                  <a:rPr lang="ko-KR" altLang="en-US" b="1" dirty="0">
                    <a:latin typeface="+mn-ea"/>
                  </a:rPr>
                  <a:t>활동성</a:t>
                </a:r>
                <a:r>
                  <a:rPr lang="en-US" altLang="ko-KR" b="1" dirty="0">
                    <a:latin typeface="+mn-ea"/>
                  </a:rPr>
                  <a:t>, </a:t>
                </a:r>
                <a:r>
                  <a:rPr lang="ko-KR" altLang="en-US" b="1" dirty="0">
                    <a:latin typeface="+mn-ea"/>
                  </a:rPr>
                  <a:t>현금흐름 등의 나타내는 지표들로 구성</a:t>
                </a:r>
                <a:endParaRPr lang="en-US" altLang="ko-KR" dirty="0">
                  <a:latin typeface="+mn-ea"/>
                </a:endParaRPr>
              </a:p>
            </p:txBody>
          </p:sp>
        </mc:Choice>
        <mc:Fallback xmlns="">
          <p:sp>
            <p:nvSpPr>
              <p:cNvPr id="10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66" y="1891432"/>
                <a:ext cx="8863584" cy="1104148"/>
              </a:xfrm>
              <a:prstGeom prst="rect">
                <a:avLst/>
              </a:prstGeom>
              <a:blipFill rotWithShape="1">
                <a:blip r:embed="rId5"/>
                <a:stretch>
                  <a:fillRect l="-138" r="-206" b="-4972"/>
                </a:stretch>
              </a:blipFill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488950" y="3248980"/>
            <a:ext cx="6829201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0" h="3810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285750" indent="-285750" algn="just" latinLnBrk="0">
              <a:buSzPct val="120000"/>
              <a:buBlip>
                <a:blip r:embed="rId3"/>
              </a:buBlip>
              <a:defRPr sz="1600" b="1" spc="-70">
                <a:solidFill>
                  <a:srgbClr val="004074"/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>
                <a:latin typeface="Arial" panose="020B0604020202020204" pitchFamily="34" charset="0"/>
              </a:rPr>
              <a:t>입력 변수의 선정</a:t>
            </a:r>
          </a:p>
        </p:txBody>
      </p:sp>
      <p:sp>
        <p:nvSpPr>
          <p:cNvPr id="12" name="TextBox 25"/>
          <p:cNvSpPr txBox="1"/>
          <p:nvPr/>
        </p:nvSpPr>
        <p:spPr>
          <a:xfrm>
            <a:off x="560512" y="3508095"/>
            <a:ext cx="8863584" cy="20959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>
            <a:defPPr>
              <a:defRPr lang="ko-KR"/>
            </a:defPPr>
            <a:lvl1pPr marL="160338" indent="-160338" fontAlgn="base" latinLnBrk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defRPr kumimoji="1" sz="1400" spc="-70"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ko-KR" altLang="en-US" dirty="0">
                <a:latin typeface="+mn-ea"/>
              </a:rPr>
              <a:t>부도예측 모형에서 출력변수는 부도 여부라고 하는 </a:t>
            </a:r>
            <a:r>
              <a:rPr lang="ko-KR" altLang="en-US" dirty="0" err="1">
                <a:latin typeface="+mn-ea"/>
              </a:rPr>
              <a:t>이산형</a:t>
            </a:r>
            <a:r>
              <a:rPr lang="ko-KR" altLang="en-US" dirty="0">
                <a:latin typeface="+mn-ea"/>
              </a:rPr>
              <a:t> 변수</a:t>
            </a:r>
            <a:r>
              <a:rPr lang="en-US" altLang="ko-KR" dirty="0">
                <a:latin typeface="+mn-ea"/>
              </a:rPr>
              <a:t>(binary variable)</a:t>
            </a:r>
            <a:r>
              <a:rPr lang="ko-KR" altLang="en-US" dirty="0">
                <a:latin typeface="+mn-ea"/>
              </a:rPr>
              <a:t>의 형태</a:t>
            </a:r>
            <a:endParaRPr lang="en-US" altLang="ko-KR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dirty="0">
                <a:latin typeface="+mn-ea"/>
              </a:rPr>
              <a:t>입력 변수는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제시된 </a:t>
            </a:r>
            <a:r>
              <a:rPr lang="ko-KR" altLang="en-US" b="1" dirty="0">
                <a:latin typeface="+mn-ea"/>
              </a:rPr>
              <a:t>기업의 여러 재무비율 중 기업의 부도와 유의미한 관계를 가지는 변수를 선택</a:t>
            </a:r>
            <a:r>
              <a:rPr lang="en-US" altLang="ko-KR" dirty="0">
                <a:latin typeface="+mn-ea"/>
              </a:rPr>
              <a:t> </a:t>
            </a:r>
          </a:p>
          <a:p>
            <a:pPr algn="just">
              <a:lnSpc>
                <a:spcPct val="120000"/>
              </a:lnSpc>
            </a:pPr>
            <a:r>
              <a:rPr lang="ko-KR" altLang="en-US" dirty="0">
                <a:latin typeface="+mn-ea"/>
              </a:rPr>
              <a:t>일반적으로 모형은 간결</a:t>
            </a:r>
            <a:r>
              <a:rPr lang="en-US" altLang="ko-KR" dirty="0">
                <a:latin typeface="+mn-ea"/>
              </a:rPr>
              <a:t>(compactness) </a:t>
            </a:r>
            <a:r>
              <a:rPr lang="ko-KR" altLang="en-US" dirty="0">
                <a:latin typeface="+mn-ea"/>
              </a:rPr>
              <a:t>또는 간명</a:t>
            </a:r>
            <a:r>
              <a:rPr lang="en-US" altLang="ko-KR" dirty="0">
                <a:latin typeface="+mn-ea"/>
              </a:rPr>
              <a:t>(parsimony)</a:t>
            </a:r>
            <a:r>
              <a:rPr lang="ko-KR" altLang="en-US" dirty="0">
                <a:latin typeface="+mn-ea"/>
              </a:rPr>
              <a:t>할수록 </a:t>
            </a:r>
            <a:r>
              <a:rPr lang="ko-KR" altLang="en-US" dirty="0" err="1">
                <a:latin typeface="+mn-ea"/>
              </a:rPr>
              <a:t>바람직</a:t>
            </a:r>
            <a:endParaRPr lang="en-US" altLang="ko-KR" dirty="0"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en-US" altLang="ko-KR" dirty="0">
              <a:latin typeface="+mn-ea"/>
            </a:endParaRPr>
          </a:p>
          <a:p>
            <a:pPr marL="0" indent="0" algn="just">
              <a:buNone/>
            </a:pPr>
            <a:r>
              <a:rPr lang="en-US" altLang="ko-KR" b="1" dirty="0">
                <a:latin typeface="+mn-ea"/>
              </a:rPr>
              <a:t>[</a:t>
            </a:r>
            <a:r>
              <a:rPr lang="ko-KR" altLang="en-US" b="1" dirty="0">
                <a:latin typeface="+mn-ea"/>
              </a:rPr>
              <a:t>참고</a:t>
            </a:r>
            <a:r>
              <a:rPr lang="en-US" altLang="ko-KR" b="1" dirty="0">
                <a:latin typeface="+mn-ea"/>
              </a:rPr>
              <a:t>] </a:t>
            </a:r>
          </a:p>
          <a:p>
            <a:pPr marL="0" indent="0" algn="just">
              <a:buNone/>
            </a:pPr>
            <a:r>
              <a:rPr lang="en-US" altLang="ko-KR" b="1" dirty="0">
                <a:latin typeface="+mn-ea"/>
              </a:rPr>
              <a:t>- </a:t>
            </a:r>
            <a:r>
              <a:rPr lang="ko-KR" altLang="en-US" b="1" dirty="0">
                <a:latin typeface="+mn-ea"/>
              </a:rPr>
              <a:t>최적 입력 변수의 선정은 모형 구축 과정 중 가장 중요하고 어려우며 전문적인 노하우 </a:t>
            </a:r>
            <a:r>
              <a:rPr lang="en-US" altLang="ko-KR" b="1" dirty="0">
                <a:latin typeface="+mn-ea"/>
              </a:rPr>
              <a:t>(Knowhow)</a:t>
            </a:r>
            <a:r>
              <a:rPr lang="ko-KR" altLang="en-US" b="1" dirty="0">
                <a:latin typeface="+mn-ea"/>
              </a:rPr>
              <a:t>가 필요한 영역</a:t>
            </a:r>
            <a:endParaRPr lang="en-US" altLang="ko-KR" b="1" dirty="0">
              <a:latin typeface="+mn-ea"/>
            </a:endParaRPr>
          </a:p>
          <a:p>
            <a:pPr marL="0" indent="0" algn="just">
              <a:buNone/>
            </a:pPr>
            <a:r>
              <a:rPr lang="en-US" altLang="ko-KR" b="1" dirty="0">
                <a:latin typeface="+mn-ea"/>
              </a:rPr>
              <a:t>- </a:t>
            </a:r>
            <a:r>
              <a:rPr lang="ko-KR" altLang="en-US" b="1" dirty="0">
                <a:latin typeface="+mn-ea"/>
              </a:rPr>
              <a:t>사전지식이 없는 수강생들은 임의로 변수 </a:t>
            </a:r>
            <a:r>
              <a:rPr lang="en-US" altLang="ko-KR" b="1" dirty="0">
                <a:latin typeface="+mn-ea"/>
              </a:rPr>
              <a:t>7~9</a:t>
            </a:r>
            <a:r>
              <a:rPr lang="ko-KR" altLang="en-US" b="1" dirty="0">
                <a:latin typeface="+mn-ea"/>
              </a:rPr>
              <a:t>개를 선정하여 모형을 구축  </a:t>
            </a:r>
            <a:endParaRPr lang="en-US" altLang="ko-KR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8065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87292" y="44435"/>
            <a:ext cx="7772400" cy="576293"/>
          </a:xfrm>
          <a:prstGeom prst="rect">
            <a:avLst/>
          </a:prstGeom>
          <a:noFill/>
        </p:spPr>
        <p:txBody>
          <a:bodyPr vert="horz" wrap="square" lIns="36000" tIns="72000" rIns="36000" bIns="72000" rtlCol="0" anchor="ctr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l"/>
            <a:r>
              <a:rPr lang="en-US" altLang="ko-KR" sz="2800" b="1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III. </a:t>
            </a:r>
            <a:r>
              <a:rPr lang="ko-KR" altLang="en-US" sz="2800" b="1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인공신경망 </a:t>
            </a:r>
            <a:r>
              <a:rPr lang="ko-KR" altLang="en-US" sz="2800" b="1" spc="-7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모형 구축 실습</a:t>
            </a:r>
            <a:endParaRPr lang="ko-KR" altLang="en-US" sz="2800" b="1" spc="-7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8950" y="1631950"/>
            <a:ext cx="6829201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0" h="3810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285750" indent="-285750" algn="just" latinLnBrk="0">
              <a:buSzPct val="120000"/>
              <a:buBlip>
                <a:blip r:embed="rId3"/>
              </a:buBlip>
              <a:defRPr sz="1600" b="1" spc="-70">
                <a:solidFill>
                  <a:srgbClr val="004074"/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>
                <a:latin typeface="Arial" panose="020B0604020202020204" pitchFamily="34" charset="0"/>
              </a:rPr>
              <a:t>모형 구조의 설계</a:t>
            </a:r>
          </a:p>
        </p:txBody>
      </p:sp>
      <p:sp>
        <p:nvSpPr>
          <p:cNvPr id="29" name="평행 사변형 28"/>
          <p:cNvSpPr/>
          <p:nvPr/>
        </p:nvSpPr>
        <p:spPr>
          <a:xfrm>
            <a:off x="920552" y="1053364"/>
            <a:ext cx="8504436" cy="375290"/>
          </a:xfrm>
          <a:prstGeom prst="parallelogram">
            <a:avLst>
              <a:gd name="adj" fmla="val 6402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0" name="Picture 3" descr="C:\Users\Administrator\Desktop\Untitled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1052736"/>
            <a:ext cx="569251" cy="37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그룹 30"/>
          <p:cNvGrpSpPr/>
          <p:nvPr/>
        </p:nvGrpSpPr>
        <p:grpSpPr>
          <a:xfrm>
            <a:off x="535022" y="1056814"/>
            <a:ext cx="6146170" cy="369332"/>
            <a:chOff x="-334356" y="1268700"/>
            <a:chExt cx="6854489" cy="369332"/>
          </a:xfrm>
        </p:grpSpPr>
        <p:sp>
          <p:nvSpPr>
            <p:cNvPr id="32" name="TextBox 6"/>
            <p:cNvSpPr txBox="1"/>
            <p:nvPr/>
          </p:nvSpPr>
          <p:spPr>
            <a:xfrm>
              <a:off x="322981" y="1268700"/>
              <a:ext cx="6197152" cy="369332"/>
            </a:xfrm>
            <a:prstGeom prst="rect">
              <a:avLst/>
            </a:prstGeom>
          </p:spPr>
          <p:txBody>
            <a:bodyPr anchor="ctr"/>
            <a:lstStyle>
              <a:lvl1pPr>
                <a:spcBef>
                  <a:spcPct val="0"/>
                </a:spcBef>
                <a:buNone/>
                <a:defRPr sz="25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80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모형의 구축</a:t>
              </a:r>
              <a:endParaRPr lang="ko-KR" altLang="en-US" sz="18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3" name="TextBox 6"/>
            <p:cNvSpPr txBox="1"/>
            <p:nvPr/>
          </p:nvSpPr>
          <p:spPr>
            <a:xfrm>
              <a:off x="-334356" y="1319952"/>
              <a:ext cx="409435" cy="258554"/>
            </a:xfrm>
            <a:prstGeom prst="rect">
              <a:avLst/>
            </a:prstGeom>
          </p:spPr>
          <p:txBody>
            <a:bodyPr anchor="ctr"/>
            <a:lstStyle>
              <a:lvl1pPr>
                <a:spcBef>
                  <a:spcPct val="0"/>
                </a:spcBef>
                <a:buNone/>
                <a:defRPr sz="25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2000" dirty="0" smtClean="0">
                  <a:latin typeface="나눔고딕" pitchFamily="50" charset="-127"/>
                  <a:ea typeface="나눔고딕" pitchFamily="50" charset="-127"/>
                </a:rPr>
                <a:t>3</a:t>
              </a:r>
              <a:endParaRPr lang="ko-KR" altLang="en-US" sz="200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0" name="TextBox 25"/>
          <p:cNvSpPr txBox="1"/>
          <p:nvPr/>
        </p:nvSpPr>
        <p:spPr>
          <a:xfrm>
            <a:off x="553466" y="1891432"/>
            <a:ext cx="8863584" cy="84561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>
            <a:defPPr>
              <a:defRPr lang="ko-KR"/>
            </a:defPPr>
            <a:lvl1pPr marL="160338" indent="-160338" fontAlgn="base" latinLnBrk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defRPr kumimoji="1" sz="1400" spc="-70"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ko-KR" altLang="en-US" dirty="0">
                <a:latin typeface="+mn-ea"/>
              </a:rPr>
              <a:t>재무비율 값에 기반한 부도예측과 같은 문제유형의 경우 </a:t>
            </a:r>
            <a:r>
              <a:rPr lang="ko-KR" altLang="en-US" dirty="0" err="1">
                <a:latin typeface="+mn-ea"/>
              </a:rPr>
              <a:t>은닉층의</a:t>
            </a:r>
            <a:r>
              <a:rPr lang="ko-KR" altLang="en-US" dirty="0">
                <a:latin typeface="+mn-ea"/>
              </a:rPr>
              <a:t> 수가 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개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또는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개인 </a:t>
            </a:r>
            <a:r>
              <a:rPr lang="en-US" altLang="ko-KR" dirty="0">
                <a:latin typeface="+mn-ea"/>
              </a:rPr>
              <a:t>Shallow learning </a:t>
            </a:r>
            <a:r>
              <a:rPr lang="ko-KR" altLang="en-US" dirty="0">
                <a:latin typeface="+mn-ea"/>
              </a:rPr>
              <a:t>구조로 충분</a:t>
            </a:r>
            <a:endParaRPr lang="en-US" altLang="ko-KR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dirty="0" err="1">
                <a:latin typeface="+mn-ea"/>
              </a:rPr>
              <a:t>은닉층의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노드</a:t>
            </a:r>
            <a:r>
              <a:rPr lang="ko-KR" altLang="en-US" dirty="0">
                <a:latin typeface="+mn-ea"/>
              </a:rPr>
              <a:t> 수의 경우 최적 </a:t>
            </a:r>
            <a:r>
              <a:rPr lang="ko-KR" altLang="en-US" dirty="0" err="1">
                <a:latin typeface="+mn-ea"/>
              </a:rPr>
              <a:t>노드</a:t>
            </a:r>
            <a:r>
              <a:rPr lang="ko-KR" altLang="en-US" dirty="0">
                <a:latin typeface="+mn-ea"/>
              </a:rPr>
              <a:t> 수에 대한 이론은 없지만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입력 </a:t>
            </a:r>
            <a:r>
              <a:rPr lang="ko-KR" altLang="en-US" dirty="0" err="1">
                <a:latin typeface="+mn-ea"/>
              </a:rPr>
              <a:t>노드의</a:t>
            </a:r>
            <a:r>
              <a:rPr lang="ko-KR" altLang="en-US" dirty="0">
                <a:latin typeface="+mn-ea"/>
              </a:rPr>
              <a:t> 수에 출력 </a:t>
            </a:r>
            <a:r>
              <a:rPr lang="ko-KR" altLang="en-US" dirty="0" err="1">
                <a:latin typeface="+mn-ea"/>
              </a:rPr>
              <a:t>노드의</a:t>
            </a:r>
            <a:r>
              <a:rPr lang="ko-KR" altLang="en-US" dirty="0">
                <a:latin typeface="+mn-ea"/>
              </a:rPr>
              <a:t> 수를 더한 값을 </a:t>
            </a:r>
            <a:r>
              <a:rPr lang="en-US" altLang="ko-KR" dirty="0">
                <a:latin typeface="+mn-ea"/>
              </a:rPr>
              <a:t>N </a:t>
            </a:r>
            <a:r>
              <a:rPr lang="ko-KR" altLang="en-US" dirty="0">
                <a:latin typeface="+mn-ea"/>
              </a:rPr>
              <a:t>이라 할 때</a:t>
            </a:r>
            <a:r>
              <a:rPr lang="en-US" altLang="ko-KR" dirty="0">
                <a:latin typeface="+mn-ea"/>
              </a:rPr>
              <a:t>, 2N+1</a:t>
            </a:r>
            <a:r>
              <a:rPr lang="ko-KR" altLang="en-US" dirty="0">
                <a:latin typeface="+mn-ea"/>
              </a:rPr>
              <a:t>개 이내에 최적이 존재하는  것으로 알려져 있음</a:t>
            </a:r>
            <a:r>
              <a:rPr lang="en-US" altLang="ko-KR" dirty="0">
                <a:latin typeface="+mn-ea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950" y="3248980"/>
            <a:ext cx="6829201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0" h="3810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285750" indent="-285750" algn="just" latinLnBrk="0">
              <a:buSzPct val="120000"/>
              <a:buBlip>
                <a:blip r:embed="rId3"/>
              </a:buBlip>
              <a:defRPr sz="1600" b="1" spc="-70">
                <a:solidFill>
                  <a:srgbClr val="004074"/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>
                <a:latin typeface="Arial" panose="020B0604020202020204" pitchFamily="34" charset="0"/>
              </a:rPr>
              <a:t>학습 조건의 설정</a:t>
            </a:r>
          </a:p>
        </p:txBody>
      </p:sp>
      <p:sp>
        <p:nvSpPr>
          <p:cNvPr id="12" name="TextBox 25"/>
          <p:cNvSpPr txBox="1"/>
          <p:nvPr/>
        </p:nvSpPr>
        <p:spPr>
          <a:xfrm>
            <a:off x="560512" y="3508095"/>
            <a:ext cx="8863584" cy="1621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>
            <a:defPPr>
              <a:defRPr lang="ko-KR"/>
            </a:defPPr>
            <a:lvl1pPr marL="160338" indent="-160338" fontAlgn="base" latinLnBrk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defRPr kumimoji="1" sz="1400" spc="-70"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ko-KR" altLang="en-US" b="1" dirty="0">
                <a:latin typeface="+mn-ea"/>
              </a:rPr>
              <a:t>오차함수</a:t>
            </a:r>
            <a:r>
              <a:rPr lang="en-US" altLang="ko-KR" b="1" dirty="0">
                <a:latin typeface="+mn-ea"/>
              </a:rPr>
              <a:t>(Error function):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목표 값과 예측 값과의 오차</a:t>
            </a:r>
            <a:r>
              <a:rPr lang="en-US" altLang="ko-KR" dirty="0">
                <a:latin typeface="+mn-ea"/>
              </a:rPr>
              <a:t>(error)</a:t>
            </a:r>
            <a:r>
              <a:rPr lang="ko-KR" altLang="en-US" dirty="0">
                <a:latin typeface="+mn-ea"/>
              </a:rPr>
              <a:t>를 계산하는 방법으로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오차함수를 통해 계산된 오차가 최소화하도록 모형이 학습됨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오차함수에는 크게 </a:t>
            </a:r>
            <a:r>
              <a:rPr lang="en-US" altLang="ko-KR" dirty="0">
                <a:latin typeface="+mn-ea"/>
              </a:rPr>
              <a:t>‘sum of squared errors’</a:t>
            </a:r>
            <a:r>
              <a:rPr lang="ko-KR" altLang="en-US" dirty="0">
                <a:latin typeface="+mn-ea"/>
              </a:rPr>
              <a:t>와</a:t>
            </a:r>
            <a:r>
              <a:rPr lang="en-US" altLang="ko-KR" dirty="0">
                <a:latin typeface="+mn-ea"/>
              </a:rPr>
              <a:t> ’cross entropy’</a:t>
            </a:r>
            <a:r>
              <a:rPr lang="ko-KR" altLang="en-US" dirty="0">
                <a:latin typeface="+mn-ea"/>
              </a:rPr>
              <a:t>가 있음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본 실습에서는 </a:t>
            </a:r>
            <a:r>
              <a:rPr lang="en-US" altLang="ko-KR" dirty="0">
                <a:latin typeface="+mn-ea"/>
              </a:rPr>
              <a:t>cross entropy</a:t>
            </a:r>
            <a:r>
              <a:rPr lang="ko-KR" altLang="en-US" dirty="0">
                <a:latin typeface="+mn-ea"/>
              </a:rPr>
              <a:t>를 사용</a:t>
            </a:r>
            <a:endParaRPr lang="en-US" altLang="ko-KR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b="1" dirty="0">
                <a:latin typeface="+mn-ea"/>
              </a:rPr>
              <a:t>초기 연결 가중치 값</a:t>
            </a:r>
            <a:r>
              <a:rPr lang="en-US" altLang="ko-KR" b="1" dirty="0">
                <a:latin typeface="+mn-ea"/>
              </a:rPr>
              <a:t>(Start weight)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일반적으로 표준정규분포에서 임의로 설정</a:t>
            </a:r>
            <a:endParaRPr lang="en-US" altLang="ko-KR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b="1" dirty="0">
                <a:latin typeface="+mn-ea"/>
              </a:rPr>
              <a:t>학습 중지 조건</a:t>
            </a:r>
            <a:r>
              <a:rPr lang="en-US" altLang="ko-KR" b="1" dirty="0">
                <a:latin typeface="+mn-ea"/>
              </a:rPr>
              <a:t>(Stopping condition):  </a:t>
            </a:r>
            <a:r>
              <a:rPr lang="ko-KR" altLang="en-US" dirty="0">
                <a:latin typeface="+mn-ea"/>
              </a:rPr>
              <a:t>학습용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데이터의 오차가 충분히 낮아지고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평가용 데이터 세트의  오차와 차이가 크지 않은 학습 회수를 정지조건으로 설정  </a:t>
            </a:r>
            <a:r>
              <a:rPr lang="en-US" altLang="ko-KR" dirty="0"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315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87292" y="44435"/>
            <a:ext cx="7772400" cy="576293"/>
          </a:xfrm>
          <a:prstGeom prst="rect">
            <a:avLst/>
          </a:prstGeom>
          <a:noFill/>
        </p:spPr>
        <p:txBody>
          <a:bodyPr vert="horz" wrap="square" lIns="36000" tIns="72000" rIns="36000" bIns="72000" rtlCol="0" anchor="ctr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l"/>
            <a:r>
              <a:rPr lang="en-US" altLang="ko-KR" sz="2800" b="1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III. </a:t>
            </a:r>
            <a:r>
              <a:rPr lang="ko-KR" altLang="en-US" sz="2800" b="1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인공신경망 </a:t>
            </a:r>
            <a:r>
              <a:rPr lang="ko-KR" altLang="en-US" sz="2800" b="1" spc="-7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모형 구축 실습</a:t>
            </a:r>
            <a:endParaRPr lang="ko-KR" altLang="en-US" sz="2800" b="1" spc="-7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8950" y="1631950"/>
            <a:ext cx="6829201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0" h="3810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285750" indent="-285750" algn="just" latinLnBrk="0">
              <a:buSzPct val="120000"/>
              <a:buBlip>
                <a:blip r:embed="rId3"/>
              </a:buBlip>
              <a:defRPr sz="1600" b="1" spc="-70">
                <a:solidFill>
                  <a:srgbClr val="004074"/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>
                <a:latin typeface="Arial" panose="020B0604020202020204" pitchFamily="34" charset="0"/>
              </a:rPr>
              <a:t>데이터의 분할</a:t>
            </a:r>
          </a:p>
        </p:txBody>
      </p:sp>
      <p:sp>
        <p:nvSpPr>
          <p:cNvPr id="29" name="평행 사변형 28"/>
          <p:cNvSpPr/>
          <p:nvPr/>
        </p:nvSpPr>
        <p:spPr>
          <a:xfrm>
            <a:off x="920552" y="1053364"/>
            <a:ext cx="8504436" cy="375290"/>
          </a:xfrm>
          <a:prstGeom prst="parallelogram">
            <a:avLst>
              <a:gd name="adj" fmla="val 6402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0" name="Picture 3" descr="C:\Users\Administrator\Desktop\Untitled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1052736"/>
            <a:ext cx="569251" cy="37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그룹 30"/>
          <p:cNvGrpSpPr/>
          <p:nvPr/>
        </p:nvGrpSpPr>
        <p:grpSpPr>
          <a:xfrm>
            <a:off x="535022" y="1056814"/>
            <a:ext cx="6146170" cy="369332"/>
            <a:chOff x="-334356" y="1268700"/>
            <a:chExt cx="6854489" cy="369332"/>
          </a:xfrm>
        </p:grpSpPr>
        <p:sp>
          <p:nvSpPr>
            <p:cNvPr id="32" name="TextBox 6"/>
            <p:cNvSpPr txBox="1"/>
            <p:nvPr/>
          </p:nvSpPr>
          <p:spPr>
            <a:xfrm>
              <a:off x="322981" y="1268700"/>
              <a:ext cx="6197152" cy="369332"/>
            </a:xfrm>
            <a:prstGeom prst="rect">
              <a:avLst/>
            </a:prstGeom>
          </p:spPr>
          <p:txBody>
            <a:bodyPr anchor="ctr"/>
            <a:lstStyle>
              <a:lvl1pPr>
                <a:spcBef>
                  <a:spcPct val="0"/>
                </a:spcBef>
                <a:buNone/>
                <a:defRPr sz="25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80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모형의 구축</a:t>
              </a:r>
              <a:endParaRPr lang="ko-KR" altLang="en-US" sz="18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3" name="TextBox 6"/>
            <p:cNvSpPr txBox="1"/>
            <p:nvPr/>
          </p:nvSpPr>
          <p:spPr>
            <a:xfrm>
              <a:off x="-334356" y="1319952"/>
              <a:ext cx="409435" cy="258554"/>
            </a:xfrm>
            <a:prstGeom prst="rect">
              <a:avLst/>
            </a:prstGeom>
          </p:spPr>
          <p:txBody>
            <a:bodyPr anchor="ctr"/>
            <a:lstStyle>
              <a:lvl1pPr>
                <a:spcBef>
                  <a:spcPct val="0"/>
                </a:spcBef>
                <a:buNone/>
                <a:defRPr sz="25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2000" dirty="0" smtClean="0">
                  <a:latin typeface="나눔고딕" pitchFamily="50" charset="-127"/>
                  <a:ea typeface="나눔고딕" pitchFamily="50" charset="-127"/>
                </a:rPr>
                <a:t>3</a:t>
              </a:r>
              <a:endParaRPr lang="ko-KR" altLang="en-US" sz="200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0" name="TextBox 25"/>
          <p:cNvSpPr txBox="1"/>
          <p:nvPr/>
        </p:nvSpPr>
        <p:spPr>
          <a:xfrm>
            <a:off x="553466" y="1891432"/>
            <a:ext cx="8863584" cy="32870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>
            <a:defPPr>
              <a:defRPr lang="ko-KR"/>
            </a:defPPr>
            <a:lvl1pPr marL="160338" indent="-160338" fontAlgn="base" latinLnBrk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defRPr kumimoji="1" sz="1400" spc="-70"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ko-KR" altLang="en-US" dirty="0">
                <a:latin typeface="+mn-ea"/>
              </a:rPr>
              <a:t>최적의 인공신경망 모형 구축을 위해 제공된 데이터를 학습용</a:t>
            </a:r>
            <a:r>
              <a:rPr lang="en-US" altLang="ko-KR" dirty="0">
                <a:latin typeface="+mn-ea"/>
              </a:rPr>
              <a:t>(Training set), </a:t>
            </a:r>
            <a:r>
              <a:rPr lang="ko-KR" altLang="en-US" dirty="0">
                <a:latin typeface="+mn-ea"/>
              </a:rPr>
              <a:t>평가용</a:t>
            </a:r>
            <a:r>
              <a:rPr lang="en-US" altLang="ko-KR" dirty="0">
                <a:latin typeface="+mn-ea"/>
              </a:rPr>
              <a:t>(Test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set), </a:t>
            </a:r>
            <a:r>
              <a:rPr lang="ko-KR" altLang="en-US" dirty="0">
                <a:latin typeface="+mn-ea"/>
              </a:rPr>
              <a:t>검증용</a:t>
            </a:r>
            <a:r>
              <a:rPr lang="en-US" altLang="ko-KR" dirty="0">
                <a:latin typeface="+mn-ea"/>
              </a:rPr>
              <a:t>(Validation set)</a:t>
            </a:r>
            <a:r>
              <a:rPr lang="ko-KR" altLang="en-US" dirty="0">
                <a:latin typeface="+mn-ea"/>
              </a:rPr>
              <a:t>으로 분할함</a:t>
            </a:r>
            <a:r>
              <a:rPr lang="en-US" altLang="ko-KR" dirty="0">
                <a:latin typeface="+mn-ea"/>
              </a:rPr>
              <a:t>. </a:t>
            </a:r>
          </a:p>
          <a:p>
            <a:pPr algn="just">
              <a:lnSpc>
                <a:spcPct val="120000"/>
              </a:lnSpc>
            </a:pPr>
            <a:endParaRPr lang="en-US" altLang="ko-KR" sz="700" dirty="0">
              <a:latin typeface="+mn-ea"/>
            </a:endParaRPr>
          </a:p>
          <a:p>
            <a:pPr marL="252000" algn="just">
              <a:lnSpc>
                <a:spcPct val="120000"/>
              </a:lnSpc>
            </a:pPr>
            <a:r>
              <a:rPr lang="ko-KR" altLang="en-US" b="1" dirty="0">
                <a:latin typeface="+mn-ea"/>
              </a:rPr>
              <a:t>학습용 데이터 세트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학습을 위한 데이터 세트로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이 세트에 소속된 데이터에 의해 에러가 측정되고 이 에러에 기반하여 연결 가중치가 갱신됨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모형 구축에 직접적으로 활용되는 가장 중요한 세트라 할 수 있음</a:t>
            </a:r>
            <a:r>
              <a:rPr lang="en-US" altLang="ko-KR" dirty="0">
                <a:latin typeface="+mn-ea"/>
              </a:rPr>
              <a:t> </a:t>
            </a:r>
          </a:p>
          <a:p>
            <a:pPr marL="252000" algn="just">
              <a:lnSpc>
                <a:spcPct val="120000"/>
              </a:lnSpc>
            </a:pPr>
            <a:r>
              <a:rPr lang="ko-KR" altLang="en-US" b="1" dirty="0">
                <a:latin typeface="+mn-ea"/>
              </a:rPr>
              <a:t>평가용 데이터 세트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학습용 데이터 세트를 통해 도출된 모형을 구축 단계에서 평가함으로써 최적의 모형 구축을 지원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학습용 데이터에 의해 도출된 모형의 성과와 지속적으로 비교하면서 모형의 </a:t>
            </a:r>
            <a:r>
              <a:rPr lang="ko-KR" altLang="en-US" dirty="0" err="1">
                <a:latin typeface="+mn-ea"/>
              </a:rPr>
              <a:t>과체적화를</a:t>
            </a:r>
            <a:r>
              <a:rPr lang="ko-KR" altLang="en-US" dirty="0">
                <a:latin typeface="+mn-ea"/>
              </a:rPr>
              <a:t> 위험을 모니터링 하여 학습 중지 조건을 제시하는 역할을 수행</a:t>
            </a:r>
            <a:endParaRPr lang="en-US" altLang="ko-KR" dirty="0">
              <a:latin typeface="+mn-ea"/>
            </a:endParaRPr>
          </a:p>
          <a:p>
            <a:pPr marL="252000" algn="just">
              <a:lnSpc>
                <a:spcPct val="120000"/>
              </a:lnSpc>
            </a:pPr>
            <a:r>
              <a:rPr lang="ko-KR" altLang="en-US" b="1" dirty="0">
                <a:latin typeface="+mn-ea"/>
              </a:rPr>
              <a:t>검증용 데이터 세트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모형의 구축에 직접적으로나 간접적으로 사용되지 않는 데이터들로 구성된 데이터 세트로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구축된 모형의 수렴과 일반화 정도를 검증함</a:t>
            </a:r>
            <a:endParaRPr lang="en-US" altLang="ko-KR" dirty="0">
              <a:latin typeface="+mn-ea"/>
            </a:endParaRPr>
          </a:p>
          <a:p>
            <a:pPr marL="91662" indent="0" algn="just">
              <a:lnSpc>
                <a:spcPct val="120000"/>
              </a:lnSpc>
              <a:buNone/>
            </a:pPr>
            <a:endParaRPr lang="en-US" altLang="ko-KR" sz="700" dirty="0">
              <a:latin typeface="+mn-ea"/>
            </a:endParaRPr>
          </a:p>
          <a:p>
            <a:pPr marL="173112" indent="-171450" algn="just">
              <a:lnSpc>
                <a:spcPct val="120000"/>
              </a:lnSpc>
            </a:pPr>
            <a:r>
              <a:rPr lang="ko-KR" altLang="en-US" dirty="0">
                <a:latin typeface="+mn-ea"/>
              </a:rPr>
              <a:t>분할된 데이터 세트는 학습 조건에 따른 성과를 평가함으로써 최적의 모형을 선정하는 것을 지원함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또한 수렴과 일반화라고 하는 모형의 중요한 목표가 달성되었는지를 점검하는 역할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508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87292" y="44435"/>
            <a:ext cx="7772400" cy="576293"/>
          </a:xfrm>
          <a:prstGeom prst="rect">
            <a:avLst/>
          </a:prstGeom>
          <a:noFill/>
        </p:spPr>
        <p:txBody>
          <a:bodyPr vert="horz" wrap="square" lIns="36000" tIns="72000" rIns="36000" bIns="72000" rtlCol="0" anchor="ctr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l"/>
            <a:r>
              <a:rPr lang="en-US" altLang="ko-KR" sz="2800" b="1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III. </a:t>
            </a:r>
            <a:r>
              <a:rPr lang="ko-KR" altLang="en-US" sz="2800" b="1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인공신경망 </a:t>
            </a:r>
            <a:r>
              <a:rPr lang="ko-KR" altLang="en-US" sz="2800" b="1" spc="-7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모형 구축 실습</a:t>
            </a:r>
            <a:endParaRPr lang="ko-KR" altLang="en-US" sz="2800" b="1" spc="-7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8950" y="1631950"/>
            <a:ext cx="6829201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0" h="3810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285750" indent="-285750" algn="just" latinLnBrk="0">
              <a:buSzPct val="120000"/>
              <a:buBlip>
                <a:blip r:embed="rId3"/>
              </a:buBlip>
              <a:defRPr sz="1600" b="1" spc="-70">
                <a:solidFill>
                  <a:srgbClr val="004074"/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>
                <a:latin typeface="Arial" panose="020B0604020202020204" pitchFamily="34" charset="0"/>
              </a:rPr>
              <a:t>모형의 결과 검증</a:t>
            </a:r>
          </a:p>
        </p:txBody>
      </p:sp>
      <p:sp>
        <p:nvSpPr>
          <p:cNvPr id="29" name="평행 사변형 28"/>
          <p:cNvSpPr/>
          <p:nvPr/>
        </p:nvSpPr>
        <p:spPr>
          <a:xfrm>
            <a:off x="920552" y="1053364"/>
            <a:ext cx="8504436" cy="375290"/>
          </a:xfrm>
          <a:prstGeom prst="parallelogram">
            <a:avLst>
              <a:gd name="adj" fmla="val 6402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0" name="Picture 3" descr="C:\Users\Administrator\Desktop\Untitled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1052736"/>
            <a:ext cx="569251" cy="37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그룹 30"/>
          <p:cNvGrpSpPr/>
          <p:nvPr/>
        </p:nvGrpSpPr>
        <p:grpSpPr>
          <a:xfrm>
            <a:off x="535022" y="1056814"/>
            <a:ext cx="6146170" cy="369332"/>
            <a:chOff x="-334356" y="1268700"/>
            <a:chExt cx="6854489" cy="369332"/>
          </a:xfrm>
        </p:grpSpPr>
        <p:sp>
          <p:nvSpPr>
            <p:cNvPr id="32" name="TextBox 6"/>
            <p:cNvSpPr txBox="1"/>
            <p:nvPr/>
          </p:nvSpPr>
          <p:spPr>
            <a:xfrm>
              <a:off x="322981" y="1268700"/>
              <a:ext cx="6197152" cy="369332"/>
            </a:xfrm>
            <a:prstGeom prst="rect">
              <a:avLst/>
            </a:prstGeom>
          </p:spPr>
          <p:txBody>
            <a:bodyPr anchor="ctr"/>
            <a:lstStyle>
              <a:lvl1pPr>
                <a:spcBef>
                  <a:spcPct val="0"/>
                </a:spcBef>
                <a:buNone/>
                <a:defRPr sz="25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80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모형의 구축</a:t>
              </a:r>
              <a:endParaRPr lang="ko-KR" altLang="en-US" sz="18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3" name="TextBox 6"/>
            <p:cNvSpPr txBox="1"/>
            <p:nvPr/>
          </p:nvSpPr>
          <p:spPr>
            <a:xfrm>
              <a:off x="-334356" y="1319952"/>
              <a:ext cx="409435" cy="258554"/>
            </a:xfrm>
            <a:prstGeom prst="rect">
              <a:avLst/>
            </a:prstGeom>
          </p:spPr>
          <p:txBody>
            <a:bodyPr anchor="ctr"/>
            <a:lstStyle>
              <a:lvl1pPr>
                <a:spcBef>
                  <a:spcPct val="0"/>
                </a:spcBef>
                <a:buNone/>
                <a:defRPr sz="25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2000" dirty="0" smtClean="0">
                  <a:latin typeface="나눔고딕" pitchFamily="50" charset="-127"/>
                  <a:ea typeface="나눔고딕" pitchFamily="50" charset="-127"/>
                </a:rPr>
                <a:t>3</a:t>
              </a:r>
              <a:endParaRPr lang="ko-KR" altLang="en-US" sz="200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25"/>
              <p:cNvSpPr txBox="1"/>
              <p:nvPr/>
            </p:nvSpPr>
            <p:spPr>
              <a:xfrm>
                <a:off x="553466" y="1891432"/>
                <a:ext cx="8863584" cy="351557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>
                  <a:bevelT w="0" h="38100"/>
                </a:sp3d>
              </a:bodyPr>
              <a:lstStyle>
                <a:defPPr>
                  <a:defRPr lang="ko-KR"/>
                </a:defPPr>
                <a:lvl1pPr marL="160338" indent="-160338" fontAlgn="base" latinLnBrk="0">
                  <a:lnSpc>
                    <a:spcPct val="15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Pct val="100000"/>
                  <a:buFont typeface="Arial" pitchFamily="34" charset="0"/>
                  <a:buChar char="•"/>
                  <a:defRPr kumimoji="1" sz="1400" spc="-70">
                    <a:latin typeface="나눔고딕" pitchFamily="50" charset="-127"/>
                    <a:ea typeface="나눔고딕" pitchFamily="50" charset="-127"/>
                    <a:cs typeface="Arial" panose="020B0604020202020204" pitchFamily="34" charset="0"/>
                  </a:defRPr>
                </a:lvl1pPr>
              </a:lstStyle>
              <a:p>
                <a:pPr algn="just"/>
                <a:r>
                  <a:rPr lang="ko-KR" altLang="en-US" dirty="0">
                    <a:latin typeface="+mn-ea"/>
                  </a:rPr>
                  <a:t>일반적으로 </a:t>
                </a:r>
                <a:r>
                  <a:rPr lang="ko-KR" altLang="en-US" dirty="0" err="1">
                    <a:latin typeface="+mn-ea"/>
                  </a:rPr>
                  <a:t>이산형</a:t>
                </a:r>
                <a:r>
                  <a:rPr lang="ko-KR" altLang="en-US" dirty="0">
                    <a:latin typeface="+mn-ea"/>
                  </a:rPr>
                  <a:t> 변수에 대한 분류 문제는 혼동행렬</a:t>
                </a:r>
                <a:r>
                  <a:rPr lang="en-US" altLang="ko-KR" dirty="0">
                    <a:latin typeface="+mn-ea"/>
                  </a:rPr>
                  <a:t>(Confusion matrix)</a:t>
                </a:r>
                <a:r>
                  <a:rPr lang="ko-KR" altLang="en-US" dirty="0">
                    <a:latin typeface="+mn-ea"/>
                  </a:rPr>
                  <a:t>를 통해 모형의 성과를 평가</a:t>
                </a:r>
                <a:endParaRPr lang="en-US" altLang="ko-KR" dirty="0">
                  <a:latin typeface="+mn-ea"/>
                </a:endParaRPr>
              </a:p>
              <a:p>
                <a:pPr marL="0" indent="0" algn="just">
                  <a:buNone/>
                </a:pPr>
                <a:endParaRPr lang="en-US" altLang="ko-KR" dirty="0">
                  <a:latin typeface="+mn-ea"/>
                </a:endParaRPr>
              </a:p>
              <a:p>
                <a:pPr algn="just"/>
                <a:endParaRPr lang="en-US" altLang="ko-KR" dirty="0">
                  <a:latin typeface="+mn-ea"/>
                </a:endParaRPr>
              </a:p>
              <a:p>
                <a:pPr algn="just"/>
                <a:endParaRPr lang="en-US" altLang="ko-KR" dirty="0">
                  <a:latin typeface="+mn-ea"/>
                </a:endParaRPr>
              </a:p>
              <a:p>
                <a:pPr algn="just"/>
                <a:endParaRPr lang="en-US" altLang="ko-KR" dirty="0" smtClean="0">
                  <a:latin typeface="+mn-ea"/>
                </a:endParaRPr>
              </a:p>
              <a:p>
                <a:pPr algn="just"/>
                <a:endParaRPr lang="en-US" altLang="ko-KR" dirty="0">
                  <a:latin typeface="+mn-ea"/>
                </a:endParaRPr>
              </a:p>
              <a:p>
                <a:pPr algn="just"/>
                <a:endParaRPr lang="en-US" altLang="ko-KR" dirty="0">
                  <a:latin typeface="+mn-ea"/>
                </a:endParaRPr>
              </a:p>
              <a:p>
                <a:pPr algn="just"/>
                <a:r>
                  <a:rPr lang="ko-KR" altLang="en-US" dirty="0">
                    <a:latin typeface="+mn-ea"/>
                  </a:rPr>
                  <a:t>위 행렬은 정확도</a:t>
                </a:r>
                <a:r>
                  <a:rPr lang="en-US" altLang="ko-KR" dirty="0">
                    <a:latin typeface="+mn-ea"/>
                  </a:rPr>
                  <a:t>(Accuracy)</a:t>
                </a:r>
                <a:r>
                  <a:rPr lang="ko-KR" altLang="en-US" dirty="0">
                    <a:latin typeface="+mn-ea"/>
                  </a:rPr>
                  <a:t>라고 하는 지표로 표시될 수 있음</a:t>
                </a:r>
                <a:r>
                  <a:rPr lang="en-US" altLang="ko-KR" dirty="0">
                    <a:latin typeface="+mn-ea"/>
                  </a:rPr>
                  <a:t>. </a:t>
                </a:r>
                <a:r>
                  <a:rPr lang="ko-KR" altLang="en-US" dirty="0">
                    <a:latin typeface="+mn-ea"/>
                  </a:rPr>
                  <a:t>정확도가 높을수록 모형의 성과가 좋다고 </a:t>
                </a:r>
                <a:r>
                  <a:rPr lang="ko-KR" altLang="en-US" dirty="0" smtClean="0">
                    <a:latin typeface="+mn-ea"/>
                  </a:rPr>
                  <a:t>해석함</a:t>
                </a:r>
                <a:endParaRPr lang="en-US" altLang="ko-KR" dirty="0" smtClean="0">
                  <a:latin typeface="+mn-ea"/>
                </a:endParaRPr>
              </a:p>
              <a:p>
                <a:pPr marL="0" indent="0" algn="ctr">
                  <a:buNone/>
                </a:pPr>
                <a:endParaRPr lang="en-US" altLang="ko-KR" dirty="0">
                  <a:latin typeface="+mn-ea"/>
                </a:endParaRPr>
              </a:p>
              <a:p>
                <a:pPr marL="0" indent="0" algn="ctr">
                  <a:buNone/>
                </a:pPr>
                <a:r>
                  <a:rPr lang="ko-KR" altLang="en-US" dirty="0" smtClean="0">
                    <a:latin typeface="+mn-ea"/>
                  </a:rPr>
                  <a:t>정확도</a:t>
                </a:r>
                <a:r>
                  <a:rPr lang="en-US" altLang="ko-KR" dirty="0">
                    <a:latin typeface="+mn-ea"/>
                  </a:rPr>
                  <a:t>(Accuracy)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𝐼𝑉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𝐼𝑉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𝐹𝑎𝑙𝑠𝑒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𝐼𝐼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𝐼𝐼𝐼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dirty="0">
                  <a:latin typeface="+mn-ea"/>
                </a:endParaRPr>
              </a:p>
            </p:txBody>
          </p:sp>
        </mc:Choice>
        <mc:Fallback xmlns="">
          <p:sp>
            <p:nvSpPr>
              <p:cNvPr id="10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66" y="1891432"/>
                <a:ext cx="8863584" cy="3515578"/>
              </a:xfrm>
              <a:prstGeom prst="rect">
                <a:avLst/>
              </a:prstGeom>
              <a:blipFill rotWithShape="1">
                <a:blip r:embed="rId5"/>
                <a:stretch>
                  <a:fillRect l="-138"/>
                </a:stretch>
              </a:blipFill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863353"/>
              </p:ext>
            </p:extLst>
          </p:nvPr>
        </p:nvGraphicFramePr>
        <p:xfrm>
          <a:off x="2504660" y="2649489"/>
          <a:ext cx="410457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110"/>
                <a:gridCol w="1152160"/>
                <a:gridCol w="961805"/>
                <a:gridCol w="1198495"/>
              </a:tblGrid>
              <a:tr h="215057">
                <a:tc rowSpan="2" gridSpan="2">
                  <a:txBody>
                    <a:bodyPr/>
                    <a:lstStyle/>
                    <a:p>
                      <a:pPr algn="ctr" latinLnBrk="1"/>
                      <a:endParaRPr kumimoji="1" lang="ko-KR" altLang="en-US" sz="1100" b="0" kern="1200" spc="-7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ko-KR" altLang="en-US" sz="1100" b="0" kern="1200" spc="-7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모형의 목표 값</a:t>
                      </a:r>
                      <a:r>
                        <a:rPr kumimoji="1" lang="en-US" altLang="ko-KR" sz="1100" b="0" kern="1200" spc="-7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1" lang="ko-KR" altLang="en-US" sz="1100" b="0" kern="1200" spc="-7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실제 값</a:t>
                      </a:r>
                      <a:r>
                        <a:rPr kumimoji="1" lang="en-US" altLang="ko-KR" sz="1100" b="0" kern="1200" spc="-7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kumimoji="1" lang="ko-KR" altLang="en-US" sz="1100" b="0" kern="1200" spc="-7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/>
                </a:tc>
              </a:tr>
              <a:tr h="208732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100" b="0" kern="1200" spc="-7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Bankrupt</a:t>
                      </a:r>
                      <a:endParaRPr kumimoji="1" lang="ko-KR" altLang="en-US" sz="1100" b="0" kern="1200" spc="-7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100" b="0" kern="1200" spc="-7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Non-bankrupt</a:t>
                      </a:r>
                      <a:endParaRPr kumimoji="1" lang="ko-KR" altLang="en-US" sz="1100" b="0" kern="1200" spc="-7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180">
                <a:tc rowSpan="2"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100" b="0" kern="1200" spc="-7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모형의 </a:t>
                      </a:r>
                      <a:endParaRPr kumimoji="1" lang="en-US" altLang="ko-KR" sz="1100" b="0" kern="1200" spc="-7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ctr" latinLnBrk="1"/>
                      <a:r>
                        <a:rPr kumimoji="1" lang="ko-KR" altLang="en-US" sz="1100" b="0" kern="1200" spc="-7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예측 값</a:t>
                      </a:r>
                      <a:endParaRPr kumimoji="1" lang="en-US" altLang="ko-KR" sz="1100" b="0" kern="1200" spc="-7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ctr" latinLnBrk="1"/>
                      <a:r>
                        <a:rPr kumimoji="1" lang="en-US" altLang="ko-KR" sz="1100" b="0" kern="1200" spc="-7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1" lang="ko-KR" altLang="en-US" sz="1100" b="0" kern="1200" spc="-7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출력 값</a:t>
                      </a:r>
                      <a:r>
                        <a:rPr kumimoji="1" lang="en-US" altLang="ko-KR" sz="1100" b="0" kern="1200" spc="-7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kumimoji="1" lang="ko-KR" altLang="en-US" sz="1100" b="0" kern="1200" spc="-7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kern="1200" spc="-7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Bankrupt</a:t>
                      </a:r>
                      <a:endParaRPr kumimoji="1" lang="ko-KR" altLang="en-US" sz="1100" b="0" kern="1200" spc="-7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100" b="0" kern="1200" spc="-7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True (I)</a:t>
                      </a:r>
                      <a:endParaRPr kumimoji="1" lang="ko-KR" altLang="en-US" sz="1100" b="0" kern="1200" spc="-7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100" b="0" kern="1200" spc="-7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False (II)</a:t>
                      </a:r>
                      <a:endParaRPr kumimoji="1" lang="ko-KR" altLang="en-US" sz="1100" b="0" kern="1200" spc="-7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180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100" b="0" kern="1200" spc="-7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Non-bankrupt</a:t>
                      </a:r>
                      <a:endParaRPr kumimoji="1" lang="ko-KR" altLang="en-US" sz="1100" b="0" kern="1200" spc="-7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100" b="0" kern="1200" spc="-7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False</a:t>
                      </a:r>
                      <a:r>
                        <a:rPr kumimoji="1" lang="en-US" altLang="ko-KR" sz="1100" b="0" kern="1200" spc="-70" baseline="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ko-KR" sz="1100" b="0" kern="1200" spc="-7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(III)</a:t>
                      </a:r>
                      <a:endParaRPr kumimoji="1" lang="ko-KR" altLang="en-US" sz="1100" b="0" kern="1200" spc="-7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100" b="0" kern="1200" spc="-70" dirty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rgbClr val="40404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True (IV)</a:t>
                      </a:r>
                      <a:endParaRPr kumimoji="1" lang="ko-KR" altLang="en-US" sz="1100" b="0" kern="1200" spc="-7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044735" y="2348880"/>
            <a:ext cx="3024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혼동행렬의 예시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2335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87292" y="44435"/>
            <a:ext cx="7772400" cy="576293"/>
          </a:xfrm>
          <a:prstGeom prst="rect">
            <a:avLst/>
          </a:prstGeom>
          <a:noFill/>
        </p:spPr>
        <p:txBody>
          <a:bodyPr vert="horz" wrap="square" lIns="36000" tIns="72000" rIns="36000" bIns="72000" rtlCol="0" anchor="ctr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l"/>
            <a:r>
              <a:rPr lang="en-US" altLang="ko-KR" sz="2800" b="1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III. </a:t>
            </a:r>
            <a:r>
              <a:rPr lang="ko-KR" altLang="en-US" sz="2800" b="1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인공신경망 </a:t>
            </a:r>
            <a:r>
              <a:rPr lang="ko-KR" altLang="en-US" sz="2800" b="1" spc="-7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모형 구축 실습</a:t>
            </a:r>
            <a:endParaRPr lang="ko-KR" altLang="en-US" sz="2800" b="1" spc="-7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8950" y="1631950"/>
            <a:ext cx="6829201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0" h="3810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285750" indent="-285750" algn="just" latinLnBrk="0">
              <a:buSzPct val="120000"/>
              <a:buBlip>
                <a:blip r:embed="rId3"/>
              </a:buBlip>
              <a:defRPr sz="1600" b="1" spc="-70">
                <a:solidFill>
                  <a:srgbClr val="004074"/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>
                <a:latin typeface="Arial" panose="020B0604020202020204" pitchFamily="34" charset="0"/>
              </a:rPr>
              <a:t>인공신경망 모형구축을 위한 </a:t>
            </a:r>
            <a:r>
              <a:rPr lang="en-US" altLang="ko-KR" dirty="0">
                <a:latin typeface="Arial" panose="020B0604020202020204" pitchFamily="34" charset="0"/>
              </a:rPr>
              <a:t>R </a:t>
            </a:r>
            <a:r>
              <a:rPr lang="ko-KR" altLang="en-US" dirty="0">
                <a:latin typeface="Arial" panose="020B0604020202020204" pitchFamily="34" charset="0"/>
              </a:rPr>
              <a:t>코드의 구성</a:t>
            </a:r>
          </a:p>
        </p:txBody>
      </p:sp>
      <p:sp>
        <p:nvSpPr>
          <p:cNvPr id="29" name="평행 사변형 28"/>
          <p:cNvSpPr/>
          <p:nvPr/>
        </p:nvSpPr>
        <p:spPr>
          <a:xfrm>
            <a:off x="920552" y="1053364"/>
            <a:ext cx="8504436" cy="375290"/>
          </a:xfrm>
          <a:prstGeom prst="parallelogram">
            <a:avLst>
              <a:gd name="adj" fmla="val 6402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0" name="Picture 3" descr="C:\Users\Administrator\Desktop\Untitled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1052736"/>
            <a:ext cx="569251" cy="37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그룹 30"/>
          <p:cNvGrpSpPr/>
          <p:nvPr/>
        </p:nvGrpSpPr>
        <p:grpSpPr>
          <a:xfrm>
            <a:off x="535022" y="1056814"/>
            <a:ext cx="6146170" cy="369332"/>
            <a:chOff x="-334356" y="1268700"/>
            <a:chExt cx="6854489" cy="369332"/>
          </a:xfrm>
        </p:grpSpPr>
        <p:sp>
          <p:nvSpPr>
            <p:cNvPr id="32" name="TextBox 6"/>
            <p:cNvSpPr txBox="1"/>
            <p:nvPr/>
          </p:nvSpPr>
          <p:spPr>
            <a:xfrm>
              <a:off x="322981" y="1268700"/>
              <a:ext cx="6197152" cy="369332"/>
            </a:xfrm>
            <a:prstGeom prst="rect">
              <a:avLst/>
            </a:prstGeom>
          </p:spPr>
          <p:txBody>
            <a:bodyPr anchor="ctr"/>
            <a:lstStyle>
              <a:lvl1pPr>
                <a:spcBef>
                  <a:spcPct val="0"/>
                </a:spcBef>
                <a:buNone/>
                <a:defRPr sz="25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800" dirty="0">
                  <a:solidFill>
                    <a:schemeClr val="tx1"/>
                  </a:solidFill>
                </a:rPr>
                <a:t>R</a:t>
              </a:r>
              <a:r>
                <a:rPr lang="ko-KR" altLang="en-US" sz="1800" dirty="0">
                  <a:solidFill>
                    <a:schemeClr val="tx1"/>
                  </a:solidFill>
                </a:rPr>
                <a:t>을 활용한 모형구축 실습</a:t>
              </a:r>
              <a:endParaRPr lang="en-US" altLang="ko-KR" sz="18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6"/>
            <p:cNvSpPr txBox="1"/>
            <p:nvPr/>
          </p:nvSpPr>
          <p:spPr>
            <a:xfrm>
              <a:off x="-334356" y="1319952"/>
              <a:ext cx="409435" cy="258554"/>
            </a:xfrm>
            <a:prstGeom prst="rect">
              <a:avLst/>
            </a:prstGeom>
          </p:spPr>
          <p:txBody>
            <a:bodyPr anchor="ctr"/>
            <a:lstStyle>
              <a:lvl1pPr>
                <a:spcBef>
                  <a:spcPct val="0"/>
                </a:spcBef>
                <a:buNone/>
                <a:defRPr sz="25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2000" dirty="0" smtClean="0">
                  <a:latin typeface="나눔고딕" pitchFamily="50" charset="-127"/>
                  <a:ea typeface="나눔고딕" pitchFamily="50" charset="-127"/>
                </a:rPr>
                <a:t>4</a:t>
              </a:r>
              <a:endParaRPr lang="ko-KR" altLang="en-US" sz="200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0" name="TextBox 25"/>
          <p:cNvSpPr txBox="1"/>
          <p:nvPr/>
        </p:nvSpPr>
        <p:spPr>
          <a:xfrm>
            <a:off x="553466" y="1891432"/>
            <a:ext cx="8863584" cy="7001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>
            <a:defPPr>
              <a:defRPr lang="ko-KR"/>
            </a:defPPr>
            <a:lvl1pPr marL="160338" indent="-160338" fontAlgn="base" latinLnBrk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defRPr kumimoji="1" sz="1400" spc="-70"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>
                <a:latin typeface="+mn-ea"/>
              </a:rPr>
              <a:t>R</a:t>
            </a:r>
            <a:r>
              <a:rPr lang="ko-KR" altLang="en-US" dirty="0">
                <a:latin typeface="+mn-ea"/>
              </a:rPr>
              <a:t>에는 인공신경망을 구현할 수 있는 다양한 패키지가 있는데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본 교육의 실습에서는 많이 사용되는 </a:t>
            </a:r>
            <a:r>
              <a:rPr lang="en-US" altLang="ko-KR" dirty="0">
                <a:latin typeface="+mn-ea"/>
              </a:rPr>
              <a:t>‘</a:t>
            </a:r>
            <a:r>
              <a:rPr lang="en-US" altLang="ko-KR" dirty="0" err="1">
                <a:latin typeface="+mn-ea"/>
              </a:rPr>
              <a:t>nnet</a:t>
            </a:r>
            <a:r>
              <a:rPr lang="en-US" altLang="ko-KR" dirty="0">
                <a:latin typeface="+mn-ea"/>
              </a:rPr>
              <a:t>’ </a:t>
            </a:r>
            <a:r>
              <a:rPr lang="ko-KR" altLang="en-US" dirty="0">
                <a:latin typeface="+mn-ea"/>
              </a:rPr>
              <a:t>패키지를 중심으로 인공신경망 모형을 구축함</a:t>
            </a:r>
            <a:endParaRPr lang="en-US" altLang="ko-KR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48430" y="2932819"/>
            <a:ext cx="7267710" cy="156871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55762" y="2816932"/>
            <a:ext cx="1538901" cy="252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통계 패키지 설치</a:t>
            </a:r>
            <a:endParaRPr lang="ko-KR" altLang="en-US" sz="1100" b="1" dirty="0"/>
          </a:p>
        </p:txBody>
      </p:sp>
      <p:sp>
        <p:nvSpPr>
          <p:cNvPr id="15" name="직사각형 14"/>
          <p:cNvSpPr/>
          <p:nvPr/>
        </p:nvSpPr>
        <p:spPr>
          <a:xfrm>
            <a:off x="594127" y="3048388"/>
            <a:ext cx="71672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indent="0">
              <a:buNone/>
            </a:pPr>
            <a:r>
              <a:rPr kumimoji="1" lang="en-US" altLang="ko-KR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install.packages(＂nnet＂)         </a:t>
            </a:r>
            <a:r>
              <a:rPr kumimoji="1" lang="en-US" altLang="ko-KR" sz="1200" spc="-7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</a:t>
            </a:r>
            <a:r>
              <a:rPr kumimoji="1" lang="ko-KR" altLang="en-US" sz="1200" spc="-7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인공신경망 </a:t>
            </a:r>
            <a:r>
              <a:rPr kumimoji="1" lang="ko-KR" altLang="en-US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모형을 구현할 수 있는 패키지를 </a:t>
            </a:r>
            <a:r>
              <a:rPr kumimoji="1" lang="ko-KR" altLang="en-US" sz="1200" spc="-7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설치</a:t>
            </a:r>
            <a:endParaRPr kumimoji="1" lang="en-US" altLang="ko-KR" sz="1200" spc="-7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360000" indent="0">
              <a:buNone/>
            </a:pPr>
            <a:r>
              <a:rPr kumimoji="1" lang="en-US" altLang="ko-KR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install.packages(＂e1071＂)       </a:t>
            </a:r>
            <a:r>
              <a:rPr kumimoji="1" lang="en-US" altLang="ko-KR" sz="1200" spc="-7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</a:t>
            </a:r>
            <a:r>
              <a:rPr kumimoji="1" lang="ko-KR" altLang="en-US" sz="1200" spc="-7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혼동행렬 </a:t>
            </a:r>
            <a:r>
              <a:rPr kumimoji="1" lang="ko-KR" altLang="en-US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계산에 필요한 패키지를 추가로 </a:t>
            </a:r>
            <a:r>
              <a:rPr kumimoji="1" lang="ko-KR" altLang="en-US" sz="1200" spc="-7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설치</a:t>
            </a:r>
            <a:endParaRPr kumimoji="1" lang="en-US" altLang="ko-KR" sz="1200" spc="-7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360000" indent="0">
              <a:buNone/>
            </a:pPr>
            <a:r>
              <a:rPr kumimoji="1" lang="en-US" altLang="ko-KR" sz="1200" spc="-7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install.packages</a:t>
            </a:r>
            <a:r>
              <a:rPr kumimoji="1" lang="en-US" altLang="ko-KR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(＂caret＂)</a:t>
            </a:r>
          </a:p>
          <a:p>
            <a:pPr marL="360000" indent="0">
              <a:buNone/>
            </a:pPr>
            <a:endParaRPr kumimoji="1" lang="en-US" altLang="ko-KR" sz="1200" spc="-7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360000" indent="0">
              <a:buNone/>
            </a:pPr>
            <a:r>
              <a:rPr kumimoji="1" lang="en-US" altLang="ko-KR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library(nnet)                           </a:t>
            </a:r>
            <a:r>
              <a:rPr kumimoji="1" lang="en-US" altLang="ko-KR" sz="1200" spc="-7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</a:t>
            </a:r>
            <a:r>
              <a:rPr kumimoji="1" lang="ko-KR" altLang="en-US" sz="1200" spc="-7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패키지가 </a:t>
            </a:r>
            <a:r>
              <a:rPr kumimoji="1" lang="ko-KR" altLang="en-US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설치되면 해당 라이브러리에서 패키지에서 제공</a:t>
            </a:r>
            <a:endParaRPr kumimoji="1" lang="en-US" altLang="ko-KR" sz="1200" spc="-7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360000" indent="0">
              <a:buNone/>
            </a:pPr>
            <a:r>
              <a:rPr kumimoji="1" lang="en-US" altLang="ko-KR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library(e1071)                         </a:t>
            </a:r>
            <a:r>
              <a:rPr kumimoji="1" lang="en-US" altLang="ko-KR" sz="1200" spc="-7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</a:t>
            </a:r>
            <a:r>
              <a:rPr kumimoji="1" lang="ko-KR" altLang="en-US" sz="1200" spc="-7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하는 </a:t>
            </a:r>
            <a:r>
              <a:rPr kumimoji="1" lang="ko-KR" altLang="en-US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여러 함수들을 불러와야 </a:t>
            </a:r>
            <a:r>
              <a:rPr kumimoji="1" lang="ko-KR" altLang="en-US" sz="1200" spc="-7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함</a:t>
            </a:r>
            <a:endParaRPr kumimoji="1" lang="en-US" altLang="ko-KR" sz="1200" spc="-7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360000" indent="0">
              <a:buNone/>
            </a:pPr>
            <a:r>
              <a:rPr kumimoji="1" lang="en-US" altLang="ko-KR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library(caret)</a:t>
            </a:r>
            <a:endParaRPr kumimoji="1" lang="en-US" altLang="ko-KR" sz="1200" spc="-7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6" name="오른쪽 중괄호 15"/>
          <p:cNvSpPr/>
          <p:nvPr/>
        </p:nvSpPr>
        <p:spPr>
          <a:xfrm>
            <a:off x="2780706" y="3336953"/>
            <a:ext cx="216030" cy="290171"/>
          </a:xfrm>
          <a:prstGeom prst="rightBrace">
            <a:avLst>
              <a:gd name="adj1" fmla="val 8333"/>
              <a:gd name="adj2" fmla="val 21114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중괄호 16"/>
          <p:cNvSpPr/>
          <p:nvPr/>
        </p:nvSpPr>
        <p:spPr>
          <a:xfrm>
            <a:off x="1988596" y="3915689"/>
            <a:ext cx="948124" cy="432060"/>
          </a:xfrm>
          <a:prstGeom prst="rightBrace">
            <a:avLst>
              <a:gd name="adj1" fmla="val 7677"/>
              <a:gd name="adj2" fmla="val 15354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48430" y="4866207"/>
            <a:ext cx="7267710" cy="1005247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777904" y="4700930"/>
            <a:ext cx="1538901" cy="252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불러오기</a:t>
            </a:r>
            <a:endParaRPr lang="ko-KR" altLang="en-US" sz="1100" b="1" dirty="0"/>
          </a:p>
        </p:txBody>
      </p:sp>
      <p:sp>
        <p:nvSpPr>
          <p:cNvPr id="20" name="직사각형 19"/>
          <p:cNvSpPr/>
          <p:nvPr/>
        </p:nvSpPr>
        <p:spPr>
          <a:xfrm>
            <a:off x="556645" y="4953333"/>
            <a:ext cx="74295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indent="0">
              <a:buNone/>
            </a:pPr>
            <a:r>
              <a:rPr kumimoji="1" lang="en-US" altLang="ko-KR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setwd(＂D:＂)                              </a:t>
            </a:r>
            <a:r>
              <a:rPr kumimoji="1" lang="ko-KR" altLang="en-US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작업 디렉토리를 지정하기 위한 </a:t>
            </a:r>
            <a:r>
              <a:rPr kumimoji="1" lang="ko-KR" altLang="en-US" sz="1200" spc="-7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함수</a:t>
            </a:r>
            <a:r>
              <a:rPr kumimoji="1" lang="en-US" altLang="ko-KR" sz="1200" spc="-7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.</a:t>
            </a:r>
          </a:p>
          <a:p>
            <a:pPr marL="360000" indent="0">
              <a:buNone/>
            </a:pPr>
            <a:r>
              <a:rPr kumimoji="1" lang="en-US" altLang="ko-KR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kumimoji="1" lang="en-US" altLang="ko-KR" sz="1200" spc="-7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                                     </a:t>
            </a:r>
            <a:r>
              <a:rPr kumimoji="1" lang="ko-KR" altLang="en-US" sz="1200" spc="-7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본 예제에서는 </a:t>
            </a:r>
            <a:r>
              <a:rPr kumimoji="1" lang="en-US" altLang="ko-KR" sz="1200" spc="-7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D</a:t>
            </a:r>
            <a:r>
              <a:rPr kumimoji="1" lang="ko-KR" altLang="en-US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드라이브에 데이터를 </a:t>
            </a:r>
            <a:r>
              <a:rPr kumimoji="1" lang="ko-KR" altLang="en-US" sz="1200" spc="-7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저장</a:t>
            </a:r>
            <a:endParaRPr kumimoji="1" lang="en-US" altLang="ko-KR" sz="1200" spc="-7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360000" indent="0">
              <a:buNone/>
            </a:pPr>
            <a:endParaRPr kumimoji="1" lang="en-US" altLang="ko-KR" sz="1200" spc="-7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360000" indent="0">
              <a:buNone/>
            </a:pPr>
            <a:r>
              <a:rPr kumimoji="1" lang="en-US" altLang="ko-KR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data&lt;-read.csv(＂importdata.csv＂)  </a:t>
            </a:r>
            <a:r>
              <a:rPr kumimoji="1" lang="ko-KR" altLang="en-US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디렉토리에 저장된 저장된 </a:t>
            </a:r>
            <a:r>
              <a:rPr kumimoji="1" lang="en-US" altLang="ko-KR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CSV</a:t>
            </a:r>
            <a:r>
              <a:rPr kumimoji="1" lang="ko-KR" altLang="en-US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파일</a:t>
            </a:r>
            <a:r>
              <a:rPr kumimoji="1" lang="en-US" altLang="ko-KR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kumimoji="1" lang="ko-KR" altLang="en-US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파일명</a:t>
            </a:r>
            <a:r>
              <a:rPr kumimoji="1" lang="en-US" altLang="ko-KR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: importdata</a:t>
            </a:r>
            <a:r>
              <a:rPr kumimoji="1" lang="en-US" altLang="ko-KR" sz="1200" spc="-7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)</a:t>
            </a:r>
            <a:r>
              <a:rPr kumimoji="1" lang="ko-KR" altLang="en-US" sz="1200" spc="-7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를</a:t>
            </a:r>
            <a:r>
              <a:rPr kumimoji="1" lang="en-US" altLang="ko-KR" sz="1200" spc="-7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kumimoji="1" lang="ko-KR" altLang="en-US" sz="1200" spc="-7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불러옴 </a:t>
            </a:r>
            <a:endParaRPr kumimoji="1" lang="en-US" altLang="ko-KR" sz="1200" spc="-7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11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87292" y="44435"/>
            <a:ext cx="7772400" cy="576293"/>
          </a:xfrm>
          <a:prstGeom prst="rect">
            <a:avLst/>
          </a:prstGeom>
          <a:noFill/>
        </p:spPr>
        <p:txBody>
          <a:bodyPr vert="horz" wrap="square" lIns="36000" tIns="72000" rIns="36000" bIns="72000" rtlCol="0" anchor="ctr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l"/>
            <a:r>
              <a:rPr lang="en-US" altLang="ko-KR" sz="2800" b="1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III. </a:t>
            </a:r>
            <a:r>
              <a:rPr lang="ko-KR" altLang="en-US" sz="2800" b="1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인공신경망 </a:t>
            </a:r>
            <a:r>
              <a:rPr lang="ko-KR" altLang="en-US" sz="2800" b="1" spc="-7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모형 구축 실습</a:t>
            </a:r>
            <a:endParaRPr lang="ko-KR" altLang="en-US" sz="2800" b="1" spc="-7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8950" y="1631950"/>
            <a:ext cx="6829201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0" h="3810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285750" indent="-285750" algn="just" latinLnBrk="0">
              <a:buSzPct val="120000"/>
              <a:buBlip>
                <a:blip r:embed="rId3"/>
              </a:buBlip>
              <a:defRPr sz="1600" b="1" spc="-70">
                <a:solidFill>
                  <a:srgbClr val="004074"/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>
                <a:latin typeface="Arial" panose="020B0604020202020204" pitchFamily="34" charset="0"/>
              </a:rPr>
              <a:t>인공신경망 모형구축을 위한 </a:t>
            </a:r>
            <a:r>
              <a:rPr lang="en-US" altLang="ko-KR" dirty="0">
                <a:latin typeface="Arial" panose="020B0604020202020204" pitchFamily="34" charset="0"/>
              </a:rPr>
              <a:t>R </a:t>
            </a:r>
            <a:r>
              <a:rPr lang="ko-KR" altLang="en-US" dirty="0">
                <a:latin typeface="Arial" panose="020B0604020202020204" pitchFamily="34" charset="0"/>
              </a:rPr>
              <a:t>코드의 구성</a:t>
            </a:r>
          </a:p>
        </p:txBody>
      </p:sp>
      <p:sp>
        <p:nvSpPr>
          <p:cNvPr id="29" name="평행 사변형 28"/>
          <p:cNvSpPr/>
          <p:nvPr/>
        </p:nvSpPr>
        <p:spPr>
          <a:xfrm>
            <a:off x="920552" y="1053364"/>
            <a:ext cx="8504436" cy="375290"/>
          </a:xfrm>
          <a:prstGeom prst="parallelogram">
            <a:avLst>
              <a:gd name="adj" fmla="val 6402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0" name="Picture 3" descr="C:\Users\Administrator\Desktop\Untitled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1052736"/>
            <a:ext cx="569251" cy="37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그룹 30"/>
          <p:cNvGrpSpPr/>
          <p:nvPr/>
        </p:nvGrpSpPr>
        <p:grpSpPr>
          <a:xfrm>
            <a:off x="535022" y="1056814"/>
            <a:ext cx="6146170" cy="369332"/>
            <a:chOff x="-334356" y="1268700"/>
            <a:chExt cx="6854489" cy="369332"/>
          </a:xfrm>
        </p:grpSpPr>
        <p:sp>
          <p:nvSpPr>
            <p:cNvPr id="32" name="TextBox 6"/>
            <p:cNvSpPr txBox="1"/>
            <p:nvPr/>
          </p:nvSpPr>
          <p:spPr>
            <a:xfrm>
              <a:off x="322981" y="1268700"/>
              <a:ext cx="6197152" cy="369332"/>
            </a:xfrm>
            <a:prstGeom prst="rect">
              <a:avLst/>
            </a:prstGeom>
          </p:spPr>
          <p:txBody>
            <a:bodyPr anchor="ctr"/>
            <a:lstStyle>
              <a:lvl1pPr>
                <a:spcBef>
                  <a:spcPct val="0"/>
                </a:spcBef>
                <a:buNone/>
                <a:defRPr sz="25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800" dirty="0">
                  <a:solidFill>
                    <a:schemeClr val="tx1"/>
                  </a:solidFill>
                </a:rPr>
                <a:t>R</a:t>
              </a:r>
              <a:r>
                <a:rPr lang="ko-KR" altLang="en-US" sz="1800" dirty="0">
                  <a:solidFill>
                    <a:schemeClr val="tx1"/>
                  </a:solidFill>
                </a:rPr>
                <a:t>을 활용한 모형구축 실습</a:t>
              </a:r>
              <a:endParaRPr lang="en-US" altLang="ko-KR" sz="18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6"/>
            <p:cNvSpPr txBox="1"/>
            <p:nvPr/>
          </p:nvSpPr>
          <p:spPr>
            <a:xfrm>
              <a:off x="-334356" y="1319952"/>
              <a:ext cx="409435" cy="258554"/>
            </a:xfrm>
            <a:prstGeom prst="rect">
              <a:avLst/>
            </a:prstGeom>
          </p:spPr>
          <p:txBody>
            <a:bodyPr anchor="ctr"/>
            <a:lstStyle>
              <a:lvl1pPr>
                <a:spcBef>
                  <a:spcPct val="0"/>
                </a:spcBef>
                <a:buNone/>
                <a:defRPr sz="25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2000" dirty="0" smtClean="0">
                  <a:latin typeface="나눔고딕" pitchFamily="50" charset="-127"/>
                  <a:ea typeface="나눔고딕" pitchFamily="50" charset="-127"/>
                </a:rPr>
                <a:t>4</a:t>
              </a:r>
              <a:endParaRPr lang="ko-KR" altLang="en-US" sz="200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791165" y="2297588"/>
            <a:ext cx="7316680" cy="1285963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40135" y="3844157"/>
            <a:ext cx="7267710" cy="239671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79853" y="3987943"/>
            <a:ext cx="7429500" cy="225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indent="0">
              <a:lnSpc>
                <a:spcPct val="130000"/>
              </a:lnSpc>
              <a:buNone/>
            </a:pPr>
            <a:r>
              <a:rPr kumimoji="1" lang="en-US" altLang="ko-KR" sz="1200" spc="-7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nn_tr</a:t>
            </a:r>
            <a:r>
              <a:rPr kumimoji="1" lang="en-US" altLang="ko-KR" sz="12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&lt;- </a:t>
            </a:r>
            <a:r>
              <a:rPr kumimoji="1" lang="en-US" altLang="ko-KR" sz="1200" spc="-7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nnet</a:t>
            </a:r>
            <a:r>
              <a:rPr kumimoji="1" lang="en-US" altLang="ko-KR" sz="12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(output~x3+x5+x9+x10+x13+x16+x20+x21+x24, data=train, size =7, </a:t>
            </a:r>
            <a:r>
              <a:rPr kumimoji="1" lang="en-US" altLang="ko-KR" sz="1200" spc="-7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abstol</a:t>
            </a:r>
            <a:r>
              <a:rPr kumimoji="1" lang="en-US" altLang="ko-KR" sz="12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=0.1, </a:t>
            </a:r>
            <a:r>
              <a:rPr kumimoji="1" lang="en-US" altLang="ko-KR" sz="1200" spc="-7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maxit</a:t>
            </a:r>
            <a:r>
              <a:rPr kumimoji="1" lang="en-US" altLang="ko-KR" sz="12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=1000, </a:t>
            </a:r>
            <a:r>
              <a:rPr kumimoji="1" lang="en-US" altLang="ko-KR" sz="1200" spc="-7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reltol</a:t>
            </a:r>
            <a:r>
              <a:rPr kumimoji="1" lang="en-US" altLang="ko-KR" sz="12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=1.0e-8)              </a:t>
            </a:r>
          </a:p>
          <a:p>
            <a:pPr marL="360000" indent="0">
              <a:lnSpc>
                <a:spcPct val="130000"/>
              </a:lnSpc>
              <a:buNone/>
            </a:pPr>
            <a:r>
              <a:rPr kumimoji="1" lang="en-US" altLang="ko-KR" sz="12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    </a:t>
            </a:r>
            <a:r>
              <a:rPr kumimoji="1" lang="en-US" altLang="ko-KR" sz="1200" spc="-7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nnet</a:t>
            </a:r>
            <a:r>
              <a:rPr kumimoji="1" lang="en-US" altLang="ko-KR" sz="12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kumimoji="1" lang="ko-KR" altLang="en-US" sz="12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함수를 이용해 학습용 데이터에 대해 인공신경망 모형을 구축하라는 </a:t>
            </a:r>
            <a:r>
              <a:rPr kumimoji="1" lang="ko-KR" altLang="en-US" sz="1200" spc="-7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함수</a:t>
            </a:r>
            <a:r>
              <a:rPr kumimoji="1" lang="en-US" altLang="ko-KR" sz="1200" spc="-7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</a:p>
          <a:p>
            <a:pPr marL="360000" indent="0">
              <a:lnSpc>
                <a:spcPct val="130000"/>
              </a:lnSpc>
              <a:buNone/>
            </a:pPr>
            <a:r>
              <a:rPr kumimoji="1" lang="en-US" altLang="ko-KR" sz="12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kumimoji="1" lang="en-US" altLang="ko-KR" sz="1200" spc="-7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   </a:t>
            </a:r>
            <a:r>
              <a:rPr kumimoji="1" lang="ko-KR" altLang="en-US" sz="1200" spc="-7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입력변수는 </a:t>
            </a:r>
            <a:r>
              <a:rPr kumimoji="1" lang="ko-KR" altLang="en-US" sz="12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임의로 </a:t>
            </a:r>
            <a:r>
              <a:rPr kumimoji="1" lang="ko-KR" altLang="en-US" sz="1200" spc="-7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선정함</a:t>
            </a:r>
            <a:r>
              <a:rPr kumimoji="1" lang="en-US" altLang="ko-KR" sz="1200" spc="-7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. </a:t>
            </a:r>
            <a:r>
              <a:rPr kumimoji="1" lang="en-US" altLang="ko-KR" sz="12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hidden node</a:t>
            </a:r>
            <a:r>
              <a:rPr kumimoji="1" lang="ko-KR" altLang="en-US" sz="12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의 수는 </a:t>
            </a:r>
            <a:r>
              <a:rPr kumimoji="1" lang="en-US" altLang="ko-KR" sz="12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7</a:t>
            </a:r>
            <a:r>
              <a:rPr kumimoji="1" lang="ko-KR" altLang="en-US" sz="12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로 </a:t>
            </a:r>
            <a:r>
              <a:rPr kumimoji="1" lang="ko-KR" altLang="en-US" sz="1200" spc="-7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설정</a:t>
            </a:r>
            <a:r>
              <a:rPr kumimoji="1" lang="en-US" altLang="ko-KR" sz="1200" spc="-7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. </a:t>
            </a:r>
            <a:r>
              <a:rPr kumimoji="1" lang="en-US" altLang="ko-KR" sz="1200" spc="-7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Abstol</a:t>
            </a:r>
            <a:r>
              <a:rPr kumimoji="1" lang="ko-KR" altLang="en-US" sz="1200" spc="-7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은 </a:t>
            </a:r>
            <a:r>
              <a:rPr kumimoji="1" lang="ko-KR" altLang="en-US" sz="1200" spc="-7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학습률의</a:t>
            </a:r>
            <a:r>
              <a:rPr kumimoji="1" lang="ko-KR" altLang="en-US" sz="1200" spc="-7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지정조건으로</a:t>
            </a:r>
            <a:r>
              <a:rPr kumimoji="1" lang="en-US" altLang="ko-KR" sz="1200" spc="-7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, </a:t>
            </a:r>
            <a:r>
              <a:rPr kumimoji="1" lang="ko-KR" altLang="en-US" sz="12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별도의 </a:t>
            </a:r>
            <a:r>
              <a:rPr kumimoji="1" lang="ko-KR" altLang="en-US" sz="1200" spc="-7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 </a:t>
            </a:r>
            <a:endParaRPr kumimoji="1" lang="en-US" altLang="ko-KR" sz="1200" spc="-7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360000" indent="0">
              <a:lnSpc>
                <a:spcPct val="130000"/>
              </a:lnSpc>
              <a:buNone/>
            </a:pPr>
            <a:r>
              <a:rPr kumimoji="1" lang="ko-KR" altLang="en-US" sz="1200" spc="-7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    학습조건을 </a:t>
            </a:r>
            <a:r>
              <a:rPr kumimoji="1" lang="ko-KR" altLang="en-US" sz="12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설정하지 않으면</a:t>
            </a:r>
            <a:r>
              <a:rPr kumimoji="1" lang="en-US" altLang="ko-KR" sz="12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kumimoji="1" lang="ko-KR" altLang="en-US" sz="12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오차함수는 </a:t>
            </a:r>
            <a:r>
              <a:rPr kumimoji="1" lang="ko-KR" altLang="en-US" sz="1200" spc="-7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교차엔트로피</a:t>
            </a:r>
            <a:r>
              <a:rPr kumimoji="1" lang="en-US" altLang="ko-KR" sz="12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(cross-</a:t>
            </a:r>
            <a:r>
              <a:rPr kumimoji="1" lang="en-US" altLang="ko-KR" sz="1200" spc="-7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entrop</a:t>
            </a:r>
            <a:r>
              <a:rPr kumimoji="1" lang="ko-KR" altLang="en-US" sz="12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로</a:t>
            </a:r>
            <a:r>
              <a:rPr kumimoji="1" lang="en-US" altLang="ko-KR" sz="12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, </a:t>
            </a:r>
            <a:r>
              <a:rPr kumimoji="1" lang="ko-KR" altLang="en-US" sz="1200" spc="-7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활성화함수는</a:t>
            </a:r>
            <a:r>
              <a:rPr kumimoji="1" lang="ko-KR" altLang="en-US" sz="12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kumimoji="1" lang="en-US" altLang="ko-KR" sz="12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logistic</a:t>
            </a:r>
            <a:r>
              <a:rPr kumimoji="1" lang="ko-KR" altLang="en-US" sz="12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으로</a:t>
            </a:r>
            <a:r>
              <a:rPr kumimoji="1" lang="en-US" altLang="ko-KR" sz="1200" spc="-7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,</a:t>
            </a:r>
          </a:p>
          <a:p>
            <a:pPr marL="360000" indent="0">
              <a:lnSpc>
                <a:spcPct val="130000"/>
              </a:lnSpc>
              <a:buNone/>
            </a:pPr>
            <a:r>
              <a:rPr kumimoji="1" lang="en-US" altLang="ko-KR" sz="1200" spc="-7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    </a:t>
            </a:r>
            <a:r>
              <a:rPr kumimoji="1" lang="ko-KR" altLang="en-US" sz="1200" spc="-7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알고리즘은 </a:t>
            </a:r>
            <a:r>
              <a:rPr kumimoji="1" lang="ko-KR" altLang="en-US" sz="1200" spc="-7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오차역전파로</a:t>
            </a:r>
            <a:r>
              <a:rPr kumimoji="1" lang="en-US" altLang="ko-KR" sz="1200" spc="-7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, </a:t>
            </a:r>
            <a:r>
              <a:rPr kumimoji="1" lang="ko-KR" altLang="en-US" sz="1200" spc="-7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초기가중치는 </a:t>
            </a:r>
            <a:r>
              <a:rPr kumimoji="1" lang="ko-KR" altLang="en-US" sz="12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랜덤으로 설정하여 </a:t>
            </a:r>
            <a:r>
              <a:rPr kumimoji="1" lang="ko-KR" altLang="en-US" sz="1200" spc="-7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학습함</a:t>
            </a:r>
            <a:r>
              <a:rPr kumimoji="1" lang="en-US" altLang="ko-KR" sz="1200" spc="-7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.</a:t>
            </a:r>
          </a:p>
          <a:p>
            <a:pPr marL="360000" indent="0">
              <a:lnSpc>
                <a:spcPct val="130000"/>
              </a:lnSpc>
              <a:buNone/>
            </a:pPr>
            <a:r>
              <a:rPr kumimoji="1" lang="en-US" altLang="ko-KR" sz="12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kumimoji="1" lang="en-US" altLang="ko-KR" sz="1200" spc="-7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   </a:t>
            </a:r>
            <a:r>
              <a:rPr kumimoji="1" lang="ko-KR" altLang="en-US" sz="1200" spc="-7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학습횟수에 </a:t>
            </a:r>
            <a:r>
              <a:rPr kumimoji="1" lang="ko-KR" altLang="en-US" sz="12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관한 조건은 </a:t>
            </a:r>
            <a:r>
              <a:rPr kumimoji="1" lang="en-US" altLang="ko-KR" sz="1200" spc="-7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maxit</a:t>
            </a:r>
            <a:r>
              <a:rPr kumimoji="1" lang="ko-KR" altLang="en-US" sz="12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을 </a:t>
            </a:r>
            <a:r>
              <a:rPr kumimoji="1" lang="ko-KR" altLang="en-US" sz="1200" spc="-7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통해 정하는데</a:t>
            </a:r>
            <a:r>
              <a:rPr kumimoji="1" lang="en-US" altLang="ko-KR" sz="1200" spc="-7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, </a:t>
            </a:r>
            <a:r>
              <a:rPr kumimoji="1" lang="ko-KR" altLang="en-US" sz="1200" spc="-7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여기서는 </a:t>
            </a:r>
            <a:r>
              <a:rPr kumimoji="1" lang="en-US" altLang="ko-KR" sz="12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1000</a:t>
            </a:r>
            <a:r>
              <a:rPr kumimoji="1" lang="ko-KR" altLang="en-US" sz="12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으로 </a:t>
            </a:r>
            <a:r>
              <a:rPr kumimoji="1" lang="ko-KR" altLang="en-US" sz="1200" spc="-7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설정</a:t>
            </a:r>
            <a:r>
              <a:rPr kumimoji="1" lang="en-US" altLang="ko-KR" sz="1200" spc="-7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. </a:t>
            </a:r>
          </a:p>
          <a:p>
            <a:pPr marL="360000" indent="0">
              <a:lnSpc>
                <a:spcPct val="130000"/>
              </a:lnSpc>
              <a:buNone/>
            </a:pPr>
            <a:r>
              <a:rPr kumimoji="1" lang="en-US" altLang="ko-KR" sz="1200" spc="-7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     </a:t>
            </a:r>
            <a:r>
              <a:rPr kumimoji="1" lang="en-US" altLang="ko-KR" sz="1200" spc="-7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Reltol</a:t>
            </a:r>
            <a:r>
              <a:rPr kumimoji="1" lang="ko-KR" altLang="en-US" sz="12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은 학습횟수를 학습이 최적화되어 </a:t>
            </a:r>
            <a:r>
              <a:rPr kumimoji="1" lang="ko-KR" altLang="en-US" sz="1200" spc="-7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수렴되면 학습을 </a:t>
            </a:r>
            <a:r>
              <a:rPr kumimoji="1" lang="ko-KR" altLang="en-US" sz="12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중지시키는 </a:t>
            </a:r>
            <a:r>
              <a:rPr kumimoji="1" lang="en-US" altLang="ko-KR" sz="12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‘</a:t>
            </a:r>
            <a:r>
              <a:rPr kumimoji="1" lang="ko-KR" altLang="en-US" sz="12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학습 중지 조건</a:t>
            </a:r>
            <a:r>
              <a:rPr kumimoji="1" lang="en-US" altLang="ko-KR" sz="12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’</a:t>
            </a:r>
            <a:r>
              <a:rPr kumimoji="1" lang="ko-KR" altLang="en-US" sz="1200" spc="-7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을  </a:t>
            </a:r>
            <a:endParaRPr kumimoji="1" lang="en-US" altLang="ko-KR" sz="1200" spc="-7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360000" indent="0">
              <a:lnSpc>
                <a:spcPct val="130000"/>
              </a:lnSpc>
              <a:buNone/>
            </a:pPr>
            <a:r>
              <a:rPr kumimoji="1" lang="en-US" altLang="ko-KR" sz="12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kumimoji="1" lang="en-US" altLang="ko-KR" sz="1200" spc="-7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   </a:t>
            </a:r>
            <a:r>
              <a:rPr kumimoji="1" lang="ko-KR" altLang="en-US" sz="1200" spc="-7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설정하는</a:t>
            </a:r>
            <a:r>
              <a:rPr kumimoji="1" lang="en-US" altLang="ko-KR" sz="1200" spc="-7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kumimoji="1" lang="ko-KR" altLang="en-US" sz="1200" spc="-7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코드</a:t>
            </a:r>
            <a:r>
              <a:rPr kumimoji="1" lang="en-US" altLang="ko-KR" sz="1200" spc="-7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endParaRPr kumimoji="1" lang="en-US" altLang="ko-KR" sz="1200" spc="-7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52741" y="2132856"/>
            <a:ext cx="1769793" cy="252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③ 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데이터세트 분할하기</a:t>
            </a:r>
            <a:endParaRPr lang="ko-KR" altLang="en-US" sz="1100" b="1" dirty="0"/>
          </a:p>
        </p:txBody>
      </p:sp>
      <p:sp>
        <p:nvSpPr>
          <p:cNvPr id="25" name="직사각형 24"/>
          <p:cNvSpPr/>
          <p:nvPr/>
        </p:nvSpPr>
        <p:spPr>
          <a:xfrm>
            <a:off x="579853" y="2383222"/>
            <a:ext cx="79735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indent="0">
              <a:lnSpc>
                <a:spcPct val="120000"/>
              </a:lnSpc>
              <a:buNone/>
            </a:pPr>
            <a:r>
              <a:rPr kumimoji="1" lang="en-US" altLang="ko-KR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set.seed(1234)</a:t>
            </a:r>
          </a:p>
          <a:p>
            <a:pPr marL="360000" indent="0">
              <a:lnSpc>
                <a:spcPct val="120000"/>
              </a:lnSpc>
              <a:buNone/>
            </a:pPr>
            <a:r>
              <a:rPr kumimoji="1" lang="en-US" altLang="ko-KR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partition &lt;- sample(seq(1, 2), size = nrow(data), replace = TRUE, prob = c(0.7, 0.3))</a:t>
            </a:r>
          </a:p>
          <a:p>
            <a:pPr marL="360000" indent="0">
              <a:lnSpc>
                <a:spcPct val="120000"/>
              </a:lnSpc>
              <a:buNone/>
            </a:pPr>
            <a:r>
              <a:rPr kumimoji="1" lang="ko-KR" altLang="en-US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         </a:t>
            </a:r>
            <a:r>
              <a:rPr kumimoji="1" lang="ko-KR" altLang="en-US" sz="1200" spc="-7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              입력한 </a:t>
            </a:r>
            <a:r>
              <a:rPr kumimoji="1" lang="ko-KR" altLang="en-US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데이터세트에서 </a:t>
            </a:r>
            <a:r>
              <a:rPr kumimoji="1" lang="en-US" altLang="ko-KR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70% : 30%</a:t>
            </a:r>
            <a:r>
              <a:rPr kumimoji="1" lang="ko-KR" altLang="en-US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의 비율로 무작위로 분할하라는 </a:t>
            </a:r>
            <a:r>
              <a:rPr kumimoji="1" lang="ko-KR" altLang="en-US" sz="1200" spc="-7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함수</a:t>
            </a:r>
            <a:endParaRPr kumimoji="1" lang="en-US" altLang="ko-KR" sz="1200" spc="-7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360000" indent="0">
              <a:lnSpc>
                <a:spcPct val="120000"/>
              </a:lnSpc>
              <a:buNone/>
            </a:pPr>
            <a:r>
              <a:rPr kumimoji="1" lang="en-US" altLang="ko-KR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train &lt;- data[partition == 1,] </a:t>
            </a:r>
            <a:r>
              <a:rPr kumimoji="1" lang="en-US" altLang="ko-KR" sz="1200" spc="-7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70</a:t>
            </a:r>
            <a:r>
              <a:rPr kumimoji="1" lang="en-US" altLang="ko-KR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%</a:t>
            </a:r>
            <a:r>
              <a:rPr kumimoji="1" lang="ko-KR" altLang="en-US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으로 구성된 데이터세트를</a:t>
            </a:r>
            <a:r>
              <a:rPr kumimoji="1" lang="en-US" altLang="ko-KR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kumimoji="1" lang="ko-KR" altLang="en-US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학습용 데이터</a:t>
            </a:r>
            <a:r>
              <a:rPr kumimoji="1" lang="en-US" altLang="ko-KR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(train)</a:t>
            </a:r>
            <a:r>
              <a:rPr kumimoji="1" lang="ko-KR" altLang="en-US" sz="1200" spc="-7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로 설정하겠다는 함수</a:t>
            </a:r>
            <a:endParaRPr kumimoji="1" lang="en-US" altLang="ko-KR" sz="1200" spc="-7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360000" indent="0">
              <a:lnSpc>
                <a:spcPct val="120000"/>
              </a:lnSpc>
              <a:buNone/>
            </a:pPr>
            <a:r>
              <a:rPr kumimoji="1" lang="en-US" altLang="ko-KR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test &lt;- data[partition == 2,] </a:t>
            </a:r>
            <a:r>
              <a:rPr kumimoji="1" lang="en-US" altLang="ko-KR" sz="1200" spc="-7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30</a:t>
            </a:r>
            <a:r>
              <a:rPr kumimoji="1" lang="en-US" altLang="ko-KR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%</a:t>
            </a:r>
            <a:r>
              <a:rPr kumimoji="1" lang="ko-KR" altLang="en-US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으로 구성된 데이터세트를</a:t>
            </a:r>
            <a:r>
              <a:rPr kumimoji="1" lang="en-US" altLang="ko-KR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kumimoji="1" lang="ko-KR" altLang="en-US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평가용 데이터</a:t>
            </a:r>
            <a:r>
              <a:rPr kumimoji="1" lang="en-US" altLang="ko-KR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(test)</a:t>
            </a:r>
            <a:r>
              <a:rPr kumimoji="1" lang="ko-KR" altLang="en-US" sz="1200" spc="-7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로</a:t>
            </a:r>
            <a:r>
              <a:rPr kumimoji="1" lang="en-US" altLang="ko-KR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kumimoji="1" lang="ko-KR" altLang="en-US" sz="1200" spc="-7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설정하겠다는 함수</a:t>
            </a:r>
            <a:endParaRPr kumimoji="1" lang="en-US" altLang="ko-KR" sz="1200" spc="-7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23451" y="3718157"/>
            <a:ext cx="1841007" cy="252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④ 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인공신경망 모형 구축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49358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87292" y="44435"/>
            <a:ext cx="7772400" cy="576293"/>
          </a:xfrm>
          <a:prstGeom prst="rect">
            <a:avLst/>
          </a:prstGeom>
          <a:noFill/>
        </p:spPr>
        <p:txBody>
          <a:bodyPr vert="horz" wrap="square" lIns="36000" tIns="72000" rIns="36000" bIns="72000" rtlCol="0" anchor="ctr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l"/>
            <a:r>
              <a:rPr lang="en-US" altLang="ko-KR" sz="2800" b="1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III. </a:t>
            </a:r>
            <a:r>
              <a:rPr lang="ko-KR" altLang="en-US" sz="2800" b="1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인공신경망 </a:t>
            </a:r>
            <a:r>
              <a:rPr lang="ko-KR" altLang="en-US" sz="2800" b="1" spc="-7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모형 구축 실습</a:t>
            </a:r>
            <a:endParaRPr lang="ko-KR" altLang="en-US" sz="2800" b="1" spc="-7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8950" y="1631950"/>
            <a:ext cx="6829201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0" h="3810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285750" indent="-285750" algn="just" latinLnBrk="0">
              <a:buSzPct val="120000"/>
              <a:buBlip>
                <a:blip r:embed="rId3"/>
              </a:buBlip>
              <a:defRPr sz="1600" b="1" spc="-70">
                <a:solidFill>
                  <a:srgbClr val="004074"/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>
                <a:latin typeface="Arial" panose="020B0604020202020204" pitchFamily="34" charset="0"/>
              </a:rPr>
              <a:t>인공신경망 모형구축을 위한 </a:t>
            </a:r>
            <a:r>
              <a:rPr lang="en-US" altLang="ko-KR" dirty="0">
                <a:latin typeface="Arial" panose="020B0604020202020204" pitchFamily="34" charset="0"/>
              </a:rPr>
              <a:t>R </a:t>
            </a:r>
            <a:r>
              <a:rPr lang="ko-KR" altLang="en-US" dirty="0">
                <a:latin typeface="Arial" panose="020B0604020202020204" pitchFamily="34" charset="0"/>
              </a:rPr>
              <a:t>코드의 구성</a:t>
            </a:r>
          </a:p>
        </p:txBody>
      </p:sp>
      <p:sp>
        <p:nvSpPr>
          <p:cNvPr id="29" name="평행 사변형 28"/>
          <p:cNvSpPr/>
          <p:nvPr/>
        </p:nvSpPr>
        <p:spPr>
          <a:xfrm>
            <a:off x="920552" y="1053364"/>
            <a:ext cx="8504436" cy="375290"/>
          </a:xfrm>
          <a:prstGeom prst="parallelogram">
            <a:avLst>
              <a:gd name="adj" fmla="val 6402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0" name="Picture 3" descr="C:\Users\Administrator\Desktop\Untitled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1052736"/>
            <a:ext cx="569251" cy="37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그룹 30"/>
          <p:cNvGrpSpPr/>
          <p:nvPr/>
        </p:nvGrpSpPr>
        <p:grpSpPr>
          <a:xfrm>
            <a:off x="535022" y="1056814"/>
            <a:ext cx="6146170" cy="369332"/>
            <a:chOff x="-334356" y="1268700"/>
            <a:chExt cx="6854489" cy="369332"/>
          </a:xfrm>
        </p:grpSpPr>
        <p:sp>
          <p:nvSpPr>
            <p:cNvPr id="32" name="TextBox 6"/>
            <p:cNvSpPr txBox="1"/>
            <p:nvPr/>
          </p:nvSpPr>
          <p:spPr>
            <a:xfrm>
              <a:off x="322981" y="1268700"/>
              <a:ext cx="6197152" cy="369332"/>
            </a:xfrm>
            <a:prstGeom prst="rect">
              <a:avLst/>
            </a:prstGeom>
          </p:spPr>
          <p:txBody>
            <a:bodyPr anchor="ctr"/>
            <a:lstStyle>
              <a:lvl1pPr>
                <a:spcBef>
                  <a:spcPct val="0"/>
                </a:spcBef>
                <a:buNone/>
                <a:defRPr sz="25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800" dirty="0">
                  <a:solidFill>
                    <a:schemeClr val="tx1"/>
                  </a:solidFill>
                </a:rPr>
                <a:t>R</a:t>
              </a:r>
              <a:r>
                <a:rPr lang="ko-KR" altLang="en-US" sz="1800" dirty="0">
                  <a:solidFill>
                    <a:schemeClr val="tx1"/>
                  </a:solidFill>
                </a:rPr>
                <a:t>을 활용한 모형구축 실습</a:t>
              </a:r>
              <a:endParaRPr lang="en-US" altLang="ko-KR" sz="18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6"/>
            <p:cNvSpPr txBox="1"/>
            <p:nvPr/>
          </p:nvSpPr>
          <p:spPr>
            <a:xfrm>
              <a:off x="-334356" y="1319952"/>
              <a:ext cx="409435" cy="258554"/>
            </a:xfrm>
            <a:prstGeom prst="rect">
              <a:avLst/>
            </a:prstGeom>
          </p:spPr>
          <p:txBody>
            <a:bodyPr anchor="ctr"/>
            <a:lstStyle>
              <a:lvl1pPr>
                <a:spcBef>
                  <a:spcPct val="0"/>
                </a:spcBef>
                <a:buNone/>
                <a:defRPr sz="25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2000" dirty="0" smtClean="0">
                  <a:latin typeface="나눔고딕" pitchFamily="50" charset="-127"/>
                  <a:ea typeface="나눔고딕" pitchFamily="50" charset="-127"/>
                </a:rPr>
                <a:t>4</a:t>
              </a:r>
              <a:endParaRPr lang="ko-KR" altLang="en-US" sz="200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791165" y="2168860"/>
            <a:ext cx="7316680" cy="1285963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40135" y="3715429"/>
            <a:ext cx="7267710" cy="239671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79853" y="3859215"/>
            <a:ext cx="7429500" cy="225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indent="0">
              <a:lnSpc>
                <a:spcPct val="130000"/>
              </a:lnSpc>
              <a:buNone/>
            </a:pPr>
            <a:r>
              <a:rPr kumimoji="1" lang="en-US" altLang="ko-KR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nn_tr&lt;- nnet(output~x3+x5+x9+x10+x13+x16+x20+x21+x24, data=train, size =7, abstol=0.1, maxit=1000, reltol =1.0e-8)              </a:t>
            </a:r>
          </a:p>
          <a:p>
            <a:pPr marL="360000" indent="0">
              <a:lnSpc>
                <a:spcPct val="130000"/>
              </a:lnSpc>
              <a:buNone/>
            </a:pPr>
            <a:r>
              <a:rPr kumimoji="1" lang="en-US" altLang="ko-KR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    nnet </a:t>
            </a:r>
            <a:r>
              <a:rPr kumimoji="1" lang="ko-KR" altLang="en-US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함수를 이용해 학습용 데이터에 대해 인공신경망 모형을 구축하라는 </a:t>
            </a:r>
            <a:r>
              <a:rPr kumimoji="1" lang="ko-KR" altLang="en-US" sz="1200" spc="-7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함수</a:t>
            </a:r>
            <a:r>
              <a:rPr kumimoji="1" lang="en-US" altLang="ko-KR" sz="1200" spc="-7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</a:p>
          <a:p>
            <a:pPr marL="360000" indent="0">
              <a:lnSpc>
                <a:spcPct val="130000"/>
              </a:lnSpc>
              <a:buNone/>
            </a:pPr>
            <a:r>
              <a:rPr kumimoji="1" lang="en-US" altLang="ko-KR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kumimoji="1" lang="en-US" altLang="ko-KR" sz="1200" spc="-7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   </a:t>
            </a:r>
            <a:r>
              <a:rPr kumimoji="1" lang="ko-KR" altLang="en-US" sz="1200" spc="-7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입력변수는 </a:t>
            </a:r>
            <a:r>
              <a:rPr kumimoji="1" lang="ko-KR" altLang="en-US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임의로 </a:t>
            </a:r>
            <a:r>
              <a:rPr kumimoji="1" lang="ko-KR" altLang="en-US" sz="1200" spc="-7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선정함</a:t>
            </a:r>
            <a:r>
              <a:rPr kumimoji="1" lang="en-US" altLang="ko-KR" sz="1200" spc="-7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. </a:t>
            </a:r>
            <a:r>
              <a:rPr kumimoji="1" lang="en-US" altLang="ko-KR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hidden node</a:t>
            </a:r>
            <a:r>
              <a:rPr kumimoji="1" lang="ko-KR" altLang="en-US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의 수는 </a:t>
            </a:r>
            <a:r>
              <a:rPr kumimoji="1" lang="en-US" altLang="ko-KR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7</a:t>
            </a:r>
            <a:r>
              <a:rPr kumimoji="1" lang="ko-KR" altLang="en-US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로 </a:t>
            </a:r>
            <a:r>
              <a:rPr kumimoji="1" lang="ko-KR" altLang="en-US" sz="1200" spc="-7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설정</a:t>
            </a:r>
            <a:r>
              <a:rPr kumimoji="1" lang="en-US" altLang="ko-KR" sz="1200" spc="-7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. Abstol</a:t>
            </a:r>
            <a:r>
              <a:rPr kumimoji="1" lang="ko-KR" altLang="en-US" sz="1200" spc="-7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은 학습률의 지정조건으로</a:t>
            </a:r>
            <a:r>
              <a:rPr kumimoji="1" lang="en-US" altLang="ko-KR" sz="1200" spc="-7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, </a:t>
            </a:r>
            <a:r>
              <a:rPr kumimoji="1" lang="ko-KR" altLang="en-US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별도의 </a:t>
            </a:r>
            <a:r>
              <a:rPr kumimoji="1" lang="ko-KR" altLang="en-US" sz="1200" spc="-7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 </a:t>
            </a:r>
            <a:endParaRPr kumimoji="1" lang="en-US" altLang="ko-KR" sz="1200" spc="-7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360000" indent="0">
              <a:lnSpc>
                <a:spcPct val="130000"/>
              </a:lnSpc>
              <a:buNone/>
            </a:pPr>
            <a:r>
              <a:rPr kumimoji="1" lang="ko-KR" altLang="en-US" sz="1200" spc="-7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    학습조건을 </a:t>
            </a:r>
            <a:r>
              <a:rPr kumimoji="1" lang="ko-KR" altLang="en-US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설정하지 않으면</a:t>
            </a:r>
            <a:r>
              <a:rPr kumimoji="1" lang="en-US" altLang="ko-KR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kumimoji="1" lang="ko-KR" altLang="en-US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오차함수는 </a:t>
            </a:r>
            <a:r>
              <a:rPr kumimoji="1" lang="ko-KR" altLang="en-US" sz="1200" spc="-7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교차엔트로피</a:t>
            </a:r>
            <a:r>
              <a:rPr kumimoji="1" lang="en-US" altLang="ko-KR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(cross-entrop</a:t>
            </a:r>
            <a:r>
              <a:rPr kumimoji="1" lang="ko-KR" altLang="en-US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로</a:t>
            </a:r>
            <a:r>
              <a:rPr kumimoji="1" lang="en-US" altLang="ko-KR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, </a:t>
            </a:r>
            <a:r>
              <a:rPr kumimoji="1" lang="ko-KR" altLang="en-US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활성화함수는 </a:t>
            </a:r>
            <a:r>
              <a:rPr kumimoji="1" lang="en-US" altLang="ko-KR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logistic</a:t>
            </a:r>
            <a:r>
              <a:rPr kumimoji="1" lang="ko-KR" altLang="en-US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으로</a:t>
            </a:r>
            <a:r>
              <a:rPr kumimoji="1" lang="en-US" altLang="ko-KR" sz="1200" spc="-7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,</a:t>
            </a:r>
          </a:p>
          <a:p>
            <a:pPr marL="360000" indent="0">
              <a:lnSpc>
                <a:spcPct val="130000"/>
              </a:lnSpc>
              <a:buNone/>
            </a:pPr>
            <a:r>
              <a:rPr kumimoji="1" lang="en-US" altLang="ko-KR" sz="1200" spc="-7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    </a:t>
            </a:r>
            <a:r>
              <a:rPr kumimoji="1" lang="ko-KR" altLang="en-US" sz="1200" spc="-7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알고리즘은 </a:t>
            </a:r>
            <a:r>
              <a:rPr kumimoji="1" lang="ko-KR" altLang="en-US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오차역전파로</a:t>
            </a:r>
            <a:r>
              <a:rPr kumimoji="1" lang="en-US" altLang="ko-KR" sz="1200" spc="-7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, </a:t>
            </a:r>
            <a:r>
              <a:rPr kumimoji="1" lang="ko-KR" altLang="en-US" sz="1200" spc="-7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초기가중치는 </a:t>
            </a:r>
            <a:r>
              <a:rPr kumimoji="1" lang="ko-KR" altLang="en-US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랜덤으로 설정하여 </a:t>
            </a:r>
            <a:r>
              <a:rPr kumimoji="1" lang="ko-KR" altLang="en-US" sz="1200" spc="-7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학습함</a:t>
            </a:r>
            <a:r>
              <a:rPr kumimoji="1" lang="en-US" altLang="ko-KR" sz="1200" spc="-7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.</a:t>
            </a:r>
          </a:p>
          <a:p>
            <a:pPr marL="360000" indent="0">
              <a:lnSpc>
                <a:spcPct val="130000"/>
              </a:lnSpc>
              <a:buNone/>
            </a:pPr>
            <a:r>
              <a:rPr kumimoji="1" lang="en-US" altLang="ko-KR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kumimoji="1" lang="en-US" altLang="ko-KR" sz="1200" spc="-7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   </a:t>
            </a:r>
            <a:r>
              <a:rPr kumimoji="1" lang="ko-KR" altLang="en-US" sz="1200" spc="-7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학습횟수에 </a:t>
            </a:r>
            <a:r>
              <a:rPr kumimoji="1" lang="ko-KR" altLang="en-US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관한 조건은 </a:t>
            </a:r>
            <a:r>
              <a:rPr kumimoji="1" lang="en-US" altLang="ko-KR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maxit</a:t>
            </a:r>
            <a:r>
              <a:rPr kumimoji="1" lang="ko-KR" altLang="en-US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을 </a:t>
            </a:r>
            <a:r>
              <a:rPr kumimoji="1" lang="ko-KR" altLang="en-US" sz="1200" spc="-7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통해 정하는데</a:t>
            </a:r>
            <a:r>
              <a:rPr kumimoji="1" lang="en-US" altLang="ko-KR" sz="1200" spc="-7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, </a:t>
            </a:r>
            <a:r>
              <a:rPr kumimoji="1" lang="ko-KR" altLang="en-US" sz="1200" spc="-7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여기서는 </a:t>
            </a:r>
            <a:r>
              <a:rPr kumimoji="1" lang="en-US" altLang="ko-KR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1000</a:t>
            </a:r>
            <a:r>
              <a:rPr kumimoji="1" lang="ko-KR" altLang="en-US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으로 </a:t>
            </a:r>
            <a:r>
              <a:rPr kumimoji="1" lang="ko-KR" altLang="en-US" sz="1200" spc="-7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설정</a:t>
            </a:r>
            <a:r>
              <a:rPr kumimoji="1" lang="en-US" altLang="ko-KR" sz="1200" spc="-7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. </a:t>
            </a:r>
          </a:p>
          <a:p>
            <a:pPr marL="360000" indent="0">
              <a:lnSpc>
                <a:spcPct val="130000"/>
              </a:lnSpc>
              <a:buNone/>
            </a:pPr>
            <a:r>
              <a:rPr kumimoji="1" lang="en-US" altLang="ko-KR" sz="1200" spc="-7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     Reltol</a:t>
            </a:r>
            <a:r>
              <a:rPr kumimoji="1" lang="ko-KR" altLang="en-US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은 학습횟수를 학습이 최적화되어 </a:t>
            </a:r>
            <a:r>
              <a:rPr kumimoji="1" lang="ko-KR" altLang="en-US" sz="1200" spc="-7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수렴되면 </a:t>
            </a:r>
            <a:r>
              <a:rPr kumimoji="1" lang="ko-KR" altLang="en-US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그때에 학습을 중지시키는 </a:t>
            </a:r>
            <a:r>
              <a:rPr kumimoji="1" lang="en-US" altLang="ko-KR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‘</a:t>
            </a:r>
            <a:r>
              <a:rPr kumimoji="1" lang="ko-KR" altLang="en-US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학습 중지 조건</a:t>
            </a:r>
            <a:r>
              <a:rPr kumimoji="1" lang="en-US" altLang="ko-KR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’</a:t>
            </a:r>
            <a:r>
              <a:rPr kumimoji="1" lang="ko-KR" altLang="en-US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을 </a:t>
            </a:r>
            <a:endParaRPr kumimoji="1" lang="en-US" altLang="ko-KR" sz="1200" spc="-7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360000" indent="0">
              <a:lnSpc>
                <a:spcPct val="130000"/>
              </a:lnSpc>
              <a:buNone/>
            </a:pPr>
            <a:r>
              <a:rPr kumimoji="1" lang="en-US" altLang="ko-KR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kumimoji="1" lang="en-US" altLang="ko-KR" sz="1200" spc="-7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   </a:t>
            </a:r>
            <a:r>
              <a:rPr kumimoji="1" lang="ko-KR" altLang="en-US" sz="1200" spc="-7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설정하는</a:t>
            </a:r>
            <a:r>
              <a:rPr kumimoji="1" lang="en-US" altLang="ko-KR" sz="1200" spc="-7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kumimoji="1" lang="ko-KR" altLang="en-US" sz="1200" spc="-7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코드</a:t>
            </a:r>
            <a:r>
              <a:rPr kumimoji="1" lang="en-US" altLang="ko-KR" sz="1200" spc="-7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endParaRPr kumimoji="1" lang="en-US" altLang="ko-KR" sz="1200" spc="-7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79853" y="2254494"/>
            <a:ext cx="79735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indent="0">
              <a:lnSpc>
                <a:spcPct val="120000"/>
              </a:lnSpc>
              <a:buNone/>
            </a:pPr>
            <a:r>
              <a:rPr kumimoji="1" lang="en-US" altLang="ko-KR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set.seed(1234)</a:t>
            </a:r>
          </a:p>
          <a:p>
            <a:pPr marL="360000" indent="0">
              <a:lnSpc>
                <a:spcPct val="120000"/>
              </a:lnSpc>
              <a:buNone/>
            </a:pPr>
            <a:r>
              <a:rPr kumimoji="1" lang="en-US" altLang="ko-KR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partition &lt;- sample(seq(1, 2), size = nrow(data), replace = TRUE, prob = c(0.7, 0.3))</a:t>
            </a:r>
          </a:p>
          <a:p>
            <a:pPr marL="360000" indent="0">
              <a:lnSpc>
                <a:spcPct val="120000"/>
              </a:lnSpc>
              <a:buNone/>
            </a:pPr>
            <a:r>
              <a:rPr kumimoji="1" lang="ko-KR" altLang="en-US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         </a:t>
            </a:r>
            <a:r>
              <a:rPr kumimoji="1" lang="ko-KR" altLang="en-US" sz="1200" spc="-7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              입력한 </a:t>
            </a:r>
            <a:r>
              <a:rPr kumimoji="1" lang="ko-KR" altLang="en-US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데이터세트에서 </a:t>
            </a:r>
            <a:r>
              <a:rPr kumimoji="1" lang="en-US" altLang="ko-KR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70% : 30%</a:t>
            </a:r>
            <a:r>
              <a:rPr kumimoji="1" lang="ko-KR" altLang="en-US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의 비율로 무작위로 분할하라는 </a:t>
            </a:r>
            <a:r>
              <a:rPr kumimoji="1" lang="ko-KR" altLang="en-US" sz="1200" spc="-7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함수</a:t>
            </a:r>
            <a:endParaRPr kumimoji="1" lang="en-US" altLang="ko-KR" sz="1200" spc="-7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360000" indent="0">
              <a:lnSpc>
                <a:spcPct val="120000"/>
              </a:lnSpc>
              <a:buNone/>
            </a:pPr>
            <a:r>
              <a:rPr kumimoji="1" lang="en-US" altLang="ko-KR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train &lt;- data[partition == 1,] </a:t>
            </a:r>
            <a:r>
              <a:rPr kumimoji="1" lang="en-US" altLang="ko-KR" sz="1200" spc="-7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70</a:t>
            </a:r>
            <a:r>
              <a:rPr kumimoji="1" lang="en-US" altLang="ko-KR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%</a:t>
            </a:r>
            <a:r>
              <a:rPr kumimoji="1" lang="ko-KR" altLang="en-US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으로 구성된 데이터세트를</a:t>
            </a:r>
            <a:r>
              <a:rPr kumimoji="1" lang="en-US" altLang="ko-KR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kumimoji="1" lang="ko-KR" altLang="en-US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학습용 데이터</a:t>
            </a:r>
            <a:r>
              <a:rPr kumimoji="1" lang="en-US" altLang="ko-KR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(train)</a:t>
            </a:r>
            <a:r>
              <a:rPr kumimoji="1" lang="ko-KR" altLang="en-US" sz="1200" spc="-7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로 설정하겠다는 함수</a:t>
            </a:r>
            <a:endParaRPr kumimoji="1" lang="en-US" altLang="ko-KR" sz="1200" spc="-7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360000" indent="0">
              <a:lnSpc>
                <a:spcPct val="120000"/>
              </a:lnSpc>
              <a:buNone/>
            </a:pPr>
            <a:r>
              <a:rPr kumimoji="1" lang="en-US" altLang="ko-KR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test &lt;- data[partition == 2,] </a:t>
            </a:r>
            <a:r>
              <a:rPr kumimoji="1" lang="en-US" altLang="ko-KR" sz="1200" spc="-7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30</a:t>
            </a:r>
            <a:r>
              <a:rPr kumimoji="1" lang="en-US" altLang="ko-KR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%</a:t>
            </a:r>
            <a:r>
              <a:rPr kumimoji="1" lang="ko-KR" altLang="en-US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으로 구성된 데이터세트를</a:t>
            </a:r>
            <a:r>
              <a:rPr kumimoji="1" lang="en-US" altLang="ko-KR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kumimoji="1" lang="ko-KR" altLang="en-US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평가용 데이터</a:t>
            </a:r>
            <a:r>
              <a:rPr kumimoji="1" lang="en-US" altLang="ko-KR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(test)</a:t>
            </a:r>
            <a:r>
              <a:rPr kumimoji="1" lang="ko-KR" altLang="en-US" sz="1200" spc="-7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로</a:t>
            </a:r>
            <a:r>
              <a:rPr kumimoji="1" lang="en-US" altLang="ko-KR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kumimoji="1" lang="ko-KR" altLang="en-US" sz="1200" spc="-7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설정하겠다는 함수</a:t>
            </a:r>
            <a:endParaRPr kumimoji="1" lang="en-US" altLang="ko-KR" sz="1200" spc="-7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23451" y="3589429"/>
            <a:ext cx="1841007" cy="252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④ 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인공신경망 모형 구축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85412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87292" y="44435"/>
            <a:ext cx="7772400" cy="576293"/>
          </a:xfrm>
          <a:prstGeom prst="rect">
            <a:avLst/>
          </a:prstGeom>
          <a:noFill/>
        </p:spPr>
        <p:txBody>
          <a:bodyPr vert="horz" wrap="square" lIns="36000" tIns="72000" rIns="36000" bIns="72000" rtlCol="0" anchor="ctr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l"/>
            <a:r>
              <a:rPr lang="en-US" altLang="ko-KR" sz="2800" b="1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III. </a:t>
            </a:r>
            <a:r>
              <a:rPr lang="ko-KR" altLang="en-US" sz="2800" b="1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인공신경망 </a:t>
            </a:r>
            <a:r>
              <a:rPr lang="ko-KR" altLang="en-US" sz="2800" b="1" spc="-7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모형 구축 실습</a:t>
            </a:r>
            <a:endParaRPr lang="ko-KR" altLang="en-US" sz="2800" b="1" spc="-7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8950" y="1631950"/>
            <a:ext cx="6829201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0" h="3810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285750" indent="-285750" algn="just" latinLnBrk="0">
              <a:buSzPct val="120000"/>
              <a:buBlip>
                <a:blip r:embed="rId3"/>
              </a:buBlip>
              <a:defRPr sz="1600" b="1" spc="-70">
                <a:solidFill>
                  <a:srgbClr val="004074"/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>
                <a:latin typeface="Arial" panose="020B0604020202020204" pitchFamily="34" charset="0"/>
              </a:rPr>
              <a:t>인공신경망 모형구축을 위한 </a:t>
            </a:r>
            <a:r>
              <a:rPr lang="en-US" altLang="ko-KR" dirty="0">
                <a:latin typeface="Arial" panose="020B0604020202020204" pitchFamily="34" charset="0"/>
              </a:rPr>
              <a:t>R </a:t>
            </a:r>
            <a:r>
              <a:rPr lang="ko-KR" altLang="en-US" dirty="0">
                <a:latin typeface="Arial" panose="020B0604020202020204" pitchFamily="34" charset="0"/>
              </a:rPr>
              <a:t>코드의 구성</a:t>
            </a:r>
          </a:p>
        </p:txBody>
      </p:sp>
      <p:sp>
        <p:nvSpPr>
          <p:cNvPr id="29" name="평행 사변형 28"/>
          <p:cNvSpPr/>
          <p:nvPr/>
        </p:nvSpPr>
        <p:spPr>
          <a:xfrm>
            <a:off x="920552" y="1053364"/>
            <a:ext cx="8504436" cy="375290"/>
          </a:xfrm>
          <a:prstGeom prst="parallelogram">
            <a:avLst>
              <a:gd name="adj" fmla="val 6402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0" name="Picture 3" descr="C:\Users\Administrator\Desktop\Untitled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1052736"/>
            <a:ext cx="569251" cy="37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그룹 30"/>
          <p:cNvGrpSpPr/>
          <p:nvPr/>
        </p:nvGrpSpPr>
        <p:grpSpPr>
          <a:xfrm>
            <a:off x="535022" y="1056814"/>
            <a:ext cx="6146170" cy="369332"/>
            <a:chOff x="-334356" y="1268700"/>
            <a:chExt cx="6854489" cy="369332"/>
          </a:xfrm>
        </p:grpSpPr>
        <p:sp>
          <p:nvSpPr>
            <p:cNvPr id="32" name="TextBox 6"/>
            <p:cNvSpPr txBox="1"/>
            <p:nvPr/>
          </p:nvSpPr>
          <p:spPr>
            <a:xfrm>
              <a:off x="322981" y="1268700"/>
              <a:ext cx="6197152" cy="369332"/>
            </a:xfrm>
            <a:prstGeom prst="rect">
              <a:avLst/>
            </a:prstGeom>
          </p:spPr>
          <p:txBody>
            <a:bodyPr anchor="ctr"/>
            <a:lstStyle>
              <a:lvl1pPr>
                <a:spcBef>
                  <a:spcPct val="0"/>
                </a:spcBef>
                <a:buNone/>
                <a:defRPr sz="25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800" dirty="0">
                  <a:solidFill>
                    <a:schemeClr val="tx1"/>
                  </a:solidFill>
                </a:rPr>
                <a:t>R</a:t>
              </a:r>
              <a:r>
                <a:rPr lang="ko-KR" altLang="en-US" sz="1800" dirty="0">
                  <a:solidFill>
                    <a:schemeClr val="tx1"/>
                  </a:solidFill>
                </a:rPr>
                <a:t>을 활용한 모형구축 실습</a:t>
              </a:r>
              <a:endParaRPr lang="en-US" altLang="ko-KR" sz="18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6"/>
            <p:cNvSpPr txBox="1"/>
            <p:nvPr/>
          </p:nvSpPr>
          <p:spPr>
            <a:xfrm>
              <a:off x="-334356" y="1319952"/>
              <a:ext cx="409435" cy="258554"/>
            </a:xfrm>
            <a:prstGeom prst="rect">
              <a:avLst/>
            </a:prstGeom>
          </p:spPr>
          <p:txBody>
            <a:bodyPr anchor="ctr"/>
            <a:lstStyle>
              <a:lvl1pPr>
                <a:spcBef>
                  <a:spcPct val="0"/>
                </a:spcBef>
                <a:buNone/>
                <a:defRPr sz="25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2000" dirty="0" smtClean="0">
                  <a:latin typeface="나눔고딕" pitchFamily="50" charset="-127"/>
                  <a:ea typeface="나눔고딕" pitchFamily="50" charset="-127"/>
                </a:rPr>
                <a:t>4</a:t>
              </a:r>
              <a:endParaRPr lang="ko-KR" altLang="en-US" sz="200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791165" y="2474936"/>
            <a:ext cx="7316680" cy="1429539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84570" y="4214950"/>
            <a:ext cx="7323275" cy="1316841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79853" y="4239129"/>
            <a:ext cx="752799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indent="0">
              <a:lnSpc>
                <a:spcPct val="130000"/>
              </a:lnSpc>
              <a:buNone/>
            </a:pPr>
            <a:r>
              <a:rPr kumimoji="1" lang="en-US" altLang="ko-KR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confusionMatrix(pred_train,train$output)     </a:t>
            </a:r>
            <a:r>
              <a:rPr kumimoji="1" lang="en-US" altLang="ko-KR" sz="1200" spc="-7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 </a:t>
            </a:r>
            <a:r>
              <a:rPr kumimoji="1" lang="ko-KR" altLang="en-US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학습용 데이터에 대해서 구축한 모형의 결과를 </a:t>
            </a:r>
            <a:r>
              <a:rPr kumimoji="1" lang="ko-KR" altLang="en-US" sz="1200" spc="-7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혼동행렬로 </a:t>
            </a:r>
            <a:endParaRPr kumimoji="1" lang="en-US" altLang="ko-KR" sz="1200" spc="-7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360000" indent="0">
              <a:lnSpc>
                <a:spcPct val="130000"/>
              </a:lnSpc>
              <a:buNone/>
            </a:pPr>
            <a:r>
              <a:rPr kumimoji="1" lang="en-US" altLang="ko-KR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kumimoji="1" lang="en-US" altLang="ko-KR" sz="1200" spc="-7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                                                           </a:t>
            </a:r>
            <a:r>
              <a:rPr kumimoji="1" lang="ko-KR" altLang="en-US" sz="1200" spc="-7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계산하라는 함수</a:t>
            </a:r>
            <a:endParaRPr kumimoji="1" lang="en-US" altLang="ko-KR" sz="1200" spc="-7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360000" indent="0">
              <a:lnSpc>
                <a:spcPct val="130000"/>
              </a:lnSpc>
              <a:buNone/>
            </a:pPr>
            <a:endParaRPr kumimoji="1" lang="en-US" altLang="ko-KR" sz="1200" spc="-7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360000" indent="0">
              <a:lnSpc>
                <a:spcPct val="130000"/>
              </a:lnSpc>
              <a:buNone/>
            </a:pPr>
            <a:r>
              <a:rPr kumimoji="1" lang="en-US" altLang="ko-KR" sz="1200" spc="-7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confusionMatrix(pred_te,test$output</a:t>
            </a:r>
            <a:r>
              <a:rPr kumimoji="1" lang="en-US" altLang="ko-KR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)</a:t>
            </a:r>
            <a:r>
              <a:rPr kumimoji="1" lang="ko-KR" altLang="en-US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  </a:t>
            </a:r>
            <a:r>
              <a:rPr kumimoji="1" lang="ko-KR" altLang="en-US" sz="1200" spc="-7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평가용 </a:t>
            </a:r>
            <a:r>
              <a:rPr kumimoji="1" lang="ko-KR" altLang="en-US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데이터에 대해서 구축한 모형의 </a:t>
            </a:r>
            <a:r>
              <a:rPr kumimoji="1" lang="ko-KR" altLang="en-US" sz="1200" spc="-7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결과를 혼동행렬로</a:t>
            </a:r>
            <a:endParaRPr kumimoji="1" lang="en-US" altLang="ko-KR" sz="1200" spc="-7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360000" indent="0">
              <a:lnSpc>
                <a:spcPct val="130000"/>
              </a:lnSpc>
              <a:buNone/>
            </a:pPr>
            <a:r>
              <a:rPr kumimoji="1" lang="ko-KR" altLang="en-US" sz="1200" spc="-7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                                                             계산하라는 함수</a:t>
            </a:r>
            <a:endParaRPr kumimoji="1" lang="en-US" altLang="ko-KR" sz="1200" spc="-7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9853" y="2634408"/>
            <a:ext cx="7973525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indent="0">
              <a:lnSpc>
                <a:spcPct val="130000"/>
              </a:lnSpc>
              <a:buNone/>
            </a:pPr>
            <a:r>
              <a:rPr kumimoji="1" lang="en-US" altLang="ko-KR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pred_train&lt;-predict(nn_tr,train,type=("class"))  </a:t>
            </a:r>
            <a:r>
              <a:rPr kumimoji="1" lang="en-US" altLang="ko-KR" sz="1200" spc="-7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 </a:t>
            </a:r>
            <a:r>
              <a:rPr kumimoji="1" lang="ko-KR" altLang="en-US" sz="1200" spc="-7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위 </a:t>
            </a:r>
            <a:r>
              <a:rPr kumimoji="1" lang="ko-KR" altLang="en-US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모형에서 학습된 결과에 대해 학습용 </a:t>
            </a:r>
            <a:r>
              <a:rPr kumimoji="1" lang="ko-KR" altLang="en-US" sz="1200" spc="-7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데이터에 대해 </a:t>
            </a:r>
            <a:endParaRPr kumimoji="1" lang="en-US" altLang="ko-KR" sz="1200" spc="-7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360000" indent="0">
              <a:lnSpc>
                <a:spcPct val="130000"/>
              </a:lnSpc>
              <a:buNone/>
            </a:pPr>
            <a:r>
              <a:rPr kumimoji="1" lang="en-US" altLang="ko-KR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kumimoji="1" lang="en-US" altLang="ko-KR" sz="1200" spc="-7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                                                             </a:t>
            </a:r>
            <a:r>
              <a:rPr kumimoji="1" lang="ko-KR" altLang="en-US" sz="1200" spc="-7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예측하라는 함수 </a:t>
            </a:r>
            <a:endParaRPr kumimoji="1" lang="en-US" altLang="ko-KR" sz="1200" spc="-7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360000" indent="0">
              <a:lnSpc>
                <a:spcPct val="130000"/>
              </a:lnSpc>
              <a:buNone/>
            </a:pPr>
            <a:endParaRPr kumimoji="1" lang="en-US" altLang="ko-KR" sz="1200" spc="-7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360000" indent="0">
              <a:lnSpc>
                <a:spcPct val="130000"/>
              </a:lnSpc>
              <a:buNone/>
            </a:pPr>
            <a:r>
              <a:rPr kumimoji="1" lang="en-US" altLang="ko-KR" sz="1200" spc="-7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pred_te</a:t>
            </a:r>
            <a:r>
              <a:rPr kumimoji="1" lang="en-US" altLang="ko-KR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&lt;-predict(nn_tr,test,type=("class"))</a:t>
            </a:r>
            <a:r>
              <a:rPr kumimoji="1" lang="ko-KR" altLang="en-US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</a:t>
            </a:r>
            <a:r>
              <a:rPr kumimoji="1" lang="ko-KR" altLang="en-US" sz="1200" spc="-7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 위 </a:t>
            </a:r>
            <a:r>
              <a:rPr kumimoji="1" lang="ko-KR" altLang="en-US" sz="1200" spc="-7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모형에서 학습된 결과에 대해 평가용 </a:t>
            </a:r>
            <a:r>
              <a:rPr kumimoji="1" lang="ko-KR" altLang="en-US" sz="1200" spc="-7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데이터에 대해</a:t>
            </a:r>
            <a:endParaRPr kumimoji="1" lang="en-US" altLang="ko-KR" sz="1200" spc="-7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360000" indent="0">
              <a:lnSpc>
                <a:spcPct val="130000"/>
              </a:lnSpc>
              <a:buNone/>
            </a:pPr>
            <a:r>
              <a:rPr kumimoji="1" lang="ko-KR" altLang="en-US" sz="1200" spc="-7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                                                               예측하라는 함수</a:t>
            </a:r>
            <a:endParaRPr kumimoji="1" lang="en-US" altLang="ko-KR" sz="1200" spc="-7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03612" y="2397771"/>
            <a:ext cx="1801797" cy="252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⑤ 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인공신경망 모형 예측</a:t>
            </a:r>
            <a:endParaRPr lang="ko-KR" altLang="en-US" sz="1100" b="1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723451" y="4060580"/>
            <a:ext cx="1156688" cy="252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⑥ 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정확도 계산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25995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87292" y="44435"/>
            <a:ext cx="7772400" cy="576293"/>
          </a:xfrm>
          <a:prstGeom prst="rect">
            <a:avLst/>
          </a:prstGeom>
          <a:noFill/>
        </p:spPr>
        <p:txBody>
          <a:bodyPr vert="horz" wrap="square" lIns="36000" tIns="72000" rIns="36000" bIns="72000" rtlCol="0" anchor="ctr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l"/>
            <a:r>
              <a:rPr lang="en-US" altLang="ko-KR" sz="2800" b="1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III. </a:t>
            </a:r>
            <a:r>
              <a:rPr lang="ko-KR" altLang="en-US" sz="2800" b="1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인공신경망 </a:t>
            </a:r>
            <a:r>
              <a:rPr lang="ko-KR" altLang="en-US" sz="2800" b="1" spc="-7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모형 구축 실습</a:t>
            </a:r>
            <a:endParaRPr lang="ko-KR" altLang="en-US" sz="2800" b="1" spc="-7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8950" y="1631950"/>
            <a:ext cx="6829201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0" h="3810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285750" indent="-285750" algn="just" latinLnBrk="0">
              <a:buSzPct val="120000"/>
              <a:buBlip>
                <a:blip r:embed="rId3"/>
              </a:buBlip>
              <a:defRPr sz="1600" b="1" spc="-70">
                <a:solidFill>
                  <a:srgbClr val="004074"/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>
                <a:latin typeface="Arial" panose="020B0604020202020204" pitchFamily="34" charset="0"/>
              </a:rPr>
              <a:t>인공신경망 모형구축을 위한 </a:t>
            </a:r>
            <a:r>
              <a:rPr lang="en-US" altLang="ko-KR" dirty="0">
                <a:latin typeface="Arial" panose="020B0604020202020204" pitchFamily="34" charset="0"/>
              </a:rPr>
              <a:t>R </a:t>
            </a:r>
            <a:r>
              <a:rPr lang="ko-KR" altLang="en-US" dirty="0">
                <a:latin typeface="Arial" panose="020B0604020202020204" pitchFamily="34" charset="0"/>
              </a:rPr>
              <a:t>코드의 구성</a:t>
            </a:r>
          </a:p>
        </p:txBody>
      </p:sp>
      <p:sp>
        <p:nvSpPr>
          <p:cNvPr id="29" name="평행 사변형 28"/>
          <p:cNvSpPr/>
          <p:nvPr/>
        </p:nvSpPr>
        <p:spPr>
          <a:xfrm>
            <a:off x="920552" y="1053364"/>
            <a:ext cx="8504436" cy="375290"/>
          </a:xfrm>
          <a:prstGeom prst="parallelogram">
            <a:avLst>
              <a:gd name="adj" fmla="val 6402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0" name="Picture 3" descr="C:\Users\Administrator\Desktop\Untitled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1052736"/>
            <a:ext cx="569251" cy="37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그룹 30"/>
          <p:cNvGrpSpPr/>
          <p:nvPr/>
        </p:nvGrpSpPr>
        <p:grpSpPr>
          <a:xfrm>
            <a:off x="535022" y="1056814"/>
            <a:ext cx="6146170" cy="369332"/>
            <a:chOff x="-334356" y="1268700"/>
            <a:chExt cx="6854489" cy="369332"/>
          </a:xfrm>
        </p:grpSpPr>
        <p:sp>
          <p:nvSpPr>
            <p:cNvPr id="32" name="TextBox 6"/>
            <p:cNvSpPr txBox="1"/>
            <p:nvPr/>
          </p:nvSpPr>
          <p:spPr>
            <a:xfrm>
              <a:off x="322981" y="1268700"/>
              <a:ext cx="6197152" cy="369332"/>
            </a:xfrm>
            <a:prstGeom prst="rect">
              <a:avLst/>
            </a:prstGeom>
          </p:spPr>
          <p:txBody>
            <a:bodyPr anchor="ctr"/>
            <a:lstStyle>
              <a:lvl1pPr>
                <a:spcBef>
                  <a:spcPct val="0"/>
                </a:spcBef>
                <a:buNone/>
                <a:defRPr sz="25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800" dirty="0">
                  <a:solidFill>
                    <a:schemeClr val="tx1"/>
                  </a:solidFill>
                </a:rPr>
                <a:t>R</a:t>
              </a:r>
              <a:r>
                <a:rPr lang="ko-KR" altLang="en-US" sz="1800" dirty="0">
                  <a:solidFill>
                    <a:schemeClr val="tx1"/>
                  </a:solidFill>
                </a:rPr>
                <a:t>을 활용한 모형구축 실습</a:t>
              </a:r>
              <a:endParaRPr lang="en-US" altLang="ko-KR" sz="18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6"/>
            <p:cNvSpPr txBox="1"/>
            <p:nvPr/>
          </p:nvSpPr>
          <p:spPr>
            <a:xfrm>
              <a:off x="-334356" y="1319952"/>
              <a:ext cx="409435" cy="258554"/>
            </a:xfrm>
            <a:prstGeom prst="rect">
              <a:avLst/>
            </a:prstGeom>
          </p:spPr>
          <p:txBody>
            <a:bodyPr anchor="ctr"/>
            <a:lstStyle>
              <a:lvl1pPr>
                <a:spcBef>
                  <a:spcPct val="0"/>
                </a:spcBef>
                <a:buNone/>
                <a:defRPr sz="25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2000" dirty="0" smtClean="0">
                  <a:latin typeface="나눔고딕" pitchFamily="50" charset="-127"/>
                  <a:ea typeface="나눔고딕" pitchFamily="50" charset="-127"/>
                </a:rPr>
                <a:t>4</a:t>
              </a:r>
              <a:endParaRPr lang="ko-KR" altLang="en-US" sz="200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791165" y="2474936"/>
            <a:ext cx="7316680" cy="376245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723451" y="2302672"/>
            <a:ext cx="1841007" cy="252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⑦ 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정확도 지표 시각화</a:t>
            </a:r>
            <a:endParaRPr lang="ko-KR" altLang="en-US" sz="11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189634" y="5805531"/>
            <a:ext cx="24342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/>
              <a:t>[</a:t>
            </a:r>
            <a:r>
              <a:rPr lang="ko-KR" altLang="en-US" sz="900" b="1" smtClean="0"/>
              <a:t>그림 </a:t>
            </a:r>
            <a:r>
              <a:rPr lang="en-US" altLang="ko-KR" sz="900" b="1" dirty="0"/>
              <a:t>7</a:t>
            </a:r>
            <a:r>
              <a:rPr lang="en-US" altLang="ko-KR" sz="900" b="1" smtClean="0"/>
              <a:t>] </a:t>
            </a:r>
            <a:r>
              <a:rPr lang="ko-KR" altLang="en-US" sz="900" b="1" dirty="0" smtClean="0"/>
              <a:t>학습용 데이터 학습 결과</a:t>
            </a:r>
            <a:endParaRPr lang="ko-KR" altLang="en-US" sz="9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676426" y="5805531"/>
            <a:ext cx="24342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/>
              <a:t>    [</a:t>
            </a:r>
            <a:r>
              <a:rPr lang="ko-KR" altLang="en-US" sz="900" b="1" smtClean="0"/>
              <a:t>그림 </a:t>
            </a:r>
            <a:r>
              <a:rPr lang="en-US" altLang="ko-KR" sz="900" b="1"/>
              <a:t>8</a:t>
            </a:r>
            <a:r>
              <a:rPr lang="en-US" altLang="ko-KR" sz="900" b="1" smtClean="0"/>
              <a:t>] </a:t>
            </a:r>
            <a:r>
              <a:rPr lang="ko-KR" altLang="en-US" sz="900" b="1" dirty="0" smtClean="0"/>
              <a:t>평가용 데이터 학습 결과</a:t>
            </a:r>
            <a:endParaRPr lang="ko-KR" altLang="en-US" sz="900" b="1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827" y="2915173"/>
            <a:ext cx="2401087" cy="283351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490" y="2876413"/>
            <a:ext cx="2364891" cy="284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26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87292" y="44435"/>
            <a:ext cx="7772400" cy="576293"/>
          </a:xfrm>
          <a:prstGeom prst="rect">
            <a:avLst/>
          </a:prstGeom>
          <a:noFill/>
        </p:spPr>
        <p:txBody>
          <a:bodyPr vert="horz" wrap="square" lIns="36000" tIns="72000" rIns="36000" bIns="72000" rtlCol="0" anchor="ctr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l"/>
            <a:r>
              <a:rPr lang="en-US" altLang="ko-KR" sz="2800" b="1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III. </a:t>
            </a:r>
            <a:r>
              <a:rPr lang="ko-KR" altLang="en-US" sz="2800" b="1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인공신경망 </a:t>
            </a:r>
            <a:r>
              <a:rPr lang="ko-KR" altLang="en-US" sz="2800" b="1" spc="-7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모형 구축 실습</a:t>
            </a:r>
            <a:endParaRPr lang="ko-KR" altLang="en-US" sz="2800" b="1" spc="-7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8950" y="1631950"/>
            <a:ext cx="6829201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0" h="3810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285750" indent="-285750" algn="just" latinLnBrk="0">
              <a:buSzPct val="120000"/>
              <a:buBlip>
                <a:blip r:embed="rId3"/>
              </a:buBlip>
              <a:defRPr sz="1600" b="1" spc="-70">
                <a:solidFill>
                  <a:srgbClr val="004074"/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>
                <a:latin typeface="Arial" panose="020B0604020202020204" pitchFamily="34" charset="0"/>
              </a:rPr>
              <a:t>인공신경망 모형구축을 위한 </a:t>
            </a:r>
            <a:r>
              <a:rPr lang="en-US" altLang="ko-KR" dirty="0">
                <a:latin typeface="Arial" panose="020B0604020202020204" pitchFamily="34" charset="0"/>
              </a:rPr>
              <a:t>R </a:t>
            </a:r>
            <a:r>
              <a:rPr lang="ko-KR" altLang="en-US" dirty="0">
                <a:latin typeface="Arial" panose="020B0604020202020204" pitchFamily="34" charset="0"/>
              </a:rPr>
              <a:t>코드의 구성</a:t>
            </a:r>
          </a:p>
        </p:txBody>
      </p:sp>
      <p:sp>
        <p:nvSpPr>
          <p:cNvPr id="29" name="평행 사변형 28"/>
          <p:cNvSpPr/>
          <p:nvPr/>
        </p:nvSpPr>
        <p:spPr>
          <a:xfrm>
            <a:off x="920552" y="1053364"/>
            <a:ext cx="8504436" cy="375290"/>
          </a:xfrm>
          <a:prstGeom prst="parallelogram">
            <a:avLst>
              <a:gd name="adj" fmla="val 6402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0" name="Picture 3" descr="C:\Users\Administrator\Desktop\Untitled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1052736"/>
            <a:ext cx="569251" cy="37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그룹 30"/>
          <p:cNvGrpSpPr/>
          <p:nvPr/>
        </p:nvGrpSpPr>
        <p:grpSpPr>
          <a:xfrm>
            <a:off x="535022" y="1056814"/>
            <a:ext cx="6146170" cy="369332"/>
            <a:chOff x="-334356" y="1268700"/>
            <a:chExt cx="6854489" cy="369332"/>
          </a:xfrm>
        </p:grpSpPr>
        <p:sp>
          <p:nvSpPr>
            <p:cNvPr id="32" name="TextBox 6"/>
            <p:cNvSpPr txBox="1"/>
            <p:nvPr/>
          </p:nvSpPr>
          <p:spPr>
            <a:xfrm>
              <a:off x="322981" y="1268700"/>
              <a:ext cx="6197152" cy="369332"/>
            </a:xfrm>
            <a:prstGeom prst="rect">
              <a:avLst/>
            </a:prstGeom>
          </p:spPr>
          <p:txBody>
            <a:bodyPr anchor="ctr"/>
            <a:lstStyle>
              <a:lvl1pPr>
                <a:spcBef>
                  <a:spcPct val="0"/>
                </a:spcBef>
                <a:buNone/>
                <a:defRPr sz="25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800" dirty="0">
                  <a:solidFill>
                    <a:schemeClr val="tx1"/>
                  </a:solidFill>
                </a:rPr>
                <a:t>R</a:t>
              </a:r>
              <a:r>
                <a:rPr lang="ko-KR" altLang="en-US" sz="1800" dirty="0">
                  <a:solidFill>
                    <a:schemeClr val="tx1"/>
                  </a:solidFill>
                </a:rPr>
                <a:t>을 활용한 모형구축 실습</a:t>
              </a:r>
              <a:endParaRPr lang="en-US" altLang="ko-KR" sz="18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6"/>
            <p:cNvSpPr txBox="1"/>
            <p:nvPr/>
          </p:nvSpPr>
          <p:spPr>
            <a:xfrm>
              <a:off x="-334356" y="1319952"/>
              <a:ext cx="409435" cy="258554"/>
            </a:xfrm>
            <a:prstGeom prst="rect">
              <a:avLst/>
            </a:prstGeom>
          </p:spPr>
          <p:txBody>
            <a:bodyPr anchor="ctr"/>
            <a:lstStyle>
              <a:lvl1pPr>
                <a:spcBef>
                  <a:spcPct val="0"/>
                </a:spcBef>
                <a:buNone/>
                <a:defRPr sz="25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2000" dirty="0" smtClean="0">
                  <a:latin typeface="나눔고딕" pitchFamily="50" charset="-127"/>
                  <a:ea typeface="나눔고딕" pitchFamily="50" charset="-127"/>
                </a:rPr>
                <a:t>4</a:t>
              </a:r>
              <a:endParaRPr lang="ko-KR" altLang="en-US" sz="200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791165" y="2305120"/>
            <a:ext cx="7316680" cy="401440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723451" y="2132856"/>
            <a:ext cx="1841007" cy="252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⑦ 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정확도 지표 시각화</a:t>
            </a:r>
            <a:endParaRPr lang="ko-KR" altLang="en-US" sz="1100" b="1" dirty="0"/>
          </a:p>
        </p:txBody>
      </p:sp>
      <p:sp>
        <p:nvSpPr>
          <p:cNvPr id="20" name="직사각형 19"/>
          <p:cNvSpPr/>
          <p:nvPr/>
        </p:nvSpPr>
        <p:spPr>
          <a:xfrm>
            <a:off x="693793" y="2467074"/>
            <a:ext cx="7360404" cy="2286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6000" indent="0">
              <a:lnSpc>
                <a:spcPct val="130000"/>
              </a:lnSpc>
              <a:buNone/>
            </a:pPr>
            <a:r>
              <a:rPr kumimoji="1" lang="en-US" altLang="ko-KR" sz="1200" spc="-7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install.packages</a:t>
            </a:r>
            <a:r>
              <a:rPr kumimoji="1" lang="en-US" altLang="ko-KR" sz="12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("</a:t>
            </a:r>
            <a:r>
              <a:rPr kumimoji="1" lang="en-US" altLang="ko-KR" sz="1200" spc="-7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NeuralNetTools</a:t>
            </a:r>
            <a:r>
              <a:rPr kumimoji="1" lang="en-US" altLang="ko-KR" sz="12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")               </a:t>
            </a:r>
            <a:r>
              <a:rPr kumimoji="1" lang="ko-KR" altLang="en-US" sz="12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인공신경망 모형의 시각화를 위한 패키지를 </a:t>
            </a:r>
            <a:r>
              <a:rPr kumimoji="1" lang="ko-KR" altLang="en-US" sz="1200" spc="-7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설치하라는 함수</a:t>
            </a:r>
            <a:endParaRPr kumimoji="1" lang="en-US" altLang="ko-KR" sz="1200" spc="-7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216000" indent="0">
              <a:lnSpc>
                <a:spcPts val="600"/>
              </a:lnSpc>
              <a:buNone/>
            </a:pPr>
            <a:endParaRPr kumimoji="1" lang="en-US" altLang="ko-KR" sz="1200" spc="-7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216000" indent="0">
              <a:lnSpc>
                <a:spcPct val="130000"/>
              </a:lnSpc>
              <a:buNone/>
            </a:pPr>
            <a:r>
              <a:rPr kumimoji="1" lang="en-US" altLang="ko-KR" sz="12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library(</a:t>
            </a:r>
            <a:r>
              <a:rPr kumimoji="1" lang="en-US" altLang="ko-KR" sz="1200" spc="-7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NeuralNetTools</a:t>
            </a:r>
            <a:r>
              <a:rPr kumimoji="1" lang="en-US" altLang="ko-KR" sz="12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)                              </a:t>
            </a:r>
            <a:r>
              <a:rPr kumimoji="1" lang="ko-KR" altLang="en-US" sz="12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라이브러리에서 설치된 시각화 패키지 내 </a:t>
            </a:r>
            <a:r>
              <a:rPr kumimoji="1" lang="ko-KR" altLang="en-US" sz="1200" spc="-7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함수를 불러오라는 함수</a:t>
            </a:r>
            <a:endParaRPr kumimoji="1" lang="en-US" altLang="ko-KR" sz="1200" spc="-7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216000" indent="0">
              <a:lnSpc>
                <a:spcPts val="600"/>
              </a:lnSpc>
              <a:buNone/>
            </a:pPr>
            <a:endParaRPr kumimoji="1" lang="en-US" altLang="ko-KR" sz="1200" spc="-7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216000" indent="0">
              <a:lnSpc>
                <a:spcPct val="130000"/>
              </a:lnSpc>
              <a:buNone/>
            </a:pPr>
            <a:r>
              <a:rPr kumimoji="1" lang="en-US" altLang="ko-KR" sz="1200" spc="-7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neuralweights</a:t>
            </a:r>
            <a:r>
              <a:rPr kumimoji="1" lang="en-US" altLang="ko-KR" sz="1200" spc="-7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kumimoji="1" lang="en-US" altLang="ko-KR" sz="1200" spc="-7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nn_tr</a:t>
            </a:r>
            <a:r>
              <a:rPr kumimoji="1" lang="en-US" altLang="ko-KR" sz="12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)                 </a:t>
            </a:r>
            <a:r>
              <a:rPr kumimoji="1" lang="en-US" altLang="ko-KR" sz="1200" spc="-7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      </a:t>
            </a:r>
            <a:r>
              <a:rPr kumimoji="1" lang="ko-KR" altLang="en-US" sz="12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훈련용 데이터로 구축된 인공신경망</a:t>
            </a:r>
            <a:r>
              <a:rPr kumimoji="1" lang="en-US" altLang="ko-KR" sz="12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kumimoji="1" lang="ko-KR" altLang="en-US" sz="12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모형에서 </a:t>
            </a:r>
            <a:r>
              <a:rPr kumimoji="1" lang="ko-KR" altLang="en-US" sz="1200" spc="-7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사용된 입력변수가</a:t>
            </a:r>
            <a:endParaRPr kumimoji="1" lang="en-US" altLang="ko-KR" sz="1200" spc="-7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216000" indent="0">
              <a:lnSpc>
                <a:spcPct val="130000"/>
              </a:lnSpc>
              <a:buNone/>
            </a:pPr>
            <a:r>
              <a:rPr kumimoji="1" lang="ko-KR" altLang="en-US" sz="1200" spc="-7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                                                  출력변수에 </a:t>
            </a:r>
            <a:r>
              <a:rPr kumimoji="1" lang="ko-KR" altLang="en-US" sz="12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미치는 가중치를 출력하라는 </a:t>
            </a:r>
            <a:r>
              <a:rPr kumimoji="1" lang="ko-KR" altLang="en-US" sz="1200" spc="-7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함수</a:t>
            </a:r>
            <a:endParaRPr lang="en-US" altLang="ko-KR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 marL="216000" indent="0">
              <a:lnSpc>
                <a:spcPct val="130000"/>
              </a:lnSpc>
              <a:buNone/>
            </a:pPr>
            <a:endParaRPr lang="en-US" altLang="ko-KR" dirty="0">
              <a:latin typeface="+mn-ea"/>
            </a:endParaRPr>
          </a:p>
          <a:p>
            <a:pPr marL="216000" indent="0">
              <a:lnSpc>
                <a:spcPct val="130000"/>
              </a:lnSpc>
              <a:buNone/>
            </a:pPr>
            <a:endParaRPr lang="en-US" altLang="ko-KR" dirty="0">
              <a:latin typeface="+mn-ea"/>
            </a:endParaRPr>
          </a:p>
          <a:p>
            <a:pPr marL="216000" indent="0">
              <a:lnSpc>
                <a:spcPct val="130000"/>
              </a:lnSpc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09" y="3835263"/>
            <a:ext cx="5259030" cy="2342010"/>
          </a:xfrm>
          <a:prstGeom prst="rect">
            <a:avLst/>
          </a:prstGeom>
          <a:ln w="0">
            <a:noFill/>
            <a:prstDash val="sysDot"/>
          </a:ln>
        </p:spPr>
      </p:pic>
    </p:spTree>
    <p:extLst>
      <p:ext uri="{BB962C8B-B14F-4D97-AF65-F5344CB8AC3E}">
        <p14:creationId xmlns:p14="http://schemas.microsoft.com/office/powerpoint/2010/main" val="324665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0" y="-9525"/>
            <a:ext cx="9915525" cy="6877565"/>
            <a:chOff x="0" y="-9525"/>
            <a:chExt cx="9915525" cy="6877565"/>
          </a:xfrm>
        </p:grpSpPr>
        <p:pic>
          <p:nvPicPr>
            <p:cNvPr id="10" name="Picture 3"/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57"/>
            <a:stretch/>
          </p:blipFill>
          <p:spPr bwMode="auto">
            <a:xfrm>
              <a:off x="6026" y="-9525"/>
              <a:ext cx="9899974" cy="2124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382265"/>
              <a:ext cx="9915525" cy="485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2" name="TextBox 23"/>
          <p:cNvSpPr txBox="1">
            <a:spLocks noChangeArrowheads="1"/>
          </p:cNvSpPr>
          <p:nvPr/>
        </p:nvSpPr>
        <p:spPr bwMode="auto">
          <a:xfrm>
            <a:off x="820054" y="2537312"/>
            <a:ext cx="5681117" cy="6771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38100"/>
              <a:contourClr>
                <a:schemeClr val="bg1"/>
              </a:contourClr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440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KoPub돋움체 Bold" pitchFamily="18" charset="-127"/>
                <a:ea typeface="KoPub돋움체 Bold" pitchFamily="18" charset="-127"/>
              </a:rPr>
              <a:t>Ⅰ. </a:t>
            </a:r>
            <a:r>
              <a:rPr lang="ko-KR" altLang="en-US" sz="440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KoPub돋움체 Bold" pitchFamily="18" charset="-127"/>
                <a:ea typeface="KoPub돋움체 Bold" pitchFamily="18" charset="-127"/>
              </a:rPr>
              <a:t>금융 비즈니스의 이해</a:t>
            </a:r>
            <a:endParaRPr lang="ko-KR" altLang="en-US" sz="44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23" name="TextBox 23"/>
          <p:cNvSpPr txBox="1">
            <a:spLocks noChangeArrowheads="1"/>
          </p:cNvSpPr>
          <p:nvPr/>
        </p:nvSpPr>
        <p:spPr bwMode="auto">
          <a:xfrm>
            <a:off x="1605322" y="3429000"/>
            <a:ext cx="5183882" cy="14576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tIns="36000" rIns="36000" bIns="36000" anchor="t">
            <a:spAutoFit/>
            <a:scene3d>
              <a:camera prst="orthographicFront"/>
              <a:lightRig rig="threePt" dir="t"/>
            </a:scene3d>
            <a:sp3d>
              <a:bevelT w="0" h="3810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algn="ctr" fontAlgn="base">
              <a:spcBef>
                <a:spcPct val="0"/>
              </a:spcBef>
              <a:spcAft>
                <a:spcPct val="0"/>
              </a:spcAft>
              <a:defRPr kumimoji="1" sz="1400" b="1" spc="-70">
                <a:solidFill>
                  <a:srgbClr val="0040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marL="182563" indent="-182563" algn="l">
              <a:lnSpc>
                <a:spcPct val="150000"/>
              </a:lnSpc>
              <a:buAutoNum type="arabicPeriod"/>
            </a:pPr>
            <a:r>
              <a:rPr kumimoji="0" lang="en-US" altLang="ko-KR" sz="2000" b="0" spc="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sz="2000" b="0" spc="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신용평가 업무의 이해</a:t>
            </a:r>
            <a:endParaRPr kumimoji="0" lang="en-US" altLang="ko-KR" sz="2000" b="0" spc="0" dirty="0" smtClean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2563" indent="-182563" algn="l">
              <a:lnSpc>
                <a:spcPct val="150000"/>
              </a:lnSpc>
              <a:buAutoNum type="arabicPeriod"/>
            </a:pPr>
            <a:r>
              <a:rPr kumimoji="0" lang="en-US" altLang="ko-KR" sz="2000" b="0" spc="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sz="2000" b="0" spc="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신용평가관련 비즈니스 시나리오</a:t>
            </a:r>
            <a:endParaRPr kumimoji="0" lang="en-US" altLang="ko-KR" sz="2000" b="0" spc="0" dirty="0" smtClean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2563" indent="-182563" algn="l">
              <a:lnSpc>
                <a:spcPct val="150000"/>
              </a:lnSpc>
              <a:buAutoNum type="arabicPeriod"/>
            </a:pPr>
            <a:endParaRPr kumimoji="0" lang="ko-KR" altLang="en-US" sz="2000" b="0" spc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93262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87292" y="44435"/>
            <a:ext cx="7772400" cy="576293"/>
          </a:xfrm>
          <a:prstGeom prst="rect">
            <a:avLst/>
          </a:prstGeom>
          <a:noFill/>
        </p:spPr>
        <p:txBody>
          <a:bodyPr vert="horz" wrap="square" lIns="36000" tIns="72000" rIns="36000" bIns="72000" rtlCol="0" anchor="ctr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l"/>
            <a:r>
              <a:rPr lang="en-US" altLang="ko-KR" sz="2800" b="1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III. </a:t>
            </a:r>
            <a:r>
              <a:rPr lang="ko-KR" altLang="en-US" sz="2800" b="1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인공신경망 </a:t>
            </a:r>
            <a:r>
              <a:rPr lang="ko-KR" altLang="en-US" sz="2800" b="1" spc="-7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모형 구축 실습</a:t>
            </a:r>
            <a:endParaRPr lang="ko-KR" altLang="en-US" sz="2800" b="1" spc="-7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8950" y="1631950"/>
            <a:ext cx="6829201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0" h="3810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285750" indent="-285750" algn="just" latinLnBrk="0">
              <a:buSzPct val="120000"/>
              <a:buBlip>
                <a:blip r:embed="rId3"/>
              </a:buBlip>
              <a:defRPr sz="1600" b="1" spc="-70">
                <a:solidFill>
                  <a:srgbClr val="004074"/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>
                <a:latin typeface="Arial" panose="020B0604020202020204" pitchFamily="34" charset="0"/>
              </a:rPr>
              <a:t>인공신경망 모형구축을 위한 </a:t>
            </a:r>
            <a:r>
              <a:rPr lang="en-US" altLang="ko-KR" dirty="0">
                <a:latin typeface="Arial" panose="020B0604020202020204" pitchFamily="34" charset="0"/>
              </a:rPr>
              <a:t>R </a:t>
            </a:r>
            <a:r>
              <a:rPr lang="ko-KR" altLang="en-US" dirty="0">
                <a:latin typeface="Arial" panose="020B0604020202020204" pitchFamily="34" charset="0"/>
              </a:rPr>
              <a:t>코드의 구성</a:t>
            </a:r>
          </a:p>
        </p:txBody>
      </p:sp>
      <p:sp>
        <p:nvSpPr>
          <p:cNvPr id="29" name="평행 사변형 28"/>
          <p:cNvSpPr/>
          <p:nvPr/>
        </p:nvSpPr>
        <p:spPr>
          <a:xfrm>
            <a:off x="920552" y="1053364"/>
            <a:ext cx="8504436" cy="375290"/>
          </a:xfrm>
          <a:prstGeom prst="parallelogram">
            <a:avLst>
              <a:gd name="adj" fmla="val 6402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0" name="Picture 3" descr="C:\Users\Administrator\Desktop\Untitled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1052736"/>
            <a:ext cx="569251" cy="37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그룹 30"/>
          <p:cNvGrpSpPr/>
          <p:nvPr/>
        </p:nvGrpSpPr>
        <p:grpSpPr>
          <a:xfrm>
            <a:off x="535022" y="1056814"/>
            <a:ext cx="6146170" cy="369332"/>
            <a:chOff x="-334356" y="1268700"/>
            <a:chExt cx="6854489" cy="369332"/>
          </a:xfrm>
        </p:grpSpPr>
        <p:sp>
          <p:nvSpPr>
            <p:cNvPr id="32" name="TextBox 6"/>
            <p:cNvSpPr txBox="1"/>
            <p:nvPr/>
          </p:nvSpPr>
          <p:spPr>
            <a:xfrm>
              <a:off x="322981" y="1268700"/>
              <a:ext cx="6197152" cy="369332"/>
            </a:xfrm>
            <a:prstGeom prst="rect">
              <a:avLst/>
            </a:prstGeom>
          </p:spPr>
          <p:txBody>
            <a:bodyPr anchor="ctr"/>
            <a:lstStyle>
              <a:lvl1pPr>
                <a:spcBef>
                  <a:spcPct val="0"/>
                </a:spcBef>
                <a:buNone/>
                <a:defRPr sz="25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1800" dirty="0">
                  <a:solidFill>
                    <a:schemeClr val="tx1"/>
                  </a:solidFill>
                </a:rPr>
                <a:t>R</a:t>
              </a:r>
              <a:r>
                <a:rPr lang="ko-KR" altLang="en-US" sz="1800" dirty="0">
                  <a:solidFill>
                    <a:schemeClr val="tx1"/>
                  </a:solidFill>
                </a:rPr>
                <a:t>을 활용한 모형구축 실습</a:t>
              </a:r>
              <a:endParaRPr lang="en-US" altLang="ko-KR" sz="18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6"/>
            <p:cNvSpPr txBox="1"/>
            <p:nvPr/>
          </p:nvSpPr>
          <p:spPr>
            <a:xfrm>
              <a:off x="-334356" y="1319952"/>
              <a:ext cx="409435" cy="258554"/>
            </a:xfrm>
            <a:prstGeom prst="rect">
              <a:avLst/>
            </a:prstGeom>
          </p:spPr>
          <p:txBody>
            <a:bodyPr anchor="ctr"/>
            <a:lstStyle>
              <a:lvl1pPr>
                <a:spcBef>
                  <a:spcPct val="0"/>
                </a:spcBef>
                <a:buNone/>
                <a:defRPr sz="25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2000" dirty="0" smtClean="0">
                  <a:latin typeface="나눔고딕" pitchFamily="50" charset="-127"/>
                  <a:ea typeface="나눔고딕" pitchFamily="50" charset="-127"/>
                </a:rPr>
                <a:t>4</a:t>
              </a:r>
              <a:endParaRPr lang="ko-KR" altLang="en-US" sz="200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791165" y="2305120"/>
            <a:ext cx="7316680" cy="401440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723451" y="2132856"/>
            <a:ext cx="1841007" cy="252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⑦ 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정확도 지표 시각화</a:t>
            </a:r>
            <a:endParaRPr lang="ko-KR" altLang="en-US" sz="1100" b="1" dirty="0"/>
          </a:p>
        </p:txBody>
      </p:sp>
      <p:sp>
        <p:nvSpPr>
          <p:cNvPr id="13" name="직사각형 12"/>
          <p:cNvSpPr/>
          <p:nvPr/>
        </p:nvSpPr>
        <p:spPr>
          <a:xfrm>
            <a:off x="693793" y="2528900"/>
            <a:ext cx="7360404" cy="2132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6000" indent="0">
              <a:lnSpc>
                <a:spcPct val="130000"/>
              </a:lnSpc>
              <a:buNone/>
            </a:pPr>
            <a:r>
              <a:rPr kumimoji="1" lang="en-US" altLang="ko-KR" sz="12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olden(</a:t>
            </a:r>
            <a:r>
              <a:rPr kumimoji="1" lang="en-US" altLang="ko-KR" sz="1200" spc="-7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nn_tr</a:t>
            </a:r>
            <a:r>
              <a:rPr kumimoji="1" lang="en-US" altLang="ko-KR" sz="12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)                             </a:t>
            </a:r>
            <a:r>
              <a:rPr kumimoji="1" lang="ko-KR" altLang="en-US" sz="12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훈련용 데이터로 구축된 인공신경망</a:t>
            </a:r>
            <a:r>
              <a:rPr kumimoji="1" lang="en-US" altLang="ko-KR" sz="12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kumimoji="1" lang="ko-KR" altLang="en-US" sz="12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모형에서 </a:t>
            </a:r>
            <a:r>
              <a:rPr kumimoji="1" lang="ko-KR" altLang="en-US" sz="1200" spc="-7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사용된 입력변수가 출력변수에</a:t>
            </a:r>
            <a:endParaRPr kumimoji="1" lang="en-US" altLang="ko-KR" sz="1200" spc="-7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216000" indent="0">
              <a:lnSpc>
                <a:spcPct val="130000"/>
              </a:lnSpc>
              <a:buNone/>
            </a:pPr>
            <a:r>
              <a:rPr kumimoji="1" lang="ko-KR" altLang="en-US" sz="1200" spc="-7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                                   미치는  </a:t>
            </a:r>
            <a:r>
              <a:rPr kumimoji="1" lang="ko-KR" altLang="en-US" sz="12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중요도를 시각화하라는 </a:t>
            </a:r>
            <a:r>
              <a:rPr kumimoji="1" lang="ko-KR" altLang="en-US" sz="1200" spc="-7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함수</a:t>
            </a:r>
            <a:endParaRPr kumimoji="1" lang="en-US" altLang="ko-KR" sz="1200" spc="-7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216000" indent="0">
              <a:lnSpc>
                <a:spcPct val="130000"/>
              </a:lnSpc>
              <a:buNone/>
            </a:pPr>
            <a:r>
              <a:rPr kumimoji="1" lang="en-US" altLang="ko-KR" sz="1200" spc="-7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plotnet</a:t>
            </a:r>
            <a:r>
              <a:rPr kumimoji="1" lang="en-US" altLang="ko-KR" sz="12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kumimoji="1" lang="en-US" altLang="ko-KR" sz="1200" spc="-7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nn_tr</a:t>
            </a:r>
            <a:r>
              <a:rPr kumimoji="1" lang="en-US" altLang="ko-KR" sz="12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)</a:t>
            </a:r>
            <a:r>
              <a:rPr kumimoji="1" lang="ko-KR" altLang="en-US" sz="12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                        훈련용 데이터로 구축된 인공신경망 모형을 </a:t>
            </a:r>
            <a:r>
              <a:rPr kumimoji="1" lang="ko-KR" altLang="en-US" sz="1200" spc="-7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시각화하라는 함수</a:t>
            </a:r>
            <a:endParaRPr kumimoji="1" lang="en-US" altLang="ko-KR" sz="1200" spc="-7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360000" indent="0">
              <a:lnSpc>
                <a:spcPct val="130000"/>
              </a:lnSpc>
              <a:buNone/>
            </a:pPr>
            <a:r>
              <a:rPr kumimoji="1" lang="ko-KR" altLang="en-US" sz="12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  </a:t>
            </a:r>
            <a:endParaRPr kumimoji="1" lang="en-US" altLang="ko-KR" sz="1200" spc="-7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216000" indent="0">
              <a:lnSpc>
                <a:spcPct val="130000"/>
              </a:lnSpc>
              <a:buNone/>
            </a:pPr>
            <a:endParaRPr lang="en-US" altLang="ko-KR" dirty="0">
              <a:latin typeface="+mn-ea"/>
            </a:endParaRPr>
          </a:p>
          <a:p>
            <a:pPr marL="216000" indent="0">
              <a:lnSpc>
                <a:spcPct val="130000"/>
              </a:lnSpc>
              <a:buNone/>
            </a:pPr>
            <a:endParaRPr lang="en-US" altLang="ko-KR" dirty="0">
              <a:latin typeface="+mn-ea"/>
            </a:endParaRPr>
          </a:p>
          <a:p>
            <a:pPr marL="216000" indent="0">
              <a:lnSpc>
                <a:spcPct val="130000"/>
              </a:lnSpc>
              <a:buNone/>
            </a:pPr>
            <a:endParaRPr lang="en-US" altLang="ko-KR" dirty="0">
              <a:latin typeface="+mn-ea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488106" y="5821690"/>
            <a:ext cx="5536613" cy="243792"/>
            <a:chOff x="856615" y="7136912"/>
            <a:chExt cx="5536613" cy="243792"/>
          </a:xfrm>
        </p:grpSpPr>
        <p:sp>
          <p:nvSpPr>
            <p:cNvPr id="17" name="TextBox 16"/>
            <p:cNvSpPr txBox="1"/>
            <p:nvPr/>
          </p:nvSpPr>
          <p:spPr>
            <a:xfrm>
              <a:off x="856615" y="7136912"/>
              <a:ext cx="232491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/>
                <a:t>[</a:t>
              </a:r>
              <a:r>
                <a:rPr lang="ko-KR" altLang="en-US" sz="900" b="1" smtClean="0"/>
                <a:t>그림 </a:t>
              </a:r>
              <a:r>
                <a:rPr lang="en-US" altLang="ko-KR" sz="900" b="1"/>
                <a:t>9</a:t>
              </a:r>
              <a:r>
                <a:rPr lang="en-US" altLang="ko-KR" sz="900" b="1" smtClean="0"/>
                <a:t>] </a:t>
              </a:r>
              <a:r>
                <a:rPr lang="ko-KR" altLang="en-US" sz="900" b="1" dirty="0" smtClean="0"/>
                <a:t>입력변수의 중요도 시각화 </a:t>
              </a:r>
              <a:endParaRPr lang="ko-KR" altLang="en-US" sz="9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68318" y="7149872"/>
              <a:ext cx="232491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 smtClean="0"/>
                <a:t>[</a:t>
              </a:r>
              <a:r>
                <a:rPr lang="ko-KR" altLang="en-US" sz="900" b="1" smtClean="0"/>
                <a:t>그림 </a:t>
              </a:r>
              <a:r>
                <a:rPr lang="en-US" altLang="ko-KR" sz="900" b="1" smtClean="0"/>
                <a:t>10] </a:t>
              </a:r>
              <a:r>
                <a:rPr lang="ko-KR" altLang="en-US" sz="900" b="1" dirty="0" smtClean="0"/>
                <a:t>구축된 인공신경망 모형 시각화 </a:t>
              </a:r>
              <a:endParaRPr lang="ko-KR" altLang="en-US" sz="900" b="1" dirty="0"/>
            </a:p>
          </p:txBody>
        </p:sp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190" y="3566949"/>
            <a:ext cx="2376741" cy="221437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995" y="3526484"/>
            <a:ext cx="2611785" cy="225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85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0" y="-9525"/>
            <a:ext cx="9915525" cy="6877565"/>
            <a:chOff x="0" y="-9525"/>
            <a:chExt cx="9915525" cy="6877565"/>
          </a:xfrm>
        </p:grpSpPr>
        <p:pic>
          <p:nvPicPr>
            <p:cNvPr id="10" name="Picture 3"/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57"/>
            <a:stretch/>
          </p:blipFill>
          <p:spPr bwMode="auto">
            <a:xfrm>
              <a:off x="6026" y="-9525"/>
              <a:ext cx="9899974" cy="2124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382265"/>
              <a:ext cx="9915525" cy="485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2" name="TextBox 23"/>
          <p:cNvSpPr txBox="1">
            <a:spLocks noChangeArrowheads="1"/>
          </p:cNvSpPr>
          <p:nvPr/>
        </p:nvSpPr>
        <p:spPr bwMode="auto">
          <a:xfrm>
            <a:off x="820054" y="2537312"/>
            <a:ext cx="6797241" cy="6771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38100"/>
              <a:contourClr>
                <a:schemeClr val="bg1"/>
              </a:contourClr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440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KoPub돋움체 Bold" pitchFamily="18" charset="-127"/>
                <a:ea typeface="KoPub돋움체 Bold" pitchFamily="18" charset="-127"/>
              </a:rPr>
              <a:t>Ⅳ. </a:t>
            </a:r>
            <a:r>
              <a:rPr lang="ko-KR" altLang="en-US" sz="440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KoPub돋움체 Bold" pitchFamily="18" charset="-127"/>
                <a:ea typeface="KoPub돋움체 Bold" pitchFamily="18" charset="-127"/>
              </a:rPr>
              <a:t>고찰</a:t>
            </a:r>
            <a:endParaRPr lang="ko-KR" altLang="en-US" sz="44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17534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평행 사변형 26"/>
          <p:cNvSpPr/>
          <p:nvPr/>
        </p:nvSpPr>
        <p:spPr>
          <a:xfrm>
            <a:off x="920552" y="1052513"/>
            <a:ext cx="8504436" cy="375290"/>
          </a:xfrm>
          <a:prstGeom prst="parallelogram">
            <a:avLst>
              <a:gd name="adj" fmla="val 6402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8" name="Picture 3" descr="C:\Users\Administrator\Desktop\Untitled-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1051885"/>
            <a:ext cx="569251" cy="37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그룹 28"/>
          <p:cNvGrpSpPr/>
          <p:nvPr/>
        </p:nvGrpSpPr>
        <p:grpSpPr>
          <a:xfrm>
            <a:off x="535022" y="1055963"/>
            <a:ext cx="7550326" cy="369332"/>
            <a:chOff x="-334356" y="1268700"/>
            <a:chExt cx="8420468" cy="369332"/>
          </a:xfrm>
        </p:grpSpPr>
        <p:sp>
          <p:nvSpPr>
            <p:cNvPr id="30" name="TextBox 6"/>
            <p:cNvSpPr txBox="1"/>
            <p:nvPr/>
          </p:nvSpPr>
          <p:spPr>
            <a:xfrm>
              <a:off x="322981" y="1268700"/>
              <a:ext cx="7763131" cy="369332"/>
            </a:xfrm>
            <a:prstGeom prst="rect">
              <a:avLst/>
            </a:prstGeom>
          </p:spPr>
          <p:txBody>
            <a:bodyPr anchor="ctr"/>
            <a:lstStyle>
              <a:lvl1pPr>
                <a:spcBef>
                  <a:spcPct val="0"/>
                </a:spcBef>
                <a:buNone/>
                <a:defRPr sz="25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8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향후 고려할 수 있는 추가 모델링 방안</a:t>
              </a:r>
            </a:p>
          </p:txBody>
        </p:sp>
        <p:sp>
          <p:nvSpPr>
            <p:cNvPr id="31" name="TextBox 6"/>
            <p:cNvSpPr txBox="1"/>
            <p:nvPr/>
          </p:nvSpPr>
          <p:spPr>
            <a:xfrm>
              <a:off x="-334356" y="1319952"/>
              <a:ext cx="409435" cy="258554"/>
            </a:xfrm>
            <a:prstGeom prst="rect">
              <a:avLst/>
            </a:prstGeom>
          </p:spPr>
          <p:txBody>
            <a:bodyPr anchor="ctr"/>
            <a:lstStyle>
              <a:lvl1pPr>
                <a:spcBef>
                  <a:spcPct val="0"/>
                </a:spcBef>
                <a:buNone/>
                <a:defRPr sz="25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2000" dirty="0">
                  <a:latin typeface="나눔고딕" pitchFamily="50" charset="-127"/>
                  <a:ea typeface="나눔고딕" pitchFamily="50" charset="-127"/>
                </a:rPr>
                <a:t>1</a:t>
              </a:r>
              <a:endParaRPr lang="ko-KR" altLang="en-US" sz="200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5" name="TextBox 25"/>
          <p:cNvSpPr txBox="1"/>
          <p:nvPr/>
        </p:nvSpPr>
        <p:spPr>
          <a:xfrm>
            <a:off x="492799" y="1968709"/>
            <a:ext cx="8906318" cy="17081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>
            <a:defPPr>
              <a:defRPr lang="ko-KR"/>
            </a:defPPr>
            <a:lvl1pPr marL="160338" indent="-160338" fontAlgn="base" latinLnBrk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defRPr kumimoji="1" sz="1400" spc="-70"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1pPr>
            <a:lvl2pPr marL="160338" lvl="1" indent="-160338" fontAlgn="base" latinLnBrk="0">
              <a:lnSpc>
                <a:spcPct val="150000"/>
              </a:lnSpc>
              <a:spcBef>
                <a:spcPct val="0"/>
              </a:spcBef>
              <a:buSzPct val="100000"/>
              <a:buFont typeface="Arial" pitchFamily="34" charset="0"/>
              <a:buChar char="•"/>
              <a:defRPr kumimoji="1" sz="1400" spc="-70"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2pPr>
          </a:lstStyle>
          <a:p>
            <a:pPr algn="just"/>
            <a:r>
              <a:rPr lang="ko-KR" altLang="en-US" dirty="0" smtClean="0"/>
              <a:t>본 예제에서는 </a:t>
            </a:r>
            <a:r>
              <a:rPr lang="en-US" altLang="ko-KR" dirty="0" err="1" smtClean="0"/>
              <a:t>nnet</a:t>
            </a:r>
            <a:r>
              <a:rPr lang="ko-KR" altLang="en-US" dirty="0" smtClean="0"/>
              <a:t>패키지를 활용해 단층 인</a:t>
            </a:r>
            <a:r>
              <a:rPr lang="ko-KR" altLang="en-US" dirty="0"/>
              <a:t>공</a:t>
            </a:r>
            <a:r>
              <a:rPr lang="ko-KR" altLang="en-US" dirty="0" smtClean="0"/>
              <a:t> 신경망의 신용평가 알고리즘을 구축했다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MXetR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darch</a:t>
            </a:r>
            <a:r>
              <a:rPr lang="en-US" altLang="ko-KR" dirty="0" smtClean="0"/>
              <a:t>, H2O </a:t>
            </a:r>
            <a:r>
              <a:rPr lang="ko-KR" altLang="en-US" dirty="0" smtClean="0"/>
              <a:t>등의 패키지를 활용해 여러 층의 </a:t>
            </a:r>
            <a:r>
              <a:rPr lang="en-US" altLang="ko-KR" dirty="0" smtClean="0"/>
              <a:t>Hidden layer</a:t>
            </a:r>
            <a:r>
              <a:rPr lang="ko-KR" altLang="en-US" dirty="0" smtClean="0"/>
              <a:t>로 구성된 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모델을 구축한다면 좀 더 유의미한 모델을 만들 수 있을 것이다</a:t>
            </a:r>
            <a:r>
              <a:rPr lang="en-US" altLang="ko-KR" dirty="0" smtClean="0"/>
              <a:t>.</a:t>
            </a:r>
          </a:p>
          <a:p>
            <a:pPr algn="just"/>
            <a:r>
              <a:rPr lang="ko-KR" altLang="en-US" dirty="0" smtClean="0"/>
              <a:t>또한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 활용된 </a:t>
            </a:r>
            <a:r>
              <a:rPr lang="ko-KR" altLang="en-US" dirty="0"/>
              <a:t>데이터는 </a:t>
            </a:r>
            <a:r>
              <a:rPr lang="en-US" altLang="ko-KR" dirty="0"/>
              <a:t>1200</a:t>
            </a:r>
            <a:r>
              <a:rPr lang="ko-KR" altLang="en-US" dirty="0" smtClean="0"/>
              <a:t>건으로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모델 학습에 활용하기에는 </a:t>
            </a:r>
            <a:r>
              <a:rPr lang="ko-KR" altLang="en-US" dirty="0"/>
              <a:t>다소 부족한 량의 데이터이다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 err="1" smtClean="0"/>
              <a:t>딥러닝의</a:t>
            </a:r>
            <a:r>
              <a:rPr lang="ko-KR" altLang="en-US" dirty="0" smtClean="0"/>
              <a:t> 도입을 위해서는 추가적인 데이터 확보가 필요할 것이다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16" name="TextBox 15"/>
          <p:cNvSpPr txBox="1"/>
          <p:nvPr/>
        </p:nvSpPr>
        <p:spPr>
          <a:xfrm>
            <a:off x="474192" y="1693229"/>
            <a:ext cx="6829201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0" h="3810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285750" indent="-285750" algn="just" latinLnBrk="0">
              <a:buSzPct val="120000"/>
              <a:buBlip>
                <a:blip r:embed="rId4"/>
              </a:buBlip>
              <a:defRPr sz="1600" b="1" spc="-70">
                <a:solidFill>
                  <a:srgbClr val="004074"/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 err="1" smtClean="0"/>
              <a:t>딥러닝</a:t>
            </a:r>
            <a:r>
              <a:rPr lang="ko-KR" altLang="en-US" dirty="0" smtClean="0"/>
              <a:t> 모델 구축</a:t>
            </a:r>
            <a:endParaRPr lang="ko-KR" altLang="en-US" dirty="0"/>
          </a:p>
        </p:txBody>
      </p:sp>
      <p:sp>
        <p:nvSpPr>
          <p:cNvPr id="17" name="TextBox 25">
            <a:extLst>
              <a:ext uri="{FF2B5EF4-FFF2-40B4-BE49-F238E27FC236}">
                <a16:creationId xmlns:a16="http://schemas.microsoft.com/office/drawing/2014/main" xmlns="" id="{CE99034A-8D6A-4766-9443-FC0969921467}"/>
              </a:ext>
            </a:extLst>
          </p:cNvPr>
          <p:cNvSpPr txBox="1"/>
          <p:nvPr/>
        </p:nvSpPr>
        <p:spPr>
          <a:xfrm>
            <a:off x="535022" y="4427174"/>
            <a:ext cx="8906318" cy="13849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>
            <a:defPPr>
              <a:defRPr lang="ko-KR"/>
            </a:defPPr>
            <a:lvl1pPr marL="160338" indent="-160338" fontAlgn="base" latinLnBrk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defRPr kumimoji="1" sz="1400" spc="-70"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1pPr>
            <a:lvl2pPr marL="160338" lvl="1" indent="-160338" fontAlgn="base" latinLnBrk="0">
              <a:lnSpc>
                <a:spcPct val="150000"/>
              </a:lnSpc>
              <a:spcBef>
                <a:spcPct val="0"/>
              </a:spcBef>
              <a:buSzPct val="100000"/>
              <a:buFont typeface="Arial" pitchFamily="34" charset="0"/>
              <a:buChar char="•"/>
              <a:defRPr kumimoji="1" sz="1400" spc="-70"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2pPr>
          </a:lstStyle>
          <a:p>
            <a:pPr algn="just"/>
            <a:r>
              <a:rPr lang="ko-KR" altLang="en-US" dirty="0" smtClean="0"/>
              <a:t>신용 평가의 경우 결과에 대한 설명이 필요한 경우가 빈번히 발생한다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실제로 기업 혹은 고객이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왜 대출이 안 되는지</a:t>
            </a:r>
            <a:r>
              <a:rPr lang="en-US" altLang="ko-KR" dirty="0" smtClean="0"/>
              <a:t>? </a:t>
            </a:r>
            <a:r>
              <a:rPr lang="ko-KR" altLang="en-US" dirty="0" smtClean="0"/>
              <a:t>왜 평가결과가 이러한지</a:t>
            </a:r>
            <a:r>
              <a:rPr lang="en-US" altLang="ko-KR" dirty="0" smtClean="0"/>
              <a:t>?’ </a:t>
            </a:r>
            <a:r>
              <a:rPr lang="ko-KR" altLang="en-US" dirty="0" smtClean="0"/>
              <a:t>문의를 할 수 있기 때문이다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현재 도입된 방법은 설명력이 떨어지는 블랙박스 기법의 인공 신경망으로 설명력이 뛰어난 </a:t>
            </a:r>
            <a:r>
              <a:rPr lang="en-US" altLang="ko-KR" dirty="0" smtClean="0"/>
              <a:t>Decision Tree</a:t>
            </a:r>
            <a:r>
              <a:rPr lang="ko-KR" altLang="en-US" dirty="0"/>
              <a:t> </a:t>
            </a:r>
            <a:r>
              <a:rPr lang="ko-KR" altLang="en-US" dirty="0" smtClean="0"/>
              <a:t>혹은 </a:t>
            </a:r>
            <a:r>
              <a:rPr lang="en-US" altLang="ko-KR" dirty="0"/>
              <a:t>Random </a:t>
            </a:r>
            <a:r>
              <a:rPr lang="en-US" altLang="ko-KR" dirty="0" smtClean="0"/>
              <a:t>Forest</a:t>
            </a:r>
            <a:r>
              <a:rPr lang="ko-KR" altLang="en-US" dirty="0"/>
              <a:t> </a:t>
            </a:r>
            <a:r>
              <a:rPr lang="ko-KR" altLang="en-US" dirty="0" smtClean="0"/>
              <a:t>모형을 인공 신경망 모형과 함께 활용하여 앙상블 모델을 구축한다면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부족한 결과에 대한 설명력이 다소 높아질 것이다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E42DF78F-FB74-4C76-9651-961CBC089B21}"/>
              </a:ext>
            </a:extLst>
          </p:cNvPr>
          <p:cNvSpPr txBox="1"/>
          <p:nvPr/>
        </p:nvSpPr>
        <p:spPr>
          <a:xfrm>
            <a:off x="500063" y="4152070"/>
            <a:ext cx="6829201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0" h="3810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285750" indent="-285750" algn="just" latinLnBrk="0">
              <a:buSzPct val="120000"/>
              <a:buBlip>
                <a:blip r:embed="rId4"/>
              </a:buBlip>
              <a:defRPr sz="1600" b="1" spc="-70">
                <a:solidFill>
                  <a:srgbClr val="004074"/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/>
              <a:t>앙상블 모델 구축 </a:t>
            </a:r>
            <a:endParaRPr lang="ko-KR" altLang="en-US" dirty="0"/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487292" y="44435"/>
            <a:ext cx="7772400" cy="576293"/>
          </a:xfrm>
          <a:prstGeom prst="rect">
            <a:avLst/>
          </a:prstGeom>
          <a:noFill/>
        </p:spPr>
        <p:txBody>
          <a:bodyPr vert="horz" wrap="square" lIns="36000" tIns="72000" rIns="36000" bIns="72000" rtlCol="0" anchor="ctr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b="1" spc="-7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IV. </a:t>
            </a:r>
            <a:r>
              <a:rPr lang="ko-KR" altLang="en-US" sz="2800" b="1" spc="-7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고찰</a:t>
            </a:r>
            <a:endParaRPr lang="ko-KR" altLang="en-US" sz="2800" b="1" spc="-7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76767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평행 사변형 26"/>
          <p:cNvSpPr/>
          <p:nvPr/>
        </p:nvSpPr>
        <p:spPr>
          <a:xfrm>
            <a:off x="920552" y="1052513"/>
            <a:ext cx="8504436" cy="375290"/>
          </a:xfrm>
          <a:prstGeom prst="parallelogram">
            <a:avLst>
              <a:gd name="adj" fmla="val 6402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8" name="Picture 3" descr="C:\Users\Administrator\Desktop\Untitled-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1051885"/>
            <a:ext cx="569251" cy="37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그룹 28"/>
          <p:cNvGrpSpPr/>
          <p:nvPr/>
        </p:nvGrpSpPr>
        <p:grpSpPr>
          <a:xfrm>
            <a:off x="535022" y="1055963"/>
            <a:ext cx="7550326" cy="369332"/>
            <a:chOff x="-334356" y="1268700"/>
            <a:chExt cx="8420468" cy="369332"/>
          </a:xfrm>
        </p:grpSpPr>
        <p:sp>
          <p:nvSpPr>
            <p:cNvPr id="30" name="TextBox 6"/>
            <p:cNvSpPr txBox="1"/>
            <p:nvPr/>
          </p:nvSpPr>
          <p:spPr>
            <a:xfrm>
              <a:off x="322981" y="1268700"/>
              <a:ext cx="7763131" cy="369332"/>
            </a:xfrm>
            <a:prstGeom prst="rect">
              <a:avLst/>
            </a:prstGeom>
          </p:spPr>
          <p:txBody>
            <a:bodyPr anchor="ctr"/>
            <a:lstStyle>
              <a:lvl1pPr>
                <a:spcBef>
                  <a:spcPct val="0"/>
                </a:spcBef>
                <a:buNone/>
                <a:defRPr sz="25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8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향후 고려할 수 있는 추가 모델링 방안</a:t>
              </a:r>
            </a:p>
          </p:txBody>
        </p:sp>
        <p:sp>
          <p:nvSpPr>
            <p:cNvPr id="31" name="TextBox 6"/>
            <p:cNvSpPr txBox="1"/>
            <p:nvPr/>
          </p:nvSpPr>
          <p:spPr>
            <a:xfrm>
              <a:off x="-334356" y="1319952"/>
              <a:ext cx="409435" cy="258554"/>
            </a:xfrm>
            <a:prstGeom prst="rect">
              <a:avLst/>
            </a:prstGeom>
          </p:spPr>
          <p:txBody>
            <a:bodyPr anchor="ctr"/>
            <a:lstStyle>
              <a:lvl1pPr>
                <a:spcBef>
                  <a:spcPct val="0"/>
                </a:spcBef>
                <a:buNone/>
                <a:defRPr sz="25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2000" dirty="0">
                  <a:latin typeface="나눔고딕" pitchFamily="50" charset="-127"/>
                  <a:ea typeface="나눔고딕" pitchFamily="50" charset="-127"/>
                </a:rPr>
                <a:t>1</a:t>
              </a:r>
              <a:endParaRPr lang="ko-KR" altLang="en-US" sz="200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3" name="TextBox 25">
            <a:extLst>
              <a:ext uri="{FF2B5EF4-FFF2-40B4-BE49-F238E27FC236}">
                <a16:creationId xmlns:a16="http://schemas.microsoft.com/office/drawing/2014/main" xmlns="" id="{CE99034A-8D6A-4766-9443-FC0969921467}"/>
              </a:ext>
            </a:extLst>
          </p:cNvPr>
          <p:cNvSpPr txBox="1"/>
          <p:nvPr/>
        </p:nvSpPr>
        <p:spPr>
          <a:xfrm>
            <a:off x="472326" y="2303918"/>
            <a:ext cx="8906318" cy="10114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>
            <a:defPPr>
              <a:defRPr lang="ko-KR"/>
            </a:defPPr>
            <a:lvl1pPr marL="160338" indent="-160338" fontAlgn="base" latinLnBrk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defRPr kumimoji="1" sz="1400" spc="-70"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1pPr>
            <a:lvl2pPr marL="160338" lvl="1" indent="-160338" fontAlgn="base" latinLnBrk="0">
              <a:lnSpc>
                <a:spcPct val="150000"/>
              </a:lnSpc>
              <a:spcBef>
                <a:spcPct val="0"/>
              </a:spcBef>
              <a:buSzPct val="100000"/>
              <a:buFont typeface="Arial" pitchFamily="34" charset="0"/>
              <a:buChar char="•"/>
              <a:defRPr kumimoji="1" sz="1400" spc="-70"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2pPr>
          </a:lstStyle>
          <a:p>
            <a:pPr algn="just"/>
            <a:r>
              <a:rPr lang="ko-KR" altLang="en-US" dirty="0" smtClean="0"/>
              <a:t>요즘 데이터 분석을 활용한 신용평가는 </a:t>
            </a:r>
            <a:r>
              <a:rPr lang="ko-KR" altLang="en-US" dirty="0">
                <a:latin typeface="+mn-ea"/>
              </a:rPr>
              <a:t>해당 기업의 재무상태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경영관리 상태와 같은</a:t>
            </a:r>
            <a:r>
              <a:rPr lang="ko-KR" altLang="en-US" dirty="0" smtClean="0"/>
              <a:t> 정형 데이터 뿐만이 아니라</a:t>
            </a:r>
            <a:r>
              <a:rPr lang="en-US" altLang="ko-KR" dirty="0" smtClean="0"/>
              <a:t>, SNS, </a:t>
            </a:r>
            <a:r>
              <a:rPr lang="ko-KR" altLang="en-US" dirty="0" smtClean="0"/>
              <a:t>뉴스 데이터와 같은 비정형 데이터도 참조되고 있는 추세이다</a:t>
            </a:r>
            <a:r>
              <a:rPr lang="en-US" altLang="ko-KR" dirty="0" smtClean="0"/>
              <a:t>. SNS, </a:t>
            </a:r>
            <a:r>
              <a:rPr lang="ko-KR" altLang="en-US" dirty="0" smtClean="0"/>
              <a:t>뉴스 데이터의 대부분을 이루고 있는 텍스트 데이터를 정형데이터로 변환하고 이를 분석에 활용한다면 더욱 가치 있는 모델을 구축할 수 있을 것이다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42DF78F-FB74-4C76-9651-961CBC089B21}"/>
              </a:ext>
            </a:extLst>
          </p:cNvPr>
          <p:cNvSpPr txBox="1"/>
          <p:nvPr/>
        </p:nvSpPr>
        <p:spPr>
          <a:xfrm>
            <a:off x="500063" y="1916832"/>
            <a:ext cx="6829201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0" h="3810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285750" indent="-285750" algn="just" latinLnBrk="0">
              <a:buSzPct val="120000"/>
              <a:buBlip>
                <a:blip r:embed="rId4"/>
              </a:buBlip>
              <a:defRPr sz="1600" b="1" spc="-70">
                <a:solidFill>
                  <a:srgbClr val="004074"/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/>
              <a:t>비정형 데이터 도입</a:t>
            </a:r>
            <a:endParaRPr lang="ko-KR" altLang="en-US" dirty="0"/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487292" y="44435"/>
            <a:ext cx="7772400" cy="576293"/>
          </a:xfrm>
          <a:prstGeom prst="rect">
            <a:avLst/>
          </a:prstGeom>
          <a:noFill/>
        </p:spPr>
        <p:txBody>
          <a:bodyPr vert="horz" wrap="square" lIns="36000" tIns="72000" rIns="36000" bIns="72000" rtlCol="0" anchor="ctr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b="1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IV</a:t>
            </a:r>
            <a:r>
              <a:rPr lang="en-US" altLang="ko-KR" sz="2800" b="1" spc="-7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2800" b="1" spc="-7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인공신경망 모형 구축 실습</a:t>
            </a:r>
            <a:endParaRPr lang="ko-KR" altLang="en-US" sz="2800" b="1" spc="-7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11725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827584" y="2797716"/>
            <a:ext cx="3759089" cy="1262568"/>
            <a:chOff x="685349" y="654970"/>
            <a:chExt cx="3759089" cy="1262568"/>
          </a:xfrm>
        </p:grpSpPr>
        <p:sp>
          <p:nvSpPr>
            <p:cNvPr id="6" name="TextBox 5"/>
            <p:cNvSpPr txBox="1"/>
            <p:nvPr userDrawn="1"/>
          </p:nvSpPr>
          <p:spPr>
            <a:xfrm>
              <a:off x="685349" y="654970"/>
              <a:ext cx="3166251" cy="938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55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돋움체 Bold" pitchFamily="18" charset="-127"/>
                  <a:ea typeface="KoPub돋움체 Bold" pitchFamily="18" charset="-127"/>
                  <a:cs typeface="Arial" panose="020B0604020202020204" pitchFamily="34" charset="0"/>
                </a:rPr>
                <a:t>감사합니다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26497" y="1548206"/>
              <a:ext cx="37179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b="0" dirty="0">
                  <a:solidFill>
                    <a:srgbClr val="939598"/>
                  </a:solidFill>
                  <a:latin typeface="KoPub돋움체 Bold" pitchFamily="18" charset="-127"/>
                  <a:ea typeface="KoPub돋움체 Bold" pitchFamily="18" charset="-127"/>
                </a:rPr>
                <a:t>THE BEST</a:t>
              </a:r>
              <a:r>
                <a:rPr lang="en-US" altLang="ko-KR" sz="1800" b="0" baseline="0" dirty="0">
                  <a:solidFill>
                    <a:srgbClr val="939598"/>
                  </a:solidFill>
                  <a:latin typeface="KoPub돋움체 Bold" pitchFamily="18" charset="-127"/>
                  <a:ea typeface="KoPub돋움체 Bold" pitchFamily="18" charset="-127"/>
                </a:rPr>
                <a:t> HR SERVICE PARTNER</a:t>
              </a:r>
              <a:endParaRPr lang="ko-KR" altLang="en-US" sz="1800" b="0" dirty="0">
                <a:solidFill>
                  <a:srgbClr val="939598"/>
                </a:solidFill>
                <a:latin typeface="KoPub돋움체 Bold" pitchFamily="18" charset="-127"/>
                <a:ea typeface="KoPub돋움체 Bold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801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83128" y="44450"/>
            <a:ext cx="7772400" cy="576263"/>
          </a:xfrm>
          <a:prstGeom prst="rect">
            <a:avLst/>
          </a:prstGeom>
          <a:noFill/>
        </p:spPr>
        <p:txBody>
          <a:bodyPr vert="horz" wrap="square" lIns="36000" tIns="72000" rIns="36000" bIns="72000" rtlCol="0" anchor="ctr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300" b="1" kern="1200" spc="-70" baseline="0" dirty="0">
                <a:solidFill>
                  <a:srgbClr val="003058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I.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금융 비즈니스의 이해 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25"/>
          <p:cNvSpPr txBox="1"/>
          <p:nvPr/>
        </p:nvSpPr>
        <p:spPr>
          <a:xfrm>
            <a:off x="565720" y="1881188"/>
            <a:ext cx="8851330" cy="387798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>
            <a:defPPr>
              <a:defRPr lang="ko-KR"/>
            </a:defPPr>
            <a:lvl1pPr marL="160338" indent="-160338" algn="just" fontAlgn="base" latinLnBrk="0">
              <a:lnSpc>
                <a:spcPct val="150000"/>
              </a:lnSpc>
              <a:spcBef>
                <a:spcPct val="0"/>
              </a:spcBef>
              <a:spcAft>
                <a:spcPts val="300"/>
              </a:spcAft>
              <a:buClrTx/>
              <a:buSzPct val="100000"/>
              <a:buFont typeface="Arial" pitchFamily="34" charset="0"/>
              <a:buChar char="•"/>
              <a:defRPr kumimoji="1" sz="1100" spc="-70"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sz="1400" dirty="0">
                <a:latin typeface="+mn-ea"/>
              </a:rPr>
              <a:t>신용평가란 </a:t>
            </a:r>
            <a:r>
              <a:rPr lang="ko-KR" altLang="en-US" sz="1400" b="1" dirty="0">
                <a:latin typeface="+mn-ea"/>
              </a:rPr>
              <a:t>자금 대출을 신청한 기업이 그 원리금을 약정한 기일에 제대로 상환할 수 있는가를 분석하여 이를 대출의사결정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또는 금리 및 한도 의사결정에 활용하는 업무</a:t>
            </a:r>
            <a:endParaRPr lang="en-US" altLang="ko-KR" sz="1400" dirty="0">
              <a:latin typeface="+mn-ea"/>
            </a:endParaRPr>
          </a:p>
          <a:p>
            <a:r>
              <a:rPr lang="ko-KR" altLang="en-US" sz="1400" dirty="0">
                <a:latin typeface="+mn-ea"/>
              </a:rPr>
              <a:t>신용평가는 향후 발생할 수 있는 </a:t>
            </a:r>
            <a:r>
              <a:rPr lang="ko-KR" altLang="en-US" sz="1400" b="1" dirty="0">
                <a:latin typeface="+mn-ea"/>
              </a:rPr>
              <a:t>연체 및 채무 불이행의 위험을 사전에 차단함으로써 금융기관의 수익성 확보에 매우 중요</a:t>
            </a:r>
            <a:endParaRPr lang="en-US" altLang="ko-KR" sz="1400" b="1" dirty="0">
              <a:latin typeface="+mn-ea"/>
            </a:endParaRPr>
          </a:p>
          <a:p>
            <a:r>
              <a:rPr lang="ko-KR" altLang="en-US" sz="1400" dirty="0">
                <a:latin typeface="+mn-ea"/>
              </a:rPr>
              <a:t>기업의 신용도를 평가하기 위해서는 경제상황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차주의 사업 특성 및 동향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해당 기업의 재무상태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경영진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경영관리 상태 등에 대한 조사 및 분석이 필요함</a:t>
            </a:r>
            <a:endParaRPr lang="en-US" altLang="ko-KR" sz="1400" dirty="0">
              <a:latin typeface="+mn-ea"/>
            </a:endParaRPr>
          </a:p>
          <a:p>
            <a:r>
              <a:rPr lang="ko-KR" altLang="en-US" sz="1400" dirty="0">
                <a:latin typeface="+mn-ea"/>
              </a:rPr>
              <a:t>기업의 재무상태 분석을 위해 기업의 재무제표와 재무구조에 영향을 미치는 각종 위험요소들에 대해 살펴보는 것이 중요</a:t>
            </a:r>
            <a:endParaRPr lang="en-US" altLang="ko-KR" sz="1400" dirty="0">
              <a:latin typeface="+mn-ea"/>
            </a:endParaRPr>
          </a:p>
          <a:p>
            <a:r>
              <a:rPr lang="ko-KR" altLang="en-US" sz="1400" dirty="0">
                <a:latin typeface="+mn-ea"/>
              </a:rPr>
              <a:t>재무제표를 통해 도출된 각종 </a:t>
            </a:r>
            <a:r>
              <a:rPr lang="ko-KR" altLang="en-US" sz="1400" dirty="0" err="1">
                <a:latin typeface="+mn-ea"/>
              </a:rPr>
              <a:t>재무비율값들은</a:t>
            </a:r>
            <a:r>
              <a:rPr lang="ko-KR" altLang="en-US" sz="1400" dirty="0">
                <a:latin typeface="+mn-ea"/>
              </a:rPr>
              <a:t> 재무분석을 위한 지표로 활용됨</a:t>
            </a:r>
            <a:endParaRPr lang="en-US" altLang="ko-KR" sz="1400" dirty="0">
              <a:latin typeface="+mn-ea"/>
            </a:endParaRPr>
          </a:p>
          <a:p>
            <a:r>
              <a:rPr lang="ko-KR" altLang="en-US" sz="1400" dirty="0">
                <a:latin typeface="+mn-ea"/>
              </a:rPr>
              <a:t>신용평가는 </a:t>
            </a:r>
            <a:r>
              <a:rPr lang="ko-KR" altLang="en-US" sz="1400" b="1" dirty="0">
                <a:latin typeface="+mn-ea"/>
              </a:rPr>
              <a:t>개별 금융기관의 수익 악화를 막아주는 기능</a:t>
            </a:r>
            <a:r>
              <a:rPr lang="ko-KR" altLang="en-US" sz="1400" dirty="0">
                <a:latin typeface="+mn-ea"/>
              </a:rPr>
              <a:t>뿐 아니라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국가 전체적으로 볼 때 </a:t>
            </a:r>
            <a:r>
              <a:rPr lang="ko-KR" altLang="en-US" sz="1400" b="1" dirty="0">
                <a:latin typeface="+mn-ea"/>
              </a:rPr>
              <a:t>자본의 효율적 배분을 가능하게 함으로써 국가경제 발전에 </a:t>
            </a:r>
            <a:r>
              <a:rPr lang="ko-KR" altLang="en-US" sz="1400" b="1" dirty="0" smtClean="0">
                <a:latin typeface="+mn-ea"/>
              </a:rPr>
              <a:t>기여</a:t>
            </a:r>
            <a:endParaRPr lang="ko-KR" altLang="en-US" sz="1400" dirty="0"/>
          </a:p>
          <a:p>
            <a:pPr algn="l">
              <a:spcAft>
                <a:spcPts val="0"/>
              </a:spcAft>
            </a:pPr>
            <a:endParaRPr lang="en-US" altLang="ko-KR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488950" y="1628584"/>
            <a:ext cx="6829201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0" h="3810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285750" indent="-285750" algn="just" latinLnBrk="0">
              <a:buSzPct val="120000"/>
              <a:buBlip>
                <a:blip r:embed="rId3"/>
              </a:buBlip>
              <a:defRPr sz="1600" b="1" spc="-70">
                <a:solidFill>
                  <a:srgbClr val="004074"/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>
                <a:latin typeface="Arial" panose="020B0604020202020204" pitchFamily="34" charset="0"/>
              </a:rPr>
              <a:t>신용평가 업무의 이해</a:t>
            </a:r>
            <a:r>
              <a:rPr lang="en-US" altLang="ko-KR" dirty="0">
                <a:latin typeface="Arial" panose="020B0604020202020204" pitchFamily="34" charset="0"/>
              </a:rPr>
              <a:t> </a:t>
            </a:r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72" name="평행 사변형 71"/>
          <p:cNvSpPr/>
          <p:nvPr/>
        </p:nvSpPr>
        <p:spPr>
          <a:xfrm>
            <a:off x="920552" y="1053364"/>
            <a:ext cx="8504436" cy="375290"/>
          </a:xfrm>
          <a:prstGeom prst="parallelogram">
            <a:avLst>
              <a:gd name="adj" fmla="val 6402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3" name="Picture 3" descr="C:\Users\Administrator\Desktop\Untitled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1052736"/>
            <a:ext cx="569251" cy="37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4" name="그룹 73"/>
          <p:cNvGrpSpPr/>
          <p:nvPr/>
        </p:nvGrpSpPr>
        <p:grpSpPr>
          <a:xfrm>
            <a:off x="535022" y="1056814"/>
            <a:ext cx="6146170" cy="369332"/>
            <a:chOff x="-334356" y="1268700"/>
            <a:chExt cx="6854489" cy="369332"/>
          </a:xfrm>
        </p:grpSpPr>
        <p:sp>
          <p:nvSpPr>
            <p:cNvPr id="75" name="TextBox 6"/>
            <p:cNvSpPr txBox="1"/>
            <p:nvPr/>
          </p:nvSpPr>
          <p:spPr>
            <a:xfrm>
              <a:off x="322981" y="1268700"/>
              <a:ext cx="6197152" cy="369332"/>
            </a:xfrm>
            <a:prstGeom prst="rect">
              <a:avLst/>
            </a:prstGeom>
          </p:spPr>
          <p:txBody>
            <a:bodyPr anchor="ctr"/>
            <a:lstStyle>
              <a:lvl1pPr>
                <a:spcBef>
                  <a:spcPct val="0"/>
                </a:spcBef>
                <a:buNone/>
                <a:defRPr sz="25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800" dirty="0">
                  <a:solidFill>
                    <a:schemeClr val="tx1"/>
                  </a:solidFill>
                </a:rPr>
                <a:t>신용평가 업무의 이해</a:t>
              </a:r>
            </a:p>
          </p:txBody>
        </p:sp>
        <p:sp>
          <p:nvSpPr>
            <p:cNvPr id="76" name="TextBox 6"/>
            <p:cNvSpPr txBox="1"/>
            <p:nvPr/>
          </p:nvSpPr>
          <p:spPr>
            <a:xfrm>
              <a:off x="-334356" y="1319952"/>
              <a:ext cx="409435" cy="258554"/>
            </a:xfrm>
            <a:prstGeom prst="rect">
              <a:avLst/>
            </a:prstGeom>
          </p:spPr>
          <p:txBody>
            <a:bodyPr anchor="ctr"/>
            <a:lstStyle>
              <a:lvl1pPr>
                <a:spcBef>
                  <a:spcPct val="0"/>
                </a:spcBef>
                <a:buNone/>
                <a:defRPr sz="25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2000" dirty="0" smtClean="0">
                  <a:latin typeface="나눔고딕" pitchFamily="50" charset="-127"/>
                  <a:ea typeface="나눔고딕" pitchFamily="50" charset="-127"/>
                </a:rPr>
                <a:t>1</a:t>
              </a:r>
              <a:endParaRPr lang="ko-KR" altLang="en-US" sz="200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62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82180" y="44450"/>
            <a:ext cx="7772400" cy="576263"/>
          </a:xfrm>
          <a:prstGeom prst="rect">
            <a:avLst/>
          </a:prstGeom>
          <a:noFill/>
        </p:spPr>
        <p:txBody>
          <a:bodyPr vert="horz" wrap="square" lIns="36000" tIns="72000" rIns="36000" bIns="72000" rtlCol="0" anchor="ctr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l"/>
            <a:r>
              <a:rPr lang="en-US" altLang="ko-KR" sz="2800" b="1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I. </a:t>
            </a:r>
            <a:r>
              <a:rPr lang="ko-KR" altLang="en-US" sz="2800" b="1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금융 비즈니스의 이해</a:t>
            </a:r>
          </a:p>
        </p:txBody>
      </p:sp>
      <p:sp>
        <p:nvSpPr>
          <p:cNvPr id="9" name="TextBox 25"/>
          <p:cNvSpPr txBox="1"/>
          <p:nvPr/>
        </p:nvSpPr>
        <p:spPr>
          <a:xfrm>
            <a:off x="560958" y="1883681"/>
            <a:ext cx="8856092" cy="46705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>
            <a:defPPr>
              <a:defRPr lang="ko-KR"/>
            </a:defPPr>
            <a:lvl1pPr marL="160338" indent="-160338" fontAlgn="base" latinLnBrk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defRPr kumimoji="1" sz="1400" spc="-70"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1pPr>
          </a:lstStyle>
          <a:p>
            <a:pPr algn="just"/>
            <a:r>
              <a:rPr lang="ko-KR" altLang="en-US" dirty="0">
                <a:latin typeface="+mn-ea"/>
              </a:rPr>
              <a:t>최근 </a:t>
            </a:r>
            <a:r>
              <a:rPr lang="ko-KR" altLang="en-US" dirty="0" err="1">
                <a:latin typeface="+mn-ea"/>
              </a:rPr>
              <a:t>빅데이터와</a:t>
            </a:r>
            <a:r>
              <a:rPr lang="ko-KR" altLang="en-US" dirty="0">
                <a:latin typeface="+mn-ea"/>
              </a:rPr>
              <a:t> 기계학습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인공지능에 대한 관심이 커지면서 여신 전문 금융기관인 </a:t>
            </a:r>
            <a:r>
              <a:rPr lang="en-US" altLang="ko-KR" dirty="0">
                <a:latin typeface="+mn-ea"/>
              </a:rPr>
              <a:t>A </a:t>
            </a:r>
            <a:r>
              <a:rPr lang="ko-KR" altLang="en-US" dirty="0">
                <a:latin typeface="+mn-ea"/>
              </a:rPr>
              <a:t>은행의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경영진은 </a:t>
            </a:r>
            <a:r>
              <a:rPr lang="ko-KR" altLang="en-US" b="1" dirty="0">
                <a:latin typeface="+mn-ea"/>
              </a:rPr>
              <a:t>인공지능 기법을 활용하여 기업의 부도를 예측하는 부도예측</a:t>
            </a:r>
            <a:r>
              <a:rPr lang="en-US" altLang="ko-KR" b="1" dirty="0">
                <a:latin typeface="+mn-ea"/>
              </a:rPr>
              <a:t>/</a:t>
            </a:r>
            <a:r>
              <a:rPr lang="ko-KR" altLang="en-US" b="1" dirty="0">
                <a:latin typeface="+mn-ea"/>
              </a:rPr>
              <a:t>신용평가 모형이 구축 가능한지를 문의</a:t>
            </a:r>
            <a:r>
              <a:rPr lang="ko-KR" altLang="en-US" dirty="0">
                <a:latin typeface="+mn-ea"/>
              </a:rPr>
              <a:t>해 왔다</a:t>
            </a:r>
            <a:r>
              <a:rPr lang="en-US" altLang="ko-KR" dirty="0">
                <a:latin typeface="+mn-ea"/>
              </a:rPr>
              <a:t>.  </a:t>
            </a:r>
          </a:p>
          <a:p>
            <a:pPr algn="just"/>
            <a:endParaRPr lang="en-US" altLang="ko-KR" sz="400" dirty="0">
              <a:latin typeface="+mn-ea"/>
            </a:endParaRPr>
          </a:p>
          <a:p>
            <a:pPr algn="just"/>
            <a:r>
              <a:rPr lang="ko-KR" altLang="en-US" dirty="0">
                <a:latin typeface="+mn-ea"/>
              </a:rPr>
              <a:t>주요 요청사항은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기업 차주의 신용도를 과학적으로 측정하는 모형을 개발하여 여신을 신청한 기업의 향후 채무이행능력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>
                <a:latin typeface="+mn-ea"/>
              </a:rPr>
              <a:t>또는 부도 가능성을 예측</a:t>
            </a:r>
            <a:r>
              <a:rPr lang="ko-KR" altLang="en-US" dirty="0">
                <a:latin typeface="+mn-ea"/>
              </a:rPr>
              <a:t>해 달라는 것이다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여기서 </a:t>
            </a:r>
            <a:r>
              <a:rPr lang="ko-KR" altLang="en-US" b="1" dirty="0">
                <a:latin typeface="+mn-ea"/>
              </a:rPr>
              <a:t>도출된 결과는 여신 </a:t>
            </a:r>
            <a:r>
              <a:rPr lang="ko-KR" altLang="en-US" b="1" dirty="0" err="1">
                <a:latin typeface="+mn-ea"/>
              </a:rPr>
              <a:t>심사역들의</a:t>
            </a:r>
            <a:r>
              <a:rPr lang="ko-KR" altLang="en-US" b="1" dirty="0">
                <a:latin typeface="+mn-ea"/>
              </a:rPr>
              <a:t> 대출 의사결정 및 금리산정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>
                <a:latin typeface="+mn-ea"/>
              </a:rPr>
              <a:t>여신 한도의 도출 등에 활용할 예정</a:t>
            </a:r>
            <a:r>
              <a:rPr lang="ko-KR" altLang="en-US" dirty="0">
                <a:latin typeface="+mn-ea"/>
              </a:rPr>
              <a:t>이라고 한다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모형의 정합성이 확인되면 </a:t>
            </a:r>
            <a:r>
              <a:rPr lang="ko-KR" altLang="en-US" dirty="0" err="1">
                <a:latin typeface="+mn-ea"/>
              </a:rPr>
              <a:t>리스크가</a:t>
            </a:r>
            <a:r>
              <a:rPr lang="ko-KR" altLang="en-US" dirty="0">
                <a:latin typeface="+mn-ea"/>
              </a:rPr>
              <a:t> 적은 소액대출의 경우 자동심사에 의한 대출도 고려하고 있다고 덧붙였다</a:t>
            </a:r>
            <a:r>
              <a:rPr lang="en-US" altLang="ko-KR" dirty="0">
                <a:latin typeface="+mn-ea"/>
              </a:rPr>
              <a:t>.  </a:t>
            </a:r>
          </a:p>
          <a:p>
            <a:pPr algn="just"/>
            <a:endParaRPr lang="en-US" altLang="ko-KR" sz="400" dirty="0">
              <a:latin typeface="+mn-ea"/>
            </a:endParaRPr>
          </a:p>
          <a:p>
            <a:pPr algn="just"/>
            <a:r>
              <a:rPr lang="ko-KR" altLang="en-US" dirty="0">
                <a:latin typeface="+mn-ea"/>
              </a:rPr>
              <a:t>과거에는 기업의 신용평가를 전담하는 여신 </a:t>
            </a:r>
            <a:r>
              <a:rPr lang="ko-KR" altLang="en-US" dirty="0" err="1">
                <a:latin typeface="+mn-ea"/>
              </a:rPr>
              <a:t>전문심사역이</a:t>
            </a:r>
            <a:r>
              <a:rPr lang="ko-KR" altLang="en-US" dirty="0">
                <a:latin typeface="+mn-ea"/>
              </a:rPr>
              <a:t> 주로 관련 자료와 자신의 </a:t>
            </a:r>
            <a:r>
              <a:rPr lang="ko-KR" altLang="en-US" dirty="0" err="1">
                <a:latin typeface="+mn-ea"/>
              </a:rPr>
              <a:t>경험률을</a:t>
            </a:r>
            <a:r>
              <a:rPr lang="ko-KR" altLang="en-US" dirty="0">
                <a:latin typeface="+mn-ea"/>
              </a:rPr>
              <a:t> 위주로 신용도를 평가해 왔다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그러나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평가자의 경력이나 전문성에 따라 평가 정확성에 편차가 있을 수 있고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소액 대출의 경우 평가비용이 이자수익 대비 과다하다는 문제도 있어 </a:t>
            </a:r>
            <a:r>
              <a:rPr lang="ko-KR" altLang="en-US" b="1" dirty="0">
                <a:latin typeface="+mn-ea"/>
              </a:rPr>
              <a:t>과학적이고 자동화된 평가모형을 기반으로 여신 </a:t>
            </a:r>
            <a:r>
              <a:rPr lang="ko-KR" altLang="en-US" b="1" dirty="0" err="1">
                <a:latin typeface="+mn-ea"/>
              </a:rPr>
              <a:t>전문심사역을</a:t>
            </a:r>
            <a:r>
              <a:rPr lang="ko-KR" altLang="en-US" b="1" dirty="0">
                <a:latin typeface="+mn-ea"/>
              </a:rPr>
              <a:t> 지원함으로써 평가의 정확성 및 효율성을 제고</a:t>
            </a:r>
            <a:r>
              <a:rPr lang="ko-KR" altLang="en-US" dirty="0">
                <a:latin typeface="+mn-ea"/>
              </a:rPr>
              <a:t>하고자 하는 것이 과업 수행의 목표라고 한다</a:t>
            </a:r>
            <a:r>
              <a:rPr lang="en-US" altLang="ko-KR" dirty="0">
                <a:latin typeface="+mn-ea"/>
              </a:rPr>
              <a:t>. </a:t>
            </a:r>
          </a:p>
          <a:p>
            <a:pPr algn="just"/>
            <a:endParaRPr lang="en-US" altLang="ko-KR" sz="400" dirty="0">
              <a:latin typeface="+mn-ea"/>
            </a:endParaRPr>
          </a:p>
          <a:p>
            <a:pPr algn="just"/>
            <a:r>
              <a:rPr lang="ko-KR" altLang="en-US" dirty="0">
                <a:latin typeface="+mn-ea"/>
              </a:rPr>
              <a:t>개발자는 과거 수년간 축적된 기업의 재무제표가 다수 존재함을 떠올리고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b="1" dirty="0">
                <a:latin typeface="+mn-ea"/>
              </a:rPr>
              <a:t>과거 부도가 발생한 기업의 재무제표 및 재무비율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>
                <a:latin typeface="+mn-ea"/>
              </a:rPr>
              <a:t>그리고 건전한 기업의 재무제표 및 재무비율을 활용하여 </a:t>
            </a:r>
            <a:r>
              <a:rPr lang="ko-KR" altLang="en-US" b="1" dirty="0" err="1">
                <a:latin typeface="+mn-ea"/>
              </a:rPr>
              <a:t>빅데이터</a:t>
            </a:r>
            <a:r>
              <a:rPr lang="ko-KR" altLang="en-US" b="1" dirty="0">
                <a:latin typeface="+mn-ea"/>
              </a:rPr>
              <a:t> 분석</a:t>
            </a:r>
            <a:r>
              <a:rPr lang="en-US" altLang="ko-KR" b="1" dirty="0">
                <a:latin typeface="+mn-ea"/>
              </a:rPr>
              <a:t>/</a:t>
            </a:r>
            <a:r>
              <a:rPr lang="ko-KR" altLang="en-US" b="1" dirty="0">
                <a:latin typeface="+mn-ea"/>
              </a:rPr>
              <a:t>기계학습 기법을 적용함으로써 부도가 발생하는 패턴을 찾아내고 이를 통해 기업의 신용도를 측정하는 모형을 구축하는 계획을 수립</a:t>
            </a:r>
            <a:r>
              <a:rPr lang="ko-KR" altLang="en-US" dirty="0">
                <a:latin typeface="+mn-ea"/>
              </a:rPr>
              <a:t>하였다</a:t>
            </a:r>
            <a:r>
              <a:rPr lang="en-US" altLang="ko-KR" dirty="0">
                <a:latin typeface="+mn-ea"/>
              </a:rPr>
              <a:t>.</a:t>
            </a:r>
            <a:r>
              <a:rPr lang="ko-KR" altLang="en-US" dirty="0">
                <a:latin typeface="+mn-ea"/>
              </a:rPr>
              <a:t>    </a:t>
            </a:r>
            <a:endParaRPr lang="en-US" altLang="ko-KR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8950" y="1634967"/>
            <a:ext cx="6829201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0" h="3810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285750" indent="-285750" algn="just" latinLnBrk="0">
              <a:buSzPct val="120000"/>
              <a:buBlip>
                <a:blip r:embed="rId3"/>
              </a:buBlip>
              <a:defRPr sz="1600" b="1" spc="-70">
                <a:solidFill>
                  <a:srgbClr val="004074"/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>
                <a:latin typeface="Arial" panose="020B0604020202020204" pitchFamily="34" charset="0"/>
              </a:rPr>
              <a:t>모형 구축 시나리오 </a:t>
            </a:r>
            <a:r>
              <a:rPr lang="en-US" altLang="ko-KR" dirty="0">
                <a:latin typeface="Arial" panose="020B0604020202020204" pitchFamily="34" charset="0"/>
              </a:rPr>
              <a:t>– </a:t>
            </a:r>
            <a:r>
              <a:rPr lang="ko-KR" altLang="en-US" dirty="0">
                <a:latin typeface="Arial" panose="020B0604020202020204" pitchFamily="34" charset="0"/>
              </a:rPr>
              <a:t>모형 개발자 관점</a:t>
            </a:r>
          </a:p>
        </p:txBody>
      </p:sp>
      <p:sp>
        <p:nvSpPr>
          <p:cNvPr id="22" name="평행 사변형 21"/>
          <p:cNvSpPr/>
          <p:nvPr/>
        </p:nvSpPr>
        <p:spPr>
          <a:xfrm>
            <a:off x="920552" y="1053364"/>
            <a:ext cx="8504436" cy="375290"/>
          </a:xfrm>
          <a:prstGeom prst="parallelogram">
            <a:avLst>
              <a:gd name="adj" fmla="val 6402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3" name="Picture 3" descr="C:\Users\Administrator\Desktop\Untitled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1052736"/>
            <a:ext cx="569251" cy="37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그룹 23"/>
          <p:cNvGrpSpPr/>
          <p:nvPr/>
        </p:nvGrpSpPr>
        <p:grpSpPr>
          <a:xfrm>
            <a:off x="535022" y="1056814"/>
            <a:ext cx="6146170" cy="369332"/>
            <a:chOff x="-334356" y="1268700"/>
            <a:chExt cx="6854489" cy="369332"/>
          </a:xfrm>
        </p:grpSpPr>
        <p:sp>
          <p:nvSpPr>
            <p:cNvPr id="25" name="TextBox 6"/>
            <p:cNvSpPr txBox="1"/>
            <p:nvPr/>
          </p:nvSpPr>
          <p:spPr>
            <a:xfrm>
              <a:off x="322981" y="1268700"/>
              <a:ext cx="6197152" cy="369332"/>
            </a:xfrm>
            <a:prstGeom prst="rect">
              <a:avLst/>
            </a:prstGeom>
          </p:spPr>
          <p:txBody>
            <a:bodyPr anchor="ctr"/>
            <a:lstStyle>
              <a:lvl1pPr>
                <a:spcBef>
                  <a:spcPct val="0"/>
                </a:spcBef>
                <a:buNone/>
                <a:defRPr sz="25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800" dirty="0">
                  <a:solidFill>
                    <a:schemeClr val="tx1"/>
                  </a:solidFill>
                </a:rPr>
                <a:t>신용평가 관련 비즈니스 시나리오</a:t>
              </a:r>
            </a:p>
          </p:txBody>
        </p:sp>
        <p:sp>
          <p:nvSpPr>
            <p:cNvPr id="26" name="TextBox 6"/>
            <p:cNvSpPr txBox="1"/>
            <p:nvPr/>
          </p:nvSpPr>
          <p:spPr>
            <a:xfrm>
              <a:off x="-334356" y="1319952"/>
              <a:ext cx="409435" cy="258554"/>
            </a:xfrm>
            <a:prstGeom prst="rect">
              <a:avLst/>
            </a:prstGeom>
          </p:spPr>
          <p:txBody>
            <a:bodyPr anchor="ctr"/>
            <a:lstStyle>
              <a:lvl1pPr>
                <a:spcBef>
                  <a:spcPct val="0"/>
                </a:spcBef>
                <a:buNone/>
                <a:defRPr sz="25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2000" dirty="0" smtClean="0">
                  <a:latin typeface="나눔고딕" pitchFamily="50" charset="-127"/>
                  <a:ea typeface="나눔고딕" pitchFamily="50" charset="-127"/>
                </a:rPr>
                <a:t>2</a:t>
              </a:r>
              <a:endParaRPr lang="ko-KR" altLang="en-US" sz="200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303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84375" y="44450"/>
            <a:ext cx="7772400" cy="576263"/>
          </a:xfrm>
          <a:prstGeom prst="rect">
            <a:avLst/>
          </a:prstGeom>
          <a:noFill/>
        </p:spPr>
        <p:txBody>
          <a:bodyPr vert="horz" wrap="square" lIns="36000" tIns="72000" rIns="36000" bIns="72000" rtlCol="0" anchor="ctr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l"/>
            <a:r>
              <a:rPr lang="en-US" altLang="ko-KR" sz="2800" b="1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I. </a:t>
            </a:r>
            <a:r>
              <a:rPr lang="ko-KR" altLang="en-US" sz="2800" b="1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금융 비즈니스의 이해</a:t>
            </a:r>
          </a:p>
        </p:txBody>
      </p:sp>
      <p:sp>
        <p:nvSpPr>
          <p:cNvPr id="9" name="TextBox 25"/>
          <p:cNvSpPr txBox="1"/>
          <p:nvPr/>
        </p:nvSpPr>
        <p:spPr>
          <a:xfrm>
            <a:off x="562210" y="1878348"/>
            <a:ext cx="8854840" cy="36548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>
            <a:defPPr>
              <a:defRPr lang="ko-KR"/>
            </a:defPPr>
            <a:lvl1pPr marL="160338" indent="-160338" fontAlgn="base" latinLnBrk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defRPr kumimoji="1" sz="1400" spc="-70"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1pPr>
          </a:lstStyle>
          <a:p>
            <a:pPr algn="just"/>
            <a:r>
              <a:rPr lang="ko-KR" altLang="en-US" dirty="0">
                <a:latin typeface="+mn-ea"/>
              </a:rPr>
              <a:t>여신 신청기업의 </a:t>
            </a:r>
            <a:r>
              <a:rPr lang="ko-KR" altLang="en-US" b="1" dirty="0">
                <a:latin typeface="+mn-ea"/>
              </a:rPr>
              <a:t>기업의 부실가능성을 예측하여 등급화하고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>
                <a:latin typeface="+mn-ea"/>
              </a:rPr>
              <a:t>이를 통해 대출여부 및 조건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>
                <a:latin typeface="+mn-ea"/>
              </a:rPr>
              <a:t>금리 등을 결정하는 일은 고도의 전문성을 요구하는 일</a:t>
            </a:r>
            <a:r>
              <a:rPr lang="ko-KR" altLang="en-US" dirty="0">
                <a:latin typeface="+mn-ea"/>
              </a:rPr>
              <a:t>이다</a:t>
            </a:r>
            <a:r>
              <a:rPr lang="en-US" altLang="ko-KR" dirty="0">
                <a:latin typeface="+mn-ea"/>
              </a:rPr>
              <a:t>. </a:t>
            </a:r>
          </a:p>
          <a:p>
            <a:pPr algn="just"/>
            <a:endParaRPr lang="en-US" altLang="ko-KR" sz="400" dirty="0">
              <a:latin typeface="+mn-ea"/>
            </a:endParaRPr>
          </a:p>
          <a:p>
            <a:pPr algn="just"/>
            <a:r>
              <a:rPr lang="ko-KR" altLang="en-US" dirty="0">
                <a:latin typeface="+mn-ea"/>
              </a:rPr>
              <a:t>이러한 심사를 수행함에 있어 </a:t>
            </a:r>
            <a:r>
              <a:rPr lang="ko-KR" altLang="en-US" b="1" dirty="0">
                <a:latin typeface="+mn-ea"/>
              </a:rPr>
              <a:t>신용평가 모형에서 제공되고 있는 재무위험등급과 등급별 예상 부도율 정보는 심사자의 의사결정의 질을 높이고 심사시간을 단축시켜준다는 점에서 크게 기여</a:t>
            </a:r>
            <a:r>
              <a:rPr lang="ko-KR" altLang="en-US" dirty="0">
                <a:latin typeface="+mn-ea"/>
              </a:rPr>
              <a:t>한다</a:t>
            </a:r>
            <a:r>
              <a:rPr lang="en-US" altLang="ko-KR" dirty="0">
                <a:latin typeface="+mn-ea"/>
              </a:rPr>
              <a:t>. </a:t>
            </a:r>
          </a:p>
          <a:p>
            <a:pPr marL="0" indent="0" algn="just">
              <a:buNone/>
            </a:pPr>
            <a:r>
              <a:rPr lang="ko-KR" altLang="en-US" sz="400" dirty="0">
                <a:latin typeface="+mn-ea"/>
              </a:rPr>
              <a:t>  </a:t>
            </a:r>
            <a:endParaRPr lang="en-US" altLang="ko-KR" sz="400" dirty="0">
              <a:latin typeface="+mn-ea"/>
            </a:endParaRPr>
          </a:p>
          <a:p>
            <a:pPr algn="just"/>
            <a:r>
              <a:rPr lang="ko-KR" altLang="en-US" dirty="0" err="1">
                <a:latin typeface="+mn-ea"/>
              </a:rPr>
              <a:t>심사역이</a:t>
            </a:r>
            <a:r>
              <a:rPr lang="ko-KR" altLang="en-US" dirty="0">
                <a:latin typeface="+mn-ea"/>
              </a:rPr>
              <a:t> 여신 신청기업의 정보를 정보시스템에 입력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또는 </a:t>
            </a:r>
            <a:r>
              <a:rPr lang="ko-KR" altLang="en-US" dirty="0" err="1">
                <a:latin typeface="+mn-ea"/>
              </a:rPr>
              <a:t>업로드하게</a:t>
            </a:r>
            <a:r>
              <a:rPr lang="ko-KR" altLang="en-US" dirty="0">
                <a:latin typeface="+mn-ea"/>
              </a:rPr>
              <a:t> 되면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b="1" dirty="0">
                <a:latin typeface="+mn-ea"/>
              </a:rPr>
              <a:t>신용평가시스템은 기 구축된 모형에 의거 재무 신용등급 및 부도확률을 자동으로 계산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>
                <a:latin typeface="+mn-ea"/>
              </a:rPr>
              <a:t>제공</a:t>
            </a:r>
            <a:r>
              <a:rPr lang="ko-KR" altLang="en-US" dirty="0">
                <a:latin typeface="+mn-ea"/>
              </a:rPr>
              <a:t>한다</a:t>
            </a:r>
            <a:r>
              <a:rPr lang="en-US" altLang="ko-KR" dirty="0">
                <a:latin typeface="+mn-ea"/>
              </a:rPr>
              <a:t>. </a:t>
            </a:r>
          </a:p>
          <a:p>
            <a:pPr algn="just"/>
            <a:endParaRPr lang="en-US" altLang="ko-KR" sz="400" dirty="0">
              <a:latin typeface="+mn-ea"/>
            </a:endParaRPr>
          </a:p>
          <a:p>
            <a:pPr algn="just"/>
            <a:r>
              <a:rPr lang="ko-KR" altLang="en-US" dirty="0" err="1">
                <a:latin typeface="+mn-ea"/>
              </a:rPr>
              <a:t>심사역은</a:t>
            </a:r>
            <a:r>
              <a:rPr lang="ko-KR" altLang="en-US" dirty="0">
                <a:latin typeface="+mn-ea"/>
              </a:rPr>
              <a:t> 제공된 재무위험 정보에 더하여 </a:t>
            </a:r>
            <a:r>
              <a:rPr lang="ko-KR" altLang="en-US" b="1" dirty="0">
                <a:latin typeface="+mn-ea"/>
              </a:rPr>
              <a:t>경제 및 해당 산업상황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>
                <a:latin typeface="+mn-ea"/>
              </a:rPr>
              <a:t>경영진 및 기타 고려요소 등을 포함하여 최종 신용등급을 도출</a:t>
            </a:r>
            <a:r>
              <a:rPr lang="ko-KR" altLang="en-US" dirty="0">
                <a:latin typeface="+mn-ea"/>
              </a:rPr>
              <a:t>하고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이를 활용 대출 관련 의사결정을 수행하게 된다</a:t>
            </a:r>
            <a:r>
              <a:rPr lang="en-US" altLang="ko-KR" dirty="0">
                <a:latin typeface="+mn-ea"/>
              </a:rPr>
              <a:t>. </a:t>
            </a:r>
          </a:p>
          <a:p>
            <a:pPr algn="just"/>
            <a:endParaRPr lang="en-US" altLang="ko-KR" sz="400" dirty="0">
              <a:latin typeface="+mn-ea"/>
            </a:endParaRPr>
          </a:p>
          <a:p>
            <a:pPr algn="just"/>
            <a:r>
              <a:rPr lang="ko-KR" altLang="en-US" dirty="0">
                <a:latin typeface="+mn-ea"/>
              </a:rPr>
              <a:t>기관에 따라서는 심사대상이 소액대출 중심의 개인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또는 중소기업이거나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신용도가 매우 높아 부도 가능성이 현저히 낮을 경우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b="1" dirty="0">
                <a:latin typeface="+mn-ea"/>
              </a:rPr>
              <a:t>자동으로 산출된 등급에 기반하여 </a:t>
            </a:r>
            <a:r>
              <a:rPr lang="ko-KR" altLang="en-US" b="1" dirty="0" err="1">
                <a:latin typeface="+mn-ea"/>
              </a:rPr>
              <a:t>심사역에</a:t>
            </a:r>
            <a:r>
              <a:rPr lang="ko-KR" altLang="en-US" b="1" dirty="0">
                <a:latin typeface="+mn-ea"/>
              </a:rPr>
              <a:t> 의한 추가심사 없이 대출 및 금리의사결정이 이루어지기도 한다</a:t>
            </a:r>
            <a:r>
              <a:rPr lang="en-US" altLang="ko-KR" b="1" dirty="0">
                <a:latin typeface="+mn-ea"/>
              </a:rPr>
              <a:t>.</a:t>
            </a:r>
            <a:r>
              <a:rPr lang="ko-KR" altLang="en-US" b="1" dirty="0">
                <a:latin typeface="+mn-ea"/>
              </a:rPr>
              <a:t>    </a:t>
            </a:r>
            <a:endParaRPr lang="en-US" altLang="ko-KR" b="1" dirty="0"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8950" y="1634967"/>
            <a:ext cx="6829201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0" h="3810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285750" indent="-285750" algn="just" latinLnBrk="0">
              <a:buSzPct val="120000"/>
              <a:buBlip>
                <a:blip r:embed="rId3"/>
              </a:buBlip>
              <a:defRPr sz="1600" b="1" spc="-70">
                <a:solidFill>
                  <a:srgbClr val="004074"/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>
                <a:latin typeface="Arial" panose="020B0604020202020204" pitchFamily="34" charset="0"/>
              </a:rPr>
              <a:t>모형 활용 시나리오 </a:t>
            </a:r>
            <a:r>
              <a:rPr lang="en-US" altLang="ko-KR" dirty="0">
                <a:latin typeface="Arial" panose="020B0604020202020204" pitchFamily="34" charset="0"/>
              </a:rPr>
              <a:t>– </a:t>
            </a:r>
            <a:r>
              <a:rPr lang="ko-KR" altLang="en-US" dirty="0">
                <a:latin typeface="Arial" panose="020B0604020202020204" pitchFamily="34" charset="0"/>
              </a:rPr>
              <a:t>여신 </a:t>
            </a:r>
            <a:r>
              <a:rPr lang="ko-KR" altLang="en-US" dirty="0" err="1">
                <a:latin typeface="Arial" panose="020B0604020202020204" pitchFamily="34" charset="0"/>
              </a:rPr>
              <a:t>심사역</a:t>
            </a:r>
            <a:r>
              <a:rPr lang="ko-KR" altLang="en-US" dirty="0">
                <a:latin typeface="Arial" panose="020B0604020202020204" pitchFamily="34" charset="0"/>
              </a:rPr>
              <a:t> 관점</a:t>
            </a:r>
          </a:p>
        </p:txBody>
      </p:sp>
      <p:sp>
        <p:nvSpPr>
          <p:cNvPr id="23" name="평행 사변형 22"/>
          <p:cNvSpPr/>
          <p:nvPr/>
        </p:nvSpPr>
        <p:spPr>
          <a:xfrm>
            <a:off x="920552" y="1053364"/>
            <a:ext cx="8504436" cy="375290"/>
          </a:xfrm>
          <a:prstGeom prst="parallelogram">
            <a:avLst>
              <a:gd name="adj" fmla="val 6402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4" name="Picture 3" descr="C:\Users\Administrator\Desktop\Untitled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1052736"/>
            <a:ext cx="569251" cy="37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그룹 24"/>
          <p:cNvGrpSpPr/>
          <p:nvPr/>
        </p:nvGrpSpPr>
        <p:grpSpPr>
          <a:xfrm>
            <a:off x="535022" y="1056814"/>
            <a:ext cx="6146170" cy="369332"/>
            <a:chOff x="-334356" y="1268700"/>
            <a:chExt cx="6854489" cy="369332"/>
          </a:xfrm>
        </p:grpSpPr>
        <p:sp>
          <p:nvSpPr>
            <p:cNvPr id="26" name="TextBox 6"/>
            <p:cNvSpPr txBox="1"/>
            <p:nvPr/>
          </p:nvSpPr>
          <p:spPr>
            <a:xfrm>
              <a:off x="322981" y="1268700"/>
              <a:ext cx="6197152" cy="369332"/>
            </a:xfrm>
            <a:prstGeom prst="rect">
              <a:avLst/>
            </a:prstGeom>
          </p:spPr>
          <p:txBody>
            <a:bodyPr anchor="ctr"/>
            <a:lstStyle>
              <a:lvl1pPr>
                <a:spcBef>
                  <a:spcPct val="0"/>
                </a:spcBef>
                <a:buNone/>
                <a:defRPr sz="25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800" dirty="0">
                  <a:solidFill>
                    <a:schemeClr val="tx1"/>
                  </a:solidFill>
                </a:rPr>
                <a:t>신용평가 관련 비즈니스 시나리오</a:t>
              </a:r>
            </a:p>
          </p:txBody>
        </p:sp>
        <p:sp>
          <p:nvSpPr>
            <p:cNvPr id="27" name="TextBox 6"/>
            <p:cNvSpPr txBox="1"/>
            <p:nvPr/>
          </p:nvSpPr>
          <p:spPr>
            <a:xfrm>
              <a:off x="-334356" y="1319952"/>
              <a:ext cx="409435" cy="258554"/>
            </a:xfrm>
            <a:prstGeom prst="rect">
              <a:avLst/>
            </a:prstGeom>
          </p:spPr>
          <p:txBody>
            <a:bodyPr anchor="ctr"/>
            <a:lstStyle>
              <a:lvl1pPr>
                <a:spcBef>
                  <a:spcPct val="0"/>
                </a:spcBef>
                <a:buNone/>
                <a:defRPr sz="25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2000" dirty="0" smtClean="0">
                  <a:latin typeface="나눔고딕" pitchFamily="50" charset="-127"/>
                  <a:ea typeface="나눔고딕" pitchFamily="50" charset="-127"/>
                </a:rPr>
                <a:t>2</a:t>
              </a:r>
              <a:endParaRPr lang="ko-KR" altLang="en-US" sz="200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346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0" y="-9525"/>
            <a:ext cx="9915525" cy="6877565"/>
            <a:chOff x="0" y="-9525"/>
            <a:chExt cx="9915525" cy="6877565"/>
          </a:xfrm>
        </p:grpSpPr>
        <p:pic>
          <p:nvPicPr>
            <p:cNvPr id="10" name="Picture 3"/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57"/>
            <a:stretch/>
          </p:blipFill>
          <p:spPr bwMode="auto">
            <a:xfrm>
              <a:off x="6026" y="-9525"/>
              <a:ext cx="9899974" cy="2124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382265"/>
              <a:ext cx="9915525" cy="485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2" name="TextBox 23"/>
          <p:cNvSpPr txBox="1">
            <a:spLocks noChangeArrowheads="1"/>
          </p:cNvSpPr>
          <p:nvPr/>
        </p:nvSpPr>
        <p:spPr bwMode="auto">
          <a:xfrm>
            <a:off x="820054" y="2537312"/>
            <a:ext cx="6797241" cy="6771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38100"/>
              <a:contourClr>
                <a:schemeClr val="bg1"/>
              </a:contourClr>
            </a:sp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440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KoPub돋움체 Bold" pitchFamily="18" charset="-127"/>
                <a:ea typeface="KoPub돋움체 Bold" pitchFamily="18" charset="-127"/>
              </a:rPr>
              <a:t>Ⅱ. </a:t>
            </a:r>
            <a:r>
              <a:rPr lang="ko-KR" altLang="en-US" sz="440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KoPub돋움체 Bold" pitchFamily="18" charset="-127"/>
                <a:ea typeface="KoPub돋움체 Bold" pitchFamily="18" charset="-127"/>
              </a:rPr>
              <a:t>인공신경망 기법의 이해</a:t>
            </a:r>
            <a:endParaRPr lang="ko-KR" altLang="en-US" sz="44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23" name="TextBox 23"/>
          <p:cNvSpPr txBox="1">
            <a:spLocks noChangeArrowheads="1"/>
          </p:cNvSpPr>
          <p:nvPr/>
        </p:nvSpPr>
        <p:spPr bwMode="auto">
          <a:xfrm>
            <a:off x="1605322" y="3429000"/>
            <a:ext cx="4031754" cy="1919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tIns="36000" rIns="36000" bIns="36000" anchor="t">
            <a:spAutoFit/>
            <a:scene3d>
              <a:camera prst="orthographicFront"/>
              <a:lightRig rig="threePt" dir="t"/>
            </a:scene3d>
            <a:sp3d>
              <a:bevelT w="0" h="3810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algn="ctr" fontAlgn="base">
              <a:spcBef>
                <a:spcPct val="0"/>
              </a:spcBef>
              <a:spcAft>
                <a:spcPct val="0"/>
              </a:spcAft>
              <a:defRPr kumimoji="1" sz="1400" b="1" spc="-70">
                <a:solidFill>
                  <a:srgbClr val="0040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marL="182563" indent="-182563" algn="l">
              <a:lnSpc>
                <a:spcPct val="150000"/>
              </a:lnSpc>
              <a:buAutoNum type="arabicPeriod"/>
            </a:pPr>
            <a:r>
              <a:rPr kumimoji="0" lang="ko-KR" altLang="en-US" sz="2000" b="0" spc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sz="2000" b="0" spc="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인공신경망이란</a:t>
            </a:r>
            <a:r>
              <a:rPr kumimoji="0" lang="en-US" altLang="ko-KR" sz="2000" b="0" spc="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marL="182563" indent="-182563" algn="l">
              <a:lnSpc>
                <a:spcPct val="150000"/>
              </a:lnSpc>
              <a:buAutoNum type="arabicPeriod"/>
            </a:pPr>
            <a:r>
              <a:rPr kumimoji="0" lang="ko-KR" altLang="en-US" sz="2000" b="0" spc="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인공신경망의 학습</a:t>
            </a:r>
            <a:endParaRPr kumimoji="0" lang="en-US" altLang="ko-KR" sz="2000" b="0" spc="0" dirty="0" smtClean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2563" indent="-182563" algn="l">
              <a:lnSpc>
                <a:spcPct val="150000"/>
              </a:lnSpc>
              <a:buAutoNum type="arabicPeriod"/>
            </a:pPr>
            <a:r>
              <a:rPr kumimoji="0" lang="ko-KR" altLang="en-US" sz="2000" b="0" spc="0" dirty="0" smtClea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인공신경망 모형의 장단점</a:t>
            </a:r>
            <a:endParaRPr kumimoji="0" lang="ko-KR" altLang="en-US" sz="2000" b="0" spc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2563" indent="-182563" algn="l">
              <a:lnSpc>
                <a:spcPct val="150000"/>
              </a:lnSpc>
              <a:buAutoNum type="arabicPeriod"/>
            </a:pPr>
            <a:endParaRPr kumimoji="0" lang="ko-KR" altLang="en-US" sz="2000" b="0" spc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0422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487292" y="44435"/>
            <a:ext cx="7772400" cy="576293"/>
          </a:xfrm>
          <a:prstGeom prst="rect">
            <a:avLst/>
          </a:prstGeom>
          <a:noFill/>
        </p:spPr>
        <p:txBody>
          <a:bodyPr vert="horz" wrap="square" lIns="36000" tIns="72000" rIns="36000" bIns="72000" rtlCol="0" anchor="ctr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algn="l"/>
            <a:r>
              <a:rPr lang="en-US" altLang="ko-KR" sz="2800" b="1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II. </a:t>
            </a:r>
            <a:r>
              <a:rPr lang="ko-KR" altLang="en-US" sz="2800" b="1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인공신경망 기법의</a:t>
            </a:r>
            <a:r>
              <a:rPr lang="en-US" altLang="ko-KR" sz="2800" b="1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800" b="1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이해</a:t>
            </a:r>
          </a:p>
        </p:txBody>
      </p:sp>
      <p:sp>
        <p:nvSpPr>
          <p:cNvPr id="24" name="TextBox 25"/>
          <p:cNvSpPr txBox="1"/>
          <p:nvPr/>
        </p:nvSpPr>
        <p:spPr>
          <a:xfrm>
            <a:off x="553466" y="1891432"/>
            <a:ext cx="8863584" cy="7001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>
            <a:defPPr>
              <a:defRPr lang="ko-KR"/>
            </a:defPPr>
            <a:lvl1pPr marL="160338" indent="-160338" fontAlgn="base" latinLnBrk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defRPr kumimoji="1" sz="1400" spc="-70"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1pPr>
          </a:lstStyle>
          <a:p>
            <a:pPr algn="just"/>
            <a:r>
              <a:rPr lang="ko-KR" altLang="en-US" b="1" dirty="0" err="1">
                <a:latin typeface="+mn-ea"/>
              </a:rPr>
              <a:t>입력층</a:t>
            </a:r>
            <a:r>
              <a:rPr lang="en-US" altLang="ko-KR" b="1" dirty="0">
                <a:latin typeface="+mn-ea"/>
              </a:rPr>
              <a:t>(Input layer), </a:t>
            </a:r>
            <a:r>
              <a:rPr lang="ko-KR" altLang="en-US" b="1" dirty="0" err="1">
                <a:latin typeface="+mn-ea"/>
              </a:rPr>
              <a:t>출력층</a:t>
            </a:r>
            <a:r>
              <a:rPr lang="en-US" altLang="ko-KR" b="1" dirty="0">
                <a:latin typeface="+mn-ea"/>
              </a:rPr>
              <a:t>(Output layer) </a:t>
            </a:r>
            <a:r>
              <a:rPr lang="ko-KR" altLang="en-US" b="1" dirty="0">
                <a:latin typeface="+mn-ea"/>
              </a:rPr>
              <a:t>그리고 하나 이상의 </a:t>
            </a:r>
            <a:r>
              <a:rPr lang="ko-KR" altLang="en-US" b="1" dirty="0" err="1">
                <a:latin typeface="+mn-ea"/>
              </a:rPr>
              <a:t>은닉층</a:t>
            </a:r>
            <a:r>
              <a:rPr lang="en-US" altLang="ko-KR" b="1" dirty="0">
                <a:latin typeface="+mn-ea"/>
              </a:rPr>
              <a:t>(Hidden layer)</a:t>
            </a:r>
            <a:r>
              <a:rPr lang="ko-KR" altLang="en-US" b="1" dirty="0">
                <a:latin typeface="+mn-ea"/>
              </a:rPr>
              <a:t>으로 구성</a:t>
            </a:r>
            <a:endParaRPr lang="en-US" altLang="ko-KR" b="1" dirty="0">
              <a:latin typeface="+mn-ea"/>
            </a:endParaRPr>
          </a:p>
          <a:p>
            <a:pPr algn="just"/>
            <a:r>
              <a:rPr lang="ko-KR" altLang="en-US" dirty="0" err="1">
                <a:latin typeface="+mn-ea"/>
              </a:rPr>
              <a:t>입력층을</a:t>
            </a:r>
            <a:r>
              <a:rPr lang="ko-KR" altLang="en-US" dirty="0">
                <a:latin typeface="+mn-ea"/>
              </a:rPr>
              <a:t> 제외한 </a:t>
            </a:r>
            <a:r>
              <a:rPr lang="ko-KR" altLang="en-US" b="1" dirty="0" err="1">
                <a:latin typeface="+mn-ea"/>
              </a:rPr>
              <a:t>은닉층과</a:t>
            </a:r>
            <a:r>
              <a:rPr lang="ko-KR" altLang="en-US" b="1" dirty="0">
                <a:latin typeface="+mn-ea"/>
              </a:rPr>
              <a:t> </a:t>
            </a:r>
            <a:r>
              <a:rPr lang="ko-KR" altLang="en-US" b="1" dirty="0" err="1">
                <a:latin typeface="+mn-ea"/>
              </a:rPr>
              <a:t>출력층은</a:t>
            </a:r>
            <a:r>
              <a:rPr lang="ko-KR" altLang="en-US" b="1" dirty="0">
                <a:latin typeface="+mn-ea"/>
              </a:rPr>
              <a:t> 신경망의 뉴런</a:t>
            </a:r>
            <a:r>
              <a:rPr lang="en-US" altLang="ko-KR" b="1" dirty="0">
                <a:latin typeface="+mn-ea"/>
              </a:rPr>
              <a:t>(Neuron)</a:t>
            </a:r>
            <a:r>
              <a:rPr lang="ko-KR" altLang="en-US" b="1" dirty="0">
                <a:latin typeface="+mn-ea"/>
              </a:rPr>
              <a:t>에</a:t>
            </a: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해당하는 </a:t>
            </a:r>
            <a:r>
              <a:rPr lang="ko-KR" altLang="en-US" b="1" dirty="0" err="1">
                <a:latin typeface="+mn-ea"/>
              </a:rPr>
              <a:t>노드들로</a:t>
            </a:r>
            <a:r>
              <a:rPr lang="ko-KR" altLang="en-US" b="1" dirty="0">
                <a:latin typeface="+mn-ea"/>
              </a:rPr>
              <a:t> 구성</a:t>
            </a:r>
            <a:endParaRPr lang="en-US" altLang="ko-KR" b="1" dirty="0"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8950" y="1631950"/>
            <a:ext cx="6829201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0" h="3810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285750" indent="-285750" algn="just" latinLnBrk="0">
              <a:buSzPct val="120000"/>
              <a:buBlip>
                <a:blip r:embed="rId3"/>
              </a:buBlip>
              <a:defRPr sz="1600" b="1" spc="-70">
                <a:solidFill>
                  <a:srgbClr val="004074"/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>
                <a:latin typeface="Arial" panose="020B0604020202020204" pitchFamily="34" charset="0"/>
              </a:rPr>
              <a:t>인공신경망의 </a:t>
            </a:r>
            <a:r>
              <a:rPr lang="ko-KR" altLang="en-US" dirty="0" smtClean="0">
                <a:latin typeface="Arial" panose="020B0604020202020204" pitchFamily="34" charset="0"/>
              </a:rPr>
              <a:t>구조</a:t>
            </a:r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29" name="평행 사변형 28"/>
          <p:cNvSpPr/>
          <p:nvPr/>
        </p:nvSpPr>
        <p:spPr>
          <a:xfrm>
            <a:off x="920552" y="1053364"/>
            <a:ext cx="8504436" cy="375290"/>
          </a:xfrm>
          <a:prstGeom prst="parallelogram">
            <a:avLst>
              <a:gd name="adj" fmla="val 6402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0" name="Picture 3" descr="C:\Users\Administrator\Desktop\Untitled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1052736"/>
            <a:ext cx="569251" cy="37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그룹 30"/>
          <p:cNvGrpSpPr/>
          <p:nvPr/>
        </p:nvGrpSpPr>
        <p:grpSpPr>
          <a:xfrm>
            <a:off x="535022" y="1056814"/>
            <a:ext cx="6146170" cy="369332"/>
            <a:chOff x="-334356" y="1268700"/>
            <a:chExt cx="6854489" cy="369332"/>
          </a:xfrm>
        </p:grpSpPr>
        <p:sp>
          <p:nvSpPr>
            <p:cNvPr id="32" name="TextBox 6"/>
            <p:cNvSpPr txBox="1"/>
            <p:nvPr/>
          </p:nvSpPr>
          <p:spPr>
            <a:xfrm>
              <a:off x="322981" y="1268700"/>
              <a:ext cx="6197152" cy="369332"/>
            </a:xfrm>
            <a:prstGeom prst="rect">
              <a:avLst/>
            </a:prstGeom>
          </p:spPr>
          <p:txBody>
            <a:bodyPr anchor="ctr"/>
            <a:lstStyle>
              <a:lvl1pPr>
                <a:spcBef>
                  <a:spcPct val="0"/>
                </a:spcBef>
                <a:buNone/>
                <a:defRPr sz="25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80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인공신경망이란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?</a:t>
              </a:r>
              <a:endParaRPr lang="ko-KR" altLang="en-US" sz="18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3" name="TextBox 6"/>
            <p:cNvSpPr txBox="1"/>
            <p:nvPr/>
          </p:nvSpPr>
          <p:spPr>
            <a:xfrm>
              <a:off x="-334356" y="1319952"/>
              <a:ext cx="409435" cy="258554"/>
            </a:xfrm>
            <a:prstGeom prst="rect">
              <a:avLst/>
            </a:prstGeom>
          </p:spPr>
          <p:txBody>
            <a:bodyPr anchor="ctr"/>
            <a:lstStyle>
              <a:lvl1pPr>
                <a:spcBef>
                  <a:spcPct val="0"/>
                </a:spcBef>
                <a:buNone/>
                <a:defRPr sz="25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2000" dirty="0" smtClean="0">
                  <a:latin typeface="나눔고딕" pitchFamily="50" charset="-127"/>
                  <a:ea typeface="나눔고딕" pitchFamily="50" charset="-127"/>
                </a:rPr>
                <a:t>1</a:t>
              </a:r>
              <a:endParaRPr lang="ko-KR" altLang="en-US" sz="200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84570" y="2996952"/>
            <a:ext cx="8128980" cy="267898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6820" y="3026372"/>
            <a:ext cx="3632550" cy="2595879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1712550" y="3242406"/>
            <a:ext cx="2885413" cy="800980"/>
            <a:chOff x="823887" y="6245027"/>
            <a:chExt cx="2317073" cy="634777"/>
          </a:xfrm>
        </p:grpSpPr>
        <p:cxnSp>
          <p:nvCxnSpPr>
            <p:cNvPr id="19" name="직선 화살표 연결선 18"/>
            <p:cNvCxnSpPr/>
            <p:nvPr/>
          </p:nvCxnSpPr>
          <p:spPr>
            <a:xfrm flipH="1">
              <a:off x="1700760" y="6321190"/>
              <a:ext cx="1440200" cy="288040"/>
            </a:xfrm>
            <a:prstGeom prst="straightConnector1">
              <a:avLst/>
            </a:prstGeom>
            <a:ln w="12700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 flipH="1" flipV="1">
              <a:off x="1700761" y="6681242"/>
              <a:ext cx="768334" cy="198562"/>
            </a:xfrm>
            <a:prstGeom prst="straightConnector1">
              <a:avLst/>
            </a:prstGeom>
            <a:ln w="12700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823887" y="6245027"/>
              <a:ext cx="1008140" cy="457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 smtClean="0">
                  <a:latin typeface="+mn-ea"/>
                </a:rPr>
                <a:t>처리요소</a:t>
              </a:r>
              <a:endParaRPr lang="en-US" altLang="ko-KR" sz="1050" b="1" dirty="0" smtClean="0">
                <a:latin typeface="+mn-ea"/>
              </a:endParaRPr>
            </a:p>
            <a:p>
              <a:r>
                <a:rPr lang="en-US" altLang="ko-KR" sz="1050" b="1" dirty="0" smtClean="0">
                  <a:latin typeface="+mn-ea"/>
                </a:rPr>
                <a:t>(Processing Elements)</a:t>
              </a:r>
              <a:endParaRPr lang="ko-KR" altLang="en-US" sz="1050" b="1" dirty="0">
                <a:latin typeface="+mn-ea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920440" y="5791356"/>
            <a:ext cx="720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                </a:t>
            </a:r>
            <a:r>
              <a:rPr lang="en-US" altLang="ko-KR" sz="1600" b="1" dirty="0" smtClean="0"/>
              <a:t>&lt;</a:t>
            </a:r>
            <a:r>
              <a:rPr lang="ko-KR" altLang="en-US" sz="1600" b="1" dirty="0" smtClean="0"/>
              <a:t>하나의 </a:t>
            </a:r>
            <a:r>
              <a:rPr lang="ko-KR" altLang="en-US" sz="1600" b="1" dirty="0" err="1"/>
              <a:t>은닉층을</a:t>
            </a:r>
            <a:r>
              <a:rPr lang="ko-KR" altLang="en-US" sz="1600" b="1" dirty="0"/>
              <a:t> 갖는 </a:t>
            </a:r>
            <a:r>
              <a:rPr lang="en-US" altLang="ko-KR" sz="1600" b="1" dirty="0"/>
              <a:t>3</a:t>
            </a:r>
            <a:r>
              <a:rPr lang="ko-KR" altLang="en-US" sz="1600" b="1" dirty="0"/>
              <a:t>층</a:t>
            </a:r>
            <a:r>
              <a:rPr lang="en-US" altLang="ko-KR" sz="1600" b="1" dirty="0"/>
              <a:t>(three layer) </a:t>
            </a:r>
            <a:r>
              <a:rPr lang="ko-KR" altLang="en-US" sz="1600" b="1" dirty="0" smtClean="0"/>
              <a:t>인공신경망 구조</a:t>
            </a:r>
            <a:r>
              <a:rPr lang="en-US" altLang="ko-KR" sz="1600" b="1" dirty="0" smtClean="0"/>
              <a:t>&gt;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4100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5"/>
          <p:cNvSpPr txBox="1"/>
          <p:nvPr/>
        </p:nvSpPr>
        <p:spPr>
          <a:xfrm>
            <a:off x="564802" y="1881188"/>
            <a:ext cx="8924702" cy="7009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>
            <a:defPPr>
              <a:defRPr lang="ko-KR"/>
            </a:defPPr>
            <a:lvl1pPr marL="160338" indent="-160338" fontAlgn="base" latinLnBrk="0">
              <a:lnSpc>
                <a:spcPts val="2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defRPr kumimoji="1" sz="1400" spc="-70"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ko-KR" altLang="en-US" dirty="0"/>
              <a:t>아래</a:t>
            </a:r>
            <a:r>
              <a:rPr lang="en-US" altLang="ko-KR" dirty="0"/>
              <a:t> </a:t>
            </a:r>
            <a:r>
              <a:rPr lang="ko-KR" altLang="en-US" dirty="0"/>
              <a:t>그림은 은닉 </a:t>
            </a:r>
            <a:r>
              <a:rPr lang="ko-KR" altLang="en-US" dirty="0" err="1"/>
              <a:t>노드와</a:t>
            </a:r>
            <a:r>
              <a:rPr lang="ko-KR" altLang="en-US" dirty="0"/>
              <a:t> 출력 </a:t>
            </a:r>
            <a:r>
              <a:rPr lang="ko-KR" altLang="en-US" dirty="0" err="1"/>
              <a:t>노드들을</a:t>
            </a:r>
            <a:r>
              <a:rPr lang="ko-KR" altLang="en-US" dirty="0"/>
              <a:t> 구성하고 있는 처리 요소를 확대한 것으로</a:t>
            </a:r>
            <a:r>
              <a:rPr lang="en-US" altLang="ko-KR" dirty="0"/>
              <a:t>, </a:t>
            </a:r>
            <a:r>
              <a:rPr lang="ko-KR" altLang="en-US" b="1" dirty="0"/>
              <a:t>처리요소가 수행하고 있는 연산을 도식화 하면 다음 그림과 같음 </a:t>
            </a:r>
            <a:endParaRPr lang="en-US" altLang="ko-KR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88950" y="1628775"/>
            <a:ext cx="6829201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0" h="3810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285750" indent="-285750" algn="just" latinLnBrk="0">
              <a:buSzPct val="120000"/>
              <a:buBlip>
                <a:blip r:embed="rId3"/>
              </a:buBlip>
              <a:defRPr sz="1600" b="1" spc="-70">
                <a:solidFill>
                  <a:srgbClr val="004074"/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>
                <a:latin typeface="Arial" panose="020B0604020202020204" pitchFamily="34" charset="0"/>
              </a:rPr>
              <a:t>인공신경망의 </a:t>
            </a:r>
            <a:r>
              <a:rPr lang="ko-KR" altLang="en-US" dirty="0" smtClean="0">
                <a:latin typeface="Arial" panose="020B0604020202020204" pitchFamily="34" charset="0"/>
              </a:rPr>
              <a:t>구조</a:t>
            </a:r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22" name="평행 사변형 21"/>
          <p:cNvSpPr/>
          <p:nvPr/>
        </p:nvSpPr>
        <p:spPr>
          <a:xfrm>
            <a:off x="920552" y="1053364"/>
            <a:ext cx="8504436" cy="375290"/>
          </a:xfrm>
          <a:prstGeom prst="parallelogram">
            <a:avLst>
              <a:gd name="adj" fmla="val 6402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5" name="Picture 3" descr="C:\Users\Administrator\Desktop\Untitled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1052736"/>
            <a:ext cx="569251" cy="37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그룹 25"/>
          <p:cNvGrpSpPr/>
          <p:nvPr/>
        </p:nvGrpSpPr>
        <p:grpSpPr>
          <a:xfrm>
            <a:off x="535022" y="1056814"/>
            <a:ext cx="6146170" cy="369332"/>
            <a:chOff x="-334356" y="1268700"/>
            <a:chExt cx="6854489" cy="369332"/>
          </a:xfrm>
        </p:grpSpPr>
        <p:sp>
          <p:nvSpPr>
            <p:cNvPr id="28" name="TextBox 6"/>
            <p:cNvSpPr txBox="1"/>
            <p:nvPr/>
          </p:nvSpPr>
          <p:spPr>
            <a:xfrm>
              <a:off x="322981" y="1268700"/>
              <a:ext cx="6197152" cy="369332"/>
            </a:xfrm>
            <a:prstGeom prst="rect">
              <a:avLst/>
            </a:prstGeom>
          </p:spPr>
          <p:txBody>
            <a:bodyPr anchor="ctr"/>
            <a:lstStyle>
              <a:lvl1pPr>
                <a:spcBef>
                  <a:spcPct val="0"/>
                </a:spcBef>
                <a:buNone/>
                <a:defRPr sz="25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80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인공신경망이란</a:t>
              </a:r>
              <a:r>
                <a:rPr lang="en-US" altLang="ko-KR" sz="180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?</a:t>
              </a:r>
              <a:endParaRPr lang="ko-KR" altLang="en-US" sz="18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9" name="TextBox 6"/>
            <p:cNvSpPr txBox="1"/>
            <p:nvPr/>
          </p:nvSpPr>
          <p:spPr>
            <a:xfrm>
              <a:off x="-334356" y="1319952"/>
              <a:ext cx="409435" cy="258554"/>
            </a:xfrm>
            <a:prstGeom prst="rect">
              <a:avLst/>
            </a:prstGeom>
          </p:spPr>
          <p:txBody>
            <a:bodyPr anchor="ctr"/>
            <a:lstStyle>
              <a:lvl1pPr>
                <a:spcBef>
                  <a:spcPct val="0"/>
                </a:spcBef>
                <a:buNone/>
                <a:defRPr sz="25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2000" dirty="0" smtClean="0">
                  <a:latin typeface="나눔고딕" pitchFamily="50" charset="-127"/>
                  <a:ea typeface="나눔고딕" pitchFamily="50" charset="-127"/>
                </a:rPr>
                <a:t>1</a:t>
              </a:r>
              <a:endParaRPr lang="ko-KR" altLang="en-US" sz="200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4" name="제목 1"/>
          <p:cNvSpPr txBox="1">
            <a:spLocks/>
          </p:cNvSpPr>
          <p:nvPr/>
        </p:nvSpPr>
        <p:spPr>
          <a:xfrm>
            <a:off x="487292" y="44450"/>
            <a:ext cx="7772400" cy="576263"/>
          </a:xfrm>
          <a:prstGeom prst="rect">
            <a:avLst/>
          </a:prstGeom>
          <a:noFill/>
        </p:spPr>
        <p:txBody>
          <a:bodyPr vert="horz" wrap="square" lIns="36000" tIns="72000" rIns="36000" bIns="72000" rtlCol="0" anchor="ctr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b="1" spc="-7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II. </a:t>
            </a:r>
            <a:r>
              <a:rPr lang="ko-KR" altLang="en-US" sz="2800" b="1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인공신경망 기법의</a:t>
            </a:r>
            <a:r>
              <a:rPr lang="en-US" altLang="ko-KR" sz="2800" b="1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800" b="1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이해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2072600" y="3140960"/>
            <a:ext cx="5472760" cy="3067160"/>
            <a:chOff x="692619" y="1959199"/>
            <a:chExt cx="5472760" cy="3420423"/>
          </a:xfrm>
        </p:grpSpPr>
        <p:sp>
          <p:nvSpPr>
            <p:cNvPr id="16" name="TextBox 15"/>
            <p:cNvSpPr txBox="1"/>
            <p:nvPr/>
          </p:nvSpPr>
          <p:spPr>
            <a:xfrm>
              <a:off x="1916789" y="5002075"/>
              <a:ext cx="3024420" cy="377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/>
                <a:t>인공신경망의 처리요소</a:t>
              </a:r>
              <a:endParaRPr lang="ko-KR" altLang="en-US" sz="1600" b="1" dirty="0"/>
            </a:p>
          </p:txBody>
        </p:sp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7289" y="2087460"/>
              <a:ext cx="5183419" cy="2740222"/>
            </a:xfrm>
            <a:prstGeom prst="rect">
              <a:avLst/>
            </a:prstGeom>
          </p:spPr>
        </p:pic>
        <p:sp>
          <p:nvSpPr>
            <p:cNvPr id="18" name="직사각형 17"/>
            <p:cNvSpPr/>
            <p:nvPr/>
          </p:nvSpPr>
          <p:spPr>
            <a:xfrm>
              <a:off x="692619" y="1959199"/>
              <a:ext cx="5472760" cy="2993801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43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목차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1782</TotalTime>
  <Words>5526</Words>
  <Application>Microsoft Office PowerPoint</Application>
  <PresentationFormat>A4 용지(210x297mm)</PresentationFormat>
  <Paragraphs>1229</Paragraphs>
  <Slides>34</Slides>
  <Notes>30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34</vt:i4>
      </vt:variant>
    </vt:vector>
  </HeadingPairs>
  <TitlesOfParts>
    <vt:vector size="37" baseType="lpstr">
      <vt:lpstr>표지</vt:lpstr>
      <vt:lpstr>목차</vt:lpstr>
      <vt:lpstr>디자인 사용자 지정</vt:lpstr>
      <vt:lpstr>PowerPoint 프레젠테이션</vt:lpstr>
      <vt:lpstr>PowerPoint 프레젠테이션</vt:lpstr>
      <vt:lpstr>PowerPoint 프레젠테이션</vt:lpstr>
      <vt:lpstr>I. 금융 비즈니스의 이해 </vt:lpstr>
      <vt:lpstr>I. 금융 비즈니스의 이해</vt:lpstr>
      <vt:lpstr>I. 금융 비즈니스의 이해</vt:lpstr>
      <vt:lpstr>PowerPoint 프레젠테이션</vt:lpstr>
      <vt:lpstr>II. 인공신경망 기법의 이해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III. 인공신경망 모형 구축 실습</vt:lpstr>
      <vt:lpstr>III. 인공신경망 모형 구축 실습</vt:lpstr>
      <vt:lpstr>III. 인공신경망 모형 구축 실습</vt:lpstr>
      <vt:lpstr>III. 인공신경망 모형 구축 실습</vt:lpstr>
      <vt:lpstr>III. 인공신경망 모형 구축 실습</vt:lpstr>
      <vt:lpstr>III. 인공신경망 모형 구축 실습</vt:lpstr>
      <vt:lpstr>III. 인공신경망 모형 구축 실습</vt:lpstr>
      <vt:lpstr>III. 인공신경망 모형 구축 실습</vt:lpstr>
      <vt:lpstr>III. 인공신경망 모형 구축 실습</vt:lpstr>
      <vt:lpstr>III. 인공신경망 모형 구축 실습</vt:lpstr>
      <vt:lpstr>III. 인공신경망 모형 구축 실습</vt:lpstr>
      <vt:lpstr>III. 인공신경망 모형 구축 실습</vt:lpstr>
      <vt:lpstr>III. 인공신경망 모형 구축 실습</vt:lpstr>
      <vt:lpstr>III. 인공신경망 모형 구축 실습</vt:lpstr>
      <vt:lpstr>III. 인공신경망 모형 구축 실습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credu</dc:creator>
  <cp:lastModifiedBy>multicampus</cp:lastModifiedBy>
  <cp:revision>163</cp:revision>
  <dcterms:created xsi:type="dcterms:W3CDTF">2016-04-08T04:22:41Z</dcterms:created>
  <dcterms:modified xsi:type="dcterms:W3CDTF">2017-12-13T05:53:01Z</dcterms:modified>
</cp:coreProperties>
</file>