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68" r:id="rId2"/>
    <p:sldMasterId id="2147483663" r:id="rId3"/>
    <p:sldMasterId id="2147483673" r:id="rId4"/>
    <p:sldMasterId id="2147483657" r:id="rId5"/>
  </p:sldMasterIdLst>
  <p:notesMasterIdLst>
    <p:notesMasterId r:id="rId38"/>
  </p:notesMasterIdLst>
  <p:sldIdLst>
    <p:sldId id="440" r:id="rId6"/>
    <p:sldId id="264" r:id="rId7"/>
    <p:sldId id="348" r:id="rId8"/>
    <p:sldId id="374" r:id="rId9"/>
    <p:sldId id="384" r:id="rId10"/>
    <p:sldId id="386" r:id="rId11"/>
    <p:sldId id="421" r:id="rId12"/>
    <p:sldId id="411" r:id="rId13"/>
    <p:sldId id="387" r:id="rId14"/>
    <p:sldId id="422" r:id="rId15"/>
    <p:sldId id="388" r:id="rId16"/>
    <p:sldId id="423" r:id="rId17"/>
    <p:sldId id="424" r:id="rId18"/>
    <p:sldId id="425" r:id="rId19"/>
    <p:sldId id="426" r:id="rId20"/>
    <p:sldId id="427" r:id="rId21"/>
    <p:sldId id="413" r:id="rId22"/>
    <p:sldId id="393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15" r:id="rId34"/>
    <p:sldId id="396" r:id="rId35"/>
    <p:sldId id="372" r:id="rId36"/>
    <p:sldId id="442" r:id="rId37"/>
  </p:sldIdLst>
  <p:sldSz cx="6858000" cy="9906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10">
          <p15:clr>
            <a:srgbClr val="A4A3A4"/>
          </p15:clr>
        </p15:guide>
        <p15:guide id="3" pos="4110">
          <p15:clr>
            <a:srgbClr val="A4A3A4"/>
          </p15:clr>
        </p15:guide>
        <p15:guide id="4" orient="horz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4DB"/>
    <a:srgbClr val="4D85C5"/>
    <a:srgbClr val="41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03" autoAdjust="0"/>
    <p:restoredTop sz="95853" autoAdjust="0"/>
  </p:normalViewPr>
  <p:slideViewPr>
    <p:cSldViewPr>
      <p:cViewPr varScale="1">
        <p:scale>
          <a:sx n="61" d="100"/>
          <a:sy n="61" d="100"/>
        </p:scale>
        <p:origin x="-2539" y="-96"/>
      </p:cViewPr>
      <p:guideLst>
        <p:guide orient="horz" pos="3120"/>
        <p:guide orient="horz" pos="1124"/>
        <p:guide orient="horz" pos="1351"/>
        <p:guide orient="horz" pos="807"/>
        <p:guide orient="horz" pos="153"/>
        <p:guide orient="horz" pos="1630"/>
        <p:guide pos="210"/>
        <p:guide pos="4110"/>
        <p:guide pos="2160"/>
        <p:guide pos="482"/>
        <p:guide pos="3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514" y="-102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EEF46C5-9F61-4BAC-B8E0-5C0689A3E987}" type="datetimeFigureOut">
              <a:rPr lang="ko-KR" altLang="en-US" smtClean="0"/>
              <a:pPr/>
              <a:t>2018-01-31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46125"/>
            <a:ext cx="25781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2C6D7B2-D999-42C3-A91D-15926687FD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36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6D7B2-D999-42C3-A91D-15926687FD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4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6" t="25605" r="5598" b="2076"/>
          <a:stretch/>
        </p:blipFill>
        <p:spPr bwMode="auto">
          <a:xfrm>
            <a:off x="0" y="2724150"/>
            <a:ext cx="6858000" cy="71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7" b="17355"/>
          <a:stretch/>
        </p:blipFill>
        <p:spPr>
          <a:xfrm rot="16200000">
            <a:off x="-451695" y="2596305"/>
            <a:ext cx="776139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8380" y="860724"/>
            <a:ext cx="12955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spc="-15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목 차</a:t>
            </a:r>
            <a:endParaRPr kumimoji="1" lang="en-US" altLang="ko-KR" sz="4000" b="1" spc="-15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42925" algn="l"/>
              </a:tabLst>
            </a:pPr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INDEX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69" r="69021"/>
          <a:stretch/>
        </p:blipFill>
        <p:spPr bwMode="auto">
          <a:xfrm>
            <a:off x="8272" y="7692070"/>
            <a:ext cx="212454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edu\Desktop\세로본-01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8"/>
          <a:stretch/>
        </p:blipFill>
        <p:spPr bwMode="auto">
          <a:xfrm>
            <a:off x="0" y="3584810"/>
            <a:ext cx="6858000" cy="63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7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edu\Desktop\02_마스터-2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7" b="75132"/>
          <a:stretch/>
        </p:blipFill>
        <p:spPr bwMode="auto">
          <a:xfrm>
            <a:off x="-35258" y="55592"/>
            <a:ext cx="6701529" cy="100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9210" y="200340"/>
            <a:ext cx="61722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2800" b="1" spc="-7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84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9320" b="4054"/>
          <a:stretch/>
        </p:blipFill>
        <p:spPr bwMode="auto">
          <a:xfrm>
            <a:off x="0" y="9507925"/>
            <a:ext cx="6858000" cy="39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9210" y="200340"/>
            <a:ext cx="61722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2800" b="1" spc="-7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8"/>
            <a:ext cx="6858000" cy="100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3285994" y="9556161"/>
            <a:ext cx="28601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950" kern="12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44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54"/>
          <a:stretch/>
        </p:blipFill>
        <p:spPr bwMode="auto">
          <a:xfrm>
            <a:off x="0" y="0"/>
            <a:ext cx="6858000" cy="9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9210" y="200340"/>
            <a:ext cx="61722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2800" b="1" spc="-7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4905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6858000" cy="72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210" y="200340"/>
            <a:ext cx="61722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2800" b="1" spc="-7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157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7" b="17355"/>
          <a:stretch/>
        </p:blipFill>
        <p:spPr>
          <a:xfrm rot="16200000">
            <a:off x="-451695" y="2596305"/>
            <a:ext cx="776139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8380" y="860724"/>
            <a:ext cx="12955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spc="-15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목 차</a:t>
            </a:r>
            <a:endParaRPr kumimoji="1" lang="en-US" altLang="ko-KR" sz="4000" b="1" spc="-15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42925" algn="l"/>
              </a:tabLst>
            </a:pPr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INDEX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23" r="69021"/>
          <a:stretch/>
        </p:blipFill>
        <p:spPr bwMode="auto">
          <a:xfrm>
            <a:off x="80282" y="6955980"/>
            <a:ext cx="212454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0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6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r="2104"/>
          <a:stretch/>
        </p:blipFill>
        <p:spPr bwMode="auto">
          <a:xfrm>
            <a:off x="-13301" y="5650"/>
            <a:ext cx="6871301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3933070" y="632400"/>
            <a:ext cx="1236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spc="-150" dirty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목</a:t>
            </a:r>
            <a:r>
              <a:rPr kumimoji="1" lang="ko-KR" altLang="en-US" sz="3000" b="1" spc="-150" dirty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 </a:t>
            </a:r>
            <a:r>
              <a:rPr kumimoji="1" lang="ko-KR" altLang="en-US" sz="3000" b="1" spc="-150" dirty="0" smtClean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 </a:t>
            </a:r>
            <a:r>
              <a:rPr kumimoji="1" lang="ko-KR" altLang="en-US" sz="4000" b="1" spc="-150" dirty="0" smtClean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차</a:t>
            </a:r>
            <a:endParaRPr kumimoji="1" lang="en-US" altLang="ko-KR" sz="4000" b="1" spc="-150" dirty="0" smtClean="0"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42925" algn="l"/>
              </a:tabLst>
            </a:pPr>
            <a:r>
              <a:rPr kumimoji="1"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지나\01. 작업\2016. 04. 11_멀티캠퍼스 PPT_김희정\로고3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2" y="5025010"/>
            <a:ext cx="1949860" cy="43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43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0" t="41277"/>
          <a:stretch/>
        </p:blipFill>
        <p:spPr bwMode="auto">
          <a:xfrm>
            <a:off x="2060810" y="4088880"/>
            <a:ext cx="4797190" cy="58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7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7" b="17355"/>
          <a:stretch/>
        </p:blipFill>
        <p:spPr>
          <a:xfrm rot="16200000">
            <a:off x="-451695" y="2596305"/>
            <a:ext cx="776139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8380" y="860724"/>
            <a:ext cx="12955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spc="-150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목 차</a:t>
            </a:r>
            <a:endParaRPr kumimoji="1" lang="en-US" altLang="ko-KR" sz="4000" b="1" spc="-150" dirty="0"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42925" algn="l"/>
              </a:tabLst>
            </a:pPr>
            <a:r>
              <a:rPr kumimoji="1"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INDEX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23" r="69021"/>
          <a:stretch/>
        </p:blipFill>
        <p:spPr bwMode="auto">
          <a:xfrm>
            <a:off x="80282" y="6955980"/>
            <a:ext cx="212454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1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7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4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edu\Desktop\세로본-01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8"/>
          <a:stretch/>
        </p:blipFill>
        <p:spPr bwMode="auto">
          <a:xfrm>
            <a:off x="0" y="3584810"/>
            <a:ext cx="6858000" cy="632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4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" b="487"/>
          <a:stretch/>
        </p:blipFill>
        <p:spPr bwMode="auto">
          <a:xfrm>
            <a:off x="0" y="0"/>
            <a:ext cx="6858000" cy="990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8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8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285994" y="9556161"/>
            <a:ext cx="28601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950" kern="12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5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8" r:id="rId2"/>
    <p:sldLayoutId id="2147483676" r:id="rId3"/>
    <p:sldLayoutId id="2147483666" r:id="rId4"/>
    <p:sldLayoutId id="214748368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금융기관 신용평가 업무를 위한 빅데이터의 활용 o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r="2345"/>
          <a:stretch/>
        </p:blipFill>
        <p:spPr bwMode="auto">
          <a:xfrm>
            <a:off x="0" y="-15941"/>
            <a:ext cx="6858000" cy="99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6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02120" y="2587625"/>
            <a:ext cx="6022505" cy="2962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일반적인 인공신경망은 </a:t>
            </a:r>
            <a:r>
              <a:rPr lang="ko-KR" altLang="en-US" dirty="0" err="1"/>
              <a:t>입력층</a:t>
            </a:r>
            <a:r>
              <a:rPr lang="en-US" altLang="ko-KR" dirty="0"/>
              <a:t>(Input layer), </a:t>
            </a:r>
            <a:r>
              <a:rPr lang="ko-KR" altLang="en-US" dirty="0" err="1"/>
              <a:t>출력층</a:t>
            </a:r>
            <a:r>
              <a:rPr lang="en-US" altLang="ko-KR" dirty="0"/>
              <a:t>(Output layer) </a:t>
            </a:r>
            <a:r>
              <a:rPr lang="ko-KR" altLang="en-US" dirty="0"/>
              <a:t>그리고 하나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으로 이루어져 있으며</a:t>
            </a:r>
            <a:r>
              <a:rPr lang="en-US" altLang="ko-KR" dirty="0"/>
              <a:t>, </a:t>
            </a:r>
            <a:r>
              <a:rPr lang="ko-KR" altLang="en-US" dirty="0" err="1"/>
              <a:t>입력층은</a:t>
            </a:r>
            <a:r>
              <a:rPr lang="ko-KR" altLang="en-US" dirty="0"/>
              <a:t> </a:t>
            </a:r>
            <a:r>
              <a:rPr lang="ko-KR" altLang="en-US" dirty="0" smtClean="0"/>
              <a:t>입력 값</a:t>
            </a:r>
            <a:r>
              <a:rPr lang="en-US" altLang="ko-KR" dirty="0"/>
              <a:t>, </a:t>
            </a:r>
            <a:r>
              <a:rPr lang="ko-KR" altLang="en-US" dirty="0"/>
              <a:t>또는 독립변수에 해당하는 입력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들</a:t>
            </a:r>
            <a:r>
              <a:rPr lang="en-US" altLang="ko-KR" dirty="0"/>
              <a:t>, </a:t>
            </a:r>
            <a:r>
              <a:rPr lang="ko-KR" altLang="en-US" dirty="0" err="1"/>
              <a:t>출력층은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r>
              <a:rPr lang="en-US" altLang="ko-KR" dirty="0"/>
              <a:t>, </a:t>
            </a:r>
            <a:r>
              <a:rPr lang="ko-KR" altLang="en-US" dirty="0"/>
              <a:t>또는 종속변수에 해당하는 출력 </a:t>
            </a:r>
            <a:r>
              <a:rPr lang="ko-KR" altLang="en-US" dirty="0" err="1"/>
              <a:t>노드들로</a:t>
            </a:r>
            <a:r>
              <a:rPr lang="ko-KR" altLang="en-US" dirty="0"/>
              <a:t> 이루어진다</a:t>
            </a:r>
            <a:r>
              <a:rPr lang="en-US" altLang="ko-KR" dirty="0"/>
              <a:t>. </a:t>
            </a:r>
            <a:r>
              <a:rPr lang="ko-KR" altLang="en-US" dirty="0" err="1"/>
              <a:t>은닉층은</a:t>
            </a:r>
            <a:r>
              <a:rPr lang="ko-KR" altLang="en-US" dirty="0"/>
              <a:t> 다수의 은닉 </a:t>
            </a:r>
            <a:r>
              <a:rPr lang="ko-KR" altLang="en-US" dirty="0" err="1"/>
              <a:t>노드들로</a:t>
            </a:r>
            <a:r>
              <a:rPr lang="ko-KR" altLang="en-US" dirty="0"/>
              <a:t> 이루어 지는데</a:t>
            </a:r>
            <a:r>
              <a:rPr lang="en-US" altLang="ko-KR" dirty="0"/>
              <a:t>, </a:t>
            </a:r>
            <a:r>
              <a:rPr lang="ko-KR" altLang="en-US" dirty="0"/>
              <a:t>은닉 </a:t>
            </a:r>
            <a:r>
              <a:rPr lang="ko-KR" altLang="en-US" dirty="0" err="1"/>
              <a:t>노드는</a:t>
            </a:r>
            <a:r>
              <a:rPr lang="ko-KR" altLang="en-US" dirty="0"/>
              <a:t> 입력 </a:t>
            </a:r>
            <a:r>
              <a:rPr lang="ko-KR" altLang="en-US" dirty="0" err="1"/>
              <a:t>노드에서</a:t>
            </a:r>
            <a:r>
              <a:rPr lang="ko-KR" altLang="en-US" dirty="0"/>
              <a:t> 전달된 값을 연산하여 출력 </a:t>
            </a:r>
            <a:r>
              <a:rPr lang="ko-KR" altLang="en-US" dirty="0" err="1"/>
              <a:t>노드로</a:t>
            </a:r>
            <a:r>
              <a:rPr lang="ko-KR" altLang="en-US" dirty="0"/>
              <a:t> 보내주는 기능을 한다</a:t>
            </a:r>
            <a:r>
              <a:rPr lang="en-US" altLang="ko-KR" dirty="0"/>
              <a:t>. </a:t>
            </a:r>
            <a:r>
              <a:rPr lang="ko-KR" altLang="en-US" dirty="0"/>
              <a:t>각각의 </a:t>
            </a:r>
            <a:r>
              <a:rPr lang="ko-KR" altLang="en-US" dirty="0" err="1"/>
              <a:t>노드들은</a:t>
            </a:r>
            <a:r>
              <a:rPr lang="ko-KR" altLang="en-US" dirty="0"/>
              <a:t> 가중치에 의해 연결되어 있다</a:t>
            </a:r>
            <a:r>
              <a:rPr lang="en-US" altLang="ko-KR" dirty="0"/>
              <a:t>. [</a:t>
            </a:r>
            <a:r>
              <a:rPr lang="ko-KR" altLang="en-US" dirty="0"/>
              <a:t>그림</a:t>
            </a:r>
            <a:r>
              <a:rPr lang="en-US" altLang="ko-KR" dirty="0"/>
              <a:t>1]</a:t>
            </a:r>
            <a:r>
              <a:rPr lang="ko-KR" altLang="en-US" dirty="0"/>
              <a:t>은 하나의 </a:t>
            </a:r>
            <a:r>
              <a:rPr lang="ko-KR" altLang="en-US" dirty="0" err="1"/>
              <a:t>은닉층을</a:t>
            </a:r>
            <a:r>
              <a:rPr lang="ko-KR" altLang="en-US" dirty="0"/>
              <a:t> 갖는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(three layer)</a:t>
            </a:r>
            <a:r>
              <a:rPr lang="ko-KR" altLang="en-US" dirty="0"/>
              <a:t> 인공신경망의</a:t>
            </a:r>
            <a:r>
              <a:rPr lang="en-US" altLang="ko-KR" dirty="0"/>
              <a:t> </a:t>
            </a:r>
            <a:r>
              <a:rPr lang="ko-KR" altLang="en-US" dirty="0"/>
              <a:t>구조를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입력층을</a:t>
            </a:r>
            <a:r>
              <a:rPr lang="ko-KR" altLang="en-US" dirty="0"/>
              <a:t> 제외한 </a:t>
            </a:r>
            <a:r>
              <a:rPr lang="ko-KR" altLang="en-US" dirty="0" err="1"/>
              <a:t>은닉층과</a:t>
            </a:r>
            <a:r>
              <a:rPr lang="ko-KR" altLang="en-US" dirty="0"/>
              <a:t> </a:t>
            </a:r>
            <a:r>
              <a:rPr lang="ko-KR" altLang="en-US" dirty="0" err="1"/>
              <a:t>출력층은</a:t>
            </a:r>
            <a:r>
              <a:rPr lang="ko-KR" altLang="en-US" dirty="0"/>
              <a:t> 신경망의 뉴런</a:t>
            </a:r>
            <a:r>
              <a:rPr lang="en-US" altLang="ko-KR" dirty="0"/>
              <a:t>(Neuron)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해당하는 </a:t>
            </a:r>
            <a:r>
              <a:rPr lang="ko-KR" altLang="en-US" dirty="0" err="1"/>
              <a:t>노드들로</a:t>
            </a:r>
            <a:r>
              <a:rPr lang="ko-KR" altLang="en-US" dirty="0"/>
              <a:t> 구성되어 있는데</a:t>
            </a:r>
            <a:r>
              <a:rPr lang="en-US" altLang="ko-KR" dirty="0"/>
              <a:t>,</a:t>
            </a:r>
            <a:r>
              <a:rPr lang="ko-KR" altLang="en-US" dirty="0"/>
              <a:t> 이 </a:t>
            </a:r>
            <a:r>
              <a:rPr lang="ko-KR" altLang="en-US" dirty="0" err="1"/>
              <a:t>노드들은</a:t>
            </a:r>
            <a:r>
              <a:rPr lang="ko-KR" altLang="en-US" dirty="0"/>
              <a:t> 연산이 일어나는 처리요소</a:t>
            </a:r>
            <a:r>
              <a:rPr lang="en-US" altLang="ko-KR" dirty="0"/>
              <a:t>(Processing element)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각 처리요소는 외부 혹은 다른 뉴런으로부터 입력정보를 받고</a:t>
            </a:r>
            <a:r>
              <a:rPr lang="en-US" altLang="ko-KR" dirty="0"/>
              <a:t>, </a:t>
            </a:r>
            <a:r>
              <a:rPr lang="ko-KR" altLang="en-US" dirty="0"/>
              <a:t>이를 각 입력정보의 가중치로 합산하고 출력정보로 변화한 다음</a:t>
            </a:r>
            <a:r>
              <a:rPr lang="en-US" altLang="ko-KR" dirty="0"/>
              <a:t>, </a:t>
            </a:r>
            <a:r>
              <a:rPr lang="ko-KR" altLang="en-US" dirty="0"/>
              <a:t>다시 외부 혹은 다른 인공신경으로 출력정보를 전달한다</a:t>
            </a:r>
            <a:r>
              <a:rPr lang="en-US" altLang="ko-KR" dirty="0"/>
              <a:t>.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3" name="평행 사변형 22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4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3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인공신경망이란</a:t>
                </a:r>
                <a:r>
                  <a:rPr lang="en-US" altLang="ko-KR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인공신경망의 구조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인공신경망의 계층구조와 처리요소를 이해한다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4830" y="8682718"/>
            <a:ext cx="237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그림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ko-KR" sz="1000" b="1" dirty="0" smtClean="0">
                <a:latin typeface="나눔고딕" pitchFamily="50" charset="-127"/>
                <a:ea typeface="나눔고딕" pitchFamily="50" charset="-127"/>
              </a:rPr>
              <a:t>인공신경망의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구조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20" y="5948352"/>
            <a:ext cx="4314224" cy="2640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38700" y="6156217"/>
            <a:ext cx="100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출력층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9675" y="6995710"/>
            <a:ext cx="100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은닉층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9200" y="7702768"/>
            <a:ext cx="100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입력층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43" y="5872188"/>
            <a:ext cx="5788982" cy="271686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80660" y="6321190"/>
            <a:ext cx="2304320" cy="770614"/>
            <a:chOff x="836640" y="6321190"/>
            <a:chExt cx="2304320" cy="770614"/>
          </a:xfrm>
        </p:grpSpPr>
        <p:cxnSp>
          <p:nvCxnSpPr>
            <p:cNvPr id="19" name="직선 화살표 연결선 18"/>
            <p:cNvCxnSpPr/>
            <p:nvPr/>
          </p:nvCxnSpPr>
          <p:spPr>
            <a:xfrm flipH="1">
              <a:off x="1700760" y="6321190"/>
              <a:ext cx="1440200" cy="288040"/>
            </a:xfrm>
            <a:prstGeom prst="straightConnector1">
              <a:avLst/>
            </a:prstGeom>
            <a:ln w="127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 flipV="1">
              <a:off x="1700760" y="6681241"/>
              <a:ext cx="432060" cy="314469"/>
            </a:xfrm>
            <a:prstGeom prst="straightConnector1">
              <a:avLst/>
            </a:prstGeom>
            <a:ln w="127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6640" y="6491640"/>
              <a:ext cx="10081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나눔고딕" pitchFamily="50" charset="-127"/>
                  <a:ea typeface="나눔고딕" pitchFamily="50" charset="-127"/>
                </a:rPr>
                <a:t>처리요소</a:t>
              </a:r>
              <a:endParaRPr lang="en-US" altLang="ko-KR" sz="1100" dirty="0" smtClean="0"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100" dirty="0" smtClean="0">
                  <a:latin typeface="나눔고딕" pitchFamily="50" charset="-127"/>
                  <a:ea typeface="나눔고딕" pitchFamily="50" charset="-127"/>
                </a:rPr>
                <a:t>(Processing Elements)</a:t>
              </a:r>
              <a:endParaRPr lang="ko-KR" altLang="en-US" sz="11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73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5"/>
              <p:cNvSpPr txBox="1"/>
              <p:nvPr/>
            </p:nvSpPr>
            <p:spPr>
              <a:xfrm>
                <a:off x="504825" y="1272758"/>
                <a:ext cx="6020674" cy="837960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ko-KR" altLang="en-US" dirty="0"/>
                  <a:t>아래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그림은 은닉 </a:t>
                </a:r>
                <a:r>
                  <a:rPr lang="ko-KR" altLang="en-US" dirty="0" err="1"/>
                  <a:t>노드와</a:t>
                </a:r>
                <a:r>
                  <a:rPr lang="ko-KR" altLang="en-US" dirty="0"/>
                  <a:t> 출력 </a:t>
                </a:r>
                <a:r>
                  <a:rPr lang="ko-KR" altLang="en-US" dirty="0" err="1"/>
                  <a:t>노드들을</a:t>
                </a:r>
                <a:r>
                  <a:rPr lang="ko-KR" altLang="en-US" dirty="0"/>
                  <a:t> 구성하고 있는 처리 요소를 확대해서 도식화 한 것이다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처리요소가 수행하고 있는 연산을 도식화 하면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그림</a:t>
                </a:r>
                <a:r>
                  <a:rPr lang="en-US" altLang="ko-KR" dirty="0"/>
                  <a:t>2]</a:t>
                </a:r>
                <a:r>
                  <a:rPr lang="ko-KR" altLang="en-US" dirty="0"/>
                  <a:t>와 같다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처리요소는 여러 다른 처리 요소들로부터 입력을 받아들이지만 자신은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라고 표기된 단 하나의 </a:t>
                </a:r>
                <a:r>
                  <a:rPr lang="ko-KR" altLang="en-US" dirty="0" smtClean="0"/>
                  <a:t>출력 값만을 </a:t>
                </a:r>
                <a:r>
                  <a:rPr lang="ko-KR" altLang="en-US" dirty="0"/>
                  <a:t>생성하고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 연결된 처리 요소들에게 전달한다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번째 처리요소가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처리요소로부터 전달 받은 </a:t>
                </a:r>
                <a:r>
                  <a:rPr lang="ko-KR" altLang="en-US" dirty="0" smtClean="0"/>
                  <a:t>입력 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라고 표기하는데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처리요소의 </a:t>
                </a:r>
                <a:r>
                  <a:rPr lang="ko-KR" altLang="en-US" dirty="0" smtClean="0"/>
                  <a:t>출력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처리요소들간의 연결강도를 반영하기 위해 인공신경망에서는 가중치를 사용하고 있는데 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err="1"/>
                  <a:t>로</a:t>
                </a:r>
                <a:r>
                  <a:rPr lang="ko-KR" altLang="en-US" dirty="0"/>
                  <a:t> 표기한다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 처리요소들은 전달 받은 </a:t>
                </a:r>
                <a:r>
                  <a:rPr lang="ko-KR" altLang="en-US" dirty="0" smtClean="0"/>
                  <a:t>입력 값들과 </a:t>
                </a:r>
                <a:r>
                  <a:rPr lang="ko-KR" altLang="en-US" dirty="0"/>
                  <a:t>연결가중치</a:t>
                </a:r>
                <a:r>
                  <a:rPr lang="en-US" altLang="ko-KR" dirty="0"/>
                  <a:t>(Synaptic weight)</a:t>
                </a:r>
                <a:r>
                  <a:rPr lang="ko-KR" altLang="en-US" dirty="0"/>
                  <a:t>를 사용하여 다음 </a:t>
                </a:r>
                <a:r>
                  <a:rPr lang="en-US" altLang="ko-KR" dirty="0"/>
                  <a:t>&lt;</a:t>
                </a:r>
                <a:r>
                  <a:rPr lang="ko-KR" altLang="en-US" dirty="0"/>
                  <a:t>식</a:t>
                </a:r>
                <a:r>
                  <a:rPr lang="en-US" altLang="ko-KR" dirty="0"/>
                  <a:t>1&gt;</a:t>
                </a:r>
                <a:r>
                  <a:rPr lang="ko-KR" altLang="en-US" dirty="0"/>
                  <a:t>과 같이 먼저 순 </a:t>
                </a:r>
                <a:r>
                  <a:rPr lang="ko-KR" altLang="en-US" dirty="0" smtClean="0"/>
                  <a:t>입력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계산한 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 </a:t>
                </a:r>
                <a:r>
                  <a:rPr lang="en-US" altLang="ko-KR" dirty="0"/>
                  <a:t>&lt;</a:t>
                </a:r>
                <a:r>
                  <a:rPr lang="ko-KR" altLang="en-US" dirty="0"/>
                  <a:t>식</a:t>
                </a:r>
                <a:r>
                  <a:rPr lang="en-US" altLang="ko-KR" dirty="0"/>
                  <a:t>2&gt;</a:t>
                </a:r>
                <a:r>
                  <a:rPr lang="ko-KR" altLang="en-US" dirty="0"/>
                  <a:t>를 이용하여 </a:t>
                </a:r>
                <a:r>
                  <a:rPr lang="ko-KR" altLang="en-US" dirty="0" smtClean="0"/>
                  <a:t>출력 값을 </a:t>
                </a:r>
                <a:r>
                  <a:rPr lang="ko-KR" altLang="en-US" dirty="0"/>
                  <a:t>결정한다</a:t>
                </a:r>
                <a:r>
                  <a:rPr lang="en-US" altLang="ko-KR" dirty="0"/>
                  <a:t>. </a:t>
                </a:r>
              </a:p>
              <a:p>
                <a:endParaRPr lang="en-US" altLang="ko-KR" sz="600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                &lt;</a:t>
                </a:r>
                <a:r>
                  <a:rPr lang="ko-KR" altLang="en-US" dirty="0"/>
                  <a:t>식</a:t>
                </a:r>
                <a:r>
                  <a:rPr lang="en-US" altLang="ko-KR" dirty="0"/>
                  <a:t>1&gt;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                &lt;</a:t>
                </a:r>
                <a:r>
                  <a:rPr lang="ko-KR" altLang="en-US" dirty="0"/>
                  <a:t>식</a:t>
                </a:r>
                <a:r>
                  <a:rPr lang="en-US" altLang="ko-KR" dirty="0"/>
                  <a:t>2&gt;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위의 </a:t>
                </a:r>
                <a:r>
                  <a:rPr lang="en-US" altLang="ko-KR" dirty="0"/>
                  <a:t>&lt;</a:t>
                </a:r>
                <a:r>
                  <a:rPr lang="ko-KR" altLang="en-US" dirty="0"/>
                  <a:t>식</a:t>
                </a:r>
                <a:r>
                  <a:rPr lang="en-US" altLang="ko-KR" dirty="0"/>
                  <a:t>2&gt;</a:t>
                </a:r>
                <a:r>
                  <a:rPr lang="ko-KR" altLang="en-US" dirty="0"/>
                  <a:t>에서 </a:t>
                </a:r>
                <a:r>
                  <a:rPr lang="ko-KR" altLang="en-US" dirty="0" err="1"/>
                  <a:t>순입력값을</a:t>
                </a:r>
                <a:r>
                  <a:rPr lang="ko-KR" altLang="en-US" dirty="0"/>
                  <a:t> 출력 값으로 변환시키는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전이함수</a:t>
                </a:r>
                <a:r>
                  <a:rPr lang="en-US" altLang="ko-KR" dirty="0"/>
                  <a:t>(Transfer function) </a:t>
                </a:r>
                <a:r>
                  <a:rPr lang="ko-KR" altLang="en-US" dirty="0"/>
                  <a:t>또는 활성함수</a:t>
                </a:r>
                <a:r>
                  <a:rPr lang="en-US" altLang="ko-KR" dirty="0"/>
                  <a:t>(Activation function)</a:t>
                </a:r>
                <a:r>
                  <a:rPr lang="ko-KR" altLang="en-US" dirty="0"/>
                  <a:t>라고 부른다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인공신경망에서 사용되는 전이함수는 주로 비선형함수인데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전이함수의 형태에 따라 </a:t>
                </a:r>
                <a:r>
                  <a:rPr lang="ko-KR" altLang="en-US" dirty="0" err="1"/>
                  <a:t>노드의</a:t>
                </a:r>
                <a:r>
                  <a:rPr lang="ko-KR" altLang="en-US" dirty="0"/>
                  <a:t> 특징이 정해지기 때문에 인공신경망 모형 설계 시 중요하게 결정되어야 할 사항 중 하나이다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인공신경망에서 사용되는 전이함수로는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그림 </a:t>
                </a:r>
                <a:r>
                  <a:rPr lang="en-US" altLang="ko-KR" dirty="0"/>
                  <a:t>2]</a:t>
                </a:r>
                <a:r>
                  <a:rPr lang="ko-KR" altLang="en-US" dirty="0"/>
                  <a:t>에서 제시된  계단함수</a:t>
                </a:r>
                <a:r>
                  <a:rPr lang="en-US" altLang="ko-KR" dirty="0"/>
                  <a:t>(Hard limiter), </a:t>
                </a:r>
                <a:r>
                  <a:rPr lang="ko-KR" altLang="en-US" dirty="0"/>
                  <a:t>임계논리</a:t>
                </a:r>
                <a:r>
                  <a:rPr lang="en-US" altLang="ko-KR" dirty="0"/>
                  <a:t>(Threshold logic), </a:t>
                </a:r>
                <a:r>
                  <a:rPr lang="ko-KR" altLang="en-US" dirty="0"/>
                  <a:t>그리고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자 형태의 </a:t>
                </a:r>
                <a:r>
                  <a:rPr lang="ko-KR" altLang="en-US" dirty="0" err="1"/>
                  <a:t>하이퍼</a:t>
                </a:r>
                <a:r>
                  <a:rPr lang="ko-KR" altLang="en-US" dirty="0"/>
                  <a:t> 탄젠트</a:t>
                </a:r>
                <a:r>
                  <a:rPr lang="en-US" altLang="ko-KR" dirty="0"/>
                  <a:t>(Hyper tangent), </a:t>
                </a:r>
                <a:r>
                  <a:rPr lang="ko-KR" altLang="en-US" dirty="0" err="1"/>
                  <a:t>시그모이드</a:t>
                </a:r>
                <a:r>
                  <a:rPr lang="en-US" altLang="ko-KR" dirty="0"/>
                  <a:t>(Sigmoid) </a:t>
                </a:r>
                <a:r>
                  <a:rPr lang="ko-KR" altLang="en-US" dirty="0"/>
                  <a:t>함수 등이 있으며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이들 중 </a:t>
                </a:r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함수가 가장 빈번하게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활용된다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272758"/>
                <a:ext cx="6020674" cy="83796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44870" y="4778789"/>
            <a:ext cx="3024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 4] </a:t>
            </a:r>
            <a:r>
              <a:rPr lang="ko-KR" altLang="en-US" dirty="0"/>
              <a:t>인공신경망의 처리요소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5" y="2087460"/>
            <a:ext cx="5183419" cy="25054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65175" y="1959199"/>
            <a:ext cx="5759450" cy="277777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/>
              <a:t>II. </a:t>
            </a:r>
            <a:r>
              <a:rPr lang="ko-KR" altLang="en-US" sz="2000" dirty="0"/>
              <a:t>인공신경망 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5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02120" y="2587625"/>
            <a:ext cx="6022505" cy="67183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인공신경망 모형을 구축하기 위해서는 데이터를 통한 </a:t>
            </a:r>
            <a:r>
              <a:rPr lang="en-US" altLang="ko-KR" dirty="0"/>
              <a:t>‘</a:t>
            </a:r>
            <a:r>
              <a:rPr lang="ko-KR" altLang="en-US" dirty="0"/>
              <a:t>학습</a:t>
            </a:r>
            <a:r>
              <a:rPr lang="en-US" altLang="ko-KR" dirty="0"/>
              <a:t>’</a:t>
            </a:r>
            <a:r>
              <a:rPr lang="ko-KR" altLang="en-US" dirty="0"/>
              <a:t>이라고 하는 과정을 수행하여야 하는데</a:t>
            </a:r>
            <a:r>
              <a:rPr lang="en-US" altLang="ko-KR" dirty="0"/>
              <a:t>, </a:t>
            </a:r>
            <a:r>
              <a:rPr lang="ko-KR" altLang="en-US" dirty="0"/>
              <a:t>컴퓨터를 통해 학습하는 것이기 때문에 기계학습</a:t>
            </a:r>
            <a:r>
              <a:rPr lang="en-US" altLang="ko-KR" dirty="0"/>
              <a:t>(Machine learning)</a:t>
            </a:r>
            <a:r>
              <a:rPr lang="ko-KR" altLang="en-US" dirty="0"/>
              <a:t>이라고 불린다</a:t>
            </a:r>
            <a:r>
              <a:rPr lang="en-US" altLang="ko-KR" dirty="0"/>
              <a:t>. </a:t>
            </a:r>
            <a:r>
              <a:rPr lang="ko-KR" altLang="en-US" dirty="0"/>
              <a:t>기계학습은 지도학습</a:t>
            </a:r>
            <a:r>
              <a:rPr lang="en-US" altLang="ko-KR" dirty="0"/>
              <a:t>(Supervised learning)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나뉠 수 있는데</a:t>
            </a:r>
            <a:r>
              <a:rPr lang="en-US" altLang="ko-KR" dirty="0"/>
              <a:t>, </a:t>
            </a:r>
            <a:r>
              <a:rPr lang="ko-KR" altLang="en-US" dirty="0"/>
              <a:t>우리가 구축하고자 하는 부도예측</a:t>
            </a:r>
            <a:r>
              <a:rPr lang="en-US" altLang="ko-KR" dirty="0"/>
              <a:t>/</a:t>
            </a:r>
            <a:r>
              <a:rPr lang="ko-KR" altLang="en-US" dirty="0"/>
              <a:t>신용평가 모형의 경우 지도학습을 통해 모형을 구축한다</a:t>
            </a:r>
            <a:r>
              <a:rPr lang="en-US" altLang="ko-KR" dirty="0"/>
              <a:t>.  </a:t>
            </a:r>
            <a:r>
              <a:rPr lang="ko-KR" altLang="en-US" dirty="0"/>
              <a:t>지도학습을</a:t>
            </a:r>
            <a:r>
              <a:rPr lang="en-US" altLang="ko-KR" dirty="0"/>
              <a:t> </a:t>
            </a:r>
            <a:r>
              <a:rPr lang="ko-KR" altLang="en-US" dirty="0"/>
              <a:t>위해서 데이터의 레코드는 </a:t>
            </a:r>
            <a:r>
              <a:rPr lang="ko-KR" altLang="en-US" dirty="0" smtClean="0"/>
              <a:t>입력 값과 </a:t>
            </a:r>
            <a:r>
              <a:rPr lang="ko-KR" altLang="en-US" dirty="0"/>
              <a:t>이에 해당하는 </a:t>
            </a:r>
            <a:r>
              <a:rPr lang="ko-KR" altLang="en-US" dirty="0" smtClean="0"/>
              <a:t>출력 값으로 </a:t>
            </a:r>
            <a:r>
              <a:rPr lang="ko-KR" altLang="en-US" dirty="0"/>
              <a:t>구성되어 있어야 한다</a:t>
            </a:r>
            <a:r>
              <a:rPr lang="en-US" altLang="ko-KR" dirty="0"/>
              <a:t>. </a:t>
            </a:r>
            <a:r>
              <a:rPr lang="ko-KR" altLang="en-US" dirty="0"/>
              <a:t>부채비율 등 기업의 부도에 영향을 끼칠 것으로 예상되는 </a:t>
            </a:r>
            <a:r>
              <a:rPr lang="ko-KR" altLang="en-US" dirty="0" smtClean="0"/>
              <a:t>재무 비율 값들을 입력 값</a:t>
            </a:r>
            <a:r>
              <a:rPr lang="en-US" altLang="ko-KR" dirty="0"/>
              <a:t>, </a:t>
            </a:r>
            <a:r>
              <a:rPr lang="ko-KR" altLang="en-US" dirty="0"/>
              <a:t>또는 입력변수로</a:t>
            </a:r>
            <a:r>
              <a:rPr lang="en-US" altLang="ko-KR" dirty="0"/>
              <a:t>, </a:t>
            </a:r>
            <a:r>
              <a:rPr lang="ko-KR" altLang="en-US" dirty="0"/>
              <a:t>해당 기업의 부도 발생 여부를 </a:t>
            </a:r>
            <a:r>
              <a:rPr lang="ko-KR" altLang="en-US" dirty="0" smtClean="0"/>
              <a:t>출력 값으로 </a:t>
            </a:r>
            <a:r>
              <a:rPr lang="ko-KR" altLang="en-US" dirty="0"/>
              <a:t>설정하여 학습하게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인공신경망에서 지도학습은 입력변수와 출력변수와의 최적의</a:t>
            </a:r>
            <a:r>
              <a:rPr lang="en-US" altLang="ko-KR" dirty="0"/>
              <a:t> </a:t>
            </a:r>
            <a:r>
              <a:rPr lang="ko-KR" altLang="en-US" dirty="0"/>
              <a:t>결합관계</a:t>
            </a:r>
            <a:r>
              <a:rPr lang="en-US" altLang="ko-KR" dirty="0"/>
              <a:t>(Association), </a:t>
            </a:r>
            <a:r>
              <a:rPr lang="ko-KR" altLang="en-US" dirty="0"/>
              <a:t>즉 설정한 오류</a:t>
            </a:r>
            <a:r>
              <a:rPr lang="en-US" altLang="ko-KR" dirty="0"/>
              <a:t>(Error)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최소화시키는</a:t>
            </a:r>
            <a:r>
              <a:rPr lang="en-US" altLang="ko-KR" dirty="0"/>
              <a:t> </a:t>
            </a:r>
            <a:r>
              <a:rPr lang="ko-KR" altLang="en-US" dirty="0"/>
              <a:t>연결 가중치</a:t>
            </a:r>
            <a:r>
              <a:rPr lang="en-US" altLang="ko-KR" dirty="0"/>
              <a:t>(Weights)</a:t>
            </a:r>
            <a:r>
              <a:rPr lang="ko-KR" altLang="en-US" dirty="0"/>
              <a:t>를 찾아나가는 것을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인공신경망 기법 중에서 가장 널리 사용되는 </a:t>
            </a:r>
            <a:r>
              <a:rPr lang="ko-KR" altLang="en-US" dirty="0" err="1"/>
              <a:t>역전파</a:t>
            </a:r>
            <a:r>
              <a:rPr lang="en-US" altLang="ko-KR" dirty="0"/>
              <a:t>(Back propagation) </a:t>
            </a:r>
            <a:r>
              <a:rPr lang="ko-KR" altLang="en-US" dirty="0"/>
              <a:t>방식은 </a:t>
            </a:r>
            <a:r>
              <a:rPr lang="ko-KR" altLang="en-US" dirty="0" err="1"/>
              <a:t>은닉층을</a:t>
            </a:r>
            <a:r>
              <a:rPr lang="ko-KR" altLang="en-US" dirty="0"/>
              <a:t> 포함하는 네트워크구조에서 </a:t>
            </a:r>
            <a:r>
              <a:rPr lang="ko-KR" altLang="en-US" dirty="0" err="1"/>
              <a:t>노드와</a:t>
            </a:r>
            <a:r>
              <a:rPr lang="ko-KR" altLang="en-US" dirty="0"/>
              <a:t> </a:t>
            </a:r>
            <a:r>
              <a:rPr lang="ko-KR" altLang="en-US" dirty="0" err="1"/>
              <a:t>노드들을</a:t>
            </a:r>
            <a:r>
              <a:rPr lang="ko-KR" altLang="en-US" dirty="0"/>
              <a:t> 연결하는 연결 가중치들에 임의로 초기값을 지정하여 초기 모형을 설정한 후</a:t>
            </a:r>
            <a:r>
              <a:rPr lang="en-US" altLang="ko-KR" dirty="0"/>
              <a:t>, </a:t>
            </a:r>
            <a:r>
              <a:rPr lang="ko-KR" altLang="en-US" dirty="0"/>
              <a:t>모형을 만들기 위해 준비한 데이터를 모형에 입력시켜 모형이 제시하는 출력 값과 실제 목표변수의 값을 비교한다</a:t>
            </a:r>
            <a:r>
              <a:rPr lang="en-US" altLang="ko-KR" dirty="0"/>
              <a:t>. </a:t>
            </a:r>
            <a:r>
              <a:rPr lang="ko-KR" altLang="en-US" dirty="0"/>
              <a:t>만약 이 둘의 값에 차이가 있으면 차이를 최소화하도록 강도의 값을 조정하는 과정을 반복함으로써 최적의 연결 가중치를 찾아나간다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ko-KR" dirty="0"/>
              <a:t>이와 같은 과정을 학습과정</a:t>
            </a:r>
            <a:r>
              <a:rPr lang="en-US" altLang="ko-KR" dirty="0"/>
              <a:t>(Learning process)</a:t>
            </a:r>
            <a:r>
              <a:rPr lang="ko-KR" altLang="ko-KR" dirty="0"/>
              <a:t>라 하는데</a:t>
            </a:r>
            <a:r>
              <a:rPr lang="en-US" altLang="ko-KR" dirty="0"/>
              <a:t>, </a:t>
            </a:r>
            <a:r>
              <a:rPr lang="ko-KR" altLang="ko-KR" dirty="0"/>
              <a:t>학습과정은 모형에서 도출되는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값과 </a:t>
            </a:r>
            <a:r>
              <a:rPr lang="ko-KR" altLang="ko-KR" dirty="0"/>
              <a:t>목표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값과의 </a:t>
            </a:r>
            <a:r>
              <a:rPr lang="ko-KR" altLang="ko-KR" dirty="0"/>
              <a:t>에러</a:t>
            </a:r>
            <a:r>
              <a:rPr lang="en-US" altLang="ko-KR" dirty="0"/>
              <a:t>(Error)</a:t>
            </a:r>
            <a:r>
              <a:rPr lang="ko-KR" altLang="ko-KR" dirty="0"/>
              <a:t>가 충분히 감소하게 될 때까지 또는 미리 정해진 횟수만큼 </a:t>
            </a:r>
            <a:r>
              <a:rPr lang="ko-KR" altLang="en-US" dirty="0" smtClean="0"/>
              <a:t>모형구축</a:t>
            </a:r>
            <a:r>
              <a:rPr lang="ko-KR" altLang="ko-KR" dirty="0" smtClean="0"/>
              <a:t>용 </a:t>
            </a:r>
            <a:r>
              <a:rPr lang="ko-KR" altLang="ko-KR" dirty="0"/>
              <a:t>레코드들을 입력시킬 때까지 계속된다</a:t>
            </a:r>
            <a:r>
              <a:rPr lang="en-US" altLang="ko-KR" dirty="0"/>
              <a:t>. </a:t>
            </a:r>
            <a:r>
              <a:rPr lang="ko-KR" altLang="ko-KR" dirty="0"/>
              <a:t>학습이 중지되면</a:t>
            </a:r>
            <a:r>
              <a:rPr lang="en-US" altLang="ko-KR" dirty="0"/>
              <a:t>, </a:t>
            </a:r>
            <a:r>
              <a:rPr lang="ko-KR" altLang="ko-KR" dirty="0"/>
              <a:t>이때의 연결</a:t>
            </a:r>
            <a:r>
              <a:rPr lang="en-US" altLang="ko-KR" dirty="0"/>
              <a:t> </a:t>
            </a:r>
            <a:r>
              <a:rPr lang="ko-KR" altLang="ko-KR" dirty="0"/>
              <a:t>가중치를 최종 모형에 반영함으로써 모형구축을 종료하게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 3]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학습 과정을 도식화해서 보여주고 있다</a:t>
            </a:r>
            <a:r>
              <a:rPr lang="en-US" altLang="ko-KR" dirty="0"/>
              <a:t>. </a:t>
            </a:r>
            <a:r>
              <a:rPr lang="ko-KR" altLang="en-US" dirty="0"/>
              <a:t>초기 임의의 연결가중치를 활용하여 </a:t>
            </a:r>
            <a:r>
              <a:rPr lang="ko-KR" altLang="en-US" dirty="0" smtClean="0"/>
              <a:t>출력 값을 </a:t>
            </a:r>
            <a:r>
              <a:rPr lang="ko-KR" altLang="en-US" dirty="0"/>
              <a:t>계산하고</a:t>
            </a:r>
            <a:r>
              <a:rPr lang="en-US" altLang="ko-KR" dirty="0"/>
              <a:t>, </a:t>
            </a:r>
            <a:r>
              <a:rPr lang="ko-KR" altLang="en-US" dirty="0" smtClean="0"/>
              <a:t>출력 값과 목표 값을 </a:t>
            </a:r>
            <a:r>
              <a:rPr lang="ko-KR" altLang="en-US" dirty="0"/>
              <a:t>비교하여 에러를 측정</a:t>
            </a:r>
            <a:r>
              <a:rPr lang="en-US" altLang="ko-KR" dirty="0"/>
              <a:t>, </a:t>
            </a:r>
            <a:r>
              <a:rPr lang="ko-KR" altLang="en-US" dirty="0"/>
              <a:t>이를 반영하여 가중치를 조정하는 과정을 반복하는 절차를 보여준다</a:t>
            </a:r>
            <a:r>
              <a:rPr lang="en-US" altLang="ko-KR" dirty="0"/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3" name="평행 사변형 22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4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3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인공신경망의 학습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학습과정과 결과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 모형의 구축에 가장 중요한 단계인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(Learning)’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이해한다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34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/>
          <p:cNvSpPr txBox="1"/>
          <p:nvPr/>
        </p:nvSpPr>
        <p:spPr>
          <a:xfrm>
            <a:off x="495181" y="1284036"/>
            <a:ext cx="6020674" cy="4655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이러한 절차가 반복되면서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 </a:t>
            </a:r>
            <a:r>
              <a:rPr lang="ko-KR" altLang="en-US" dirty="0"/>
              <a:t>의 우측의 그림에서 보여지는 것과 같이 에러가 감소하여 수렴하게 되면 학습을 멈추고 이 때의 연결 가중치 값을 구축 모형의 값으로 사용하게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그림 </a:t>
            </a:r>
            <a:r>
              <a:rPr lang="en-US" altLang="ko-KR" dirty="0"/>
              <a:t>4]</a:t>
            </a:r>
            <a:r>
              <a:rPr lang="ko-KR" altLang="en-US" dirty="0"/>
              <a:t>는 학습된 모형의 결과를 보여준다</a:t>
            </a:r>
            <a:r>
              <a:rPr lang="en-US" altLang="ko-KR" dirty="0"/>
              <a:t>. </a:t>
            </a:r>
            <a:r>
              <a:rPr lang="ko-KR" altLang="en-US" dirty="0"/>
              <a:t>학습 전 임의의 값이던 연결 가중치가</a:t>
            </a:r>
            <a:r>
              <a:rPr lang="en-US" altLang="ko-KR" dirty="0"/>
              <a:t>, </a:t>
            </a:r>
            <a:r>
              <a:rPr lang="ko-KR" altLang="en-US" dirty="0"/>
              <a:t>데이터를 통한 학습의 결과로 에러를 최소화하는 가중치로 변화하게 되었음을 나타내고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/>
              <a:t>II. </a:t>
            </a:r>
            <a:r>
              <a:rPr lang="ko-KR" altLang="en-US" sz="2000" dirty="0"/>
              <a:t>인공신경망 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5175" y="1928580"/>
            <a:ext cx="5759450" cy="3183829"/>
            <a:chOff x="765175" y="1928580"/>
            <a:chExt cx="5759450" cy="318382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82" y="2108840"/>
              <a:ext cx="4425332" cy="24121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65175" y="1928580"/>
              <a:ext cx="5759450" cy="285797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4830" y="4866188"/>
              <a:ext cx="2413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그림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3]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인공신경망의 학습과정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5175" y="6249179"/>
            <a:ext cx="5759449" cy="2895790"/>
            <a:chOff x="765175" y="6249179"/>
            <a:chExt cx="5759449" cy="289579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65175" y="6249179"/>
              <a:ext cx="5759449" cy="25859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4780" y="8898748"/>
              <a:ext cx="3115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그림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4]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인공신경망의 학습 전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vs.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학습 후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1052670" y="6393200"/>
              <a:ext cx="4896726" cy="2304320"/>
              <a:chOff x="912" y="1454"/>
              <a:chExt cx="4683" cy="2581"/>
            </a:xfrm>
          </p:grpSpPr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912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409" y="3175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1932" y="317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2436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>
                <a:off x="1207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2081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663" y="1488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 flipH="1">
                <a:off x="1141" y="2673"/>
                <a:ext cx="173" cy="5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H="1">
                <a:off x="1146" y="2673"/>
                <a:ext cx="1004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592" y="2682"/>
                <a:ext cx="585" cy="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386" y="2691"/>
                <a:ext cx="197" cy="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 flipH="1">
                <a:off x="2100" y="2691"/>
                <a:ext cx="132" cy="4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305" y="2682"/>
                <a:ext cx="305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1477" y="2682"/>
                <a:ext cx="637" cy="4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1514" y="2637"/>
                <a:ext cx="1095" cy="5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 flipH="1">
                <a:off x="1446" y="1864"/>
                <a:ext cx="331" cy="4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1914" y="1846"/>
                <a:ext cx="272" cy="4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3679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" name="Oval 22"/>
              <p:cNvSpPr>
                <a:spLocks noChangeArrowheads="1"/>
              </p:cNvSpPr>
              <p:nvPr/>
            </p:nvSpPr>
            <p:spPr bwMode="auto">
              <a:xfrm>
                <a:off x="4176" y="3175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4699" y="317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5203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0" name="Oval 25"/>
              <p:cNvSpPr>
                <a:spLocks noChangeArrowheads="1"/>
              </p:cNvSpPr>
              <p:nvPr/>
            </p:nvSpPr>
            <p:spPr bwMode="auto">
              <a:xfrm>
                <a:off x="3974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1" name="Oval 26"/>
              <p:cNvSpPr>
                <a:spLocks noChangeArrowheads="1"/>
              </p:cNvSpPr>
              <p:nvPr/>
            </p:nvSpPr>
            <p:spPr bwMode="auto">
              <a:xfrm>
                <a:off x="4848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2" name="Oval 27"/>
              <p:cNvSpPr>
                <a:spLocks noChangeArrowheads="1"/>
              </p:cNvSpPr>
              <p:nvPr/>
            </p:nvSpPr>
            <p:spPr bwMode="auto">
              <a:xfrm>
                <a:off x="4430" y="1488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 flipH="1">
                <a:off x="3908" y="2673"/>
                <a:ext cx="173" cy="5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 flipH="1">
                <a:off x="3913" y="2673"/>
                <a:ext cx="1004" cy="5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 flipH="1">
                <a:off x="4359" y="2682"/>
                <a:ext cx="585" cy="4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6" name="Line 31"/>
              <p:cNvSpPr>
                <a:spLocks noChangeShapeType="1"/>
              </p:cNvSpPr>
              <p:nvPr/>
            </p:nvSpPr>
            <p:spPr bwMode="auto">
              <a:xfrm>
                <a:off x="4153" y="2691"/>
                <a:ext cx="197" cy="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 flipH="1">
                <a:off x="4867" y="2691"/>
                <a:ext cx="132" cy="47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8" name="Line 33"/>
              <p:cNvSpPr>
                <a:spLocks noChangeShapeType="1"/>
              </p:cNvSpPr>
              <p:nvPr/>
            </p:nvSpPr>
            <p:spPr bwMode="auto">
              <a:xfrm>
                <a:off x="5072" y="2682"/>
                <a:ext cx="305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>
                <a:off x="4244" y="2682"/>
                <a:ext cx="637" cy="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4281" y="2637"/>
                <a:ext cx="1095" cy="55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 flipH="1">
                <a:off x="4213" y="1864"/>
                <a:ext cx="331" cy="47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2" name="Line 37"/>
              <p:cNvSpPr>
                <a:spLocks noChangeShapeType="1"/>
              </p:cNvSpPr>
              <p:nvPr/>
            </p:nvSpPr>
            <p:spPr bwMode="auto">
              <a:xfrm>
                <a:off x="4681" y="1846"/>
                <a:ext cx="272" cy="4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2726" y="3256"/>
                <a:ext cx="1355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Input Node</a:t>
                </a:r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2648" y="2377"/>
                <a:ext cx="1688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Hidden Node</a:t>
                </a:r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/>
            </p:nvSpPr>
            <p:spPr bwMode="auto">
              <a:xfrm>
                <a:off x="2648" y="1454"/>
                <a:ext cx="1041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Output Node</a:t>
                </a:r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1256" y="3655"/>
                <a:ext cx="1683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Before Training</a:t>
                </a:r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4133" y="3645"/>
                <a:ext cx="1462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After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942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02120" y="2587625"/>
            <a:ext cx="6022505" cy="5894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인공신경망과 다중회귀분석 등 통계기법은 변수의 분포에 대한 가정이라던가 계수 값을 추정해 내는 방식 등 모든 면에서 차이가 있지만</a:t>
            </a:r>
            <a:r>
              <a:rPr lang="en-US" altLang="ko-KR" dirty="0"/>
              <a:t>,</a:t>
            </a:r>
            <a:r>
              <a:rPr lang="ko-KR" altLang="en-US" dirty="0"/>
              <a:t> 데이터를 통해 모형의 계수 값을 추정해 냄으로써 향후 의사결정에 활용할 수 있는 모형을 구축한다는 점에서는 유사한 특성을 가지고 있다</a:t>
            </a:r>
            <a:r>
              <a:rPr lang="en-US" altLang="ko-KR" dirty="0"/>
              <a:t>. </a:t>
            </a:r>
            <a:r>
              <a:rPr lang="ko-KR" altLang="en-US" dirty="0"/>
              <a:t>상대적으로 생소할 것으로 예상되는 인공신경망 모형에 대한 이해를 돕기 위해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</a:t>
            </a:r>
            <a:r>
              <a:rPr lang="ko-KR" altLang="en-US" dirty="0"/>
              <a:t>에서는 다중회귀분석 모형과 인공신경망 모형의 구조를 도식화하여 제시하고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ko-KR" dirty="0"/>
              <a:t>그림에서 볼 수 있듯이</a:t>
            </a:r>
            <a:r>
              <a:rPr lang="en-US" altLang="ko-KR" dirty="0"/>
              <a:t>, </a:t>
            </a:r>
            <a:r>
              <a:rPr lang="ko-KR" altLang="ko-KR" dirty="0"/>
              <a:t>인공신경망은 </a:t>
            </a:r>
            <a:r>
              <a:rPr lang="ko-KR" altLang="ko-KR" dirty="0" err="1"/>
              <a:t>은닉층이</a:t>
            </a:r>
            <a:r>
              <a:rPr lang="ko-KR" altLang="ko-KR" dirty="0"/>
              <a:t> 존재한다는 점이 </a:t>
            </a:r>
            <a:r>
              <a:rPr lang="ko-KR" altLang="en-US" dirty="0"/>
              <a:t>다중회귀분석 모형</a:t>
            </a:r>
            <a:r>
              <a:rPr lang="ko-KR" altLang="ko-KR" dirty="0"/>
              <a:t>과 다르다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통계기법에서는 입력변수와 출력변수 간의 직접적인 </a:t>
            </a:r>
            <a:r>
              <a:rPr lang="ko-KR" altLang="en-US" dirty="0"/>
              <a:t>연결</a:t>
            </a:r>
            <a:r>
              <a:rPr lang="ko-KR" altLang="ko-KR" dirty="0"/>
              <a:t>관계를 찾는 반면</a:t>
            </a:r>
            <a:r>
              <a:rPr lang="en-US" altLang="ko-KR" dirty="0"/>
              <a:t>, </a:t>
            </a:r>
            <a:r>
              <a:rPr lang="ko-KR" altLang="ko-KR" dirty="0"/>
              <a:t>인공신경망은 </a:t>
            </a:r>
            <a:r>
              <a:rPr lang="ko-KR" altLang="ko-KR" dirty="0" err="1"/>
              <a:t>은닉층을</a:t>
            </a:r>
            <a:r>
              <a:rPr lang="ko-KR" altLang="ko-KR" dirty="0"/>
              <a:t> 두어 우선 각 입력 </a:t>
            </a:r>
            <a:r>
              <a:rPr lang="ko-KR" altLang="ko-KR" dirty="0" err="1"/>
              <a:t>노드와</a:t>
            </a:r>
            <a:r>
              <a:rPr lang="ko-KR" altLang="ko-KR" dirty="0"/>
              <a:t> 은닉 </a:t>
            </a:r>
            <a:r>
              <a:rPr lang="ko-KR" altLang="ko-KR" dirty="0" err="1"/>
              <a:t>노드</a:t>
            </a:r>
            <a:r>
              <a:rPr lang="ko-KR" altLang="ko-KR" dirty="0"/>
              <a:t> 간의 </a:t>
            </a:r>
            <a:r>
              <a:rPr lang="ko-KR" altLang="en-US" dirty="0"/>
              <a:t>연결</a:t>
            </a:r>
            <a:r>
              <a:rPr lang="ko-KR" altLang="ko-KR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ko-KR" dirty="0"/>
              <a:t>은닉 </a:t>
            </a:r>
            <a:r>
              <a:rPr lang="ko-KR" altLang="ko-KR" dirty="0" err="1"/>
              <a:t>노드의</a:t>
            </a:r>
            <a:r>
              <a:rPr lang="ko-KR" altLang="ko-KR" dirty="0"/>
              <a:t> 값과 출력 </a:t>
            </a:r>
            <a:r>
              <a:rPr lang="ko-KR" altLang="ko-KR" dirty="0" err="1"/>
              <a:t>노드</a:t>
            </a:r>
            <a:r>
              <a:rPr lang="ko-KR" altLang="ko-KR" dirty="0"/>
              <a:t> 값 간의 </a:t>
            </a:r>
            <a:r>
              <a:rPr lang="ko-KR" altLang="en-US" dirty="0"/>
              <a:t>연결 </a:t>
            </a:r>
            <a:r>
              <a:rPr lang="ko-KR" altLang="ko-KR" dirty="0"/>
              <a:t>관계</a:t>
            </a:r>
            <a:r>
              <a:rPr lang="ko-KR" altLang="en-US" dirty="0"/>
              <a:t>를 설정하고 최적 연결 가중치를 찾음으로써 모형을 구축한다</a:t>
            </a:r>
            <a:r>
              <a:rPr lang="en-US" altLang="ko-KR" dirty="0"/>
              <a:t>.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3" name="평행 사변형 22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4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3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인공신경망의 학습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학습과정과 결과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 모형과 다중회귀분석 모형과의 비교를 통해 인공신경망의 특징을 이해한다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947" y="4444876"/>
            <a:ext cx="3644105" cy="20636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65175" y="4304910"/>
            <a:ext cx="5759450" cy="234356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2490" y="6801578"/>
            <a:ext cx="3024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그림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5] 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통계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다중회귀분석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모형과 인공신경망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모형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6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02120" y="2587625"/>
            <a:ext cx="6022505" cy="4609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인공신경망 모형은 입력변수와 결과변수 간의 관계를 정의하기 어려운 복잡한 비선형 데이터에 대해서도 높은 예측력을 가진 모형 수립이 가능하다는 장점이 있다</a:t>
            </a:r>
            <a:r>
              <a:rPr lang="en-US" altLang="ko-KR" dirty="0"/>
              <a:t>. </a:t>
            </a:r>
            <a:r>
              <a:rPr lang="ko-KR" altLang="en-US" dirty="0"/>
              <a:t>최적 모형구축을 위한 구조의 선정</a:t>
            </a:r>
            <a:r>
              <a:rPr lang="en-US" altLang="ko-KR" dirty="0"/>
              <a:t>, </a:t>
            </a:r>
            <a:r>
              <a:rPr lang="ko-KR" altLang="en-US" dirty="0"/>
              <a:t>학습조건</a:t>
            </a:r>
            <a:r>
              <a:rPr lang="en-US" altLang="ko-KR" dirty="0"/>
              <a:t> </a:t>
            </a:r>
            <a:r>
              <a:rPr lang="ko-KR" altLang="en-US" dirty="0"/>
              <a:t>등을 잘 설정하여 모형을 최적화시킬 경우</a:t>
            </a:r>
            <a:r>
              <a:rPr lang="en-US" altLang="ko-KR" dirty="0"/>
              <a:t>,</a:t>
            </a:r>
            <a:r>
              <a:rPr lang="ko-KR" altLang="en-US" dirty="0"/>
              <a:t> 인공신경망 모형이 전통적인 통계기법에 비해 예측 및 분류에 있어서 우수한 성과를 보이는 것으로 많은 연구자들은 보고하고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인공신경망 모형은 입력변수와 결과변수가 </a:t>
            </a:r>
            <a:r>
              <a:rPr lang="ko-KR" altLang="ko-KR" dirty="0" err="1"/>
              <a:t>연속형이나</a:t>
            </a:r>
            <a:r>
              <a:rPr lang="ko-KR" altLang="ko-KR" dirty="0"/>
              <a:t> </a:t>
            </a:r>
            <a:r>
              <a:rPr lang="ko-KR" altLang="ko-KR" dirty="0" err="1"/>
              <a:t>이산형인</a:t>
            </a:r>
            <a:r>
              <a:rPr lang="ko-KR" altLang="ko-KR" dirty="0"/>
              <a:t> 경우 모두</a:t>
            </a:r>
            <a:r>
              <a:rPr lang="ko-KR" altLang="en-US" dirty="0"/>
              <a:t>에 적용할 </a:t>
            </a:r>
            <a:r>
              <a:rPr lang="ko-KR" altLang="ko-KR" dirty="0"/>
              <a:t>수 있으며</a:t>
            </a:r>
            <a:r>
              <a:rPr lang="en-US" altLang="ko-KR" dirty="0"/>
              <a:t>, </a:t>
            </a:r>
            <a:r>
              <a:rPr lang="ko-KR" altLang="en-US" dirty="0"/>
              <a:t>통계기법과는 달리 변수에 대한 여러 가지 통계적 가정을 전제로 하지 않는다는 점도 적용 상 용이한 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모형구축에 사용되는 데이터에 다소 부정확한 부분이 있다 하더라도</a:t>
            </a:r>
            <a:r>
              <a:rPr lang="en-US" altLang="ko-KR" dirty="0"/>
              <a:t>,</a:t>
            </a:r>
            <a:r>
              <a:rPr lang="ko-KR" altLang="en-US" dirty="0"/>
              <a:t> 통계나 다른 인공지능 기법 등에 비해 부정적 영향이 적은 것으로 알려져 있다</a:t>
            </a:r>
            <a:r>
              <a:rPr lang="en-US" altLang="ko-KR" dirty="0"/>
              <a:t>(Fault tolerant). </a:t>
            </a:r>
            <a:r>
              <a:rPr lang="ko-KR" altLang="en-US" dirty="0"/>
              <a:t>이는 인공신경망의 학습 과정 상 다수의 연산을 끊임없이 반복한 이후 일반규칙을 찾아내기 때문에 데이터의 누락 부분 혹은 부정확한 부분이 결과에 미치는 영향이 상대적으로 적은 까닭이다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종합적으로</a:t>
            </a:r>
            <a:r>
              <a:rPr lang="en-US" altLang="ko-KR" dirty="0"/>
              <a:t>, </a:t>
            </a:r>
            <a:r>
              <a:rPr lang="ko-KR" altLang="en-US" dirty="0"/>
              <a:t>인공신경망 모형은 상대적으로 입력변수와 출력변수의 관계가 매우 복잡하여 그 관계를 명시적으로 설명하기 어려운 영역에 있어서도 우수한 성과를 나타냄으로써 다양한 분야에 적용되고 있으며</a:t>
            </a:r>
            <a:r>
              <a:rPr lang="en-US" altLang="ko-KR" dirty="0"/>
              <a:t>, </a:t>
            </a:r>
            <a:r>
              <a:rPr lang="ko-KR" altLang="en-US" dirty="0"/>
              <a:t>향후 그 활용 가능성은 더욱 제고될 것으로 보인다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3" name="평행 사변형 22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4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3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인공신경망 모형의 장단점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인공신경망 모형의 장점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인공신경망의 장단점을 파악함으로써 모형 활용에 대한 이해도를 높인다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06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02120" y="2587625"/>
            <a:ext cx="6022505" cy="50706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인공신경망 기법의 첫 번째 단점은 최적 모형을 구축하는 비용</a:t>
            </a:r>
            <a:r>
              <a:rPr lang="en-US" altLang="ko-KR" dirty="0"/>
              <a:t>(Cost)</a:t>
            </a:r>
            <a:r>
              <a:rPr lang="ko-KR" altLang="en-US" dirty="0"/>
              <a:t>이  타 기법에 비해 크다는 점이다</a:t>
            </a:r>
            <a:r>
              <a:rPr lang="en-US" altLang="ko-KR" dirty="0"/>
              <a:t>. </a:t>
            </a:r>
            <a:r>
              <a:rPr lang="ko-KR" altLang="en-US" dirty="0" err="1" smtClean="0"/>
              <a:t>모형구축자는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은닉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ko-KR" altLang="en-US" dirty="0"/>
              <a:t> 등 </a:t>
            </a:r>
            <a:r>
              <a:rPr lang="ko-KR" altLang="en-US" dirty="0" err="1"/>
              <a:t>레이어</a:t>
            </a:r>
            <a:r>
              <a:rPr lang="en-US" altLang="ko-KR" dirty="0"/>
              <a:t>(Layer)</a:t>
            </a:r>
            <a:r>
              <a:rPr lang="ko-KR" altLang="en-US" dirty="0"/>
              <a:t>와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의 수 등을</a:t>
            </a:r>
            <a:r>
              <a:rPr lang="en-US" altLang="ko-KR" dirty="0"/>
              <a:t> </a:t>
            </a:r>
            <a:r>
              <a:rPr lang="ko-KR" altLang="en-US" dirty="0"/>
              <a:t>포함한 인공신경망 모형의 구조</a:t>
            </a:r>
            <a:r>
              <a:rPr lang="en-US" altLang="ko-KR" dirty="0"/>
              <a:t>, </a:t>
            </a:r>
            <a:r>
              <a:rPr lang="ko-KR" altLang="en-US" dirty="0"/>
              <a:t>처리요소에서 사용할</a:t>
            </a:r>
            <a:r>
              <a:rPr lang="en-US" altLang="ko-KR" dirty="0"/>
              <a:t> </a:t>
            </a:r>
            <a:r>
              <a:rPr lang="ko-KR" altLang="en-US" dirty="0"/>
              <a:t>전이함수</a:t>
            </a:r>
            <a:r>
              <a:rPr lang="en-US" altLang="ko-KR" dirty="0"/>
              <a:t>(Transfer Function),</a:t>
            </a:r>
            <a:r>
              <a:rPr lang="ko-KR" altLang="en-US" dirty="0"/>
              <a:t> 학습조건 등 다양한 </a:t>
            </a:r>
            <a:r>
              <a:rPr lang="ko-KR" altLang="en-US" dirty="0" err="1"/>
              <a:t>파라메터들을</a:t>
            </a:r>
            <a:r>
              <a:rPr lang="ko-KR" altLang="en-US" dirty="0"/>
              <a:t> 전문적인 식견을 가지고 결정해야 한다</a:t>
            </a:r>
            <a:r>
              <a:rPr lang="en-US" altLang="ko-KR" dirty="0"/>
              <a:t>. </a:t>
            </a:r>
            <a:r>
              <a:rPr lang="ko-KR" altLang="en-US" dirty="0"/>
              <a:t>타 기법에 비해</a:t>
            </a:r>
            <a:r>
              <a:rPr lang="en-US" altLang="ko-KR" dirty="0"/>
              <a:t>, </a:t>
            </a:r>
            <a:r>
              <a:rPr lang="ko-KR" altLang="en-US" dirty="0" smtClean="0"/>
              <a:t>모형구축자의 </a:t>
            </a:r>
            <a:r>
              <a:rPr lang="ko-KR" altLang="en-US" dirty="0"/>
              <a:t>전문성과 경험에 따라 성과 차이가 많이 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인공신경망 모형 성과는 학습의 정지기준</a:t>
            </a:r>
            <a:r>
              <a:rPr lang="en-US" altLang="ko-KR" dirty="0"/>
              <a:t>(Stopping condition)</a:t>
            </a:r>
            <a:r>
              <a:rPr lang="ko-KR" altLang="en-US" dirty="0"/>
              <a:t>을 포함한 학습조건에 큰 영향을 받는다</a:t>
            </a:r>
            <a:r>
              <a:rPr lang="en-US" altLang="ko-KR" dirty="0"/>
              <a:t>. </a:t>
            </a:r>
            <a:r>
              <a:rPr lang="ko-KR" altLang="en-US" dirty="0"/>
              <a:t>학습이 장시간</a:t>
            </a:r>
            <a:r>
              <a:rPr lang="en-US" altLang="ko-KR" dirty="0"/>
              <a:t> </a:t>
            </a:r>
            <a:r>
              <a:rPr lang="ko-KR" altLang="en-US" dirty="0"/>
              <a:t>지속되면 모형의 학습에 사용된 데이터 내에서의 에러는 매우 낮은 상태로  수렴</a:t>
            </a:r>
            <a:r>
              <a:rPr lang="en-US" altLang="ko-KR" dirty="0"/>
              <a:t>(Convergence)</a:t>
            </a:r>
            <a:r>
              <a:rPr lang="ko-KR" altLang="en-US" dirty="0"/>
              <a:t>하더라도 </a:t>
            </a:r>
            <a:r>
              <a:rPr lang="ko-KR" altLang="en-US" dirty="0" err="1"/>
              <a:t>과체적화</a:t>
            </a:r>
            <a:r>
              <a:rPr lang="en-US" altLang="ko-KR" dirty="0"/>
              <a:t>(Over-fitting)</a:t>
            </a:r>
            <a:r>
              <a:rPr lang="ko-KR" altLang="en-US" dirty="0"/>
              <a:t>의 위험에 노출되게 된다</a:t>
            </a:r>
            <a:r>
              <a:rPr lang="en-US" altLang="ko-KR" dirty="0"/>
              <a:t>. </a:t>
            </a:r>
            <a:r>
              <a:rPr lang="ko-KR" altLang="en-US" dirty="0" err="1"/>
              <a:t>과체적화를</a:t>
            </a:r>
            <a:r>
              <a:rPr lang="ko-KR" altLang="en-US" dirty="0"/>
              <a:t> 방지하고 일반화</a:t>
            </a:r>
            <a:r>
              <a:rPr lang="en-US" altLang="ko-KR" dirty="0"/>
              <a:t>(Generalization)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확보하기 위한 적절한 학습조건을 적용하지 못할 경우 학습에 사용되지 않은 데이터</a:t>
            </a:r>
            <a:r>
              <a:rPr lang="en-US" altLang="ko-KR" dirty="0"/>
              <a:t>(Out-of-the-sample)</a:t>
            </a:r>
            <a:r>
              <a:rPr lang="ko-KR" altLang="en-US" dirty="0"/>
              <a:t>의 예측성과에 심각한 악영향을 끼칠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인공신경망 모형을 개발하여 실무에 적용하고자 할 경우 수렴도 중요하지만 일반화라고 하는 주요 덕목을 만족시킬 수 있도록 학습조건을 설정하는 것이 매우 중요하다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ko-KR" dirty="0"/>
              <a:t> </a:t>
            </a:r>
            <a:r>
              <a:rPr lang="ko-KR" altLang="en-US" dirty="0"/>
              <a:t>구축된 </a:t>
            </a:r>
            <a:r>
              <a:rPr lang="ko-KR" altLang="ko-KR" dirty="0"/>
              <a:t>인공신경망 모형</a:t>
            </a:r>
            <a:r>
              <a:rPr lang="ko-KR" altLang="en-US" dirty="0"/>
              <a:t>은 </a:t>
            </a:r>
            <a:r>
              <a:rPr lang="ko-KR" altLang="en-US" dirty="0" err="1"/>
              <a:t>은닉층을</a:t>
            </a:r>
            <a:r>
              <a:rPr lang="ko-KR" altLang="en-US" dirty="0"/>
              <a:t> 포함한 모형 구조가 갖는 가중치 연결구조의 복잡성으로 말미암아 </a:t>
            </a:r>
            <a:r>
              <a:rPr lang="ko-KR" altLang="en-US" dirty="0" err="1"/>
              <a:t>입력값와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r>
              <a:rPr lang="ko-KR" altLang="en-US" dirty="0"/>
              <a:t> 간의 관계를 정확하게 이해하는 것이 어렵다는 단점이 있다</a:t>
            </a:r>
            <a:r>
              <a:rPr lang="en-US" altLang="ko-KR" dirty="0"/>
              <a:t>. </a:t>
            </a:r>
            <a:r>
              <a:rPr lang="ko-KR" altLang="en-US" dirty="0"/>
              <a:t>이러한 점은 결과값에 대한 설명력</a:t>
            </a:r>
            <a:r>
              <a:rPr lang="en-US" altLang="ko-KR" dirty="0"/>
              <a:t>(Comprehensibility)</a:t>
            </a:r>
            <a:r>
              <a:rPr lang="ko-KR" altLang="en-US" dirty="0"/>
              <a:t>의 부족으로 이어지고</a:t>
            </a:r>
            <a:r>
              <a:rPr lang="en-US" altLang="ko-KR" dirty="0"/>
              <a:t>, </a:t>
            </a:r>
            <a:r>
              <a:rPr lang="ko-KR" altLang="ko-KR" dirty="0"/>
              <a:t>블랙박스</a:t>
            </a:r>
            <a:r>
              <a:rPr lang="en-US" altLang="ko-KR" dirty="0"/>
              <a:t>(Black box) </a:t>
            </a:r>
            <a:r>
              <a:rPr lang="ko-KR" altLang="en-US" dirty="0"/>
              <a:t>모형이</a:t>
            </a:r>
            <a:r>
              <a:rPr lang="ko-KR" altLang="ko-KR" dirty="0"/>
              <a:t>라</a:t>
            </a:r>
            <a:r>
              <a:rPr lang="en-US" altLang="ko-KR" dirty="0"/>
              <a:t> </a:t>
            </a:r>
            <a:r>
              <a:rPr lang="ko-KR" altLang="en-US" dirty="0"/>
              <a:t>일컬어지는 요인이 되기도 한다</a:t>
            </a:r>
            <a:r>
              <a:rPr lang="en-US" altLang="ko-KR" dirty="0"/>
              <a:t>. </a:t>
            </a:r>
            <a:r>
              <a:rPr lang="ko-KR" altLang="ko-KR" dirty="0"/>
              <a:t>따라서 </a:t>
            </a:r>
            <a:r>
              <a:rPr lang="ko-KR" altLang="en-US" dirty="0"/>
              <a:t>모형의 결과값에 대해 인과관계에 기반한 </a:t>
            </a:r>
            <a:r>
              <a:rPr lang="ko-KR" altLang="ko-KR" dirty="0"/>
              <a:t>설명</a:t>
            </a:r>
            <a:r>
              <a:rPr lang="ko-KR" altLang="en-US" dirty="0"/>
              <a:t>이 매우 중요할 경우 타 기법을 사용하는 것을 검토할 필요가 있다</a:t>
            </a:r>
            <a:r>
              <a:rPr lang="en-US" altLang="ko-KR" dirty="0"/>
              <a:t>.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3" name="평행 사변형 22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4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3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인공신경망 모형의 장단점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인공신경망 모형의 단점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인공신경망의 장단점을 파악함으로써 모형 활용에 대한 이해도를 높인다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25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9614" y="4091812"/>
            <a:ext cx="576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spc="-150" dirty="0" smtClean="0"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인공신경망 모형구축 실습</a:t>
            </a:r>
            <a:endParaRPr kumimoji="1" lang="en-US" altLang="ko-KR" sz="3200" spc="-150" dirty="0"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752368" y="2804874"/>
            <a:ext cx="116442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Ⅲ.</a:t>
            </a:r>
            <a:endParaRPr lang="ko-KR" altLang="en-US" sz="7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90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5"/>
              <p:cNvSpPr txBox="1"/>
              <p:nvPr/>
            </p:nvSpPr>
            <p:spPr>
              <a:xfrm>
                <a:off x="504825" y="2591173"/>
                <a:ext cx="6019800" cy="19466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  <a:lvl2pPr marL="350838" lvl="1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SzPct val="100000"/>
                  <a:buFont typeface="나눔고딕" pitchFamily="50" charset="-127"/>
                  <a:buChar char="－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2pPr>
              </a:lstStyle>
              <a:p>
                <a:r>
                  <a:rPr lang="ko-KR" altLang="en-US" dirty="0"/>
                  <a:t>분석에 활용할 데이터는 </a:t>
                </a:r>
                <a:r>
                  <a:rPr lang="en-US" altLang="ko-KR" dirty="0"/>
                  <a:t>2001</a:t>
                </a:r>
                <a:r>
                  <a:rPr lang="ko-KR" altLang="en-US" dirty="0"/>
                  <a:t>년부터 </a:t>
                </a:r>
                <a:r>
                  <a:rPr lang="en-US" altLang="ko-KR" dirty="0"/>
                  <a:t>2007</a:t>
                </a:r>
                <a:r>
                  <a:rPr lang="ko-KR" altLang="en-US" dirty="0"/>
                  <a:t>년까지 국내 </a:t>
                </a:r>
                <a:r>
                  <a:rPr lang="ko-KR" altLang="en-US" dirty="0" err="1"/>
                  <a:t>비외감기업</a:t>
                </a:r>
                <a:r>
                  <a:rPr lang="ko-KR" altLang="en-US" dirty="0"/>
                  <a:t> 중 주요 재무비율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과 익년도 부도 여부</a:t>
                </a:r>
                <a:r>
                  <a:rPr lang="en-US" altLang="ko-KR" dirty="0"/>
                  <a:t>(Output; Bankrupt=</a:t>
                </a:r>
                <a:r>
                  <a:rPr lang="ko-KR" altLang="en-US" dirty="0"/>
                  <a:t>익년도 부도 발생</a:t>
                </a:r>
                <a:r>
                  <a:rPr lang="en-US" altLang="ko-KR" dirty="0"/>
                  <a:t>, Non-Bankrupt =</a:t>
                </a:r>
                <a:r>
                  <a:rPr lang="ko-KR" altLang="en-US" dirty="0"/>
                  <a:t>익년도 건전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포함한 데이터로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부도기업 </a:t>
                </a:r>
                <a:r>
                  <a:rPr lang="en-US" altLang="ko-KR" dirty="0"/>
                  <a:t>600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건전기업 </a:t>
                </a:r>
                <a:r>
                  <a:rPr lang="en-US" altLang="ko-KR" dirty="0"/>
                  <a:t>600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총 </a:t>
                </a:r>
                <a:r>
                  <a:rPr lang="en-US" altLang="ko-KR" dirty="0"/>
                  <a:t>1,200</a:t>
                </a:r>
                <a:r>
                  <a:rPr lang="ko-KR" altLang="en-US" dirty="0"/>
                  <a:t>개의 데이터로 구성되어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참고로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본 교육에서 활용할 데이터는 이미 기본적인 </a:t>
                </a:r>
                <a:r>
                  <a:rPr lang="ko-KR" altLang="en-US" dirty="0" err="1"/>
                  <a:t>전처리를</a:t>
                </a:r>
                <a:r>
                  <a:rPr lang="ko-KR" altLang="en-US" dirty="0"/>
                  <a:t> 거쳐 정제된 데이터이다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기업별로 제공된 입력변수 후보들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</a:t>
                </a:r>
                <a:r>
                  <a:rPr lang="ko-KR" altLang="en-US" dirty="0" err="1"/>
                  <a:t>재무비율값은</a:t>
                </a:r>
                <a:r>
                  <a:rPr lang="ko-KR" altLang="en-US" dirty="0"/>
                  <a:t> 총 </a:t>
                </a:r>
                <a:r>
                  <a:rPr lang="en-US" altLang="ko-KR" dirty="0"/>
                  <a:t>25</a:t>
                </a:r>
                <a:r>
                  <a:rPr lang="ko-KR" altLang="en-US" dirty="0"/>
                  <a:t>개로 변수 리스트는 다음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표 </a:t>
                </a:r>
                <a:r>
                  <a:rPr lang="en-US" altLang="ko-KR" dirty="0"/>
                  <a:t>1]</a:t>
                </a:r>
                <a:r>
                  <a:rPr lang="ko-KR" altLang="en-US" dirty="0"/>
                  <a:t>에 제시되어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  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8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591173"/>
                <a:ext cx="6019800" cy="19466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실습문제와 데이터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기법을 활용한 기업부도 예측모형의 구축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제시된 부도기업 및 건전기업의 재무 데이터를 활용하여 기계학습 기법인 인공신경망 기법을 적용한 기업부도 예측모형을 구축해 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85502"/>
              </p:ext>
            </p:extLst>
          </p:nvPr>
        </p:nvGraphicFramePr>
        <p:xfrm>
          <a:off x="497739" y="5064752"/>
          <a:ext cx="2856408" cy="3568065"/>
        </p:xfrm>
        <a:graphic>
          <a:graphicData uri="http://schemas.openxmlformats.org/drawingml/2006/table">
            <a:tbl>
              <a:tblPr>
                <a:effectLst/>
                <a:tableStyleId>{6E25E649-3F16-4E02-A733-19D2CDBF48F0}</a:tableStyleId>
              </a:tblPr>
              <a:tblGrid>
                <a:gridCol w="399819"/>
                <a:gridCol w="440308"/>
                <a:gridCol w="2016281"/>
              </a:tblGrid>
              <a:tr h="191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err="1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변수명</a:t>
                      </a:r>
                      <a:endParaRPr kumimoji="1" lang="ko-KR" altLang="en-US" sz="800" b="1" u="none" strike="noStrike" kern="1200" cap="none" spc="0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변수 설명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kumimoji="1" 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utput</a:t>
                      </a:r>
                      <a:endParaRPr kumimoji="1" 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부도여부</a:t>
                      </a:r>
                      <a:endParaRPr kumimoji="1" 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부도</a:t>
                      </a:r>
                      <a:r>
                        <a:rPr kumimoji="1" lang="en-US" altLang="ko-KR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Bankrupt</a:t>
                      </a:r>
                      <a:r>
                        <a:rPr kumimoji="1" lang="en-US" altLang="ko-KR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 / </a:t>
                      </a:r>
                      <a:r>
                        <a:rPr kumimoji="1" lang="ko-KR" altLang="en-US" sz="800" b="0" kern="1200" spc="-7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비부도</a:t>
                      </a:r>
                      <a:r>
                        <a:rPr kumimoji="1" lang="ko-KR" alt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= Non-</a:t>
                      </a:r>
                      <a:r>
                        <a:rPr lang="en-US" altLang="ko-KR" sz="800" dirty="0" smtClean="0">
                          <a:latin typeface="나눔고딕" pitchFamily="50" charset="-127"/>
                          <a:ea typeface="나눔고딕" pitchFamily="50" charset="-127"/>
                        </a:rPr>
                        <a:t>Bankrupt</a:t>
                      </a:r>
                      <a:endParaRPr kumimoji="1" 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고정자산구성비율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고정장기적합률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단기차입금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유동자산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순부채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총자산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차입금의존도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유동부채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자기자본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유동부채구성비율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재고자산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유동자산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총차입금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기업경상이익률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총자산경상이익률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총자산순이익률</a:t>
                      </a:r>
                      <a:endParaRPr kumimoji="1" lang="ko-KR" alt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2938"/>
              </p:ext>
            </p:extLst>
          </p:nvPr>
        </p:nvGraphicFramePr>
        <p:xfrm>
          <a:off x="3460903" y="5064752"/>
          <a:ext cx="2877379" cy="3568065"/>
        </p:xfrm>
        <a:graphic>
          <a:graphicData uri="http://schemas.openxmlformats.org/drawingml/2006/table">
            <a:tbl>
              <a:tblPr>
                <a:effectLst/>
                <a:tableStyleId>{6E25E649-3F16-4E02-A733-19D2CDBF48F0}</a:tableStyleId>
              </a:tblPr>
              <a:tblGrid>
                <a:gridCol w="409827"/>
                <a:gridCol w="446216"/>
                <a:gridCol w="2021336"/>
              </a:tblGrid>
              <a:tr h="2394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err="1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변수명</a:t>
                      </a:r>
                      <a:endParaRPr kumimoji="1" lang="ko-KR" altLang="en-US" sz="800" b="1" u="none" strike="noStrike" kern="1200" cap="none" spc="0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변수 설명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</a:tr>
              <a:tr h="126683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매출액영업이익률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683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매출액경상이익률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매출액순이익율</a:t>
                      </a:r>
                      <a:endParaRPr kumimoji="1" lang="ko-KR" alt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이자보상비율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이자비용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총부채</a:t>
                      </a:r>
                      <a:endParaRPr kumimoji="1" lang="ko-KR" alt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유동성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당좌비율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활동성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매출채권회전기간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활동성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재고자산회전기간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활동성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총자산회전율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1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현금흐름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경상수지비율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현금흐름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경상현금흐름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총차입금</a:t>
                      </a:r>
                      <a:endParaRPr kumimoji="1" lang="ko-KR" alt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현금흐름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총영업활동</a:t>
                      </a:r>
                      <a:r>
                        <a:rPr kumimoji="1" lang="en-US" altLang="ko-KR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CF/</a:t>
                      </a:r>
                      <a:r>
                        <a:rPr kumimoji="1" lang="ko-KR" altLang="en-US" sz="800" b="0" kern="1200" spc="-70" dirty="0" err="1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나눔고딕" pitchFamily="50" charset="-127"/>
                          <a:ea typeface="나눔고딕" pitchFamily="50" charset="-127"/>
                          <a:cs typeface="Arial" panose="020B0604020202020204" pitchFamily="34" charset="0"/>
                        </a:rPr>
                        <a:t>총부채</a:t>
                      </a:r>
                      <a:endParaRPr kumimoji="1" lang="ko-KR" alt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나눔고딕" pitchFamily="50" charset="-127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9926" y="4777931"/>
            <a:ext cx="3024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표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1]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변수 리스트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94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504825" y="2591173"/>
            <a:ext cx="6019800" cy="346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 smtClean="0"/>
              <a:t>모형구축을 </a:t>
            </a:r>
            <a:r>
              <a:rPr lang="ko-KR" altLang="en-US" dirty="0"/>
              <a:t>위한 주요 사항을 먼저 정의해 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모형구축 계획의 수립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모형구축 계획의 수립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본격적인 분석에 앞서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통한 모형 분석 및 구축계획을 수립해 봄으로써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모형구축에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 주요 요소를 이해해 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25"/>
          <p:cNvSpPr txBox="1"/>
          <p:nvPr/>
        </p:nvSpPr>
        <p:spPr>
          <a:xfrm>
            <a:off x="765175" y="3080740"/>
            <a:ext cx="5759450" cy="60785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spcBef>
                <a:spcPct val="0"/>
              </a:spcBef>
              <a:spcAft>
                <a:spcPts val="300"/>
              </a:spcAft>
              <a:buClr>
                <a:srgbClr val="004E8E"/>
              </a:buClr>
              <a:buSzPct val="85000"/>
              <a:buFont typeface="Wingdings" panose="05000000000000000000" pitchFamily="2" charset="2"/>
              <a:buChar char="ü"/>
              <a:defRPr kumimoji="1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문제의 정의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기업의 부도 여부를 예측하는 분류예측 모형의 구축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[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부도예측 모형의 경우 종속변수를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Bankrupt(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부도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Non- Bankrupt(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건전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로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               지정하고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Bankrupt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Non-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Bankrupt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두 개의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class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로 정의하여 분류모형을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               구축할 수도 있고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0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실수값으로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정의하여 값에 대한 예측모형을     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               구축하고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0.5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cut-off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로 설정하여 분류예측을 수행할 수도 있다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본 실습에서는 전자로 수행한다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endParaRPr lang="en-US" altLang="ko-KR" sz="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구축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모형의 선택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인공신경망 모형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(BPN, Back-propagation Neural Networks)</a:t>
            </a:r>
          </a:p>
          <a:p>
            <a:pPr marL="180000" indent="0">
              <a:lnSpc>
                <a:spcPct val="150000"/>
              </a:lnSpc>
              <a:buNone/>
            </a:pPr>
            <a:endParaRPr lang="en-US" altLang="ko-KR" sz="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입력 변수의 선정</a:t>
            </a:r>
            <a:endParaRPr lang="en-US" altLang="ko-KR" sz="1100" b="1" dirty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제시된 입력 변수 후보 중 모형에 사용할 최종 입력 변수의 선정 방법을 정한다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인공신경망의 입력변수 선정방법은 특별히 정해진 것이 없다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통계기법을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활용하는 방안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유전자 알고리즘 등 최적화 기법을 활용하여 변수를 선정하는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방안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전문가 주관에 의거 정하는 방안 등 다양한 방법이 시도되고 있다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기본적으로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종속변수를 잘 설명하는 변수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독립변수간의 상관성이 낮은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변수군을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선정하는 것이 성과를 높이는 방안이다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6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6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  <a:defRPr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모형의 구조 설계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  <a:defRPr/>
            </a:pP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학습시키고자 하는 인공신경망의 구조를 설계한다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은닉층의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수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err="1" smtClean="0">
                <a:latin typeface="나눔고딕" pitchFamily="50" charset="-127"/>
                <a:ea typeface="나눔고딕" pitchFamily="50" charset="-127"/>
              </a:rPr>
              <a:t>노드의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 수 등에 대한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  <a:defRPr/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판단을 포함한다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일반적으로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재무비율 값에 기반한 부도예측과 같은 문제유형의 경우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은닉층의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수가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개인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Shallow learning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구조로 충분하다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은닉층의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노드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수의 경우 최적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노드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수에 대한 이론은 없지만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입력노드의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수에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출력노드의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수를 더한 값을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N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이라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할때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, 2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+1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개 이내에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최적이 존재하는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것으로 알려져 있다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 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3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540" y="785980"/>
            <a:ext cx="6624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5400" b="1" spc="-1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ko-KR" altLang="en-US" sz="4000" b="0" spc="-300" dirty="0">
                <a:latin typeface="KoPub돋움체 Bold" pitchFamily="18" charset="-127"/>
                <a:ea typeface="KoPub돋움체 Bold" pitchFamily="18" charset="-127"/>
              </a:rPr>
              <a:t>금융기관 신용평가업무를 </a:t>
            </a:r>
            <a:r>
              <a:rPr lang="ko-KR" altLang="en-US" sz="4000" b="0" spc="-300" dirty="0" smtClean="0">
                <a:latin typeface="KoPub돋움체 Bold" pitchFamily="18" charset="-127"/>
                <a:ea typeface="KoPub돋움체 Bold" pitchFamily="18" charset="-127"/>
              </a:rPr>
              <a:t>위한 </a:t>
            </a:r>
            <a:r>
              <a:rPr lang="en-US" altLang="ko-KR" sz="4000" b="0" spc="-300" dirty="0" smtClean="0">
                <a:latin typeface="KoPub돋움체 Bold" pitchFamily="18" charset="-127"/>
                <a:ea typeface="KoPub돋움체 Bold" pitchFamily="18" charset="-127"/>
              </a:rPr>
              <a:t/>
            </a:r>
            <a:br>
              <a:rPr lang="en-US" altLang="ko-KR" sz="4000" b="0" spc="-300" dirty="0" smtClean="0">
                <a:latin typeface="KoPub돋움체 Bold" pitchFamily="18" charset="-127"/>
                <a:ea typeface="KoPub돋움체 Bold" pitchFamily="18" charset="-127"/>
              </a:rPr>
            </a:br>
            <a:r>
              <a:rPr lang="ko-KR" altLang="en-US" sz="4000" b="0" spc="-300" dirty="0" err="1" smtClean="0">
                <a:latin typeface="KoPub돋움체 Bold" pitchFamily="18" charset="-127"/>
                <a:ea typeface="KoPub돋움체 Bold" pitchFamily="18" charset="-127"/>
              </a:rPr>
              <a:t>빅데이터의</a:t>
            </a:r>
            <a:r>
              <a:rPr lang="ko-KR" altLang="en-US" sz="4000" b="0" spc="-300" dirty="0" smtClean="0"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4000" b="0" spc="-300" dirty="0">
                <a:latin typeface="KoPub돋움체 Bold" pitchFamily="18" charset="-127"/>
                <a:ea typeface="KoPub돋움체 Bold" pitchFamily="18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725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모형구축 계획의 수립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모형구축 계획의 수립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764630" y="2144610"/>
            <a:ext cx="5759995" cy="454739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spcBef>
                <a:spcPct val="0"/>
              </a:spcBef>
              <a:spcAft>
                <a:spcPts val="300"/>
              </a:spcAft>
              <a:buClr>
                <a:srgbClr val="004E8E"/>
              </a:buClr>
              <a:buSzPct val="85000"/>
              <a:buFont typeface="Wingdings" panose="05000000000000000000" pitchFamily="2" charset="2"/>
              <a:buChar char="ü"/>
              <a:defRPr kumimoji="1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학습 조건의 설정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에러 측정을 통해 연결 가중치를 갱신을 반복하는 학습을 정지하는 규칙을 선정한다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[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인공신경망 모형의 학습은 연결 가중치를 지속적으로 갱신하는 행위와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연결되어 있다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학습이 지나치게 과도하게 일어날 경우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과체적화의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위험에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노출되게 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err="1" smtClean="0">
                <a:latin typeface="나눔고딕" pitchFamily="50" charset="-127"/>
                <a:ea typeface="나눔고딕" pitchFamily="50" charset="-127"/>
              </a:rPr>
              <a:t>과체적화를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방지하는 학습 정지조건을 설정한다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000" indent="0"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180000" indent="0"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데이터의 분할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학습용 데이터와 검증용 데이터의 분할을 통해 최적 모형의 도출과 도출된 모형의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검증을 수행한다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최적화된 인공신경망 모형구축을 위해서는 학습용 데이터 뿐 만 아니라   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학습상황의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모니터링과 학습조건의 적용을 위한 테스트 데이터와 구축된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모형의 성과를 최종 검증할 검증용 데이터로 분할하여 모형구축을 수행한다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모형 결과의 해석 및 검증 </a:t>
            </a:r>
            <a:endParaRPr lang="en-US" altLang="ko-KR" sz="11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  -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구축된 모형의 성과를 측정하고 검증할 지표를 선정한다</a:t>
            </a:r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180000" indent="0"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참고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모형의 성과를 측정할 지표는 모형구축 시 적용한 오차함수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(Error function)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따라 다양하다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예측 모형의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경우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MSE(Mean square error),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분류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모형의 경우 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              AR(Accuracy ratio)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많이 사용된다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80000" indent="0">
              <a:buNone/>
            </a:pP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180000" indent="0">
              <a:buNone/>
            </a:pP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69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5"/>
              <p:cNvSpPr txBox="1"/>
              <p:nvPr/>
            </p:nvSpPr>
            <p:spPr>
              <a:xfrm>
                <a:off x="504825" y="2591173"/>
                <a:ext cx="6019800" cy="16927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  <a:lvl2pPr marL="350838" lvl="1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SzPct val="100000"/>
                  <a:buFont typeface="나눔고딕" pitchFamily="50" charset="-127"/>
                  <a:buChar char="－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2pPr>
              </a:lstStyle>
              <a:p>
                <a:r>
                  <a:rPr lang="ko-KR" altLang="en-US" dirty="0"/>
                  <a:t>전술한 바와 같이</a:t>
                </a:r>
                <a:r>
                  <a:rPr lang="en-US" altLang="ko-KR" dirty="0"/>
                  <a:t>, </a:t>
                </a:r>
                <a:r>
                  <a:rPr lang="ko-KR" altLang="en-US" dirty="0" smtClean="0"/>
                  <a:t>모형구축에 </a:t>
                </a:r>
                <a:r>
                  <a:rPr lang="ko-KR" altLang="en-US" dirty="0"/>
                  <a:t>활용할 데이터는 </a:t>
                </a:r>
                <a:r>
                  <a:rPr lang="en-US" altLang="ko-KR" b="1" dirty="0"/>
                  <a:t>2001</a:t>
                </a:r>
                <a:r>
                  <a:rPr lang="ko-KR" altLang="en-US" b="1" dirty="0"/>
                  <a:t>년부터 </a:t>
                </a:r>
                <a:r>
                  <a:rPr lang="en-US" altLang="ko-KR" b="1" dirty="0"/>
                  <a:t>2007</a:t>
                </a:r>
                <a:r>
                  <a:rPr lang="ko-KR" altLang="en-US" b="1" dirty="0"/>
                  <a:t>년까지 국내 </a:t>
                </a:r>
                <a:r>
                  <a:rPr lang="ko-KR" altLang="en-US" b="1" dirty="0" err="1"/>
                  <a:t>비외감법인의</a:t>
                </a:r>
                <a:r>
                  <a:rPr lang="ko-KR" altLang="en-US" b="1" dirty="0"/>
                  <a:t> 주요 재무비율 값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b="1" dirty="0"/>
                  <a:t>과 익년도 부도 여부</a:t>
                </a:r>
                <a:r>
                  <a:rPr lang="en-US" altLang="ko-KR" b="1" dirty="0"/>
                  <a:t>(Output; Bankrupt=</a:t>
                </a:r>
                <a:r>
                  <a:rPr lang="ko-KR" altLang="en-US" b="1" dirty="0"/>
                  <a:t>익년도 부도 발생</a:t>
                </a:r>
                <a:r>
                  <a:rPr lang="en-US" altLang="ko-KR" b="1" dirty="0"/>
                  <a:t>, Non-Bankrupt =</a:t>
                </a:r>
                <a:r>
                  <a:rPr lang="ko-KR" altLang="en-US" b="1" dirty="0"/>
                  <a:t>익년도 건전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를 포함한 데이터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부도기업 </a:t>
                </a:r>
                <a:r>
                  <a:rPr lang="en-US" altLang="ko-KR" dirty="0"/>
                  <a:t>600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건전기업 </a:t>
                </a:r>
                <a:r>
                  <a:rPr lang="en-US" altLang="ko-KR" dirty="0"/>
                  <a:t>600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총 </a:t>
                </a:r>
                <a:r>
                  <a:rPr lang="en-US" altLang="ko-KR" dirty="0"/>
                  <a:t>1,200</a:t>
                </a:r>
                <a:r>
                  <a:rPr lang="ko-KR" altLang="en-US" dirty="0"/>
                  <a:t>개의 데이터로 구성되어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  <a:p>
                <a:r>
                  <a:rPr lang="ko-KR" altLang="en-US" dirty="0"/>
                  <a:t>기업별로 </a:t>
                </a:r>
                <a:r>
                  <a:rPr lang="ko-KR" altLang="en-US" b="1" dirty="0"/>
                  <a:t>제공된 입력변수 후보들은 총 </a:t>
                </a:r>
                <a:r>
                  <a:rPr lang="en-US" altLang="ko-KR" b="1" dirty="0"/>
                  <a:t>25</a:t>
                </a:r>
                <a:r>
                  <a:rPr lang="ko-KR" altLang="en-US" b="1" dirty="0"/>
                  <a:t>개로 안정성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수익성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활동성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현금흐름 등을 나타내는 지표들로 구성</a:t>
                </a:r>
                <a:r>
                  <a:rPr lang="ko-KR" altLang="en-US" dirty="0"/>
                  <a:t>되어 있다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8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591173"/>
                <a:ext cx="6019800" cy="16927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모형의 구축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데이터의 이해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분석하려는 데이터의 구성 및 데이터에 포함된 변수의 의미를 이해한다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504825" y="5450729"/>
            <a:ext cx="6019800" cy="33399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/>
              <a:t>부도예측 모형에서 출력변수는 부도 여부라고 하는 </a:t>
            </a:r>
            <a:r>
              <a:rPr lang="ko-KR" altLang="en-US" dirty="0" err="1"/>
              <a:t>이산형</a:t>
            </a:r>
            <a:r>
              <a:rPr lang="ko-KR" altLang="en-US" dirty="0"/>
              <a:t> 변수</a:t>
            </a:r>
            <a:r>
              <a:rPr lang="en-US" altLang="ko-KR" dirty="0"/>
              <a:t>(binary variable)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여기서 입력 변수는</a:t>
            </a:r>
            <a:r>
              <a:rPr lang="en-US" altLang="ko-KR" dirty="0"/>
              <a:t> </a:t>
            </a:r>
            <a:r>
              <a:rPr lang="ko-KR" altLang="en-US" dirty="0"/>
              <a:t>제시된 </a:t>
            </a:r>
            <a:r>
              <a:rPr lang="ko-KR" altLang="en-US" b="1" dirty="0"/>
              <a:t>기업의 여러 재무비율 중 기업의 부도와 유의미한 관계를 가지는 변수를 선택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  <a:r>
              <a:rPr lang="ko-KR" altLang="en-US" dirty="0"/>
              <a:t>이 과정에서 로그함수를 통해 변수를 변환하거나 비율 등 새로운 변수를 생성시키기도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무조건 입력변수를 늘린다고 모형이 더 좋거나 꼭 그 성과가 향상되는 것은 아니다</a:t>
            </a:r>
            <a:r>
              <a:rPr lang="en-US" altLang="ko-KR" dirty="0"/>
              <a:t>. </a:t>
            </a:r>
            <a:r>
              <a:rPr lang="ko-KR" altLang="en-US" dirty="0"/>
              <a:t>다수의 입력 변수를 반영하는 과정에서 입력 변수간의 상관도가 증가할 경우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문제가 발생할 수 있다</a:t>
            </a:r>
            <a:r>
              <a:rPr lang="en-US" altLang="ko-KR" dirty="0"/>
              <a:t>.</a:t>
            </a:r>
            <a:r>
              <a:rPr lang="ko-KR" altLang="en-US" dirty="0"/>
              <a:t> 일반적으로 모형은 간결</a:t>
            </a:r>
            <a:r>
              <a:rPr lang="en-US" altLang="ko-KR" dirty="0"/>
              <a:t>(compactness) </a:t>
            </a:r>
            <a:r>
              <a:rPr lang="ko-KR" altLang="en-US" dirty="0"/>
              <a:t>또는 간명</a:t>
            </a:r>
            <a:r>
              <a:rPr lang="en-US" altLang="ko-KR" dirty="0"/>
              <a:t>(parsimony)</a:t>
            </a:r>
            <a:r>
              <a:rPr lang="ko-KR" altLang="en-US" dirty="0"/>
              <a:t>할수록 바람직하다</a:t>
            </a:r>
            <a:r>
              <a:rPr lang="en-US" altLang="ko-KR" dirty="0"/>
              <a:t>. </a:t>
            </a:r>
            <a:r>
              <a:rPr lang="ko-KR" altLang="en-US" dirty="0"/>
              <a:t>따라서 모형에서 나온 정확도의 향상 여부를 보고 입력변수를 추가시키거나 제거시키면서 최종 입력 변수를 결정한다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</a:t>
            </a:r>
            <a:r>
              <a:rPr lang="ko-KR" altLang="en-US" b="1" dirty="0"/>
              <a:t>최적 입력 변수의 선정은 </a:t>
            </a:r>
            <a:r>
              <a:rPr lang="ko-KR" altLang="en-US" b="1" dirty="0" smtClean="0"/>
              <a:t>모형구축 </a:t>
            </a:r>
            <a:r>
              <a:rPr lang="ko-KR" altLang="en-US" b="1" dirty="0"/>
              <a:t>과정 중 가장 중요하고 어려우며 전문적인 노하우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(Knowhow)</a:t>
            </a:r>
            <a:r>
              <a:rPr lang="ko-KR" altLang="en-US" b="1" dirty="0"/>
              <a:t>가 필요한 영역이다</a:t>
            </a:r>
            <a:r>
              <a:rPr lang="en-US" altLang="ko-KR" b="1" dirty="0"/>
              <a:t>. </a:t>
            </a:r>
            <a:r>
              <a:rPr lang="ko-KR" altLang="en-US" b="1" dirty="0"/>
              <a:t>사전지식이 없는 수강생들은 임의로 변수 </a:t>
            </a:r>
            <a:r>
              <a:rPr lang="en-US" altLang="ko-KR" b="1" dirty="0"/>
              <a:t>7~9</a:t>
            </a:r>
            <a:r>
              <a:rPr lang="ko-KR" altLang="en-US" b="1" dirty="0"/>
              <a:t>개를 선정하여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</a:t>
            </a:r>
            <a:r>
              <a:rPr lang="ko-KR" altLang="en-US" b="1" dirty="0"/>
              <a:t>모형을 구축하도록 한다</a:t>
            </a:r>
            <a:r>
              <a:rPr lang="en-US" altLang="ko-KR" b="1" dirty="0"/>
              <a:t>.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8699" y="4644115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입력 변수의 선정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826" y="5004269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부도예측 모형을 구축하기 위해 사용할 입력 변수와 출력 변수를 선정한다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12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504825" y="2591173"/>
            <a:ext cx="6019800" cy="1438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/>
              <a:t>재무비율 값에 기반한 부도예측과 같은 문제유형의 경우 </a:t>
            </a:r>
            <a:r>
              <a:rPr lang="ko-KR" altLang="en-US" dirty="0" err="1"/>
              <a:t>은닉층의</a:t>
            </a:r>
            <a:r>
              <a:rPr lang="ko-KR" altLang="en-US" dirty="0"/>
              <a:t> 수가 </a:t>
            </a:r>
            <a:r>
              <a:rPr lang="en-US" altLang="ko-KR" dirty="0"/>
              <a:t>1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개인 </a:t>
            </a:r>
            <a:r>
              <a:rPr lang="en-US" altLang="ko-KR" dirty="0"/>
              <a:t>Shallow learning </a:t>
            </a:r>
            <a:r>
              <a:rPr lang="ko-KR" altLang="en-US" dirty="0"/>
              <a:t>구조로 충분하다</a:t>
            </a:r>
            <a:r>
              <a:rPr lang="en-US" altLang="ko-KR" dirty="0"/>
              <a:t>. </a:t>
            </a:r>
            <a:r>
              <a:rPr lang="ko-KR" altLang="en-US" dirty="0" err="1"/>
              <a:t>은닉층의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수의 경우 최적 </a:t>
            </a:r>
            <a:r>
              <a:rPr lang="ko-KR" altLang="en-US" dirty="0" err="1"/>
              <a:t>노드</a:t>
            </a:r>
            <a:r>
              <a:rPr lang="ko-KR" altLang="en-US" dirty="0"/>
              <a:t> 수에 대한 이론은 없지만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ko-KR" altLang="en-US" dirty="0" err="1"/>
              <a:t>노드의</a:t>
            </a:r>
            <a:r>
              <a:rPr lang="ko-KR" altLang="en-US" dirty="0"/>
              <a:t> 수에 출력 </a:t>
            </a:r>
            <a:r>
              <a:rPr lang="ko-KR" altLang="en-US" dirty="0" err="1"/>
              <a:t>노드의</a:t>
            </a:r>
            <a:r>
              <a:rPr lang="ko-KR" altLang="en-US" dirty="0"/>
              <a:t> 수를 더한 값을 </a:t>
            </a:r>
            <a:r>
              <a:rPr lang="en-US" altLang="ko-KR" dirty="0"/>
              <a:t>N </a:t>
            </a:r>
            <a:r>
              <a:rPr lang="ko-KR" altLang="en-US" dirty="0"/>
              <a:t>이라 할 때</a:t>
            </a:r>
            <a:r>
              <a:rPr lang="en-US" altLang="ko-KR" dirty="0"/>
              <a:t>, 2N+1</a:t>
            </a:r>
            <a:r>
              <a:rPr lang="ko-KR" altLang="en-US" dirty="0"/>
              <a:t>개 이내에 최적이 </a:t>
            </a:r>
            <a:r>
              <a:rPr lang="ko-KR" altLang="en-US" dirty="0" smtClean="0"/>
              <a:t>존재하는 것으로 </a:t>
            </a:r>
            <a:r>
              <a:rPr lang="ko-KR" altLang="en-US" dirty="0"/>
              <a:t>알려져 있다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본 실습에서는 </a:t>
            </a:r>
            <a:r>
              <a:rPr lang="ko-KR" altLang="en-US" b="1" dirty="0" err="1"/>
              <a:t>노드의</a:t>
            </a:r>
            <a:r>
              <a:rPr lang="ko-KR" altLang="en-US" b="1" dirty="0"/>
              <a:t> 수를 자신이 정한 입력 </a:t>
            </a:r>
            <a:r>
              <a:rPr lang="ko-KR" altLang="en-US" b="1" dirty="0" err="1"/>
              <a:t>노드의</a:t>
            </a:r>
            <a:r>
              <a:rPr lang="ko-KR" altLang="en-US" b="1" dirty="0"/>
              <a:t> 수 </a:t>
            </a:r>
            <a:r>
              <a:rPr lang="en-US" altLang="ko-KR" b="1" dirty="0"/>
              <a:t>(+)(-) 2 </a:t>
            </a:r>
            <a:r>
              <a:rPr lang="ko-KR" altLang="en-US" b="1" dirty="0"/>
              <a:t>정도 안에서 임의로 정해서 학습해 본다</a:t>
            </a:r>
            <a:r>
              <a:rPr lang="en-US" altLang="ko-KR" b="1" dirty="0"/>
              <a:t>. 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모형의 구축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 구조의 설계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은닉층의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노드의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 등 학습시킬 인공신경망 모형의 구조를 설계한다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3" name="TextBox 25"/>
          <p:cNvSpPr txBox="1"/>
          <p:nvPr/>
        </p:nvSpPr>
        <p:spPr>
          <a:xfrm>
            <a:off x="504825" y="5450729"/>
            <a:ext cx="6019800" cy="2277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b="1" dirty="0"/>
              <a:t>오차함수</a:t>
            </a:r>
            <a:r>
              <a:rPr lang="en-US" altLang="ko-KR" b="1" dirty="0"/>
              <a:t>(Error function):</a:t>
            </a:r>
            <a:r>
              <a:rPr lang="en-US" altLang="ko-KR" dirty="0"/>
              <a:t> </a:t>
            </a:r>
            <a:r>
              <a:rPr lang="ko-KR" altLang="en-US" dirty="0"/>
              <a:t>목표 값과 예측 값과의 오차</a:t>
            </a:r>
            <a:r>
              <a:rPr lang="en-US" altLang="ko-KR" dirty="0"/>
              <a:t>(error)</a:t>
            </a:r>
            <a:r>
              <a:rPr lang="ko-KR" altLang="en-US" dirty="0"/>
              <a:t>를 계산하는 방법으로</a:t>
            </a:r>
            <a:r>
              <a:rPr lang="en-US" altLang="ko-KR" dirty="0"/>
              <a:t>, </a:t>
            </a:r>
            <a:r>
              <a:rPr lang="ko-KR" altLang="en-US" dirty="0"/>
              <a:t>오차함수를 통해 계산된 오차가 최소화하도록 모형이 학습된다</a:t>
            </a:r>
            <a:r>
              <a:rPr lang="en-US" altLang="ko-KR" dirty="0"/>
              <a:t>. </a:t>
            </a:r>
            <a:r>
              <a:rPr lang="ko-KR" altLang="en-US" dirty="0"/>
              <a:t>오차함수에는 크게 </a:t>
            </a:r>
            <a:r>
              <a:rPr lang="en-US" altLang="ko-KR" dirty="0"/>
              <a:t>‘sum of squared errors’</a:t>
            </a:r>
            <a:r>
              <a:rPr lang="ko-KR" altLang="en-US" dirty="0"/>
              <a:t>와</a:t>
            </a:r>
            <a:r>
              <a:rPr lang="en-US" altLang="ko-KR" dirty="0"/>
              <a:t> ’cross entropy’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본 실습에서는 </a:t>
            </a:r>
            <a:r>
              <a:rPr lang="en-US" altLang="ko-KR" dirty="0"/>
              <a:t>cross entropy</a:t>
            </a:r>
            <a:r>
              <a:rPr lang="ko-KR" altLang="en-US" dirty="0"/>
              <a:t>를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b="1" dirty="0"/>
              <a:t>초기 연결 가중치 값</a:t>
            </a:r>
            <a:r>
              <a:rPr lang="en-US" altLang="ko-KR" b="1" dirty="0"/>
              <a:t>(Start weight)</a:t>
            </a:r>
            <a:r>
              <a:rPr lang="en-US" altLang="ko-KR" dirty="0"/>
              <a:t>: </a:t>
            </a:r>
            <a:r>
              <a:rPr lang="ko-KR" altLang="en-US" dirty="0"/>
              <a:t>일반적으로 표준정규분포에서 임의로 설정된다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학습 중지 조건</a:t>
            </a:r>
            <a:r>
              <a:rPr lang="en-US" altLang="ko-KR" b="1" dirty="0"/>
              <a:t>(Stopping condition):  </a:t>
            </a:r>
            <a:r>
              <a:rPr lang="ko-KR" altLang="en-US" dirty="0"/>
              <a:t>학습용</a:t>
            </a:r>
            <a:r>
              <a:rPr lang="en-US" altLang="ko-KR" dirty="0"/>
              <a:t> </a:t>
            </a:r>
            <a:r>
              <a:rPr lang="ko-KR" altLang="en-US" dirty="0"/>
              <a:t>데이터의 오차가 충분히 낮고</a:t>
            </a:r>
            <a:r>
              <a:rPr lang="en-US" altLang="ko-KR" dirty="0"/>
              <a:t>, </a:t>
            </a:r>
            <a:r>
              <a:rPr lang="ko-KR" altLang="en-US" dirty="0"/>
              <a:t>평가용 데이터 세트의 에러가 더 이상 낮아지지 않으면 정지한다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99" y="4644115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학습 조건의 설정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4826" y="5004269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인공신경망의 학습을 위한 조건을 설정한다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504825" y="2591173"/>
            <a:ext cx="6019800" cy="497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/>
              <a:t>최적의 인공신경망 </a:t>
            </a:r>
            <a:r>
              <a:rPr lang="ko-KR" altLang="en-US" dirty="0" smtClean="0"/>
              <a:t>모형구축을 </a:t>
            </a:r>
            <a:r>
              <a:rPr lang="ko-KR" altLang="en-US" dirty="0"/>
              <a:t>위해 제공된 데이터를 학습용</a:t>
            </a:r>
            <a:r>
              <a:rPr lang="en-US" altLang="ko-KR" dirty="0"/>
              <a:t>(Training set), </a:t>
            </a:r>
            <a:r>
              <a:rPr lang="ko-KR" altLang="en-US" dirty="0"/>
              <a:t>평가용</a:t>
            </a:r>
            <a:r>
              <a:rPr lang="en-US" altLang="ko-KR" dirty="0"/>
              <a:t>(Test</a:t>
            </a:r>
            <a:r>
              <a:rPr lang="ko-KR" altLang="en-US" dirty="0"/>
              <a:t> </a:t>
            </a:r>
            <a:r>
              <a:rPr lang="en-US" altLang="ko-KR" dirty="0"/>
              <a:t>set), </a:t>
            </a:r>
            <a:r>
              <a:rPr lang="ko-KR" altLang="en-US" dirty="0"/>
              <a:t>검증용</a:t>
            </a:r>
            <a:r>
              <a:rPr lang="en-US" altLang="ko-KR" dirty="0"/>
              <a:t>(Validation set)</a:t>
            </a:r>
            <a:r>
              <a:rPr lang="ko-KR" altLang="en-US" dirty="0"/>
              <a:t>으로 분할시킨다</a:t>
            </a:r>
            <a:r>
              <a:rPr lang="en-US" altLang="ko-KR" dirty="0"/>
              <a:t>. </a:t>
            </a:r>
            <a:r>
              <a:rPr lang="ko-KR" altLang="en-US" dirty="0"/>
              <a:t>어느 정도의 비율을 적용해 분할할지는 데이터 상황에 따라 다르며 분석가의 판단에 달려있다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데이터 세트는 다음과 같이 기능한다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52000"/>
            <a:r>
              <a:rPr lang="ko-KR" altLang="en-US" b="1" dirty="0"/>
              <a:t>학습용 데이터 세트</a:t>
            </a:r>
            <a:r>
              <a:rPr lang="en-US" altLang="ko-KR" dirty="0"/>
              <a:t>: </a:t>
            </a:r>
            <a:r>
              <a:rPr lang="ko-KR" altLang="en-US" dirty="0"/>
              <a:t>학습을 위한 데이터 세트로</a:t>
            </a:r>
            <a:r>
              <a:rPr lang="en-US" altLang="ko-KR" dirty="0"/>
              <a:t>, </a:t>
            </a:r>
            <a:r>
              <a:rPr lang="ko-KR" altLang="en-US" dirty="0"/>
              <a:t>이 세트에 소속된 데이터에 의해 에러가 측정되고 이 에러에 기반하여 연결 가중치가 갱신된다</a:t>
            </a:r>
            <a:r>
              <a:rPr lang="en-US" altLang="ko-KR" dirty="0"/>
              <a:t>. </a:t>
            </a:r>
            <a:r>
              <a:rPr lang="ko-KR" altLang="en-US" dirty="0" smtClean="0"/>
              <a:t>모형구축에 </a:t>
            </a:r>
            <a:r>
              <a:rPr lang="ko-KR" altLang="en-US" dirty="0"/>
              <a:t>직접적으로 활용되는 가장 중요한 세트이다</a:t>
            </a:r>
            <a:r>
              <a:rPr lang="en-US" altLang="ko-KR" dirty="0"/>
              <a:t>. </a:t>
            </a:r>
          </a:p>
          <a:p>
            <a:pPr marL="252000"/>
            <a:r>
              <a:rPr lang="ko-KR" altLang="en-US" b="1" dirty="0"/>
              <a:t>평가용 데이터 세트</a:t>
            </a:r>
            <a:r>
              <a:rPr lang="en-US" altLang="ko-KR" dirty="0"/>
              <a:t>: </a:t>
            </a:r>
            <a:r>
              <a:rPr lang="ko-KR" altLang="en-US" dirty="0"/>
              <a:t>학습용 데이터 세트를 통해 도출된 모형을 구축 단계에서 평가함으로써 최적의 </a:t>
            </a:r>
            <a:r>
              <a:rPr lang="ko-KR" altLang="en-US" dirty="0" smtClean="0"/>
              <a:t>모형구축을 </a:t>
            </a:r>
            <a:r>
              <a:rPr lang="ko-KR" altLang="en-US" dirty="0"/>
              <a:t>지원한다</a:t>
            </a:r>
            <a:r>
              <a:rPr lang="en-US" altLang="ko-KR" dirty="0"/>
              <a:t>. </a:t>
            </a:r>
            <a:r>
              <a:rPr lang="ko-KR" altLang="en-US" dirty="0"/>
              <a:t>학습용 데이터에 의해 도출된 모형의 성과와 지속적으로 비교하면서 모형의 </a:t>
            </a:r>
            <a:r>
              <a:rPr lang="ko-KR" altLang="en-US" dirty="0" err="1"/>
              <a:t>과체적화를</a:t>
            </a:r>
            <a:r>
              <a:rPr lang="ko-KR" altLang="en-US" dirty="0"/>
              <a:t> 위험을 모니터링 하여 학습 중지 조건을 제시하는 역할을 한다</a:t>
            </a:r>
            <a:r>
              <a:rPr lang="en-US" altLang="ko-KR" dirty="0"/>
              <a:t>. </a:t>
            </a:r>
          </a:p>
          <a:p>
            <a:pPr marL="252000"/>
            <a:r>
              <a:rPr lang="ko-KR" altLang="en-US" b="1" dirty="0"/>
              <a:t>검증용 데이터 세트</a:t>
            </a:r>
            <a:r>
              <a:rPr lang="en-US" altLang="ko-KR" dirty="0"/>
              <a:t>: </a:t>
            </a:r>
            <a:r>
              <a:rPr lang="ko-KR" altLang="en-US" dirty="0"/>
              <a:t>모형의 구축에 직접적으로나 간접적으로 사용되지 않는 데이터들로 구성된 데이터 세트로</a:t>
            </a:r>
            <a:r>
              <a:rPr lang="en-US" altLang="ko-KR" dirty="0"/>
              <a:t>, </a:t>
            </a:r>
            <a:r>
              <a:rPr lang="ko-KR" altLang="en-US" dirty="0"/>
              <a:t>구축된 모형의 수렴과 일반화 정도를 검증한다</a:t>
            </a:r>
            <a:r>
              <a:rPr lang="en-US" altLang="ko-KR" dirty="0"/>
              <a:t>.</a:t>
            </a:r>
          </a:p>
          <a:p>
            <a:pPr marL="1662" indent="0">
              <a:buNone/>
            </a:pPr>
            <a:endParaRPr lang="en-US" altLang="ko-KR" dirty="0"/>
          </a:p>
          <a:p>
            <a:pPr marL="173112" indent="-171450"/>
            <a:r>
              <a:rPr lang="ko-KR" altLang="en-US" dirty="0"/>
              <a:t>분할된 데이터 세트는 학습 조건에 따른 성과를 평가함으로써 최적의 모형을 선정하는 것을 지원한다</a:t>
            </a:r>
            <a:r>
              <a:rPr lang="en-US" altLang="ko-KR" dirty="0"/>
              <a:t>. </a:t>
            </a:r>
            <a:r>
              <a:rPr lang="ko-KR" altLang="en-US" dirty="0"/>
              <a:t>또한 수렴과 일반화라고 하는 모형의 중요한 목표가 달성되었는지를 점검해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73112" indent="-171450"/>
            <a:endParaRPr lang="en-US" altLang="ko-KR" dirty="0"/>
          </a:p>
          <a:p>
            <a:pPr marL="173112" indent="-171450"/>
            <a:r>
              <a:rPr lang="ko-KR" altLang="en-US" dirty="0"/>
              <a:t>최적의 모형은 에러가 최소화 되는 동시에</a:t>
            </a:r>
            <a:r>
              <a:rPr lang="en-US" altLang="ko-KR" dirty="0"/>
              <a:t>,</a:t>
            </a:r>
            <a:r>
              <a:rPr lang="ko-KR" altLang="en-US" dirty="0"/>
              <a:t> 위의 세 개 데이터 세트의 적중률 편차가 크지 않을 때의 모형이다</a:t>
            </a:r>
            <a:r>
              <a:rPr lang="en-US" altLang="ko-KR" dirty="0"/>
              <a:t>. </a:t>
            </a:r>
            <a:r>
              <a:rPr lang="ko-KR" altLang="en-US" dirty="0"/>
              <a:t>수렴과 일반화라고 하는 모형의 주요 성과를 동시에 만족하고 있기 때문이다</a:t>
            </a:r>
            <a:r>
              <a:rPr lang="en-US" altLang="ko-KR" dirty="0"/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모형의 구축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데이터의 분할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최적의 인공신경망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모형구축을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위해 데이터 세트를 목적을 가지는 세 개의 세트로 분할한다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72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5"/>
              <p:cNvSpPr txBox="1"/>
              <p:nvPr/>
            </p:nvSpPr>
            <p:spPr>
              <a:xfrm>
                <a:off x="504825" y="2591173"/>
                <a:ext cx="6019800" cy="54237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  <a:lvl2pPr marL="350838" lvl="1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SzPct val="100000"/>
                  <a:buFont typeface="나눔고딕" pitchFamily="50" charset="-127"/>
                  <a:buChar char="－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2pPr>
              </a:lstStyle>
              <a:p>
                <a:r>
                  <a:rPr lang="ko-KR" altLang="en-US" dirty="0"/>
                  <a:t>일반적으로 </a:t>
                </a:r>
                <a:r>
                  <a:rPr lang="ko-KR" altLang="en-US" dirty="0" err="1"/>
                  <a:t>이산형</a:t>
                </a:r>
                <a:r>
                  <a:rPr lang="ko-KR" altLang="en-US" dirty="0"/>
                  <a:t> 변수에 대한 분류 문제는 혼동행렬</a:t>
                </a:r>
                <a:r>
                  <a:rPr lang="en-US" altLang="ko-KR" dirty="0"/>
                  <a:t>(Confusion matrix)</a:t>
                </a:r>
                <a:r>
                  <a:rPr lang="ko-KR" altLang="en-US" dirty="0"/>
                  <a:t>를 통해 모형의 성과를 평가한다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혼동행렬이란 사각행렬을 만들어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가능한 모든 클래스 값을 수평과 수직 방향에 적고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모형의 예측 결과 값을 왼쪽에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 목표 값을 위쪽에 적는다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본 실습 예제에서는 부도</a:t>
                </a:r>
                <a:r>
                  <a:rPr lang="en-US" altLang="ko-KR" dirty="0"/>
                  <a:t>/</a:t>
                </a:r>
                <a:r>
                  <a:rPr lang="ko-KR" altLang="en-US" dirty="0" err="1"/>
                  <a:t>비부도가</a:t>
                </a:r>
                <a:r>
                  <a:rPr lang="ko-KR" altLang="en-US" dirty="0"/>
                  <a:t> 클래스에 해당한다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아래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행렬의 대각선에 있는 값이 올바르게 예측된 값이며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나머지 값은 잘못 예측된 값이다</a:t>
                </a:r>
                <a:r>
                  <a:rPr lang="en-US" altLang="ko-KR" dirty="0"/>
                  <a:t>.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위 행렬은 정확도</a:t>
                </a:r>
                <a:r>
                  <a:rPr lang="en-US" altLang="ko-KR" dirty="0"/>
                  <a:t>(Accuracy)</a:t>
                </a:r>
                <a:r>
                  <a:rPr lang="ko-KR" altLang="en-US" dirty="0"/>
                  <a:t>라고 하는 지표로 표시될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정확도는 다음과 같이 계산되며</a:t>
                </a:r>
                <a:r>
                  <a:rPr lang="en-US" altLang="ko-KR" dirty="0"/>
                  <a:t>,  </a:t>
                </a:r>
                <a:r>
                  <a:rPr lang="ko-KR" altLang="en-US" dirty="0"/>
                  <a:t>정확도가 높을수록 모형의 성과가 좋다고 해석할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                                      정확도</a:t>
                </a:r>
                <a:r>
                  <a:rPr lang="en-US" altLang="ko-KR" dirty="0"/>
                  <a:t>(Accuracy)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𝐼𝐼𝐼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최적의 모형은 앞에 분할된 세 개의 데이터 세트에 각각에 대하여 정확도가 높고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데이터 세트 간에 정확도의 편차가 크지 않을 때의 모형이다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 xmlns="">
          <p:sp>
            <p:nvSpPr>
              <p:cNvPr id="8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591173"/>
                <a:ext cx="6019800" cy="5423792"/>
              </a:xfrm>
              <a:prstGeom prst="rect">
                <a:avLst/>
              </a:prstGeom>
              <a:blipFill rotWithShape="1">
                <a:blip r:embed="rId2"/>
                <a:stretch>
                  <a:fillRect r="-507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모형의 구축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3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모형의 결과 검증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구축된 모형의 성과를 평가해 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4633"/>
              </p:ext>
            </p:extLst>
          </p:nvPr>
        </p:nvGraphicFramePr>
        <p:xfrm>
          <a:off x="1412720" y="4632590"/>
          <a:ext cx="410457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10"/>
                <a:gridCol w="1152160"/>
                <a:gridCol w="961805"/>
                <a:gridCol w="1198495"/>
              </a:tblGrid>
              <a:tr h="215057">
                <a:tc rowSpan="2" gridSpan="2">
                  <a:txBody>
                    <a:bodyPr/>
                    <a:lstStyle/>
                    <a:p>
                      <a:pPr algn="ctr" latinLnBrk="1"/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모형의 목표 값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실제 값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</a:tr>
              <a:tr h="2087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Non-bankrupt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모형의 </a:t>
                      </a:r>
                      <a:endParaRPr kumimoji="1" lang="en-US" altLang="ko-KR" sz="1100" b="0" kern="1200" spc="-7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예측 값</a:t>
                      </a:r>
                      <a:endParaRPr kumimoji="1" lang="en-US" altLang="ko-KR" sz="1100" b="0" kern="1200" spc="-7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출력 값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True (I)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False (II)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Non-bankrupt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1" lang="en-US" altLang="ko-KR" sz="1100" b="0" kern="1200" spc="-7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(III)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나눔고딕" pitchFamily="50" charset="-127"/>
                          <a:cs typeface="Arial" panose="020B0604020202020204" pitchFamily="34" charset="0"/>
                        </a:rPr>
                        <a:t>True (IV)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나눔고딕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6790" y="4304910"/>
            <a:ext cx="3024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표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2]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혼동행렬의 예시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09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504825" y="2591173"/>
            <a:ext cx="6019800" cy="6589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en-US" altLang="ko-KR" dirty="0"/>
              <a:t>R</a:t>
            </a:r>
            <a:r>
              <a:rPr lang="ko-KR" altLang="en-US" dirty="0"/>
              <a:t>에는 인공신경망을 구현할 수 있는 다양한 패키지가 있다</a:t>
            </a:r>
            <a:r>
              <a:rPr lang="en-US" altLang="ko-KR" dirty="0"/>
              <a:t>. </a:t>
            </a:r>
            <a:r>
              <a:rPr lang="ko-KR" altLang="en-US" dirty="0"/>
              <a:t>여기서는 많이 사용되는 </a:t>
            </a:r>
            <a:r>
              <a:rPr lang="en-US" altLang="ko-KR" dirty="0"/>
              <a:t>‘</a:t>
            </a:r>
            <a:r>
              <a:rPr lang="en-US" altLang="ko-KR" dirty="0" err="1"/>
              <a:t>nnet</a:t>
            </a:r>
            <a:r>
              <a:rPr lang="en-US" altLang="ko-KR" dirty="0"/>
              <a:t>’ </a:t>
            </a:r>
            <a:r>
              <a:rPr lang="ko-KR" altLang="en-US" dirty="0"/>
              <a:t>패키지를 중심으로 인공신경망 모형을 구축해본다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sz="400" dirty="0"/>
          </a:p>
          <a:p>
            <a:pPr marL="360000" indent="0">
              <a:buNone/>
            </a:pPr>
            <a:r>
              <a:rPr lang="en-US" altLang="ko-KR" dirty="0" err="1"/>
              <a:t>install.packages</a:t>
            </a:r>
            <a:r>
              <a:rPr lang="en-US" altLang="ko-KR" dirty="0"/>
              <a:t>(＂</a:t>
            </a:r>
            <a:r>
              <a:rPr lang="en-US" altLang="ko-KR" dirty="0" err="1"/>
              <a:t>nnet</a:t>
            </a:r>
            <a:r>
              <a:rPr lang="en-US" altLang="ko-KR" dirty="0"/>
              <a:t>＂)          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인공신경망 모형을 구현할 수 있는 패키지를 설치한다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60000" indent="0">
              <a:buNone/>
            </a:pPr>
            <a:r>
              <a:rPr lang="en-US" altLang="ko-KR" dirty="0" err="1"/>
              <a:t>install.packages</a:t>
            </a:r>
            <a:r>
              <a:rPr lang="en-US" altLang="ko-KR" dirty="0"/>
              <a:t>(＂e1071＂)        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혼동행렬 계산에 필요한 패키지를 추가로 설치한다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60000" indent="0">
              <a:buNone/>
            </a:pPr>
            <a:r>
              <a:rPr lang="en-US" altLang="ko-KR" dirty="0" err="1" smtClean="0"/>
              <a:t>install.packages</a:t>
            </a:r>
            <a:r>
              <a:rPr lang="en-US" altLang="ko-KR" dirty="0" smtClean="0"/>
              <a:t>(＂caret＂)</a:t>
            </a:r>
          </a:p>
          <a:p>
            <a:pPr marL="360000" indent="0">
              <a:buNone/>
            </a:pPr>
            <a:r>
              <a:rPr lang="en-US" altLang="ko-KR" dirty="0" smtClean="0"/>
              <a:t>library(</a:t>
            </a:r>
            <a:r>
              <a:rPr lang="en-US" altLang="ko-KR" dirty="0" err="1" smtClean="0"/>
              <a:t>nnet</a:t>
            </a:r>
            <a:r>
              <a:rPr lang="en-US" altLang="ko-KR" dirty="0"/>
              <a:t>)                        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패키지가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설치되면 해당 라이브러리에서 패키지에서 제공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360000" indent="0">
              <a:buNone/>
            </a:pPr>
            <a:r>
              <a:rPr lang="en-US" altLang="ko-KR" dirty="0"/>
              <a:t>library(e1071)                        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하는 여러 함수들을 불러와야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60000" indent="0">
              <a:buNone/>
            </a:pPr>
            <a:r>
              <a:rPr lang="en-US" altLang="ko-KR" dirty="0"/>
              <a:t>library(caret</a:t>
            </a:r>
            <a:r>
              <a:rPr lang="en-US" altLang="ko-KR" dirty="0" smtClean="0"/>
              <a:t>)</a:t>
            </a:r>
          </a:p>
          <a:p>
            <a:pPr marL="360000" indent="0">
              <a:buNone/>
            </a:pPr>
            <a:endParaRPr lang="en-US" altLang="ko-KR" dirty="0"/>
          </a:p>
          <a:p>
            <a:pPr marL="360000" indent="0">
              <a:buNone/>
            </a:pPr>
            <a:r>
              <a:rPr lang="en-US" altLang="ko-KR" dirty="0" err="1" smtClean="0"/>
              <a:t>etwd</a:t>
            </a:r>
            <a:r>
              <a:rPr lang="en-US" altLang="ko-KR" dirty="0"/>
              <a:t>(＂D:＂)                             </a:t>
            </a:r>
            <a:r>
              <a:rPr lang="en-US" altLang="ko-KR" dirty="0" smtClean="0"/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작업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디렉토리를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지정하기 위한 함수이다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본 예제에서는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360000" indent="0">
              <a:buNone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드라이브에 데이터를 저장하였다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360000" indent="0">
              <a:buNone/>
            </a:pPr>
            <a:r>
              <a:rPr lang="en-US" altLang="ko-KR" dirty="0"/>
              <a:t>data&lt;-read.csv(＂importdata.csv＂) 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디렉토리에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저장된 저장된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CSV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파일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파일명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importdata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60000" indent="0">
              <a:buNone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                   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불러온다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60000" indent="0">
              <a:buNone/>
            </a:pPr>
            <a:endParaRPr lang="en-US" altLang="ko-KR" sz="700" dirty="0"/>
          </a:p>
          <a:p>
            <a:pPr marL="360000" indent="0">
              <a:buNone/>
            </a:pPr>
            <a:endParaRPr lang="en-US" altLang="ko-KR" sz="700" dirty="0"/>
          </a:p>
          <a:p>
            <a:pPr marL="360000" indent="0">
              <a:lnSpc>
                <a:spcPct val="120000"/>
              </a:lnSpc>
              <a:buNone/>
            </a:pPr>
            <a:r>
              <a:rPr lang="en-US" altLang="ko-KR" dirty="0" err="1" smtClean="0"/>
              <a:t>set.seed</a:t>
            </a:r>
            <a:r>
              <a:rPr lang="en-US" altLang="ko-KR" dirty="0" smtClean="0"/>
              <a:t>(1234</a:t>
            </a:r>
            <a:r>
              <a:rPr lang="en-US" altLang="ko-KR" dirty="0"/>
              <a:t>)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altLang="ko-KR" dirty="0"/>
              <a:t>partition &lt;- sample(</a:t>
            </a:r>
            <a:r>
              <a:rPr lang="en-US" altLang="ko-KR" dirty="0" err="1"/>
              <a:t>seq</a:t>
            </a:r>
            <a:r>
              <a:rPr lang="en-US" altLang="ko-KR" dirty="0"/>
              <a:t>(1, 2), size = </a:t>
            </a:r>
            <a:r>
              <a:rPr lang="en-US" altLang="ko-KR" dirty="0" err="1"/>
              <a:t>nrow</a:t>
            </a:r>
            <a:r>
              <a:rPr lang="en-US" altLang="ko-KR" dirty="0"/>
              <a:t>(data), replace = TRUE, </a:t>
            </a:r>
            <a:r>
              <a:rPr lang="en-US" altLang="ko-KR" dirty="0" err="1"/>
              <a:t>prob</a:t>
            </a:r>
            <a:r>
              <a:rPr lang="en-US" altLang="ko-KR" dirty="0"/>
              <a:t> = c(0.7, 0.3))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                  입력한 데이터세트에서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70% : 30%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의 비율로 무작위로 분할하라는 함수이다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altLang="ko-KR" dirty="0"/>
              <a:t>train &lt;- data[partition == 1,]         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70%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으로 구성된 데이터세트를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학습용 데이터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(train)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360000" indent="0">
              <a:lnSpc>
                <a:spcPct val="120000"/>
              </a:lnSpc>
              <a:buNone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           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설정하겠다는 함수이다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lang="en-US" altLang="ko-KR" dirty="0"/>
              <a:t>test &lt;- data[partition == 2,]            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30%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으로 구성된 데이터세트를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평가용 데이터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(test)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360000" indent="0">
              <a:lnSpc>
                <a:spcPct val="120000"/>
              </a:lnSpc>
              <a:buNone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설정하겠다는 함수이다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60000" indent="0">
              <a:lnSpc>
                <a:spcPct val="130000"/>
              </a:lnSpc>
              <a:buNone/>
            </a:pP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R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을 활용한 모형구축 실습</a:t>
                </a:r>
                <a:endParaRPr lang="en-US" altLang="ko-KR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4826" y="2144713"/>
            <a:ext cx="6019800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모형구축을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위해 제시된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코드를 분석해 보고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데이터를 활용하여 모형을 구축해 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5175" y="3511591"/>
            <a:ext cx="5759449" cy="180260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9493" y="3383766"/>
            <a:ext cx="1538901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①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통계 패키지 설치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5175" y="5571734"/>
            <a:ext cx="5759449" cy="118151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1643" y="5426760"/>
            <a:ext cx="1538901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데이터 불러오기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5175" y="6951700"/>
            <a:ext cx="5759450" cy="23763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4803" y="6817732"/>
            <a:ext cx="1769793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데이터세트 분할하기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오른쪽 중괄호 43"/>
          <p:cNvSpPr/>
          <p:nvPr/>
        </p:nvSpPr>
        <p:spPr>
          <a:xfrm>
            <a:off x="2456865" y="4014739"/>
            <a:ext cx="216030" cy="290171"/>
          </a:xfrm>
          <a:prstGeom prst="rightBrace">
            <a:avLst>
              <a:gd name="adj1" fmla="val 8333"/>
              <a:gd name="adj2" fmla="val 2111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오른쪽 중괄호 44"/>
          <p:cNvSpPr/>
          <p:nvPr/>
        </p:nvSpPr>
        <p:spPr>
          <a:xfrm>
            <a:off x="1752339" y="4664960"/>
            <a:ext cx="792110" cy="483866"/>
          </a:xfrm>
          <a:prstGeom prst="rightBrace">
            <a:avLst>
              <a:gd name="adj1" fmla="val 7677"/>
              <a:gd name="adj2" fmla="val 1535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78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R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을 활용한 모형구축 실습</a:t>
                </a:r>
                <a:endParaRPr lang="en-US" altLang="ko-KR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7" name="TextBox 25"/>
          <p:cNvSpPr txBox="1"/>
          <p:nvPr/>
        </p:nvSpPr>
        <p:spPr>
          <a:xfrm>
            <a:off x="461152" y="1828802"/>
            <a:ext cx="6058360" cy="72142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spcBef>
                <a:spcPct val="0"/>
              </a:spcBef>
              <a:spcAft>
                <a:spcPts val="300"/>
              </a:spcAft>
              <a:buClr>
                <a:srgbClr val="004E8E"/>
              </a:buClr>
              <a:buSzPct val="85000"/>
              <a:buFont typeface="Wingdings" panose="05000000000000000000" pitchFamily="2" charset="2"/>
              <a:buChar char="ü"/>
              <a:defRPr kumimoji="1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buNone/>
            </a:pPr>
            <a:endParaRPr lang="en-US" altLang="ko-KR" sz="5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nn_tr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&lt;- 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nnet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(output~x3+x5+x9+x10+x13+x16+x20+x21+x24, data=train, size =7, 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abstol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=0.1, 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maxit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=1000, 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reltol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=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1.0e-8)              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</a:t>
            </a:r>
            <a:r>
              <a:rPr lang="en-US" altLang="ko-KR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nnet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학습용 데이터에 대해 인공신경망 모형을 구축하라는 함수이다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 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입력변수는 임의로 선정하였다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hidden node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수는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설정하였다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</a:t>
            </a:r>
            <a:r>
              <a:rPr lang="en-US" altLang="ko-KR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Abstol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학습률의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지정조건이다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별도의 학습조건을 설정하지 않으면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오차함수는 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교차 엔트로피로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활성함수는 </a:t>
            </a:r>
            <a:r>
              <a:rPr lang="ko-KR" altLang="en-US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시그모이드로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알고리즘은 </a:t>
            </a:r>
            <a:r>
              <a:rPr lang="ko-KR" altLang="en-US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오차역전파로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초기가중치는 랜덤으로 설정하여 학습한다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학습횟수에 관한 조건은 </a:t>
            </a:r>
            <a:r>
              <a:rPr lang="en-US" altLang="ko-KR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maxit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통해 정해준다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여기서는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1000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설정해주었다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</a:t>
            </a:r>
            <a:r>
              <a:rPr lang="en-US" altLang="ko-KR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Reltol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 학습 중지 조건을 설정하는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함수이다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5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pred_train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&lt;-predict(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nn_tr,train,type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=("class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"))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모형에서 학습된 결과에 대해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학습용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데이터에</a:t>
            </a: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               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대해 예측하라는 함수이다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pred_te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&lt;-predict(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nn_tr,test,type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=("class"))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위 모형에서 학습된 결과에 대해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평가용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데이터에</a:t>
            </a: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               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대해 예측하라는 함수이다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confusionMatrix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pred_train,train$output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)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학습용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데이터에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대해서 구축한 모형의 결과를 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혼동행렬로 계산하라는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함수이다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confusionMatrix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pred_te,test$output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평가용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데이터에 대해서 구축한 모형의 결과를 </a:t>
            </a: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            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혼동행렬로 계산하라는 함수이다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5174" y="1895288"/>
            <a:ext cx="5759451" cy="25339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9853" y="1784560"/>
            <a:ext cx="184100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④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인공신경망 모형구축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5175" y="5103034"/>
            <a:ext cx="5759450" cy="173758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5628" y="4953000"/>
            <a:ext cx="180179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⑤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인공신경망 모형 예측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5174" y="7384299"/>
            <a:ext cx="5759451" cy="18172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873" y="7234265"/>
            <a:ext cx="1156688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⑥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정확도 계산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972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R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을 활용한 모형구축 실습</a:t>
                </a:r>
                <a:endParaRPr lang="en-US" altLang="ko-KR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3" y="2238068"/>
            <a:ext cx="4523804" cy="254380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4629" y="1895287"/>
            <a:ext cx="5759995" cy="708325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363" y="8429199"/>
            <a:ext cx="243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그림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7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학습용 데이터 학습 결과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0041" y="8415374"/>
            <a:ext cx="243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    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그림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8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평가용 데이터 학습 결과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2580267" y="2306487"/>
            <a:ext cx="3888540" cy="14080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spcBef>
                <a:spcPct val="0"/>
              </a:spcBef>
              <a:spcAft>
                <a:spcPts val="300"/>
              </a:spcAft>
              <a:buClr>
                <a:srgbClr val="004E8E"/>
              </a:buClr>
              <a:buSzPct val="85000"/>
              <a:buFont typeface="Wingdings" panose="05000000000000000000" pitchFamily="2" charset="2"/>
              <a:buChar char="ü"/>
              <a:defRPr kumimoji="1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왼쪽 그림은 훈련용 데이터세트에 대해 인공신경망 모형이 학습해 가는 과정을 보여주고 있다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학습횟수가 늘어날수록 오차함수를 통해 계산된 손실 값이 줄어들고 있음을 확인할 수 있다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학습횟수는 </a:t>
            </a:r>
            <a:r>
              <a:rPr lang="en-US" altLang="ko-KR" sz="1100" dirty="0" err="1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maxit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조건을 통해 설정할 수 있다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본 모형에서는 학습횟수가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140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에서 수렴하였음을 나타내고 있다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793" y="4796232"/>
            <a:ext cx="2434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그림 </a:t>
            </a:r>
            <a:r>
              <a:rPr lang="en-US" altLang="ko-KR" sz="1000" b="1" dirty="0" smtClean="0">
                <a:latin typeface="나눔고딕" pitchFamily="50" charset="-127"/>
                <a:ea typeface="나눔고딕" pitchFamily="50" charset="-127"/>
              </a:rPr>
              <a:t>6] </a:t>
            </a:r>
            <a:r>
              <a:rPr lang="ko-KR" altLang="en-US" sz="1000" b="1" dirty="0" smtClean="0">
                <a:latin typeface="나눔고딕" pitchFamily="50" charset="-127"/>
                <a:ea typeface="나눔고딕" pitchFamily="50" charset="-127"/>
              </a:rPr>
              <a:t>학습용 데이터 학습 과정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80" y="5462937"/>
            <a:ext cx="2401087" cy="283351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0" y="5462937"/>
            <a:ext cx="2364891" cy="2844724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921529" y="5162010"/>
            <a:ext cx="50998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79853" y="1784560"/>
            <a:ext cx="140894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⑦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정확도 지표 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006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5"/>
          <p:cNvSpPr txBox="1"/>
          <p:nvPr/>
        </p:nvSpPr>
        <p:spPr>
          <a:xfrm>
            <a:off x="620609" y="1769056"/>
            <a:ext cx="6048841" cy="7498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spcBef>
                <a:spcPct val="0"/>
              </a:spcBef>
              <a:spcAft>
                <a:spcPts val="300"/>
              </a:spcAft>
              <a:buClr>
                <a:srgbClr val="004E8E"/>
              </a:buClr>
              <a:buSzPct val="85000"/>
              <a:buFont typeface="Wingdings" panose="05000000000000000000" pitchFamily="2" charset="2"/>
              <a:buChar char="ü"/>
              <a:defRPr kumimoji="1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400" dirty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install.packages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("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NeuralNetTools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")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모형의 시각화를 위한 패키지를 설치하라는 함수</a:t>
            </a: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library(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NeuralNetTools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   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라이브러리에 설치된 시각화 패키지 내 함수를 불러오라는 함수</a:t>
            </a: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neuralweights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nn_tr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    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학습된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모형에서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도출된 연결 가중치를 출력하라는 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다음은 출력된 연결 가중치의 일부를 보여준다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16000" indent="0">
              <a:lnSpc>
                <a:spcPct val="130000"/>
              </a:lnSpc>
              <a:buNone/>
            </a:pP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110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sz="1100" dirty="0"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olden(</a:t>
            </a:r>
            <a:r>
              <a:rPr lang="en-US" altLang="ko-KR" sz="1100" dirty="0" err="1" smtClean="0">
                <a:latin typeface="나눔고딕" pitchFamily="50" charset="-127"/>
                <a:ea typeface="나눔고딕" pitchFamily="50" charset="-127"/>
              </a:rPr>
              <a:t>nn_tr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)                               </a:t>
            </a:r>
            <a:r>
              <a:rPr lang="ko-KR" altLang="en-US" sz="1100" dirty="0" smtClean="0">
                <a:latin typeface="나눔고딕" pitchFamily="50" charset="-127"/>
                <a:ea typeface="나눔고딕" pitchFamily="50" charset="-127"/>
              </a:rPr>
              <a:t>학습된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</a:t>
            </a:r>
            <a:r>
              <a:rPr lang="en-US" altLang="ko-KR" sz="11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모형에서 사용된 입력변수가 출력변수에 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미치는  중요도를 시각화하라는 함수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16000" indent="0">
              <a:lnSpc>
                <a:spcPct val="130000"/>
              </a:lnSpc>
              <a:buNone/>
            </a:pP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plotnet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100" dirty="0" err="1">
                <a:latin typeface="나눔고딕" pitchFamily="50" charset="-127"/>
                <a:ea typeface="나눔고딕" pitchFamily="50" charset="-127"/>
              </a:rPr>
              <a:t>nn_tr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학습된 인공신경망 모형의 결과를 그림으로 시각화하라는 함수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60000" indent="0">
              <a:lnSpc>
                <a:spcPct val="130000"/>
              </a:lnSpc>
              <a:buNone/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333450" indent="-171450">
              <a:lnSpc>
                <a:spcPct val="150000"/>
              </a:lnSpc>
            </a:pPr>
            <a:endParaRPr lang="en-US" altLang="ko-KR" sz="1100" dirty="0" smtClean="0">
              <a:latin typeface="나눔고딕" pitchFamily="50" charset="-127"/>
              <a:ea typeface="나눔고딕" pitchFamily="50" charset="-127"/>
            </a:endParaRPr>
          </a:p>
          <a:p>
            <a:pPr marL="162000" indent="0">
              <a:lnSpc>
                <a:spcPct val="150000"/>
              </a:lnSpc>
              <a:buNone/>
            </a:pPr>
            <a:endParaRPr lang="en-US" altLang="ko-KR" sz="1100" b="1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Arial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더 읽을 거리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80975" indent="0">
              <a:buNone/>
            </a:pP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스티븐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마슬랭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저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강전형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역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).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알고리즘 중심의 </a:t>
            </a:r>
            <a:r>
              <a:rPr lang="ko-KR" altLang="en-US" sz="1050" dirty="0" err="1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가이드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제이펍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, 2016.</a:t>
            </a:r>
          </a:p>
          <a:p>
            <a:pPr marL="180975" indent="0">
              <a:buNone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Ripley, B. and </a:t>
            </a:r>
            <a:r>
              <a:rPr lang="en-US" altLang="ko-KR" sz="1050" dirty="0" err="1" smtClean="0">
                <a:latin typeface="나눔고딕" pitchFamily="50" charset="-127"/>
                <a:ea typeface="나눔고딕" pitchFamily="50" charset="-127"/>
              </a:rPr>
              <a:t>Venables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, W. Package 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nnet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’. CRAN, February 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2,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2016.</a:t>
            </a:r>
          </a:p>
          <a:p>
            <a:pPr marL="180975" indent="0">
              <a:buNone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Beck, M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. Package ‘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NeuralNetTools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’. 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CRAN, November 25,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2016.</a:t>
            </a:r>
          </a:p>
          <a:p>
            <a:pPr marL="180975" indent="0">
              <a:buNone/>
            </a:pP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Gu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 ̈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nther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, F. and Fritsch, S. (2010). </a:t>
            </a:r>
            <a:r>
              <a:rPr lang="en-US" altLang="ko-KR" sz="1050" dirty="0" err="1">
                <a:latin typeface="나눔고딕" pitchFamily="50" charset="-127"/>
                <a:ea typeface="나눔고딕" pitchFamily="50" charset="-127"/>
              </a:rPr>
              <a:t>neuralnet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: Training of neural networks. The R journal, 2(1):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30–38.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인공신경망 모형구축 실습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1" name="평행 사변형 20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2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R</a:t>
                </a:r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을 활용한 모형구축 실습</a:t>
                </a:r>
                <a:endParaRPr lang="en-US" altLang="ko-KR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>
                    <a:latin typeface="나눔고딕" pitchFamily="50" charset="-127"/>
                    <a:ea typeface="나눔고딕" pitchFamily="50" charset="-127"/>
                  </a:rPr>
                  <a:t>4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00" y="3187470"/>
            <a:ext cx="2219330" cy="11824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765174" y="1895288"/>
            <a:ext cx="5759451" cy="601012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6333" y="1784560"/>
            <a:ext cx="190653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나눔고딕" pitchFamily="50" charset="-127"/>
                <a:ea typeface="나눔고딕" pitchFamily="50" charset="-127"/>
              </a:rPr>
              <a:t>⑧ </a:t>
            </a:r>
            <a:r>
              <a:rPr lang="ko-KR" altLang="en-US" sz="1100" b="1" dirty="0" smtClean="0">
                <a:latin typeface="나눔고딕" pitchFamily="50" charset="-127"/>
                <a:ea typeface="나눔고딕" pitchFamily="50" charset="-127"/>
              </a:rPr>
              <a:t>인공신경망 모형 시각화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17247" y="7558616"/>
            <a:ext cx="5392153" cy="265505"/>
            <a:chOff x="856615" y="7117628"/>
            <a:chExt cx="5392153" cy="265505"/>
          </a:xfrm>
        </p:grpSpPr>
        <p:sp>
          <p:nvSpPr>
            <p:cNvPr id="33" name="TextBox 32"/>
            <p:cNvSpPr txBox="1"/>
            <p:nvPr/>
          </p:nvSpPr>
          <p:spPr>
            <a:xfrm>
              <a:off x="856615" y="7136912"/>
              <a:ext cx="23249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그림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입력변수의 중요도 시각화 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54426" y="7117628"/>
              <a:ext cx="2594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그림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>10]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구축된 인공신경망 모형 시각화 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7" y="5596240"/>
            <a:ext cx="2147156" cy="200047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50" y="5522060"/>
            <a:ext cx="2294817" cy="19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59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9614" y="4091812"/>
            <a:ext cx="576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spc="-150" dirty="0" smtClean="0"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고찰</a:t>
            </a:r>
            <a:endParaRPr kumimoji="1" lang="en-US" altLang="ko-KR" sz="3200" spc="-150" dirty="0"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752368" y="2804874"/>
            <a:ext cx="116442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Ⅳ.</a:t>
            </a:r>
            <a:endParaRPr lang="ko-KR" altLang="en-US" sz="7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8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16791" y="2504660"/>
            <a:ext cx="4680647" cy="974424"/>
            <a:chOff x="1916791" y="2504660"/>
            <a:chExt cx="4680647" cy="974424"/>
          </a:xfrm>
        </p:grpSpPr>
        <p:sp>
          <p:nvSpPr>
            <p:cNvPr id="60" name="TextBox 23"/>
            <p:cNvSpPr txBox="1">
              <a:spLocks noChangeArrowheads="1"/>
            </p:cNvSpPr>
            <p:nvPr/>
          </p:nvSpPr>
          <p:spPr bwMode="auto">
            <a:xfrm>
              <a:off x="1916791" y="2559758"/>
              <a:ext cx="59457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0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rPr>
                <a:t>Ⅰ.</a:t>
              </a:r>
              <a:endPara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61" name="TextBox 23"/>
            <p:cNvSpPr txBox="1">
              <a:spLocks noChangeArrowheads="1"/>
            </p:cNvSpPr>
            <p:nvPr/>
          </p:nvSpPr>
          <p:spPr bwMode="auto">
            <a:xfrm>
              <a:off x="2492869" y="2504660"/>
              <a:ext cx="4104569" cy="380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kumimoji="0" sz="2000" b="0" spc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ko-KR" altLang="en-US" dirty="0"/>
                <a:t>금융 비즈니스의 이해</a:t>
              </a:r>
            </a:p>
          </p:txBody>
        </p:sp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2492869" y="2944716"/>
              <a:ext cx="4031754" cy="534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t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400" b="1" spc="-70">
                  <a:solidFill>
                    <a:srgbClr val="00407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marL="182563" indent="-182563" algn="l">
                <a:buFontTx/>
                <a:buAutoNum type="arabicPeriod"/>
              </a:pPr>
              <a:r>
                <a:rPr kumimoji="0" lang="ko-KR" altLang="en-US" sz="1200" b="0" spc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나눔고딕" pitchFamily="50" charset="-127"/>
                </a:rPr>
                <a:t>신용평가 업무의 </a:t>
              </a:r>
              <a:r>
                <a:rPr kumimoji="0" lang="ko-KR" altLang="en-US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나눔고딕" pitchFamily="50" charset="-127"/>
                </a:rPr>
                <a:t>이해</a:t>
              </a:r>
              <a:endParaRPr kumimoji="0" lang="ko-KR" altLang="en-US" sz="1200" b="0" spc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  <a:p>
              <a:pPr indent="-182563" algn="l">
                <a:lnSpc>
                  <a:spcPct val="150000"/>
                </a:lnSpc>
                <a:buFontTx/>
                <a:buAutoNum type="arabicPeriod"/>
              </a:pPr>
              <a:r>
                <a:rPr kumimoji="0" lang="ko-KR" altLang="en-US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나눔고딕" pitchFamily="50" charset="-127"/>
                </a:rPr>
                <a:t>신용평가 관련 </a:t>
              </a:r>
              <a:r>
                <a:rPr kumimoji="0" lang="ko-KR" altLang="en-US" sz="1200" b="0" spc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나눔고딕" pitchFamily="50" charset="-127"/>
                </a:rPr>
                <a:t>비즈니스 </a:t>
              </a:r>
              <a:r>
                <a:rPr kumimoji="0" lang="ko-KR" altLang="en-US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나눔고딕" pitchFamily="50" charset="-127"/>
                </a:rPr>
                <a:t>시나리오</a:t>
              </a:r>
              <a:endParaRPr kumimoji="0" lang="en-US" altLang="ko-KR" sz="1200" b="0" spc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나눔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67717" y="2936720"/>
              <a:ext cx="370592" cy="538597"/>
            </a:xfrm>
            <a:prstGeom prst="rect">
              <a:avLst/>
            </a:prstGeom>
          </p:spPr>
          <p:txBody>
            <a:bodyPr wrap="none" lIns="91429" tIns="45714" rIns="91429" bIns="45714">
              <a:spAutoFit/>
            </a:bodyPr>
            <a:lstStyle/>
            <a:p>
              <a:pPr latinLnBrk="0"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fr-FR" altLang="ko-KR" sz="12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07</a:t>
              </a:r>
            </a:p>
            <a:p>
              <a:pPr latinLnBrk="0"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fr-FR" altLang="ko-KR" sz="12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08</a:t>
              </a:r>
              <a:endParaRPr lang="fr-FR" altLang="ko-KR" sz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149100" y="3079412"/>
              <a:ext cx="144014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869200" y="3327316"/>
              <a:ext cx="72004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1916791" y="4016870"/>
            <a:ext cx="4680647" cy="1285743"/>
            <a:chOff x="1916791" y="2504660"/>
            <a:chExt cx="4680647" cy="1285743"/>
          </a:xfrm>
        </p:grpSpPr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916791" y="2559758"/>
              <a:ext cx="59457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0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rPr>
                <a:t>Ⅱ.</a:t>
              </a:r>
              <a:endPara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2492869" y="2504660"/>
              <a:ext cx="4104569" cy="380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400" b="1" spc="-70">
                  <a:solidFill>
                    <a:srgbClr val="00407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algn="l">
                <a:defRPr/>
              </a:pPr>
              <a:r>
                <a:rPr kumimoji="0" lang="ko-KR" altLang="en-US" sz="2000" b="0" spc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KoPub돋움체 Bold" pitchFamily="18" charset="-127"/>
                  <a:ea typeface="KoPub돋움체 Bold" pitchFamily="18" charset="-127"/>
                  <a:cs typeface="+mn-cs"/>
                </a:rPr>
                <a:t>인공신경망 기법의 이해</a:t>
              </a:r>
            </a:p>
          </p:txBody>
        </p:sp>
        <p:sp>
          <p:nvSpPr>
            <p:cNvPr id="45" name="TextBox 23"/>
            <p:cNvSpPr txBox="1">
              <a:spLocks noChangeArrowheads="1"/>
            </p:cNvSpPr>
            <p:nvPr/>
          </p:nvSpPr>
          <p:spPr bwMode="auto">
            <a:xfrm>
              <a:off x="2492869" y="2979036"/>
              <a:ext cx="4031754" cy="811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t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400" b="1" spc="-70">
                  <a:solidFill>
                    <a:srgbClr val="00407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marL="182563" indent="-182563" algn="l">
                <a:buAutoNum type="arabicPeriod"/>
              </a:pPr>
              <a:r>
                <a:rPr kumimoji="0" lang="ko-KR" altLang="en-US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인공신경망이란</a:t>
              </a:r>
              <a:r>
                <a:rPr kumimoji="0" lang="en-US" altLang="ko-KR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?</a:t>
              </a:r>
              <a:endParaRPr kumimoji="0" lang="ko-KR" altLang="en-US" sz="1200" b="0" spc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  <a:p>
              <a:pPr marL="182563" indent="-182563" algn="l">
                <a:lnSpc>
                  <a:spcPct val="150000"/>
                </a:lnSpc>
                <a:buAutoNum type="arabicPeriod"/>
              </a:pPr>
              <a:r>
                <a:rPr kumimoji="0" lang="ko-KR" altLang="en-US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인공신경망의 학습</a:t>
              </a:r>
              <a:endParaRPr kumimoji="0" lang="en-US" altLang="ko-KR" sz="12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  <a:p>
              <a:pPr marL="182563" indent="-182563" algn="l">
                <a:lnSpc>
                  <a:spcPct val="150000"/>
                </a:lnSpc>
                <a:buAutoNum type="arabicPeriod"/>
              </a:pPr>
              <a:r>
                <a:rPr kumimoji="0" lang="ko-KR" altLang="en-US" sz="12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  <a:cs typeface="+mn-cs"/>
                </a:rPr>
                <a:t>인공신경망 모형의 장단점</a:t>
              </a:r>
              <a:endParaRPr kumimoji="0" lang="ko-KR" altLang="en-US" sz="1200" b="0" spc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667717" y="2959580"/>
              <a:ext cx="370592" cy="800207"/>
            </a:xfrm>
            <a:prstGeom prst="rect">
              <a:avLst/>
            </a:prstGeom>
          </p:spPr>
          <p:txBody>
            <a:bodyPr wrap="none" lIns="91429" tIns="45714" rIns="91429" bIns="45714">
              <a:spAutoFit/>
            </a:bodyPr>
            <a:lstStyle/>
            <a:p>
              <a:pPr latinLnBrk="0"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fr-FR" altLang="ko-KR" sz="12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13</a:t>
              </a:r>
            </a:p>
            <a:p>
              <a:pPr latinLnBrk="0"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fr-FR" altLang="ko-KR" sz="12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16</a:t>
              </a:r>
            </a:p>
            <a:p>
              <a:pPr latinLnBrk="0"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fr-FR" altLang="ko-KR" sz="12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19</a:t>
              </a:r>
              <a:endParaRPr lang="fr-FR" altLang="ko-KR" sz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3861060" y="3111220"/>
              <a:ext cx="172818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3070" y="3359124"/>
              <a:ext cx="165617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1916791" y="5745110"/>
            <a:ext cx="4680647" cy="380480"/>
            <a:chOff x="1916791" y="2504660"/>
            <a:chExt cx="4680647" cy="380480"/>
          </a:xfrm>
        </p:grpSpPr>
        <p:sp>
          <p:nvSpPr>
            <p:cNvPr id="50" name="TextBox 23"/>
            <p:cNvSpPr txBox="1">
              <a:spLocks noChangeArrowheads="1"/>
            </p:cNvSpPr>
            <p:nvPr/>
          </p:nvSpPr>
          <p:spPr bwMode="auto">
            <a:xfrm>
              <a:off x="1916791" y="2559758"/>
              <a:ext cx="59457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0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rPr>
                <a:t>Ⅲ.</a:t>
              </a:r>
              <a:endPara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2492869" y="2504660"/>
              <a:ext cx="4104569" cy="380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400" b="1" spc="-70">
                  <a:solidFill>
                    <a:srgbClr val="00407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algn="l" latinLnBrk="0"/>
              <a:r>
                <a:rPr kumimoji="0" lang="ko-KR" altLang="en-US" sz="20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KoPub돋움체 Bold" pitchFamily="18" charset="-127"/>
                  <a:ea typeface="KoPub돋움체 Bold" pitchFamily="18" charset="-127"/>
                  <a:cs typeface="+mn-cs"/>
                </a:rPr>
                <a:t>인공신경망 모형구축 실습</a:t>
              </a:r>
              <a:endParaRPr kumimoji="0" lang="ko-KR" altLang="en-US" sz="2000" b="0" spc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+mn-cs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916791" y="7740960"/>
            <a:ext cx="4680647" cy="380480"/>
            <a:chOff x="1916791" y="2504660"/>
            <a:chExt cx="4680647" cy="380480"/>
          </a:xfrm>
        </p:grpSpPr>
        <p:sp>
          <p:nvSpPr>
            <p:cNvPr id="57" name="TextBox 23"/>
            <p:cNvSpPr txBox="1">
              <a:spLocks noChangeArrowheads="1"/>
            </p:cNvSpPr>
            <p:nvPr/>
          </p:nvSpPr>
          <p:spPr bwMode="auto">
            <a:xfrm>
              <a:off x="1916791" y="2559758"/>
              <a:ext cx="59457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20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rPr>
                <a:t>Ⅳ.</a:t>
              </a:r>
              <a:endPara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62" name="TextBox 23"/>
            <p:cNvSpPr txBox="1">
              <a:spLocks noChangeArrowheads="1"/>
            </p:cNvSpPr>
            <p:nvPr/>
          </p:nvSpPr>
          <p:spPr bwMode="auto">
            <a:xfrm>
              <a:off x="2492869" y="2504660"/>
              <a:ext cx="4104569" cy="380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kumimoji="1" sz="1400" b="1" spc="-70">
                  <a:solidFill>
                    <a:srgbClr val="004074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/>
              </a:lvl2pPr>
              <a:lvl3pPr>
                <a:defRPr/>
              </a:lvl3pPr>
              <a:lvl4pPr>
                <a:defRPr/>
              </a:lvl4pPr>
              <a:lvl5pPr>
                <a:defRPr/>
              </a:lvl5pPr>
              <a:lvl6pPr>
                <a:defRPr/>
              </a:lvl6pPr>
              <a:lvl7pPr>
                <a:defRPr/>
              </a:lvl7pPr>
              <a:lvl8pPr>
                <a:defRPr/>
              </a:lvl8pPr>
              <a:lvl9pPr>
                <a:defRPr/>
              </a:lvl9pPr>
            </a:lstStyle>
            <a:p>
              <a:pPr algn="l" latinLnBrk="0"/>
              <a:r>
                <a:rPr kumimoji="0" lang="ko-KR" altLang="en-US" sz="2000" b="0" spc="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KoPub돋움체 Bold" pitchFamily="18" charset="-127"/>
                  <a:ea typeface="KoPub돋움체 Bold" pitchFamily="18" charset="-127"/>
                  <a:cs typeface="+mn-cs"/>
                </a:rPr>
                <a:t>고</a:t>
              </a:r>
              <a:r>
                <a:rPr kumimoji="0" lang="ko-KR" altLang="en-US" sz="2000" b="0" spc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KoPub돋움체 Bold" pitchFamily="18" charset="-127"/>
                  <a:ea typeface="KoPub돋움체 Bold" pitchFamily="18" charset="-127"/>
                  <a:cs typeface="+mn-cs"/>
                </a:rPr>
                <a:t>찰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667717" y="2554236"/>
              <a:ext cx="370592" cy="276987"/>
            </a:xfrm>
            <a:prstGeom prst="rect">
              <a:avLst/>
            </a:prstGeom>
          </p:spPr>
          <p:txBody>
            <a:bodyPr wrap="none" lIns="91429" tIns="45714" rIns="91429" bIns="45714">
              <a:spAutoFit/>
            </a:bodyPr>
            <a:lstStyle/>
            <a:p>
              <a:pPr latinLnBrk="0">
                <a:spcBef>
                  <a:spcPts val="600"/>
                </a:spcBef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fr-FR" altLang="ko-KR" sz="1200" dirty="0" smtClean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35</a:t>
              </a:r>
              <a:endParaRPr lang="fr-FR" altLang="ko-KR" sz="1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068950" y="2696928"/>
              <a:ext cx="2520290" cy="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4394752" y="5138550"/>
            <a:ext cx="1194488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2492869" y="6190180"/>
            <a:ext cx="4031754" cy="108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 b="1" spc="-70">
                <a:solidFill>
                  <a:srgbClr val="0040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82563" indent="-182563" algn="l">
              <a:buAutoNum type="arabicPeriod"/>
            </a:pPr>
            <a:r>
              <a:rPr kumimoji="0" lang="ko-KR" altLang="en-US" sz="12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실습문제와 데이터</a:t>
            </a:r>
            <a:endParaRPr kumimoji="0" lang="ko-KR" altLang="en-US" sz="1200" b="0" spc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12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모형구축 계획의 수립</a:t>
            </a:r>
            <a:endParaRPr kumimoji="0" lang="en-US" altLang="ko-KR" sz="12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12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모형의 구축</a:t>
            </a:r>
            <a:endParaRPr kumimoji="0" lang="en-US" altLang="ko-KR" sz="12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en-US" altLang="ko-KR" sz="12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R</a:t>
            </a:r>
            <a:r>
              <a:rPr kumimoji="0" lang="ko-KR" altLang="en-US" sz="12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t>을 활용한 모형구축 실습</a:t>
            </a:r>
            <a:endParaRPr kumimoji="0" lang="ko-KR" altLang="en-US" sz="1200" b="0" spc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33070" y="6321500"/>
            <a:ext cx="1656170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501010" y="6843016"/>
            <a:ext cx="2088230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117090" y="6579083"/>
            <a:ext cx="1472150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394752" y="7126000"/>
            <a:ext cx="1194488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56434" y="6192142"/>
            <a:ext cx="370592" cy="1061817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latinLnBrk="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fr-FR" altLang="ko-KR" sz="12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23</a:t>
            </a:r>
          </a:p>
          <a:p>
            <a:pPr latinLnBrk="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fr-FR" altLang="ko-KR" sz="12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24</a:t>
            </a:r>
          </a:p>
          <a:p>
            <a:pPr latinLnBrk="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fr-FR" altLang="ko-KR" sz="12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26</a:t>
            </a:r>
          </a:p>
          <a:p>
            <a:pPr latinLnBrk="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fr-FR" altLang="ko-KR" sz="12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endParaRPr lang="fr-FR" altLang="ko-KR" sz="12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8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IV.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고찰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9" name="평행 사변형 8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11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13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향후 고려할 수 있는 추가 모델링 방안</a:t>
                </a:r>
              </a:p>
            </p:txBody>
          </p:sp>
          <p:sp>
            <p:nvSpPr>
              <p:cNvPr id="14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 smtClean="0">
                <a:latin typeface="Arial" panose="020B0604020202020204" pitchFamily="34" charset="0"/>
              </a:rPr>
              <a:t>딥러닝</a:t>
            </a:r>
            <a:r>
              <a:rPr lang="ko-KR" altLang="en-US" dirty="0" smtClean="0">
                <a:latin typeface="Arial" panose="020B0604020202020204" pitchFamily="34" charset="0"/>
              </a:rPr>
              <a:t> 모델 구축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504825" y="2144610"/>
            <a:ext cx="6019800" cy="137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/>
              <a:t>본 예제에서는 </a:t>
            </a:r>
            <a:r>
              <a:rPr lang="en-US" altLang="ko-KR" dirty="0" err="1"/>
              <a:t>nnet</a:t>
            </a:r>
            <a:r>
              <a:rPr lang="ko-KR" altLang="en-US" dirty="0"/>
              <a:t>패키지를 활용해 단층 인공 신경망의 신용평가 알고리즘을 구축했다</a:t>
            </a:r>
            <a:r>
              <a:rPr lang="en-US" altLang="ko-KR" dirty="0"/>
              <a:t>. </a:t>
            </a:r>
            <a:r>
              <a:rPr lang="en-US" altLang="ko-KR" dirty="0" err="1"/>
              <a:t>MXetR</a:t>
            </a:r>
            <a:r>
              <a:rPr lang="en-US" altLang="ko-KR" dirty="0"/>
              <a:t>, </a:t>
            </a:r>
            <a:r>
              <a:rPr lang="en-US" altLang="ko-KR" dirty="0" err="1"/>
              <a:t>darch</a:t>
            </a:r>
            <a:r>
              <a:rPr lang="en-US" altLang="ko-KR" dirty="0"/>
              <a:t>, H2O </a:t>
            </a:r>
            <a:r>
              <a:rPr lang="ko-KR" altLang="en-US" dirty="0"/>
              <a:t>등의 패키지를 활용해 여러 층의 </a:t>
            </a:r>
            <a:r>
              <a:rPr lang="en-US" altLang="ko-KR" dirty="0"/>
              <a:t>Hidden layer</a:t>
            </a:r>
            <a:r>
              <a:rPr lang="ko-KR" altLang="en-US" dirty="0"/>
              <a:t>로 구성된 </a:t>
            </a:r>
            <a:r>
              <a:rPr lang="ko-KR" altLang="en-US" dirty="0" err="1"/>
              <a:t>딥러닝</a:t>
            </a:r>
            <a:r>
              <a:rPr lang="ko-KR" altLang="en-US" dirty="0"/>
              <a:t> 모델을 구축한다면 좀 더 유의미한 모델을 만들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현재 활용된 데이터는 </a:t>
            </a:r>
            <a:r>
              <a:rPr lang="en-US" altLang="ko-KR" dirty="0"/>
              <a:t>1200</a:t>
            </a:r>
            <a:r>
              <a:rPr lang="ko-KR" altLang="en-US" dirty="0"/>
              <a:t>건으로</a:t>
            </a:r>
            <a:r>
              <a:rPr lang="en-US" altLang="ko-KR" dirty="0"/>
              <a:t> </a:t>
            </a:r>
            <a:r>
              <a:rPr lang="ko-KR" altLang="en-US" dirty="0" err="1"/>
              <a:t>딥러닝</a:t>
            </a:r>
            <a:r>
              <a:rPr lang="ko-KR" altLang="en-US" dirty="0"/>
              <a:t> 모델 학습에 활용하기에는 다소 부족한 량의 데이터이다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 err="1"/>
              <a:t>딥러닝의</a:t>
            </a:r>
            <a:r>
              <a:rPr lang="ko-KR" altLang="en-US" dirty="0"/>
              <a:t> 도입을 위해서는 추가적인 데이터 확보가 필요할 것이다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813" y="3786318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앙상</a:t>
            </a:r>
            <a:r>
              <a:rPr lang="ko-KR" altLang="en-US" dirty="0">
                <a:latin typeface="Arial" panose="020B0604020202020204" pitchFamily="34" charset="0"/>
              </a:rPr>
              <a:t>블</a:t>
            </a:r>
            <a:r>
              <a:rPr lang="ko-KR" altLang="en-US" dirty="0" smtClean="0">
                <a:latin typeface="Arial" panose="020B0604020202020204" pitchFamily="34" charset="0"/>
              </a:rPr>
              <a:t> 모델 구축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8" name="TextBox 25"/>
          <p:cNvSpPr txBox="1"/>
          <p:nvPr/>
        </p:nvSpPr>
        <p:spPr>
          <a:xfrm>
            <a:off x="531939" y="4146369"/>
            <a:ext cx="6019800" cy="1370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/>
              <a:t>신용 평가의 경우 결과에 대한 설명이 필요한 경우가 빈번히 발생한다</a:t>
            </a:r>
            <a:r>
              <a:rPr lang="en-US" altLang="ko-KR" dirty="0"/>
              <a:t>. </a:t>
            </a:r>
            <a:r>
              <a:rPr lang="ko-KR" altLang="en-US" dirty="0"/>
              <a:t>실제로 기업 혹은 고객이 </a:t>
            </a:r>
            <a:r>
              <a:rPr lang="en-US" altLang="ko-KR" dirty="0"/>
              <a:t>‘</a:t>
            </a:r>
            <a:r>
              <a:rPr lang="ko-KR" altLang="en-US" dirty="0"/>
              <a:t>왜 대출이 안 되는지</a:t>
            </a:r>
            <a:r>
              <a:rPr lang="en-US" altLang="ko-KR" dirty="0"/>
              <a:t>? </a:t>
            </a:r>
            <a:r>
              <a:rPr lang="ko-KR" altLang="en-US" dirty="0"/>
              <a:t>왜 평가결과가 이러한지</a:t>
            </a:r>
            <a:r>
              <a:rPr lang="en-US" altLang="ko-KR" dirty="0"/>
              <a:t>?’ </a:t>
            </a:r>
            <a:r>
              <a:rPr lang="ko-KR" altLang="en-US" dirty="0"/>
              <a:t>문의를 할 수 있기 때문이다</a:t>
            </a:r>
            <a:r>
              <a:rPr lang="en-US" altLang="ko-KR" dirty="0"/>
              <a:t>. </a:t>
            </a:r>
            <a:r>
              <a:rPr lang="ko-KR" altLang="en-US" dirty="0"/>
              <a:t>현재 도입된 방법은 설명력이 떨어지는 블랙박스 기법의 인공 신경망으로 설명력이 뛰어난 </a:t>
            </a:r>
            <a:r>
              <a:rPr lang="en-US" altLang="ko-KR" dirty="0"/>
              <a:t>Decision Tree</a:t>
            </a:r>
            <a:r>
              <a:rPr lang="ko-KR" altLang="en-US" dirty="0"/>
              <a:t> 혹은 </a:t>
            </a:r>
            <a:r>
              <a:rPr lang="en-US" altLang="ko-KR" dirty="0"/>
              <a:t>Random Forest</a:t>
            </a:r>
            <a:r>
              <a:rPr lang="ko-KR" altLang="en-US" dirty="0"/>
              <a:t> 모형을 인공 신경망 모형과 함께 활용하여 앙상블 모델을 구축한다면</a:t>
            </a:r>
            <a:r>
              <a:rPr lang="en-US" altLang="ko-KR" dirty="0"/>
              <a:t>,</a:t>
            </a:r>
            <a:r>
              <a:rPr lang="ko-KR" altLang="en-US" dirty="0"/>
              <a:t> 부족한 결과에 대한 설명력이 다소 높아질 것이다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5813" y="567052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비정형 데이터 도입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0" name="TextBox 25"/>
          <p:cNvSpPr txBox="1"/>
          <p:nvPr/>
        </p:nvSpPr>
        <p:spPr>
          <a:xfrm>
            <a:off x="531939" y="6030580"/>
            <a:ext cx="60198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/>
              <a:t>요즘 데이터 분석을 활용한 신용평가는 해당 기업의 재무상태</a:t>
            </a:r>
            <a:r>
              <a:rPr lang="en-US" altLang="ko-KR" dirty="0"/>
              <a:t>, </a:t>
            </a:r>
            <a:r>
              <a:rPr lang="ko-KR" altLang="en-US" dirty="0"/>
              <a:t>경영관리 상태와 같은 정형 데이터 뿐만이 아니라</a:t>
            </a:r>
            <a:r>
              <a:rPr lang="en-US" altLang="ko-KR" dirty="0"/>
              <a:t>, SNS, </a:t>
            </a:r>
            <a:r>
              <a:rPr lang="ko-KR" altLang="en-US" dirty="0"/>
              <a:t>뉴스 데이터와 같은 비정형 데이터도 참조되고 있는 추세이다</a:t>
            </a:r>
            <a:r>
              <a:rPr lang="en-US" altLang="ko-KR" dirty="0"/>
              <a:t>. SNS, </a:t>
            </a:r>
            <a:r>
              <a:rPr lang="ko-KR" altLang="en-US" dirty="0"/>
              <a:t>뉴스 데이터의 대부분을 이루고 있는 텍스트 데이터를 정형데이터로 변환하고 이를 분석에 활용한다면 더욱 가치 있는 모델을 구축할 수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117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6143" y="7115966"/>
            <a:ext cx="5713845" cy="1887679"/>
            <a:chOff x="536143" y="7115966"/>
            <a:chExt cx="5713845" cy="1887679"/>
          </a:xfrm>
        </p:grpSpPr>
        <p:grpSp>
          <p:nvGrpSpPr>
            <p:cNvPr id="2" name="그룹 1"/>
            <p:cNvGrpSpPr/>
            <p:nvPr/>
          </p:nvGrpSpPr>
          <p:grpSpPr>
            <a:xfrm>
              <a:off x="536143" y="7115966"/>
              <a:ext cx="5587506" cy="1743570"/>
              <a:chOff x="536143" y="7115966"/>
              <a:chExt cx="5587506" cy="1743570"/>
            </a:xfrm>
          </p:grpSpPr>
          <p:sp>
            <p:nvSpPr>
              <p:cNvPr id="4" name="TextBox 3"/>
              <p:cNvSpPr txBox="1"/>
              <p:nvPr userDrawn="1"/>
            </p:nvSpPr>
            <p:spPr>
              <a:xfrm>
                <a:off x="536143" y="7123586"/>
                <a:ext cx="1092607" cy="82445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  <a:lvl2pPr marL="350838" lvl="1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SzPct val="100000"/>
                  <a:buFont typeface="나눔고딕" pitchFamily="50" charset="-127"/>
                  <a:buChar char="－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2pPr>
              </a:lstStyle>
              <a:p>
                <a:pPr marL="0" indent="0">
                  <a:spcAft>
                    <a:spcPts val="0"/>
                  </a:spcAft>
                  <a:buNone/>
                </a:pP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기획  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· 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작성 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문            </a:t>
                </a:r>
                <a:r>
                  <a:rPr lang="ko-KR" altLang="en-US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주            </a:t>
                </a:r>
                <a:r>
                  <a:rPr lang="ko-KR" altLang="en-US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소 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11847" y="7115966"/>
                <a:ext cx="4293483" cy="107837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  <a:lvl2pPr marL="350838" lvl="1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SzPct val="100000"/>
                  <a:buFont typeface="나눔고딕" pitchFamily="50" charset="-127"/>
                  <a:buChar char="－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2pPr>
              </a:lstStyle>
              <a:p>
                <a:pPr marL="0" indent="0">
                  <a:spcAft>
                    <a:spcPts val="0"/>
                  </a:spcAft>
                  <a:buNone/>
                </a:pPr>
                <a:r>
                  <a:rPr lang="ko-KR" altLang="en-US" dirty="0" err="1"/>
                  <a:t>한국정보화진흥원</a:t>
                </a:r>
                <a:r>
                  <a:rPr lang="ko-KR" altLang="en-US" dirty="0"/>
                  <a:t> 기술지원본부 </a:t>
                </a:r>
                <a:r>
                  <a:rPr lang="ko-KR" altLang="en-US" dirty="0" err="1"/>
                  <a:t>빅데이터센터</a:t>
                </a:r>
                <a:r>
                  <a:rPr lang="ko-KR" altLang="en-US" dirty="0"/>
                  <a:t>   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신경식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김성현</a:t>
                </a: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강경구 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K-ICT </a:t>
                </a:r>
                <a:r>
                  <a:rPr lang="ko-KR" altLang="en-US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빅데이터센터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   </a:t>
                </a:r>
                <a:r>
                  <a:rPr lang="en-US" altLang="ko-KR" dirty="0"/>
                  <a:t>bigdatamanager@nia.or.kr    T.1670-1317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ko-KR" altLang="en-US" dirty="0"/>
                  <a:t>대구 광역시 동구 </a:t>
                </a:r>
                <a:r>
                  <a:rPr lang="ko-KR" altLang="en-US" dirty="0" err="1"/>
                  <a:t>첨단로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53(</a:t>
                </a:r>
                <a:r>
                  <a:rPr lang="ko-KR" altLang="en-US" dirty="0"/>
                  <a:t>우 </a:t>
                </a:r>
                <a:r>
                  <a:rPr lang="en-US" altLang="ko-KR" dirty="0"/>
                  <a:t>41068) 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한국정보화진흥원</a:t>
                </a:r>
                <a:endParaRPr lang="en-US" altLang="ko-KR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ko-KR" dirty="0"/>
                  <a:t>T. 053-230-1114    www.nia.or.kr    /    www.kbig.kr</a:t>
                </a:r>
                <a:endParaRPr lang="ko-KR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5519" y="8337470"/>
                <a:ext cx="5578130" cy="5220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ClrTx/>
                  <a:buSzPct val="100000"/>
                  <a:buFont typeface="Arial" pitchFamily="34" charset="0"/>
                  <a:buChar char="•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  <a:lvl2pPr marL="350838" lvl="1" indent="-160338" algn="just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300"/>
                  </a:spcAft>
                  <a:buSzPct val="100000"/>
                  <a:buFont typeface="나눔고딕" pitchFamily="50" charset="-127"/>
                  <a:buChar char="－"/>
                  <a:defRPr kumimoji="1" sz="11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2pPr>
              </a:lstStyle>
              <a:p>
                <a:pPr marL="0" indent="0">
                  <a:buNone/>
                </a:pPr>
                <a:r>
                  <a:rPr lang="ko-KR" altLang="en-US" sz="900" dirty="0"/>
                  <a:t>본</a:t>
                </a:r>
                <a:r>
                  <a:rPr lang="en-US" altLang="ko-KR" sz="900" dirty="0"/>
                  <a:t>  </a:t>
                </a:r>
                <a:r>
                  <a:rPr lang="ko-KR" altLang="en-US" sz="900" dirty="0"/>
                  <a:t>교재의 내용은 </a:t>
                </a:r>
                <a:r>
                  <a:rPr lang="ko-KR" altLang="en-US" sz="900" dirty="0" err="1"/>
                  <a:t>한국정보화진흥원의</a:t>
                </a:r>
                <a:r>
                  <a:rPr lang="ko-KR" altLang="en-US" sz="900" dirty="0"/>
                  <a:t> 공식 견해와 다를 수 있습니다</a:t>
                </a:r>
                <a:r>
                  <a:rPr lang="en-US" altLang="ko-KR" sz="9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900" dirty="0"/>
                  <a:t>본  교재의 내용의 무단전재를 금하며</a:t>
                </a:r>
                <a:r>
                  <a:rPr lang="en-US" altLang="ko-KR" sz="900" dirty="0"/>
                  <a:t>, </a:t>
                </a:r>
                <a:r>
                  <a:rPr lang="ko-KR" altLang="en-US" sz="900" dirty="0" err="1"/>
                  <a:t>가공인용할</a:t>
                </a:r>
                <a:r>
                  <a:rPr lang="ko-KR" altLang="en-US" sz="900" dirty="0"/>
                  <a:t> 때에는 반드시 출처를 명기해주시기 바랍니다</a:t>
                </a:r>
                <a:r>
                  <a:rPr lang="en-US" altLang="ko-KR" sz="900" dirty="0"/>
                  <a:t>.</a:t>
                </a:r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611636" y="8270223"/>
              <a:ext cx="563835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11636" y="9003645"/>
              <a:ext cx="563835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967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r="2258"/>
          <a:stretch/>
        </p:blipFill>
        <p:spPr bwMode="auto">
          <a:xfrm>
            <a:off x="0" y="0"/>
            <a:ext cx="6858000" cy="9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1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9614" y="4091812"/>
            <a:ext cx="576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spc="-150" dirty="0" smtClean="0"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금융 비즈니스의 이해</a:t>
            </a:r>
            <a:endParaRPr kumimoji="1" lang="en-US" altLang="ko-KR" sz="3200" spc="-150" dirty="0"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752368" y="2804874"/>
            <a:ext cx="116442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Ⅰ.</a:t>
            </a:r>
            <a:endParaRPr lang="ko-KR" altLang="en-US" sz="7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0292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금융 비즈니스의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824" y="2144713"/>
            <a:ext cx="6019801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여신 취급 금융기관의 가장 중요한 업무 중의 하나인 신용평가 업무에 관해 이해한다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40" name="평행 사변형 39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41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그룹 41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43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신용평가 업무의 이해</a:t>
                </a:r>
              </a:p>
            </p:txBody>
          </p:sp>
          <p:sp>
            <p:nvSpPr>
              <p:cNvPr id="44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신용평가 업무의 이해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504366" y="2576670"/>
            <a:ext cx="6020259" cy="5271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신용평가란 자금 대출을 신청한 기업이 그 원리금을 약정한 기일에 제대로 상환할 수 있는가를 분석하여 이를 대출의사결정</a:t>
            </a:r>
            <a:r>
              <a:rPr lang="en-US" altLang="ko-KR" dirty="0"/>
              <a:t>, </a:t>
            </a:r>
            <a:r>
              <a:rPr lang="ko-KR" altLang="en-US" dirty="0"/>
              <a:t>또는 금리 및 한도 의사결정에 활용하는 것으로</a:t>
            </a:r>
            <a:r>
              <a:rPr lang="en-US" altLang="ko-KR" dirty="0"/>
              <a:t>, </a:t>
            </a:r>
            <a:r>
              <a:rPr lang="ko-KR" altLang="en-US" dirty="0"/>
              <a:t>은행 등 여신취급 금융기관에 있어서 매우 중요한 업무에 해당한다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여신 실행 전에 차주의 정확한 신용도를 측정하는 일은 향후 발생할 수 있는 연체 및 채무 불이행의 위험을 사전에 차단함으로써 금융기관의 수익성 확보에 매우 중요한 역할을 담당하게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기업의 신용도를 평가하기 위해서는 경제상황</a:t>
            </a:r>
            <a:r>
              <a:rPr lang="en-US" altLang="ko-KR" dirty="0"/>
              <a:t>, </a:t>
            </a:r>
            <a:r>
              <a:rPr lang="ko-KR" altLang="en-US" dirty="0"/>
              <a:t>차주가 영위하고 있는 사업의 특성 및 동향</a:t>
            </a:r>
            <a:r>
              <a:rPr lang="en-US" altLang="ko-KR" dirty="0"/>
              <a:t>, </a:t>
            </a:r>
            <a:r>
              <a:rPr lang="ko-KR" altLang="en-US" dirty="0"/>
              <a:t>그리고 해당 기업의 재무상태</a:t>
            </a:r>
            <a:r>
              <a:rPr lang="en-US" altLang="ko-KR" dirty="0"/>
              <a:t>, </a:t>
            </a:r>
            <a:r>
              <a:rPr lang="ko-KR" altLang="en-US" dirty="0"/>
              <a:t>경영진</a:t>
            </a:r>
            <a:r>
              <a:rPr lang="en-US" altLang="ko-KR" dirty="0"/>
              <a:t>, </a:t>
            </a:r>
            <a:r>
              <a:rPr lang="ko-KR" altLang="en-US" dirty="0"/>
              <a:t>경영관리 상태 등에 대한 조사 및 분석이 이루어져야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기업의 재무상태를 분석하기 위해서는</a:t>
            </a:r>
            <a:r>
              <a:rPr lang="en-US" altLang="ko-KR" dirty="0"/>
              <a:t>,</a:t>
            </a:r>
            <a:r>
              <a:rPr lang="ko-KR" altLang="en-US" dirty="0"/>
              <a:t> 기업의 과거와 현재를 잘 나타내고 있는 재무제표와 재무구조에 영향을 미치는 각종 위험요소들에 대해 살펴보는 것이 중요하다</a:t>
            </a:r>
            <a:r>
              <a:rPr lang="en-US" altLang="ko-KR" dirty="0"/>
              <a:t>. </a:t>
            </a:r>
            <a:r>
              <a:rPr lang="ko-KR" altLang="en-US" dirty="0"/>
              <a:t>재무제표를 통해 도출된 각종 </a:t>
            </a:r>
            <a:r>
              <a:rPr lang="ko-KR" altLang="en-US" dirty="0" err="1"/>
              <a:t>재무비율값들은</a:t>
            </a:r>
            <a:r>
              <a:rPr lang="ko-KR" altLang="en-US" dirty="0"/>
              <a:t> 재무분석을 위한 지표로 활용된다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원리금 상환능력은 또한  현재나 과거가 아닌 미래의 특정 시기에 특정 규모의 현금이 창출될 가능성에 의해 좌우되기 때문에 현금흐름에 영향을 주는 다양한  요소들을 고려하여야 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신용평가는 개별 금융기관의 수익악화를 막아주는 기능뿐 아니라</a:t>
            </a:r>
            <a:r>
              <a:rPr lang="en-US" altLang="ko-KR" dirty="0"/>
              <a:t>, </a:t>
            </a:r>
            <a:r>
              <a:rPr lang="ko-KR" altLang="en-US" dirty="0"/>
              <a:t>국가 전체적으로 볼 때 자본의 효율적 배분을 가능하게 함으로써 국가경제에 기여한다</a:t>
            </a:r>
            <a:r>
              <a:rPr lang="en-US" altLang="ko-KR" dirty="0"/>
              <a:t>. </a:t>
            </a:r>
            <a:r>
              <a:rPr lang="ko-KR" altLang="en-US" dirty="0"/>
              <a:t> 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I. </a:t>
            </a:r>
            <a:r>
              <a:rPr lang="ko-KR" altLang="en-US" sz="2000" dirty="0" smtClean="0"/>
              <a:t>금융 </a:t>
            </a:r>
            <a:r>
              <a:rPr lang="ko-KR" altLang="en-US" sz="2000" dirty="0"/>
              <a:t>비즈니스의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504825" y="2589501"/>
            <a:ext cx="6019800" cy="5586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모형 개발자 관점</a:t>
            </a:r>
            <a:r>
              <a:rPr lang="en-US" altLang="ko-KR" b="1" dirty="0"/>
              <a:t>]</a:t>
            </a:r>
          </a:p>
          <a:p>
            <a:pPr marL="0" indent="0">
              <a:buNone/>
            </a:pPr>
            <a:endParaRPr lang="en-US" altLang="ko-KR" sz="600" b="1" dirty="0"/>
          </a:p>
          <a:p>
            <a:r>
              <a:rPr lang="ko-KR" altLang="en-US" dirty="0"/>
              <a:t>최근 </a:t>
            </a:r>
            <a:r>
              <a:rPr lang="ko-KR" altLang="en-US" dirty="0" err="1"/>
              <a:t>빅데이터와</a:t>
            </a:r>
            <a:r>
              <a:rPr lang="ko-KR" altLang="en-US" dirty="0"/>
              <a:t> 기계학습</a:t>
            </a:r>
            <a:r>
              <a:rPr lang="en-US" altLang="ko-KR" dirty="0"/>
              <a:t>, </a:t>
            </a:r>
            <a:r>
              <a:rPr lang="ko-KR" altLang="en-US" dirty="0"/>
              <a:t>인공지능에 대한 관심이 커지면서 여신 전문 금융기관인 </a:t>
            </a:r>
            <a:r>
              <a:rPr lang="en-US" altLang="ko-KR" dirty="0"/>
              <a:t>A </a:t>
            </a:r>
            <a:r>
              <a:rPr lang="ko-KR" altLang="en-US" dirty="0"/>
              <a:t>은행의</a:t>
            </a:r>
            <a:r>
              <a:rPr lang="en-US" altLang="ko-KR" dirty="0"/>
              <a:t> </a:t>
            </a:r>
            <a:r>
              <a:rPr lang="ko-KR" altLang="en-US" dirty="0"/>
              <a:t>경영진은 인공지능 기법을 활용하여 기업의 부도를 예측하는 부도예측</a:t>
            </a:r>
            <a:r>
              <a:rPr lang="en-US" altLang="ko-KR" dirty="0"/>
              <a:t>/</a:t>
            </a:r>
            <a:r>
              <a:rPr lang="ko-KR" altLang="en-US" dirty="0"/>
              <a:t>신용평가 모형이 구축 가능한지를 문의해 왔다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주요 요청사항은</a:t>
            </a:r>
            <a:r>
              <a:rPr lang="en-US" altLang="ko-KR" dirty="0"/>
              <a:t> </a:t>
            </a:r>
            <a:r>
              <a:rPr lang="ko-KR" altLang="en-US" dirty="0"/>
              <a:t>기업 차주의 신용도를 과학적으로 측정하는 모형을 개발하여 여신을 신청한 기업의 향후 채무이행능력</a:t>
            </a:r>
            <a:r>
              <a:rPr lang="en-US" altLang="ko-KR" dirty="0"/>
              <a:t>, </a:t>
            </a:r>
            <a:r>
              <a:rPr lang="ko-KR" altLang="en-US" dirty="0"/>
              <a:t>또는 부도 가능성을 예측해 달라는 것이다</a:t>
            </a:r>
            <a:r>
              <a:rPr lang="en-US" altLang="ko-KR" dirty="0"/>
              <a:t>. </a:t>
            </a:r>
            <a:r>
              <a:rPr lang="ko-KR" altLang="en-US" dirty="0"/>
              <a:t>여기서 도출된 결과는 여신 </a:t>
            </a:r>
            <a:r>
              <a:rPr lang="ko-KR" altLang="en-US" dirty="0" err="1"/>
              <a:t>심사역들의</a:t>
            </a:r>
            <a:r>
              <a:rPr lang="ko-KR" altLang="en-US" dirty="0"/>
              <a:t> 대출 의사결정 및 금리산정</a:t>
            </a:r>
            <a:r>
              <a:rPr lang="en-US" altLang="ko-KR" dirty="0"/>
              <a:t>, </a:t>
            </a:r>
            <a:r>
              <a:rPr lang="ko-KR" altLang="en-US" dirty="0"/>
              <a:t>여신 한도의 도출 등에 활용할 예정이라고 한다</a:t>
            </a:r>
            <a:r>
              <a:rPr lang="en-US" altLang="ko-KR" dirty="0"/>
              <a:t>. </a:t>
            </a:r>
            <a:r>
              <a:rPr lang="ko-KR" altLang="en-US" dirty="0"/>
              <a:t>모형의 정합성이 확인되면 </a:t>
            </a:r>
            <a:r>
              <a:rPr lang="ko-KR" altLang="en-US" dirty="0" err="1"/>
              <a:t>리스크가</a:t>
            </a:r>
            <a:r>
              <a:rPr lang="ko-KR" altLang="en-US" dirty="0"/>
              <a:t> 적은 소액대출의 경우 자동심사에 의한 대출도 고려하고 있다고 덧붙였다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과거에는 기업의 신용평가를 전담하는 여신 </a:t>
            </a:r>
            <a:r>
              <a:rPr lang="ko-KR" altLang="en-US" dirty="0" err="1"/>
              <a:t>전문심사역이</a:t>
            </a:r>
            <a:r>
              <a:rPr lang="ko-KR" altLang="en-US" dirty="0"/>
              <a:t> 주로 관련 자료와 자신의 </a:t>
            </a:r>
            <a:r>
              <a:rPr lang="ko-KR" altLang="en-US" dirty="0" err="1"/>
              <a:t>경험률을</a:t>
            </a:r>
            <a:r>
              <a:rPr lang="ko-KR" altLang="en-US" dirty="0"/>
              <a:t> 위주로 신용도를 평가해 왔다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평가자의 경력이나 전문성에 따라 평가 정확성에 편차가 있을 수 있고</a:t>
            </a:r>
            <a:r>
              <a:rPr lang="en-US" altLang="ko-KR" dirty="0"/>
              <a:t>, </a:t>
            </a:r>
            <a:r>
              <a:rPr lang="ko-KR" altLang="en-US" dirty="0"/>
              <a:t>소액 대출의 경우 평가비용이 이자수익 대비 과다하다는 문제도 있어 과학적이고 자동화된 평가모형을 기반으로 여신 </a:t>
            </a:r>
            <a:r>
              <a:rPr lang="ko-KR" altLang="en-US" dirty="0" err="1"/>
              <a:t>전문심사역을</a:t>
            </a:r>
            <a:r>
              <a:rPr lang="ko-KR" altLang="en-US" dirty="0"/>
              <a:t> 지원함으로써 평가의 정확성 및 효율성을 제고하고자 하는 것이 과업 수행의 목표라고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개발자는 과거 수년간 축적된 기업의 재무제표가 다수 존재함을 떠올리고</a:t>
            </a:r>
            <a:r>
              <a:rPr lang="en-US" altLang="ko-KR" dirty="0"/>
              <a:t>, </a:t>
            </a:r>
            <a:r>
              <a:rPr lang="ko-KR" altLang="en-US" dirty="0"/>
              <a:t>과거 부도가 발생한 기업의 재무제표 및 재무비율</a:t>
            </a:r>
            <a:r>
              <a:rPr lang="en-US" altLang="ko-KR" dirty="0"/>
              <a:t>, </a:t>
            </a:r>
            <a:r>
              <a:rPr lang="ko-KR" altLang="en-US" dirty="0"/>
              <a:t>그리고 건전한 기업의 재무제표 및 재무비율을 활용하여 </a:t>
            </a:r>
            <a:r>
              <a:rPr lang="ko-KR" altLang="en-US" dirty="0" err="1"/>
              <a:t>빅데이터</a:t>
            </a:r>
            <a:r>
              <a:rPr lang="ko-KR" altLang="en-US" dirty="0"/>
              <a:t> 분석</a:t>
            </a:r>
            <a:r>
              <a:rPr lang="en-US" altLang="ko-KR" dirty="0"/>
              <a:t>/</a:t>
            </a:r>
            <a:r>
              <a:rPr lang="ko-KR" altLang="en-US" dirty="0"/>
              <a:t>기계학습 기법을 적용함으로써 부도가 발생하는 패턴을 찾아내고 이를 통해 기업의 신용도를 측정하는 모형을 구축하는 계획을 수립하였다</a:t>
            </a:r>
            <a:r>
              <a:rPr lang="en-US" altLang="ko-KR" dirty="0"/>
              <a:t>.</a:t>
            </a:r>
            <a:r>
              <a:rPr lang="ko-KR" altLang="en-US" dirty="0"/>
              <a:t>    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2" name="평행 사변형 21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3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5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신용평가 관련 비즈니스 시나리오</a:t>
                </a:r>
              </a:p>
            </p:txBody>
          </p:sp>
          <p:sp>
            <p:nvSpPr>
              <p:cNvPr id="26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모형구축 </a:t>
            </a:r>
            <a:r>
              <a:rPr lang="ko-KR" altLang="en-US" dirty="0">
                <a:latin typeface="Arial" panose="020B0604020202020204" pitchFamily="34" charset="0"/>
              </a:rPr>
              <a:t>시나리오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4824" y="2144713"/>
            <a:ext cx="6019801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 모형이 은행 등 여신취급 금융기관에서 어떻게 개발되는지 업무 시나리오를 중심으로 이해해 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8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I. </a:t>
            </a:r>
            <a:r>
              <a:rPr lang="ko-KR" altLang="en-US" sz="2000" dirty="0"/>
              <a:t>금융 비즈니스의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504825" y="2589501"/>
            <a:ext cx="6019800" cy="49378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여신 </a:t>
            </a:r>
            <a:r>
              <a:rPr lang="ko-KR" altLang="en-US" b="1" dirty="0" err="1"/>
              <a:t>심사역</a:t>
            </a:r>
            <a:r>
              <a:rPr lang="ko-KR" altLang="en-US" b="1" dirty="0"/>
              <a:t> 관점</a:t>
            </a:r>
            <a:r>
              <a:rPr lang="en-US" altLang="ko-KR" b="1" dirty="0"/>
              <a:t>]</a:t>
            </a:r>
          </a:p>
          <a:p>
            <a:pPr marL="0" indent="0">
              <a:buNone/>
            </a:pPr>
            <a:endParaRPr lang="en-US" altLang="ko-KR" sz="600" b="1" dirty="0"/>
          </a:p>
          <a:p>
            <a:r>
              <a:rPr lang="ko-KR" altLang="en-US" dirty="0"/>
              <a:t>여신 신청기업의 기업의 부실가능성을 예측하여 등급화하고</a:t>
            </a:r>
            <a:r>
              <a:rPr lang="en-US" altLang="ko-KR" dirty="0"/>
              <a:t>, </a:t>
            </a:r>
            <a:r>
              <a:rPr lang="ko-KR" altLang="en-US" dirty="0"/>
              <a:t>이를 통해 대출여부 및 조건</a:t>
            </a:r>
            <a:r>
              <a:rPr lang="en-US" altLang="ko-KR" dirty="0"/>
              <a:t>, </a:t>
            </a:r>
            <a:r>
              <a:rPr lang="ko-KR" altLang="en-US" dirty="0"/>
              <a:t>금리 등을 결정하는 일은 고도의 전문성을 요구하는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심사를 수행함에 있어 신용평가 모형에서 제공되고 있는 재무위험등급과 등급별 예상 부도율 정보는 심사자의 의사결정의 질을 높이고 심사시간을 단축시켜준다는 점에서 크게 기여한다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 err="1"/>
              <a:t>심사역이</a:t>
            </a:r>
            <a:r>
              <a:rPr lang="ko-KR" altLang="en-US" dirty="0"/>
              <a:t> 여신 신청기업의 정보를 정보시스템에 입력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업로드하게</a:t>
            </a:r>
            <a:r>
              <a:rPr lang="ko-KR" altLang="en-US" dirty="0"/>
              <a:t> 되면</a:t>
            </a:r>
            <a:r>
              <a:rPr lang="en-US" altLang="ko-KR" dirty="0"/>
              <a:t>, </a:t>
            </a:r>
            <a:r>
              <a:rPr lang="ko-KR" altLang="en-US" dirty="0"/>
              <a:t>신용평가시스템은 기 구축된 모형에 의거 재무 신용등급 및 부도확률을 자동으로 계산</a:t>
            </a:r>
            <a:r>
              <a:rPr lang="en-US" altLang="ko-KR" dirty="0"/>
              <a:t>, </a:t>
            </a:r>
            <a:r>
              <a:rPr lang="ko-KR" altLang="en-US" dirty="0"/>
              <a:t>제공한다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심사역은</a:t>
            </a:r>
            <a:r>
              <a:rPr lang="ko-KR" altLang="en-US" dirty="0"/>
              <a:t> 제공된 재무위험 정보에 더하여 경제 및 해당 산업상황</a:t>
            </a:r>
            <a:r>
              <a:rPr lang="en-US" altLang="ko-KR" dirty="0"/>
              <a:t>, </a:t>
            </a:r>
            <a:r>
              <a:rPr lang="ko-KR" altLang="en-US" dirty="0"/>
              <a:t>경영진 및 기타 고려요소 등을 포함하여 최종 신용등급을 도출하고</a:t>
            </a:r>
            <a:r>
              <a:rPr lang="en-US" altLang="ko-KR" dirty="0"/>
              <a:t>, </a:t>
            </a:r>
            <a:r>
              <a:rPr lang="ko-KR" altLang="en-US" dirty="0"/>
              <a:t>이를 활용 대출 관련 의사결정을 수행하게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기관에 따라서는 심사대상이 소액대출 중심의 개인</a:t>
            </a:r>
            <a:r>
              <a:rPr lang="en-US" altLang="ko-KR" dirty="0"/>
              <a:t>, </a:t>
            </a:r>
            <a:r>
              <a:rPr lang="ko-KR" altLang="en-US" dirty="0"/>
              <a:t>또는 중소기업이거나</a:t>
            </a:r>
            <a:r>
              <a:rPr lang="en-US" altLang="ko-KR" dirty="0"/>
              <a:t>, </a:t>
            </a:r>
            <a:r>
              <a:rPr lang="ko-KR" altLang="en-US" dirty="0"/>
              <a:t>신용도가 매우 높아 부도 가능성이 현저히 낮을 경우</a:t>
            </a:r>
            <a:r>
              <a:rPr lang="en-US" altLang="ko-KR" dirty="0"/>
              <a:t>, </a:t>
            </a:r>
            <a:r>
              <a:rPr lang="ko-KR" altLang="en-US" dirty="0"/>
              <a:t>자동으로 산출된 등급에 기반하여 </a:t>
            </a:r>
            <a:r>
              <a:rPr lang="ko-KR" altLang="en-US" dirty="0" err="1"/>
              <a:t>심사역에</a:t>
            </a:r>
            <a:r>
              <a:rPr lang="ko-KR" altLang="en-US" dirty="0"/>
              <a:t> 의한 추가심사 없이 대출 및 금리의사결정이 이루어지기도 한다</a:t>
            </a:r>
            <a:r>
              <a:rPr lang="en-US" altLang="ko-KR" dirty="0"/>
              <a:t>.</a:t>
            </a:r>
            <a:r>
              <a:rPr lang="ko-KR" altLang="en-US" dirty="0"/>
              <a:t>    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2" name="평행 사변형 21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3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25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신용평가 관련 비즈니스 시나리오</a:t>
                </a:r>
              </a:p>
            </p:txBody>
          </p:sp>
          <p:sp>
            <p:nvSpPr>
              <p:cNvPr id="26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 </a:t>
            </a:r>
            <a:r>
              <a:rPr lang="ko-KR" altLang="en-US" dirty="0" smtClean="0">
                <a:latin typeface="Arial" panose="020B0604020202020204" pitchFamily="34" charset="0"/>
              </a:rPr>
              <a:t>활</a:t>
            </a:r>
            <a:r>
              <a:rPr lang="ko-KR" altLang="en-US" dirty="0">
                <a:latin typeface="Arial" panose="020B0604020202020204" pitchFamily="34" charset="0"/>
              </a:rPr>
              <a:t>용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시나리오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4824" y="2144713"/>
            <a:ext cx="6019801" cy="38090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 모형이 은행 등 여신취급 금융기관에서 어떻게 활용되는지 업무 시나리오를 중심으로 이해해 본다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9614" y="4091812"/>
            <a:ext cx="576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spc="-150" dirty="0" smtClean="0"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인공신경망 기법의 이해</a:t>
            </a:r>
            <a:endParaRPr kumimoji="1" lang="en-US" altLang="ko-KR" sz="3200" spc="-150" dirty="0"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752368" y="2804874"/>
            <a:ext cx="1164422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Ⅱ.</a:t>
            </a:r>
            <a:endParaRPr lang="ko-KR" altLang="en-US" sz="7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23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33375" y="242888"/>
            <a:ext cx="6172200" cy="45318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t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기법의 이해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502120" y="2587625"/>
            <a:ext cx="602250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ko-KR" dirty="0"/>
              <a:t>인공신경망</a:t>
            </a:r>
            <a:r>
              <a:rPr lang="en-US" altLang="ko-KR" dirty="0"/>
              <a:t>(Artificial neural networks)</a:t>
            </a:r>
            <a:r>
              <a:rPr lang="ko-KR" altLang="ko-KR" dirty="0"/>
              <a:t> 모형은 데이터로부터의 반복적인 학습 과정을 거쳐 패턴을 찾아내어 </a:t>
            </a:r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ko-KR" dirty="0"/>
              <a:t>일반화함으로써 예측</a:t>
            </a:r>
            <a:r>
              <a:rPr lang="en-US" altLang="ko-KR" dirty="0"/>
              <a:t>(Prediction), </a:t>
            </a:r>
            <a:r>
              <a:rPr lang="ko-KR" altLang="en-US" dirty="0"/>
              <a:t>또는 분류</a:t>
            </a:r>
            <a:r>
              <a:rPr lang="en-US" altLang="ko-KR" dirty="0"/>
              <a:t>(Classification)</a:t>
            </a:r>
            <a:r>
              <a:rPr lang="ko-KR" altLang="en-US" dirty="0"/>
              <a:t>하는</a:t>
            </a:r>
            <a:r>
              <a:rPr lang="en-US" altLang="ko-KR" dirty="0"/>
              <a:t> </a:t>
            </a:r>
            <a:r>
              <a:rPr lang="ko-KR" altLang="en-US" dirty="0"/>
              <a:t>모형을 도출하</a:t>
            </a:r>
            <a:r>
              <a:rPr lang="ko-KR" altLang="ko-KR" dirty="0"/>
              <a:t>고자</a:t>
            </a:r>
            <a:r>
              <a:rPr lang="en-US" altLang="ko-KR" dirty="0"/>
              <a:t> </a:t>
            </a:r>
            <a:r>
              <a:rPr lang="ko-KR" altLang="en-US" dirty="0"/>
              <a:t>할 때 </a:t>
            </a:r>
            <a:r>
              <a:rPr lang="ko-KR" altLang="ko-KR" dirty="0"/>
              <a:t>유용하게 이용되는 기법이다</a:t>
            </a:r>
            <a:r>
              <a:rPr lang="en-US" altLang="ko-KR" dirty="0"/>
              <a:t>. </a:t>
            </a:r>
            <a:r>
              <a:rPr lang="ko-KR" altLang="ko-KR" dirty="0"/>
              <a:t>복잡한 구조를 지닌 데이터들 사이의 관계나 패턴을</a:t>
            </a:r>
            <a:r>
              <a:rPr lang="en-US" altLang="ko-KR" dirty="0"/>
              <a:t> </a:t>
            </a:r>
            <a:r>
              <a:rPr lang="ko-KR" altLang="en-US" dirty="0"/>
              <a:t>유연하게 </a:t>
            </a:r>
            <a:r>
              <a:rPr lang="ko-KR" altLang="ko-KR" dirty="0"/>
              <a:t>찾아내는 비선형 모형</a:t>
            </a:r>
            <a:r>
              <a:rPr lang="en-US" altLang="ko-KR" dirty="0"/>
              <a:t>(Flexible nonlinear model)</a:t>
            </a:r>
            <a:r>
              <a:rPr lang="ko-KR" altLang="ko-KR" dirty="0"/>
              <a:t>의 하나로</a:t>
            </a:r>
            <a:r>
              <a:rPr lang="en-US" altLang="ko-KR" dirty="0"/>
              <a:t>, </a:t>
            </a:r>
            <a:r>
              <a:rPr lang="ko-KR" altLang="en-US" dirty="0"/>
              <a:t>모형의 구조와 학습방식이 인</a:t>
            </a:r>
            <a:r>
              <a:rPr lang="ko-KR" altLang="ko-KR" dirty="0"/>
              <a:t>간</a:t>
            </a:r>
            <a:r>
              <a:rPr lang="ko-KR" altLang="en-US" dirty="0"/>
              <a:t>의</a:t>
            </a:r>
            <a:r>
              <a:rPr lang="ko-KR" altLang="ko-KR" dirty="0"/>
              <a:t> 학습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ko-KR" altLang="ko-KR" dirty="0"/>
              <a:t>두뇌의 신경망 활동을 모</a:t>
            </a:r>
            <a:r>
              <a:rPr lang="ko-KR" altLang="en-US" dirty="0"/>
              <a:t>사하고 있다는 점에서 인공으로 만든 신경망</a:t>
            </a:r>
            <a:r>
              <a:rPr lang="en-US" altLang="ko-KR" dirty="0"/>
              <a:t>, </a:t>
            </a:r>
            <a:r>
              <a:rPr lang="ko-KR" altLang="en-US" dirty="0"/>
              <a:t>즉 인공신경망이라는 명칭으로 </a:t>
            </a:r>
            <a:r>
              <a:rPr lang="ko-KR" altLang="en-US" dirty="0" smtClean="0"/>
              <a:t>불리고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일반적인 인공신경망의 경우 </a:t>
            </a:r>
            <a:r>
              <a:rPr lang="ko-KR" altLang="en-US" dirty="0" err="1"/>
              <a:t>입력층과</a:t>
            </a:r>
            <a:r>
              <a:rPr lang="ko-KR" altLang="en-US" dirty="0"/>
              <a:t>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ko-KR" altLang="en-US" dirty="0"/>
              <a:t> 등 다층</a:t>
            </a:r>
            <a:r>
              <a:rPr lang="en-US" altLang="ko-KR" dirty="0"/>
              <a:t>(Multi-layer)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구조를 지닌다</a:t>
            </a:r>
            <a:r>
              <a:rPr lang="en-US" altLang="ko-KR" dirty="0"/>
              <a:t>. </a:t>
            </a:r>
            <a:r>
              <a:rPr lang="ko-KR" altLang="en-US" dirty="0"/>
              <a:t>인공신경망의 </a:t>
            </a:r>
            <a:r>
              <a:rPr lang="ko-KR" altLang="en-US" dirty="0" err="1"/>
              <a:t>은닉층은</a:t>
            </a:r>
            <a:r>
              <a:rPr lang="ko-KR" altLang="en-US" dirty="0"/>
              <a:t> 비선형적인 패턴을 학습하는 것을 지원하는 관계로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입력변수와 결과변수의 관계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복잡한</a:t>
            </a:r>
            <a:r>
              <a:rPr lang="en-US" altLang="ko-KR" dirty="0"/>
              <a:t> </a:t>
            </a:r>
            <a:r>
              <a:rPr lang="ko-KR" altLang="en-US" dirty="0"/>
              <a:t>문제를 모형화하는데 </a:t>
            </a:r>
            <a:r>
              <a:rPr lang="ko-KR" altLang="ko-KR" dirty="0"/>
              <a:t>좋은 </a:t>
            </a:r>
            <a:r>
              <a:rPr lang="ko-KR" altLang="en-US" dirty="0"/>
              <a:t>성</a:t>
            </a:r>
            <a:r>
              <a:rPr lang="ko-KR" altLang="ko-KR" dirty="0"/>
              <a:t>과를 낼 수 있다는 장점 때문에 다양한</a:t>
            </a:r>
            <a:r>
              <a:rPr lang="en-US" altLang="ko-KR" dirty="0"/>
              <a:t> </a:t>
            </a:r>
            <a:r>
              <a:rPr lang="ko-KR" altLang="en-US" dirty="0"/>
              <a:t>산업의 현실</a:t>
            </a:r>
            <a:r>
              <a:rPr lang="ko-KR" altLang="ko-KR" dirty="0"/>
              <a:t> 문제에 적용되고 있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ko-KR" dirty="0"/>
              <a:t>인공신경망 모형은 입력변수와 결과변수가 </a:t>
            </a:r>
            <a:r>
              <a:rPr lang="ko-KR" altLang="ko-KR" dirty="0" err="1"/>
              <a:t>연속형이나</a:t>
            </a:r>
            <a:r>
              <a:rPr lang="ko-KR" altLang="ko-KR" dirty="0"/>
              <a:t> </a:t>
            </a:r>
            <a:r>
              <a:rPr lang="ko-KR" altLang="ko-KR" dirty="0" err="1"/>
              <a:t>이산형인</a:t>
            </a:r>
            <a:r>
              <a:rPr lang="ko-KR" altLang="ko-KR" dirty="0"/>
              <a:t> 경우 모두</a:t>
            </a:r>
            <a:r>
              <a:rPr lang="ko-KR" altLang="en-US" dirty="0"/>
              <a:t>에 적용할 </a:t>
            </a:r>
            <a:r>
              <a:rPr lang="ko-KR" altLang="ko-KR" dirty="0"/>
              <a:t>수 있으며</a:t>
            </a:r>
            <a:r>
              <a:rPr lang="en-US" altLang="ko-KR" dirty="0"/>
              <a:t>, </a:t>
            </a:r>
            <a:r>
              <a:rPr lang="ko-KR" altLang="en-US" dirty="0"/>
              <a:t>숙련된 모형 전문가에 의해 구축될 경우</a:t>
            </a:r>
            <a:r>
              <a:rPr lang="en-US" altLang="ko-KR" dirty="0"/>
              <a:t>, </a:t>
            </a:r>
            <a:r>
              <a:rPr lang="ko-KR" altLang="en-US" dirty="0" err="1"/>
              <a:t>선형성을</a:t>
            </a:r>
            <a:r>
              <a:rPr lang="ko-KR" altLang="en-US" dirty="0"/>
              <a:t> 기반으로 한 </a:t>
            </a:r>
            <a:r>
              <a:rPr lang="ko-KR" altLang="ko-KR" dirty="0"/>
              <a:t>통계적 기법에 비해 그 예측력이 우수</a:t>
            </a:r>
            <a:r>
              <a:rPr lang="ko-KR" altLang="en-US" dirty="0"/>
              <a:t>하다고 많은 연구에서 보고하고 있다</a:t>
            </a:r>
            <a:r>
              <a:rPr lang="en-US" altLang="ko-KR" dirty="0"/>
              <a:t>. </a:t>
            </a:r>
          </a:p>
          <a:p>
            <a:endParaRPr lang="ko-KR" altLang="ko-KR" dirty="0"/>
          </a:p>
          <a:p>
            <a:r>
              <a:rPr lang="ko-KR" altLang="ko-KR" dirty="0"/>
              <a:t>그러나 </a:t>
            </a:r>
            <a:r>
              <a:rPr lang="ko-KR" altLang="en-US" dirty="0"/>
              <a:t>구축된 </a:t>
            </a:r>
            <a:r>
              <a:rPr lang="ko-KR" altLang="ko-KR" dirty="0"/>
              <a:t>인공신경망 모형</a:t>
            </a:r>
            <a:r>
              <a:rPr lang="ko-KR" altLang="en-US" dirty="0"/>
              <a:t>은 </a:t>
            </a:r>
            <a:r>
              <a:rPr lang="ko-KR" altLang="en-US" dirty="0" err="1"/>
              <a:t>은닉층을</a:t>
            </a:r>
            <a:r>
              <a:rPr lang="ko-KR" altLang="en-US" dirty="0"/>
              <a:t> 포함한 모형 구조가 갖는 가중치 연결구조의 복잡성으로 말미암아 </a:t>
            </a:r>
            <a:r>
              <a:rPr lang="ko-KR" altLang="en-US" dirty="0" err="1"/>
              <a:t>입력값와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r>
              <a:rPr lang="ko-KR" altLang="en-US" dirty="0"/>
              <a:t> 간의 관계를 정확하게 이해하는 것이 어렵다는 단점이 있다</a:t>
            </a:r>
            <a:r>
              <a:rPr lang="en-US" altLang="ko-KR" dirty="0"/>
              <a:t>. </a:t>
            </a:r>
            <a:r>
              <a:rPr lang="ko-KR" altLang="en-US" dirty="0"/>
              <a:t>이러한 점은 결과값에 대한 설명력</a:t>
            </a:r>
            <a:r>
              <a:rPr lang="en-US" altLang="ko-KR" dirty="0"/>
              <a:t>(Comprehensibility)</a:t>
            </a:r>
            <a:r>
              <a:rPr lang="ko-KR" altLang="en-US" dirty="0"/>
              <a:t>의 부족으로 이어지고</a:t>
            </a:r>
            <a:r>
              <a:rPr lang="en-US" altLang="ko-KR" dirty="0"/>
              <a:t>, </a:t>
            </a:r>
            <a:r>
              <a:rPr lang="ko-KR" altLang="ko-KR" dirty="0"/>
              <a:t>블랙박스</a:t>
            </a:r>
            <a:r>
              <a:rPr lang="en-US" altLang="ko-KR" dirty="0"/>
              <a:t>(Black box) </a:t>
            </a:r>
            <a:r>
              <a:rPr lang="ko-KR" altLang="en-US" dirty="0"/>
              <a:t>모형이</a:t>
            </a:r>
            <a:r>
              <a:rPr lang="ko-KR" altLang="ko-KR" dirty="0"/>
              <a:t>라</a:t>
            </a:r>
            <a:r>
              <a:rPr lang="ko-KR" altLang="en-US" dirty="0"/>
              <a:t>고도  일컬어지는 요인이 되고 있다</a:t>
            </a:r>
            <a:r>
              <a:rPr lang="en-US" altLang="ko-KR" dirty="0"/>
              <a:t>. </a:t>
            </a:r>
            <a:r>
              <a:rPr lang="ko-KR" altLang="ko-KR" dirty="0"/>
              <a:t>따라서 설명력보다는 정확한 예측이 필요할 때 </a:t>
            </a:r>
            <a:r>
              <a:rPr lang="ko-KR" altLang="en-US" dirty="0"/>
              <a:t>사용될 경우 더욱 효과적으로 활</a:t>
            </a:r>
            <a:r>
              <a:rPr lang="ko-KR" altLang="ko-KR" dirty="0"/>
              <a:t>용될 수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5670" y="1251922"/>
            <a:ext cx="6188955" cy="388618"/>
            <a:chOff x="335670" y="1251922"/>
            <a:chExt cx="6188955" cy="388618"/>
          </a:xfrm>
        </p:grpSpPr>
        <p:sp>
          <p:nvSpPr>
            <p:cNvPr id="23" name="평행 사변형 22"/>
            <p:cNvSpPr/>
            <p:nvPr/>
          </p:nvSpPr>
          <p:spPr>
            <a:xfrm>
              <a:off x="772250" y="1265250"/>
              <a:ext cx="5752375" cy="375290"/>
            </a:xfrm>
            <a:prstGeom prst="parallelogram">
              <a:avLst>
                <a:gd name="adj" fmla="val 640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4" name="Picture 3" descr="C:\Users\Administrator\Desktop\Untitled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0" y="1264622"/>
              <a:ext cx="569251" cy="375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78455" y="1251922"/>
              <a:ext cx="4786378" cy="369332"/>
              <a:chOff x="-334356" y="1251922"/>
              <a:chExt cx="5337987" cy="369332"/>
            </a:xfrm>
          </p:grpSpPr>
          <p:sp>
            <p:nvSpPr>
              <p:cNvPr id="34" name="TextBox 6"/>
              <p:cNvSpPr txBox="1"/>
              <p:nvPr/>
            </p:nvSpPr>
            <p:spPr>
              <a:xfrm>
                <a:off x="322981" y="1251922"/>
                <a:ext cx="4680650" cy="369332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인공신경망이란</a:t>
                </a:r>
                <a:r>
                  <a:rPr lang="en-US" altLang="ko-KR" sz="18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  <a:endParaRPr lang="ko-KR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6"/>
              <p:cNvSpPr txBox="1"/>
              <p:nvPr/>
            </p:nvSpPr>
            <p:spPr>
              <a:xfrm>
                <a:off x="-334356" y="1301021"/>
                <a:ext cx="409434" cy="277485"/>
              </a:xfrm>
              <a:prstGeom prst="rect">
                <a:avLst/>
              </a:prstGeom>
            </p:spPr>
            <p:txBody>
              <a:bodyPr anchor="ctr"/>
              <a:lstStyle>
                <a:lvl1pPr>
                  <a:spcBef>
                    <a:spcPct val="0"/>
                  </a:spcBef>
                  <a:buNone/>
                  <a:defRPr sz="2500" b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000" dirty="0" smtClean="0"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2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78699" y="1784559"/>
            <a:ext cx="6045926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latin typeface="Arial" panose="020B0604020202020204" pitchFamily="34" charset="0"/>
              </a:rPr>
              <a:t>개요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6" y="2144713"/>
            <a:ext cx="6019800" cy="35994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대표적인 기계학습 기법 중의 하나인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 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(Artificial neural networks)’ </a:t>
            </a:r>
            <a:r>
              <a:rPr lang="ko-KR" altLang="en-US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기법을 소개한다</a:t>
            </a:r>
            <a:r>
              <a:rPr lang="en-US" altLang="ko-KR" sz="1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436765"/>
      </p:ext>
    </p:extLst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여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4824</Words>
  <Application>Microsoft Office PowerPoint</Application>
  <PresentationFormat>A4 용지(210x297mm)</PresentationFormat>
  <Paragraphs>568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1_1</vt:lpstr>
      <vt:lpstr>2</vt:lpstr>
      <vt:lpstr>3</vt:lpstr>
      <vt:lpstr>마스터</vt:lpstr>
      <vt:lpstr>여백</vt:lpstr>
      <vt:lpstr>PowerPoint 프레젠테이션</vt:lpstr>
      <vt:lpstr>PowerPoint 프레젠테이션</vt:lpstr>
      <vt:lpstr>PowerPoint 프레젠테이션</vt:lpstr>
      <vt:lpstr>PowerPoint 프레젠테이션</vt:lpstr>
      <vt:lpstr>I. 금융 비즈니스의 이해</vt:lpstr>
      <vt:lpstr>I. 금융 비즈니스의 이해</vt:lpstr>
      <vt:lpstr>I. 금융 비즈니스의 이해</vt:lpstr>
      <vt:lpstr>PowerPoint 프레젠테이션</vt:lpstr>
      <vt:lpstr>II. 인공신경망 기법의 이해</vt:lpstr>
      <vt:lpstr>II. 인공신경망 기법의 이해</vt:lpstr>
      <vt:lpstr>II. 인공신경망 기법의 이해</vt:lpstr>
      <vt:lpstr>II. 인공신경망 기법의 이해</vt:lpstr>
      <vt:lpstr>II. 인공신경망 기법의 이해</vt:lpstr>
      <vt:lpstr>II. 인공신경망 기법의 이해</vt:lpstr>
      <vt:lpstr>II. 인공신경망 기법의 이해</vt:lpstr>
      <vt:lpstr>II. 인공신경망 기법의 이해</vt:lpstr>
      <vt:lpstr>PowerPoint 프레젠테이션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III. 인공신경망 모형구축 실습</vt:lpstr>
      <vt:lpstr>PowerPoint 프레젠테이션</vt:lpstr>
      <vt:lpstr>IV. 고찰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credu</dc:creator>
  <cp:lastModifiedBy>user</cp:lastModifiedBy>
  <cp:revision>310</cp:revision>
  <cp:lastPrinted>2018-01-15T05:07:31Z</cp:lastPrinted>
  <dcterms:created xsi:type="dcterms:W3CDTF">2016-04-08T04:22:41Z</dcterms:created>
  <dcterms:modified xsi:type="dcterms:W3CDTF">2018-01-31T00:23:43Z</dcterms:modified>
</cp:coreProperties>
</file>