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5" r:id="rId1"/>
  </p:sldMasterIdLst>
  <p:notesMasterIdLst>
    <p:notesMasterId r:id="rId30"/>
  </p:notesMasterIdLst>
  <p:handoutMasterIdLst>
    <p:handoutMasterId r:id="rId31"/>
  </p:handoutMasterIdLst>
  <p:sldIdLst>
    <p:sldId id="1735" r:id="rId2"/>
    <p:sldId id="1717" r:id="rId3"/>
    <p:sldId id="1726" r:id="rId4"/>
    <p:sldId id="1951" r:id="rId5"/>
    <p:sldId id="1952" r:id="rId6"/>
    <p:sldId id="1953" r:id="rId7"/>
    <p:sldId id="1954" r:id="rId8"/>
    <p:sldId id="1955" r:id="rId9"/>
    <p:sldId id="1956" r:id="rId10"/>
    <p:sldId id="1957" r:id="rId11"/>
    <p:sldId id="1958" r:id="rId12"/>
    <p:sldId id="1959" r:id="rId13"/>
    <p:sldId id="1960" r:id="rId14"/>
    <p:sldId id="1961" r:id="rId15"/>
    <p:sldId id="1962" r:id="rId16"/>
    <p:sldId id="1963" r:id="rId17"/>
    <p:sldId id="1964" r:id="rId18"/>
    <p:sldId id="1965" r:id="rId19"/>
    <p:sldId id="1966" r:id="rId20"/>
    <p:sldId id="1967" r:id="rId21"/>
    <p:sldId id="1968" r:id="rId22"/>
    <p:sldId id="1969" r:id="rId23"/>
    <p:sldId id="1970" r:id="rId24"/>
    <p:sldId id="1971" r:id="rId25"/>
    <p:sldId id="1973" r:id="rId26"/>
    <p:sldId id="1974" r:id="rId27"/>
    <p:sldId id="1975" r:id="rId28"/>
    <p:sldId id="1976" r:id="rId29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AD0238-3560-EE4B-8BA6-3C1EDD243DE1}">
          <p14:sldIdLst>
            <p14:sldId id="1735"/>
            <p14:sldId id="1717"/>
            <p14:sldId id="1726"/>
            <p14:sldId id="1951"/>
            <p14:sldId id="1952"/>
            <p14:sldId id="1953"/>
            <p14:sldId id="1954"/>
            <p14:sldId id="1955"/>
            <p14:sldId id="1956"/>
            <p14:sldId id="1957"/>
            <p14:sldId id="1958"/>
            <p14:sldId id="1959"/>
            <p14:sldId id="1960"/>
            <p14:sldId id="1961"/>
            <p14:sldId id="1962"/>
            <p14:sldId id="1963"/>
            <p14:sldId id="1964"/>
            <p14:sldId id="1965"/>
            <p14:sldId id="1966"/>
            <p14:sldId id="1967"/>
            <p14:sldId id="1968"/>
            <p14:sldId id="1969"/>
            <p14:sldId id="1970"/>
            <p14:sldId id="1971"/>
            <p14:sldId id="1973"/>
            <p14:sldId id="1974"/>
            <p14:sldId id="1975"/>
            <p14:sldId id="1976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333F50"/>
    <a:srgbClr val="072C56"/>
    <a:srgbClr val="526396"/>
    <a:srgbClr val="394D87"/>
    <a:srgbClr val="7B8FC7"/>
    <a:srgbClr val="0B4C86"/>
    <a:srgbClr val="00B0F0"/>
    <a:srgbClr val="FF9443"/>
    <a:srgbClr val="A3B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9" autoAdjust="0"/>
    <p:restoredTop sz="96370" autoAdjust="0"/>
  </p:normalViewPr>
  <p:slideViewPr>
    <p:cSldViewPr snapToGrid="0" snapToObjects="1">
      <p:cViewPr varScale="1">
        <p:scale>
          <a:sx n="115" d="100"/>
          <a:sy n="115" d="100"/>
        </p:scale>
        <p:origin x="450" y="102"/>
      </p:cViewPr>
      <p:guideLst>
        <p:guide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975BC0-1B3C-AA47-8381-31D8E9532F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267D8-94CE-EA47-935F-82593FA6DF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687BBD7-CCE5-2942-97B4-94371F0B8E1E}" type="datetimeFigureOut">
              <a:rPr kumimoji="1" lang="ko-KR" altLang="en-US" smtClean="0"/>
              <a:pPr/>
              <a:t>2020-10-26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3774D-4723-314D-B373-2C023BC39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43491-3A94-6646-B703-E0F202DC07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37CE94-D50B-9942-9E46-CEDC84A2CDC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8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1C10679-9C98-6642-B08B-2CF286076737}" type="datetimeFigureOut">
              <a:rPr kumimoji="1" lang="ko-KR" altLang="en-US" smtClean="0"/>
              <a:pPr/>
              <a:t>2020-10-26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명_아래마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2F6CA1-6EF3-4F27-8152-44F6B42B11F0}"/>
              </a:ext>
            </a:extLst>
          </p:cNvPr>
          <p:cNvSpPr/>
          <p:nvPr/>
        </p:nvSpPr>
        <p:spPr>
          <a:xfrm>
            <a:off x="257927" y="231005"/>
            <a:ext cx="672123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051D23-8086-4DD8-8654-60E73495B1CE}"/>
              </a:ext>
            </a:extLst>
          </p:cNvPr>
          <p:cNvCxnSpPr/>
          <p:nvPr/>
        </p:nvCxnSpPr>
        <p:spPr>
          <a:xfrm flipV="1">
            <a:off x="921172" y="760484"/>
            <a:ext cx="111683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7AD63936-3C41-48A9-A8F4-500EFA576DD4}"/>
              </a:ext>
            </a:extLst>
          </p:cNvPr>
          <p:cNvSpPr txBox="1">
            <a:spLocks/>
          </p:cNvSpPr>
          <p:nvPr userDrawn="1"/>
        </p:nvSpPr>
        <p:spPr>
          <a:xfrm>
            <a:off x="904697" y="502036"/>
            <a:ext cx="3481388" cy="479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47E46-FAEF-49EF-8255-2C78E77AF634}"/>
              </a:ext>
            </a:extLst>
          </p:cNvPr>
          <p:cNvSpPr/>
          <p:nvPr userDrawn="1"/>
        </p:nvSpPr>
        <p:spPr>
          <a:xfrm>
            <a:off x="629621" y="586531"/>
            <a:ext cx="275076" cy="27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3A1482-AB60-4110-84BF-33C5B1DB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97" y="1308840"/>
            <a:ext cx="4462838" cy="45733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102D3-E51D-4452-9340-60A54B112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37925" y="60848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820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미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F243A0-A680-4E77-9DEF-3EFC156E6A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0747" y="3008340"/>
            <a:ext cx="1110506" cy="84132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80A552F-F0E9-45EE-A64F-B43E3BD02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6" y="938510"/>
            <a:ext cx="11684249" cy="1551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862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5B88B-4C22-4344-B3E0-725D96D67FB0}"/>
              </a:ext>
            </a:extLst>
          </p:cNvPr>
          <p:cNvSpPr/>
          <p:nvPr userDrawn="1"/>
        </p:nvSpPr>
        <p:spPr>
          <a:xfrm>
            <a:off x="4530055" y="0"/>
            <a:ext cx="7661945" cy="1988191"/>
          </a:xfrm>
          <a:prstGeom prst="rect">
            <a:avLst/>
          </a:prstGeom>
          <a:blipFill dpi="0" rotWithShape="1">
            <a:blip r:embed="rId5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B36E4F23-5F32-46E1-A0D0-DFC05218E1C1}"/>
              </a:ext>
            </a:extLst>
          </p:cNvPr>
          <p:cNvSpPr/>
          <p:nvPr userDrawn="1"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352B6924-1377-42F3-9F84-BE00A4C9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8441" y="6063115"/>
            <a:ext cx="2743200" cy="365125"/>
          </a:xfrm>
          <a:prstGeom prst="rect">
            <a:avLst/>
          </a:prstGeom>
        </p:spPr>
        <p:txBody>
          <a:bodyPr/>
          <a:lstStyle/>
          <a:p>
            <a:fld id="{602A53D4-1A20-41E7-A164-64FB0163C8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양쪽 모서리가 둥근 사각형 7">
            <a:extLst>
              <a:ext uri="{FF2B5EF4-FFF2-40B4-BE49-F238E27FC236}">
                <a16:creationId xmlns:a16="http://schemas.microsoft.com/office/drawing/2014/main" id="{066A06A6-EC7D-48A7-98E1-0ACB61FC23DE}"/>
              </a:ext>
            </a:extLst>
          </p:cNvPr>
          <p:cNvSpPr/>
          <p:nvPr userDrawn="1"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16150F-39FF-4FE8-B1D3-2B8B398A631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48" y="845220"/>
            <a:ext cx="628493" cy="1610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BFAB22-0AA1-4105-B741-3579847C481A}"/>
              </a:ext>
            </a:extLst>
          </p:cNvPr>
          <p:cNvSpPr/>
          <p:nvPr userDrawn="1"/>
        </p:nvSpPr>
        <p:spPr>
          <a:xfrm>
            <a:off x="459956" y="1009213"/>
            <a:ext cx="112720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2C713-C4B5-4CFF-839D-BB7B29A4852B}"/>
              </a:ext>
            </a:extLst>
          </p:cNvPr>
          <p:cNvSpPr/>
          <p:nvPr userDrawn="1"/>
        </p:nvSpPr>
        <p:spPr>
          <a:xfrm>
            <a:off x="459956" y="1009213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8" r:id="rId2"/>
    <p:sldLayoutId id="214748374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98" y="1877019"/>
            <a:ext cx="11684249" cy="1551981"/>
          </a:xfrm>
        </p:spPr>
        <p:txBody>
          <a:bodyPr/>
          <a:lstStyle/>
          <a:p>
            <a:r>
              <a:rPr lang="ko-KR" altLang="en-US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다차원 배열의 연산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B8956CB-5928-45F9-BA26-8965FC465610}"/>
              </a:ext>
            </a:extLst>
          </p:cNvPr>
          <p:cNvSpPr txBox="1">
            <a:spLocks/>
          </p:cNvSpPr>
          <p:nvPr/>
        </p:nvSpPr>
        <p:spPr>
          <a:xfrm>
            <a:off x="3309001" y="3926162"/>
            <a:ext cx="5573997" cy="1551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b="1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Chapter 4</a:t>
            </a:r>
            <a:endParaRPr lang="ko-KR" altLang="en-US" sz="4400" b="1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90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1530" y="2400831"/>
            <a:ext cx="8883606" cy="1953455"/>
          </a:xfrm>
        </p:spPr>
        <p:txBody>
          <a:bodyPr/>
          <a:lstStyle/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행렬의 연산</a:t>
            </a:r>
          </a:p>
        </p:txBody>
      </p:sp>
    </p:spTree>
    <p:extLst>
      <p:ext uri="{BB962C8B-B14F-4D97-AF65-F5344CB8AC3E}">
        <p14:creationId xmlns:p14="http://schemas.microsoft.com/office/powerpoint/2010/main" val="236171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4401" y="1842026"/>
            <a:ext cx="9899008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벡터의 내적은 두 벡터의 크기와 내각의 곱</a:t>
            </a:r>
            <a:r>
              <a:rPr lang="en-US" altLang="ko-KR" sz="2000" dirty="0"/>
              <a:t>, </a:t>
            </a:r>
            <a:r>
              <a:rPr lang="ko-KR" altLang="en-US" sz="2000" dirty="0"/>
              <a:t>또는 두 벡터의 </a:t>
            </a:r>
            <a:r>
              <a:rPr lang="ko-KR" altLang="en-US" sz="2000" dirty="0" err="1"/>
              <a:t>원소별</a:t>
            </a:r>
            <a:r>
              <a:rPr lang="ko-KR" altLang="en-US" sz="2000" dirty="0"/>
              <a:t> 곱셈 후에 더해서 구할 수 있습니다</a:t>
            </a:r>
            <a:r>
              <a:rPr lang="en-US" altLang="ko-KR" sz="200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보통 벡터 내적은 두 벡터가 수직인지 확인할 때 많이 사용 됩니다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벡터의 내적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A4AD92-4952-4C50-9393-A02F26F3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271" y="3581138"/>
            <a:ext cx="3895725" cy="1809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B67396-796E-4B34-B04E-B627B9E16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50" y="3429000"/>
            <a:ext cx="3712344" cy="24862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8C0945-6D30-4E95-91E5-9E1161FD6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611" y="3091124"/>
            <a:ext cx="2200275" cy="3714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6795F1E-81B6-4A79-ACF4-FC73F9E7A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611" y="5530389"/>
            <a:ext cx="20097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1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4401" y="1842026"/>
            <a:ext cx="9899008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두 벡터의 외적은 두 벡터를 평면으로 인식한 후에 두 벡터의 만나는 점의 수직인 벡터를 구하는 것입니다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벡터의 외적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60D7CE-96A4-43A4-B8E0-480F3EE8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20" y="3825414"/>
            <a:ext cx="1895475" cy="1704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8705F2-465C-4B78-B438-487C54076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332" y="4030201"/>
            <a:ext cx="2832640" cy="1457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66610D-13E6-4AD0-B987-EA7DCED2D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144" y="3987338"/>
            <a:ext cx="2919482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1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4401" y="1842026"/>
            <a:ext cx="9899008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닷 프로덕트</a:t>
            </a:r>
            <a:r>
              <a:rPr lang="en-US" altLang="ko-KR" sz="2000" dirty="0"/>
              <a:t>(dot product)</a:t>
            </a:r>
            <a:r>
              <a:rPr lang="ko-KR" altLang="en-US" sz="2000" dirty="0"/>
              <a:t>는 </a:t>
            </a:r>
            <a:r>
              <a:rPr lang="en-US" altLang="ko-KR" sz="2000" dirty="0"/>
              <a:t>A </a:t>
            </a:r>
            <a:r>
              <a:rPr lang="ko-KR" altLang="en-US" sz="2000" dirty="0"/>
              <a:t>행렬의 행과 </a:t>
            </a:r>
            <a:r>
              <a:rPr lang="en-US" altLang="ko-KR" sz="2000" dirty="0"/>
              <a:t>B</a:t>
            </a:r>
            <a:r>
              <a:rPr lang="ko-KR" altLang="en-US" sz="2000" dirty="0"/>
              <a:t>행렬의 연간의 원소를 곱해서 더한 값을 새로운 행렬의 </a:t>
            </a:r>
            <a:r>
              <a:rPr lang="en-US" altLang="ko-KR" sz="2000" dirty="0"/>
              <a:t>A</a:t>
            </a:r>
            <a:r>
              <a:rPr lang="ko-KR" altLang="en-US" sz="2000" dirty="0"/>
              <a:t>행렬의 </a:t>
            </a:r>
            <a:r>
              <a:rPr lang="en-US" altLang="ko-KR" sz="2000" dirty="0"/>
              <a:t>0</a:t>
            </a:r>
            <a:r>
              <a:rPr lang="ko-KR" altLang="en-US" sz="2000" dirty="0"/>
              <a:t>번 축의 위치와 </a:t>
            </a:r>
            <a:r>
              <a:rPr lang="en-US" altLang="ko-KR" sz="2000" dirty="0"/>
              <a:t>B</a:t>
            </a:r>
            <a:r>
              <a:rPr lang="ko-KR" altLang="en-US" sz="2000" dirty="0"/>
              <a:t>행렬의 </a:t>
            </a:r>
            <a:r>
              <a:rPr lang="en-US" altLang="ko-KR" sz="2000" dirty="0"/>
              <a:t>1</a:t>
            </a:r>
            <a:r>
              <a:rPr lang="ko-KR" altLang="en-US" sz="2000" dirty="0"/>
              <a:t>번 축의 위치에 해당하는 원소가 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행렬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dot product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2C9C85-E370-4DBB-B834-548E9DAD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80" y="3328943"/>
            <a:ext cx="4343706" cy="2381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C394E8-B807-466D-B32C-5C7F25190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04" y="3491611"/>
            <a:ext cx="15906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4401" y="1842026"/>
            <a:ext cx="9899008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en-US" altLang="ko-KR" sz="2000" dirty="0"/>
              <a:t>2</a:t>
            </a:r>
            <a:r>
              <a:rPr lang="ko-KR" altLang="en-US" sz="2000" dirty="0"/>
              <a:t>행 </a:t>
            </a:r>
            <a:r>
              <a:rPr lang="en-US" altLang="ko-KR" sz="2000" dirty="0"/>
              <a:t>2</a:t>
            </a:r>
            <a:r>
              <a:rPr lang="ko-KR" altLang="en-US" sz="2000" dirty="0"/>
              <a:t>열의 배열을 만들고 </a:t>
            </a:r>
            <a:r>
              <a:rPr lang="en-US" altLang="ko-KR" sz="2000" dirty="0"/>
              <a:t>dot </a:t>
            </a:r>
            <a:r>
              <a:rPr lang="ko-KR" altLang="en-US" sz="2000" dirty="0"/>
              <a:t>함수</a:t>
            </a:r>
            <a:r>
              <a:rPr lang="en-US" altLang="ko-KR" sz="2000" dirty="0"/>
              <a:t>, dot </a:t>
            </a:r>
            <a:r>
              <a:rPr lang="ko-KR" altLang="en-US" sz="2000" dirty="0"/>
              <a:t>메소드</a:t>
            </a:r>
            <a:r>
              <a:rPr lang="en-US" altLang="ko-KR" sz="2000" dirty="0"/>
              <a:t>, @ </a:t>
            </a:r>
            <a:r>
              <a:rPr lang="ko-KR" altLang="en-US" sz="2000" dirty="0"/>
              <a:t>연산자로 닷연산을 실행합니다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행렬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dot product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계산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81E56E-FA5E-40BA-B0B6-52C843B4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12" y="3272930"/>
            <a:ext cx="2838145" cy="2476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89DA98-ABB0-4D9D-8B21-8AA63CA7F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58" y="3272930"/>
            <a:ext cx="2466014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2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4401" y="1842026"/>
            <a:ext cx="9899008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두번째 행렬을 열벡터로 분해한 후에 </a:t>
            </a:r>
            <a:r>
              <a:rPr lang="en-US" altLang="ko-KR" sz="2000" dirty="0"/>
              <a:t>dot product </a:t>
            </a:r>
            <a:r>
              <a:rPr lang="ko-KR" altLang="en-US" sz="2000" dirty="0"/>
              <a:t>계산한 결과도 알아봅니다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4243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행렬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dot product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계산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행렬분해이용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232EE0-FCBD-4605-843D-442F18B1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44" y="2955287"/>
            <a:ext cx="3190875" cy="790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63FE3A-68B0-45DD-A777-EE2DC336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798" y="4347943"/>
            <a:ext cx="3486150" cy="1752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1D019A-2529-4992-ACBC-B921F6E7B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563" y="3369446"/>
            <a:ext cx="1343025" cy="12096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BAE26F-5F63-43FF-B4F9-17170B743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966" y="4778798"/>
            <a:ext cx="1952625" cy="12096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9E98219-B6E6-4912-88B1-5DB275E50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5885" y="3237495"/>
            <a:ext cx="1152525" cy="11906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B338F4E-ECE5-4DBF-B05E-9AE9E1B58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2197" y="4681318"/>
            <a:ext cx="2971800" cy="14192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DDEABD-6EDC-47C1-B591-9ADD92C15C83}"/>
              </a:ext>
            </a:extLst>
          </p:cNvPr>
          <p:cNvSpPr txBox="1"/>
          <p:nvPr/>
        </p:nvSpPr>
        <p:spPr>
          <a:xfrm>
            <a:off x="5368095" y="2843212"/>
            <a:ext cx="1463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200" b="1" dirty="0"/>
              <a:t>열벡터로 변환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DD6112-BB02-4AAE-82F7-FC3A9EF2EB5E}"/>
              </a:ext>
            </a:extLst>
          </p:cNvPr>
          <p:cNvSpPr txBox="1"/>
          <p:nvPr/>
        </p:nvSpPr>
        <p:spPr>
          <a:xfrm>
            <a:off x="8053944" y="2818885"/>
            <a:ext cx="282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b="1" dirty="0"/>
              <a:t> dot product </a:t>
            </a:r>
            <a:r>
              <a:rPr lang="ko-KR" altLang="en-US" sz="1200" b="1" dirty="0"/>
              <a:t>연산 후에 하나로 통합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F0B514-65F1-4B76-8A57-DED5175D1BA1}"/>
              </a:ext>
            </a:extLst>
          </p:cNvPr>
          <p:cNvSpPr txBox="1"/>
          <p:nvPr/>
        </p:nvSpPr>
        <p:spPr>
          <a:xfrm>
            <a:off x="1380172" y="4016904"/>
            <a:ext cx="282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b="1" dirty="0"/>
              <a:t> dot product </a:t>
            </a:r>
            <a:r>
              <a:rPr lang="ko-KR" altLang="en-US" sz="1200" b="1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2272520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행렬식</a:t>
            </a:r>
            <a:r>
              <a:rPr lang="en-US" altLang="ko-KR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,</a:t>
            </a:r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역행렬</a:t>
            </a:r>
            <a:r>
              <a:rPr lang="en-US" altLang="ko-KR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 </a:t>
            </a:r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처리하기</a:t>
            </a:r>
          </a:p>
        </p:txBody>
      </p:sp>
    </p:spTree>
    <p:extLst>
      <p:ext uri="{BB962C8B-B14F-4D97-AF65-F5344CB8AC3E}">
        <p14:creationId xmlns:p14="http://schemas.microsoft.com/office/powerpoint/2010/main" val="3323047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4401" y="1842026"/>
            <a:ext cx="9899008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dirty="0"/>
              <a:t>행렬식</a:t>
            </a:r>
            <a:r>
              <a:rPr lang="en-US" altLang="ko-KR" sz="1800" dirty="0"/>
              <a:t>(determinant)</a:t>
            </a:r>
            <a:r>
              <a:rPr lang="ko-KR" altLang="en-US" sz="1800" dirty="0"/>
              <a:t>은 정사각행렬일 때 이 원소들을 대응해서 값을 구하는 방식입니다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정사각행렬이 아닌 경우에는 행렬식을 계산할 수 없습니다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행렬식으로 계산하면 벡터와 행렬 간의 닷연산을 통해 선형 변환한 결과의 부피를 구할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 행렬식을 사용해서 연립방정식의 해를 구할 때도 사용합니다</a:t>
            </a:r>
            <a:r>
              <a:rPr lang="en-US" altLang="ko-KR" sz="18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행렬식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5D3234-5ABF-4155-A194-479F8607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44" y="3580701"/>
            <a:ext cx="462325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5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4401" y="1842026"/>
            <a:ext cx="9899008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dirty="0"/>
              <a:t>행렬이 차원이 커질 경우 행렬식을 구할 때는 소행렬식을 사용해서 행렬식을 구할 수 있습니다</a:t>
            </a:r>
            <a:r>
              <a:rPr lang="en-US" altLang="ko-KR" sz="1800" dirty="0"/>
              <a:t>. 3</a:t>
            </a:r>
            <a:r>
              <a:rPr lang="ko-KR" altLang="en-US" sz="1800" dirty="0"/>
              <a:t>행 </a:t>
            </a:r>
            <a:r>
              <a:rPr lang="en-US" altLang="ko-KR" sz="1800" dirty="0"/>
              <a:t>3</a:t>
            </a:r>
            <a:r>
              <a:rPr lang="ko-KR" altLang="en-US" sz="1800" dirty="0"/>
              <a:t>열의 배열을 소행렬식으로 계산하기 위해 첫 번째 행을 제외하고 나머지 두 개의 행을 </a:t>
            </a:r>
            <a:r>
              <a:rPr lang="en-US" altLang="ko-KR" sz="1800" dirty="0"/>
              <a:t>2</a:t>
            </a:r>
            <a:r>
              <a:rPr lang="ko-KR" altLang="en-US" sz="1800" dirty="0"/>
              <a:t>행 </a:t>
            </a:r>
            <a:r>
              <a:rPr lang="en-US" altLang="ko-KR" sz="1800" dirty="0"/>
              <a:t>2</a:t>
            </a:r>
            <a:r>
              <a:rPr lang="ko-KR" altLang="en-US" sz="1800" dirty="0"/>
              <a:t>열로 만들어서 소행렬식을 구하고 첫 번째 행의 값을 곱한 후에 부호를 조정하면 행렬식 계산과 같습니다</a:t>
            </a:r>
            <a:endParaRPr lang="en-US" altLang="ko-KR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행렬식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E917AD-19F3-4C1A-B478-DF0C50B32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3451021"/>
            <a:ext cx="4067175" cy="1600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DD7C5D-14FD-495E-9EC7-1E9EB7BD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86" y="5195374"/>
            <a:ext cx="3002865" cy="1257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ABF93A-EEBF-4326-8C33-5039E6F17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963" y="3823774"/>
            <a:ext cx="2667000" cy="2000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0435F1-11B8-4EDC-8FEC-2741DEC14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9351" y="4049228"/>
            <a:ext cx="20193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6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4401" y="1842026"/>
            <a:ext cx="9899008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dirty="0"/>
              <a:t>역행렬을 구할 때 행렬식의 </a:t>
            </a:r>
            <a:r>
              <a:rPr lang="ko-KR" altLang="en-US" sz="1800" dirty="0" err="1"/>
              <a:t>결괏값으로</a:t>
            </a:r>
            <a:r>
              <a:rPr lang="ko-KR" altLang="en-US" sz="1800" dirty="0"/>
              <a:t> 나누는 것은 매우 중요합니다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행렬식이 </a:t>
            </a:r>
            <a:r>
              <a:rPr lang="en-US" altLang="ko-KR" sz="1800" dirty="0"/>
              <a:t>0</a:t>
            </a:r>
            <a:r>
              <a:rPr lang="ko-KR" altLang="en-US" sz="1800" dirty="0"/>
              <a:t>이 나오면 수학적인 계산이 불가해서 역행렬을 계산하지 못합니다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역행렬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(Inverse Matrix)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1EBA92-7230-46EA-9FD4-36667138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3679577"/>
            <a:ext cx="3378578" cy="1495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926419-5163-4A9B-8EF1-A8DB888E9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276" y="3679577"/>
            <a:ext cx="2619375" cy="1019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423FD3-386E-4A35-ABCB-FAC1B8819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170" y="4879028"/>
            <a:ext cx="3012609" cy="10763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A919A3B-E01F-4742-B6C9-EDA0B39C8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109" y="3679576"/>
            <a:ext cx="27813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4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1530" y="2400831"/>
            <a:ext cx="8883606" cy="1953455"/>
          </a:xfrm>
        </p:spPr>
        <p:txBody>
          <a:bodyPr/>
          <a:lstStyle/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산술 연산</a:t>
            </a:r>
          </a:p>
        </p:txBody>
      </p:sp>
    </p:spTree>
    <p:extLst>
      <p:ext uri="{BB962C8B-B14F-4D97-AF65-F5344CB8AC3E}">
        <p14:creationId xmlns:p14="http://schemas.microsoft.com/office/powerpoint/2010/main" val="2249990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4401" y="1842026"/>
            <a:ext cx="9899008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dirty="0"/>
              <a:t>역행렬의 행렬곱 연산은 반대로 계산해도 동일한 단위행렬이 나옵니다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단위행렬은 보통 대문자 </a:t>
            </a:r>
            <a:r>
              <a:rPr lang="en-US" altLang="ko-KR" sz="1800" dirty="0"/>
              <a:t>I</a:t>
            </a:r>
            <a:r>
              <a:rPr lang="ko-KR" altLang="en-US" sz="1800" dirty="0"/>
              <a:t>로 사용하지만 대문자 </a:t>
            </a:r>
            <a:r>
              <a:rPr lang="en-US" altLang="ko-KR" sz="1800" dirty="0"/>
              <a:t>E</a:t>
            </a:r>
            <a:r>
              <a:rPr lang="ko-KR" altLang="en-US" sz="1800" dirty="0"/>
              <a:t>로도 표기하는 경우도 있습니다</a:t>
            </a:r>
            <a:r>
              <a:rPr lang="en-US" altLang="ko-KR" sz="18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역행렬의 교환법칙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1AAC75-3453-486F-B0CB-D88049C8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373" y="2823301"/>
            <a:ext cx="2503064" cy="4988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A471FB-74BD-47CD-B050-8489D921B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21" y="3568134"/>
            <a:ext cx="2400300" cy="1133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C9400A-5279-4F2C-9E64-5027F1C54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69" y="4806384"/>
            <a:ext cx="2076450" cy="11620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B6E99A-F941-4ACF-9BE9-0BF80573B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138" y="3510984"/>
            <a:ext cx="3155047" cy="11906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F6A78FE-3305-4F24-96FE-3F66C9507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569" y="4707114"/>
            <a:ext cx="2286000" cy="6858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2C2DCC5-635C-48E1-A43D-493F96491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2331" y="3510984"/>
            <a:ext cx="3155048" cy="17811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18DE23A-8308-4F71-92C7-122D83B197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2131" y="5534375"/>
            <a:ext cx="1733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2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4401" y="1865165"/>
            <a:ext cx="9899008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dirty="0"/>
              <a:t>두 행렬 </a:t>
            </a:r>
            <a:r>
              <a:rPr lang="en-US" altLang="ko-KR" sz="1800" dirty="0"/>
              <a:t>A, B</a:t>
            </a:r>
            <a:r>
              <a:rPr lang="ko-KR" altLang="en-US" sz="1800" dirty="0"/>
              <a:t>의 행렬곱을 하면 하나의 행렬이 만들어집니다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이를 </a:t>
            </a:r>
            <a:r>
              <a:rPr lang="en-US" altLang="ko-KR" sz="1800" dirty="0"/>
              <a:t>-1</a:t>
            </a:r>
            <a:r>
              <a:rPr lang="ko-KR" altLang="en-US" sz="1800" dirty="0"/>
              <a:t>을 위 첨자로 사용해서 역행렬을 표시할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산식을 전개하면 두 행렬의 위치가 변경되고 각 행렬마다 위 첨자를 사용해서 역행렬을 표시합니다</a:t>
            </a:r>
            <a:r>
              <a:rPr lang="en-US" altLang="ko-KR" sz="18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역행렬의 분배처리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A9B805-E596-4704-9FF0-7079FAB6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164" y="2846440"/>
            <a:ext cx="3473374" cy="9125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8EF42D-37EF-45C8-8F5D-40F00E252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57" y="3927227"/>
            <a:ext cx="2600325" cy="2047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3155CF-F652-4E6E-81EC-A9A195526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343" y="4193927"/>
            <a:ext cx="2181225" cy="8763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F04373-EEC0-45DF-8E64-5C2B9F4B5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225" y="3927227"/>
            <a:ext cx="33051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75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4401" y="1865165"/>
            <a:ext cx="9899008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dirty="0"/>
              <a:t>역행렬은 정사각행렬 중에 행렬식이 </a:t>
            </a:r>
            <a:r>
              <a:rPr lang="en-US" altLang="ko-KR" sz="1800" dirty="0"/>
              <a:t>0</a:t>
            </a:r>
            <a:r>
              <a:rPr lang="ko-KR" altLang="en-US" sz="1800" dirty="0"/>
              <a:t>이 아닌 경우에만 구할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특정 행렬이 역행렬이 없을 때에 역행렬을 임의로 계산하는 것을 의사 역행렬입니다</a:t>
            </a:r>
            <a:r>
              <a:rPr lang="en-US" altLang="ko-KR" sz="18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의사 역행렬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CCAAAE-3D68-4D51-A94C-478356622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30" y="3297427"/>
            <a:ext cx="3952875" cy="2114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E68E90-FD6F-4417-A060-571657AF7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96" y="3599431"/>
            <a:ext cx="3254358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2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en-US" altLang="ko-KR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einsum </a:t>
            </a:r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연산 확인하기</a:t>
            </a:r>
          </a:p>
        </p:txBody>
      </p:sp>
    </p:spTree>
    <p:extLst>
      <p:ext uri="{BB962C8B-B14F-4D97-AF65-F5344CB8AC3E}">
        <p14:creationId xmlns:p14="http://schemas.microsoft.com/office/powerpoint/2010/main" val="67432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4401" y="1865165"/>
            <a:ext cx="9899008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dirty="0"/>
              <a:t>아인슈타인의 합은 선형대수학을 물리학에 응용하면서 좌표계에 관한 공식을 다룰 때 유용한 표기규칙으로 선형대수를 편리하게 계산할 수 있는 방법입니다</a:t>
            </a:r>
            <a:r>
              <a:rPr lang="en-US" altLang="ko-KR" sz="18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dirty="0"/>
              <a:t>전치행렬을 처리하려면 먼저 문자열에 두 행렬의 인덱스 정보를 반대로 만듭니다</a:t>
            </a:r>
            <a:r>
              <a:rPr lang="en-US" altLang="ko-KR" sz="18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전치행렬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3289DC-372A-4FF5-9C5B-8CDD8DF7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99" y="3486442"/>
            <a:ext cx="2971800" cy="1285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3D3E3F-2ADF-4F52-BCDE-6F13D7AF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72" y="4903355"/>
            <a:ext cx="1914525" cy="1019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21777C-718C-4CB3-AD97-5DEF80E58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025" y="3948361"/>
            <a:ext cx="22193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71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4401" y="1865165"/>
            <a:ext cx="9899008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1800" dirty="0"/>
              <a:t>Einsum</a:t>
            </a:r>
            <a:r>
              <a:rPr lang="ko-KR" altLang="en-US" sz="1800" dirty="0"/>
              <a:t>으로 벡터의 원소를 합산할 경우는 하나의 인덱스를 표시하고 결과는 아무것도 표시하지 않습니다</a:t>
            </a:r>
            <a:r>
              <a:rPr lang="en-US" altLang="ko-KR" sz="180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dirty="0"/>
              <a:t>벡터는 하나</a:t>
            </a:r>
            <a:r>
              <a:rPr lang="en-US" altLang="ko-KR" sz="1800" dirty="0"/>
              <a:t>, </a:t>
            </a:r>
            <a:r>
              <a:rPr lang="ko-KR" altLang="en-US" sz="1800" dirty="0"/>
              <a:t>행렬은 두 개의 인덱스를 문자로 </a:t>
            </a:r>
            <a:r>
              <a:rPr lang="ko-KR" altLang="en-US" sz="1800" dirty="0" err="1"/>
              <a:t>표시해야합니다</a:t>
            </a:r>
            <a:r>
              <a:rPr lang="en-US" altLang="ko-KR" sz="18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하나의 벡터와 행렬 계산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B771F5-A609-490D-A259-B180F46F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3680670"/>
            <a:ext cx="3572312" cy="1771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6A1329-8A84-46F4-9BF1-6A312D405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346" y="3613558"/>
            <a:ext cx="3144474" cy="2133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F45769-D255-457B-9E33-9A89F4CCA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711" y="3680670"/>
            <a:ext cx="2667000" cy="1323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0F4642-07D6-4091-85BE-B4F2B883A2AD}"/>
              </a:ext>
            </a:extLst>
          </p:cNvPr>
          <p:cNvSpPr txBox="1"/>
          <p:nvPr/>
        </p:nvSpPr>
        <p:spPr>
          <a:xfrm>
            <a:off x="8640661" y="3183460"/>
            <a:ext cx="1954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행렬 축에 따른 계산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66A5686-EA6C-44B7-88C1-1E79FE1CB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1711" y="5038900"/>
            <a:ext cx="2667000" cy="10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26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4401" y="1865165"/>
            <a:ext cx="9899008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dirty="0"/>
              <a:t>두 개의 </a:t>
            </a:r>
            <a:r>
              <a:rPr lang="en-US" altLang="ko-KR" sz="1800" dirty="0"/>
              <a:t>1</a:t>
            </a:r>
            <a:r>
              <a:rPr lang="ko-KR" altLang="en-US" sz="1800" dirty="0"/>
              <a:t>차원 배열을 가지고 곱셈과 </a:t>
            </a:r>
            <a:r>
              <a:rPr lang="ko-KR" altLang="en-US" sz="1800" dirty="0" err="1"/>
              <a:t>닷연산은</a:t>
            </a:r>
            <a:r>
              <a:rPr lang="ko-KR" altLang="en-US" sz="1800" dirty="0"/>
              <a:t> 동일한 인덱스 문자를 사용합니다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개의 배열 연산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929ED-2A71-4942-9C95-275D923CD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50" y="3198083"/>
            <a:ext cx="3572626" cy="847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263B02-1E13-413E-9901-A6528D99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974" y="4831521"/>
            <a:ext cx="4210709" cy="1314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423D96-60E1-4E1F-BD77-43E402C9F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016" y="3335591"/>
            <a:ext cx="4205619" cy="742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56F161-2F06-4545-8A75-7DE1731EFC38}"/>
              </a:ext>
            </a:extLst>
          </p:cNvPr>
          <p:cNvSpPr txBox="1"/>
          <p:nvPr/>
        </p:nvSpPr>
        <p:spPr>
          <a:xfrm>
            <a:off x="7034451" y="4554521"/>
            <a:ext cx="262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200" dirty="0"/>
              <a:t>두 벡터의 닷 연산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CECF77-1680-48E6-BCB1-7E0E31192158}"/>
              </a:ext>
            </a:extLst>
          </p:cNvPr>
          <p:cNvSpPr txBox="1"/>
          <p:nvPr/>
        </p:nvSpPr>
        <p:spPr>
          <a:xfrm>
            <a:off x="6846592" y="2865280"/>
            <a:ext cx="262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200" dirty="0"/>
              <a:t>두 벡터의 곱셈</a:t>
            </a:r>
          </a:p>
        </p:txBody>
      </p:sp>
    </p:spTree>
    <p:extLst>
      <p:ext uri="{BB962C8B-B14F-4D97-AF65-F5344CB8AC3E}">
        <p14:creationId xmlns:p14="http://schemas.microsoft.com/office/powerpoint/2010/main" val="136716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4401" y="1865165"/>
            <a:ext cx="9899008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dirty="0"/>
              <a:t>두 개의 벡터를 행벡터와 열벡터의 닷연산으로 계산이 가능합니다</a:t>
            </a:r>
            <a:r>
              <a:rPr lang="en-US" altLang="ko-KR" sz="18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행벡터와 열벡터의 닷연산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FC2787-B7A8-4D6B-B03C-81755B92C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6" y="4397162"/>
            <a:ext cx="3414321" cy="2038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D98F6B-8F2E-4275-90D3-E8E43F066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958" y="4397162"/>
            <a:ext cx="3582100" cy="1962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5780FF-0DE4-4F21-B9AF-48B3DD457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263" y="2461387"/>
            <a:ext cx="358209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84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4401" y="1865165"/>
            <a:ext cx="9899008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dirty="0"/>
              <a:t>두 개의 </a:t>
            </a:r>
            <a:r>
              <a:rPr lang="en-US" altLang="ko-KR" sz="1800" dirty="0"/>
              <a:t>2</a:t>
            </a:r>
            <a:r>
              <a:rPr lang="ko-KR" altLang="en-US" sz="1800" dirty="0"/>
              <a:t>차원 배열을 인자로 받아서 행렬의 곱셈</a:t>
            </a:r>
            <a:r>
              <a:rPr lang="en-US" altLang="ko-KR" sz="1800" dirty="0"/>
              <a:t>, </a:t>
            </a:r>
            <a:r>
              <a:rPr lang="ko-KR" altLang="en-US" sz="1800" dirty="0"/>
              <a:t>닷연산 을  </a:t>
            </a:r>
            <a:r>
              <a:rPr lang="en-US" altLang="ko-KR" sz="1800" dirty="0"/>
              <a:t>einsum </a:t>
            </a:r>
            <a:r>
              <a:rPr lang="ko-KR" altLang="en-US" sz="1800" dirty="0"/>
              <a:t>함수로 계산합니다</a:t>
            </a:r>
            <a:r>
              <a:rPr lang="en-US" altLang="ko-KR" sz="18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행렬 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einnum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7D9358-C2F2-4D94-A7C0-E3D852F77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75" y="3192186"/>
            <a:ext cx="3028950" cy="876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C131B1-B10C-4C76-BADA-644397FC7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75" y="4977905"/>
            <a:ext cx="2990850" cy="895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9C2B69-3368-4D80-A7C2-9E16CE9D0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677" y="3745934"/>
            <a:ext cx="2743200" cy="1019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E7954F-07E0-4AB9-B586-AF7F3EE71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984" y="4765109"/>
            <a:ext cx="2019300" cy="819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757E63-57A8-414C-BF56-70E4CE342664}"/>
              </a:ext>
            </a:extLst>
          </p:cNvPr>
          <p:cNvSpPr txBox="1"/>
          <p:nvPr/>
        </p:nvSpPr>
        <p:spPr>
          <a:xfrm>
            <a:off x="1719743" y="4488110"/>
            <a:ext cx="2499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200" b="1" dirty="0"/>
              <a:t>행렬의 곱셈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2D0E9-A8F4-4EB8-B0C2-5FA272A0BEA8}"/>
              </a:ext>
            </a:extLst>
          </p:cNvPr>
          <p:cNvSpPr txBox="1"/>
          <p:nvPr/>
        </p:nvSpPr>
        <p:spPr>
          <a:xfrm>
            <a:off x="7194958" y="3193584"/>
            <a:ext cx="2499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200" b="1" dirty="0"/>
              <a:t>행렬의 닷연산</a:t>
            </a:r>
          </a:p>
        </p:txBody>
      </p:sp>
    </p:spTree>
    <p:extLst>
      <p:ext uri="{BB962C8B-B14F-4D97-AF65-F5344CB8AC3E}">
        <p14:creationId xmlns:p14="http://schemas.microsoft.com/office/powerpoint/2010/main" val="265709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동일한 원소를 가진 </a:t>
            </a:r>
            <a:r>
              <a:rPr lang="en-US" altLang="ko-KR" sz="2000" dirty="0"/>
              <a:t>1</a:t>
            </a:r>
            <a:r>
              <a:rPr lang="ko-KR" altLang="en-US" sz="2000" dirty="0"/>
              <a:t>차원 </a:t>
            </a:r>
            <a:r>
              <a:rPr lang="ko-KR" altLang="en-US" sz="2000" dirty="0" err="1"/>
              <a:t>배열간의</a:t>
            </a:r>
            <a:r>
              <a:rPr lang="ko-KR" altLang="en-US" sz="2000" dirty="0"/>
              <a:t> 덧셈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벡터간의</a:t>
            </a:r>
            <a:r>
              <a:rPr lang="ko-KR" altLang="en-US" sz="2000" dirty="0"/>
              <a:t> 덧셈은 새로운 벡터를 만듭니다</a:t>
            </a:r>
            <a:r>
              <a:rPr lang="en-US" altLang="ko-KR" sz="200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b="0" dirty="0"/>
              <a:t>1</a:t>
            </a:r>
            <a:r>
              <a:rPr lang="ko-KR" altLang="en-US" sz="2000" b="0" dirty="0"/>
              <a:t>차원 배열의 원소 별</a:t>
            </a:r>
            <a:r>
              <a:rPr lang="en-US" altLang="ko-KR" sz="2000" b="0" dirty="0"/>
              <a:t>(element-wide) </a:t>
            </a:r>
            <a:r>
              <a:rPr lang="ko-KR" altLang="en-US" sz="2000" b="0" dirty="0"/>
              <a:t>덧셈 연산합니다</a:t>
            </a:r>
            <a:r>
              <a:rPr lang="en-US" altLang="ko-KR" sz="2000" b="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덧셈 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0FC9CC-318F-4B78-90EE-F29CC607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6" y="3341963"/>
            <a:ext cx="2673307" cy="20521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11D0E9-882F-4887-B455-458A35CB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02" y="3210753"/>
            <a:ext cx="2028825" cy="771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30010E-6C34-4F2B-A9B4-C4B790BF2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826" y="4514813"/>
            <a:ext cx="1857375" cy="1323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F75E65-1939-48DB-BC9D-326709511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760" y="3636363"/>
            <a:ext cx="41353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0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벡터 간의 뺄셈도 덧셈과 동일하게 평행사변형을 만듭니다</a:t>
            </a:r>
            <a:r>
              <a:rPr lang="en-US" altLang="ko-KR" sz="2000" dirty="0"/>
              <a:t>. </a:t>
            </a:r>
            <a:r>
              <a:rPr lang="ko-KR" altLang="en-US" sz="2000" dirty="0"/>
              <a:t>대신 반대 방향이라서 반대 방향의 평행사변형이 그려집니다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b="0" dirty="0"/>
              <a:t>1</a:t>
            </a:r>
            <a:r>
              <a:rPr lang="ko-KR" altLang="en-US" sz="2000" b="0" dirty="0"/>
              <a:t>차원 배열의 </a:t>
            </a:r>
            <a:r>
              <a:rPr lang="ko-KR" altLang="en-US" sz="2000" b="0" dirty="0" err="1"/>
              <a:t>원소별</a:t>
            </a:r>
            <a:r>
              <a:rPr lang="ko-KR" altLang="en-US" sz="2000" b="0" dirty="0"/>
              <a:t> 뺄셈처리로 계산합니다</a:t>
            </a:r>
            <a:r>
              <a:rPr lang="en-US" altLang="ko-KR" sz="2000" b="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뺄셈 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11062E-7B85-42FD-824C-7370BFAC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51" y="3596515"/>
            <a:ext cx="2286000" cy="1514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C357CB-A902-4C9C-B32A-3404773E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139" y="3148840"/>
            <a:ext cx="1857375" cy="895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B8CDC7-1BCF-4070-95FA-D15C99836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280" y="4459058"/>
            <a:ext cx="1847850" cy="1314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0E1715-7FDB-4DE2-A17F-E91875466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526" y="3853037"/>
            <a:ext cx="2533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특정 벡터가 있을 때 이 벡터를 특정 상수만큼 크기를 확장할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스칼라 배라고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벡터에 상수를 곱한 결과입니다</a:t>
            </a:r>
            <a:r>
              <a:rPr lang="en-US" altLang="ko-KR" sz="2000" dirty="0"/>
              <a:t>.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스칼라 곱셈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9FF4FF-6973-46E0-AE19-7B76B837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85" y="3303167"/>
            <a:ext cx="3000349" cy="19670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3ACB34-3D50-45D8-A162-D377B9E09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709" y="3428999"/>
            <a:ext cx="2000250" cy="428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FB0A8D-D112-4102-AB40-DD7CD0280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096" y="4286709"/>
            <a:ext cx="1895475" cy="13430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B2CB00-4AB2-46F0-AB57-8CB833271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261" y="3548522"/>
            <a:ext cx="27717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0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1530" y="2400831"/>
            <a:ext cx="8883606" cy="1953455"/>
          </a:xfrm>
        </p:spPr>
        <p:txBody>
          <a:bodyPr/>
          <a:lstStyle/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브로드캐스팅 이해하기</a:t>
            </a:r>
          </a:p>
        </p:txBody>
      </p:sp>
    </p:spTree>
    <p:extLst>
      <p:ext uri="{BB962C8B-B14F-4D97-AF65-F5344CB8AC3E}">
        <p14:creationId xmlns:p14="http://schemas.microsoft.com/office/powerpoint/2010/main" val="250168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차원이 다른 </a:t>
            </a:r>
            <a:r>
              <a:rPr lang="ko-KR" altLang="en-US" sz="2000" dirty="0" err="1"/>
              <a:t>배열간의</a:t>
            </a:r>
            <a:r>
              <a:rPr lang="ko-KR" altLang="en-US" sz="2000" dirty="0"/>
              <a:t> 계산을 할 때는 먼저 </a:t>
            </a:r>
            <a:r>
              <a:rPr lang="ko-KR" altLang="en-US" sz="2000" dirty="0" err="1"/>
              <a:t>원소별</a:t>
            </a:r>
            <a:r>
              <a:rPr lang="ko-KR" altLang="en-US" sz="2000" dirty="0"/>
              <a:t> 계산을 위해 동일한 </a:t>
            </a:r>
            <a:r>
              <a:rPr lang="en-US" altLang="ko-KR" sz="2000" dirty="0"/>
              <a:t>shape</a:t>
            </a:r>
            <a:r>
              <a:rPr lang="ko-KR" altLang="en-US" sz="2000" dirty="0"/>
              <a:t>을 구성합니다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</a:t>
            </a:r>
            <a:r>
              <a:rPr lang="ko-KR" altLang="en-US" sz="2000" dirty="0" err="1"/>
              <a:t>브로드캐스팅입니다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브로드캐스팅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820826-181A-48C6-B4D1-2865B279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33" y="3173694"/>
            <a:ext cx="2886075" cy="2200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2B6A3D-75D3-41F5-89E6-0F151741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78" y="3311472"/>
            <a:ext cx="2971800" cy="1685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7EB14B-99B6-4BC2-BD4A-40718DDED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888" y="3311473"/>
            <a:ext cx="2971800" cy="18058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EC10CD-1724-491F-A479-F1125F72440E}"/>
              </a:ext>
            </a:extLst>
          </p:cNvPr>
          <p:cNvSpPr txBox="1"/>
          <p:nvPr/>
        </p:nvSpPr>
        <p:spPr>
          <a:xfrm>
            <a:off x="8233356" y="2964344"/>
            <a:ext cx="267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/>
              <a:t>1</a:t>
            </a:r>
            <a:r>
              <a:rPr lang="ko-KR" altLang="en-US" sz="1200" dirty="0"/>
              <a:t>차원 배열의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배열로 변환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99D0A3-0D07-4FCE-931F-615B37D11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572" y="5310165"/>
            <a:ext cx="3035854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2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차원이 다른 배열에 대한 연산을 할 때 브로드캐스팅 처리 방법입니다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브로드캐스팅 처리 규칙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4F891E-04C2-4762-A790-479E310FB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72" y="3313444"/>
            <a:ext cx="2171700" cy="2200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ECE017-0610-4CAD-94BC-2E4458619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121" y="3315058"/>
            <a:ext cx="2609850" cy="1362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0B5BF9-A51F-4E45-927A-A2A164E90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564" y="4977371"/>
            <a:ext cx="1847850" cy="1038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1DD8DC-D8D7-42B2-8972-DB830DA53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729" y="3194381"/>
            <a:ext cx="2628900" cy="12668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B642B34-A5DA-4A93-A4FF-461303999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279" y="4854163"/>
            <a:ext cx="2419350" cy="1524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2D46D0-17F6-4A26-8319-FBBE6DC89540}"/>
              </a:ext>
            </a:extLst>
          </p:cNvPr>
          <p:cNvSpPr txBox="1"/>
          <p:nvPr/>
        </p:nvSpPr>
        <p:spPr>
          <a:xfrm>
            <a:off x="3968800" y="3033931"/>
            <a:ext cx="201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200" dirty="0"/>
              <a:t>마지막 원소 개수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36FCF-A1AE-47DE-A9E2-5448E5709AC1}"/>
              </a:ext>
            </a:extLst>
          </p:cNvPr>
          <p:cNvSpPr txBox="1"/>
          <p:nvPr/>
        </p:nvSpPr>
        <p:spPr>
          <a:xfrm>
            <a:off x="3859214" y="4715664"/>
            <a:ext cx="201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200" dirty="0"/>
              <a:t>차원 추가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DBB1BB-A9AB-4D89-9D03-EE8282E0CA36}"/>
              </a:ext>
            </a:extLst>
          </p:cNvPr>
          <p:cNvSpPr txBox="1"/>
          <p:nvPr/>
        </p:nvSpPr>
        <p:spPr>
          <a:xfrm>
            <a:off x="7553904" y="2968731"/>
            <a:ext cx="201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200" dirty="0"/>
              <a:t>행을 하나 더 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4BA166-8773-41BD-9406-DC98E5B3A218}"/>
              </a:ext>
            </a:extLst>
          </p:cNvPr>
          <p:cNvSpPr txBox="1"/>
          <p:nvPr/>
        </p:nvSpPr>
        <p:spPr>
          <a:xfrm>
            <a:off x="7553904" y="4433579"/>
            <a:ext cx="201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200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367203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4401" y="1842026"/>
            <a:ext cx="9899008" cy="83619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행벡터와 열벡터의 연산은 동일한 </a:t>
            </a:r>
            <a:r>
              <a:rPr lang="en-US" altLang="ko-KR" sz="2000" dirty="0"/>
              <a:t>shape</a:t>
            </a:r>
            <a:r>
              <a:rPr lang="ko-KR" altLang="en-US" sz="2000" dirty="0"/>
              <a:t>를 구성한 후에 원소별로 계산을 합니다</a:t>
            </a:r>
            <a:r>
              <a:rPr lang="en-US" altLang="ko-KR" sz="2000" dirty="0"/>
              <a:t>.  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행벡터와 열벡터 브로드캐스팅 확장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BBFC9E-A384-4BD9-8E79-7E59BC6EE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27" y="3179444"/>
            <a:ext cx="2776670" cy="17616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BD08A0-752C-4687-A7FF-A8B1B174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713" y="3251860"/>
            <a:ext cx="1962150" cy="1000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F01C6D-BD6B-46D0-94D4-5BC6198C6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713" y="4324401"/>
            <a:ext cx="1828800" cy="2085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CCE7CE-AC55-4F04-A920-44A32800F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079" y="3292738"/>
            <a:ext cx="2219325" cy="31566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26ED21-7271-4AD7-BE12-2CDCB7088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5970" y="3362757"/>
            <a:ext cx="3036203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3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639</Words>
  <Application>Microsoft Office PowerPoint</Application>
  <PresentationFormat>와이드스크린</PresentationFormat>
  <Paragraphs>69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HY각헤드라인B</vt:lpstr>
      <vt:lpstr>HY헤드라인M</vt:lpstr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LEEBOYOUNG</dc:creator>
  <cp:lastModifiedBy>ADMIN</cp:lastModifiedBy>
  <cp:revision>1793</cp:revision>
  <cp:lastPrinted>2018-09-11T11:01:44Z</cp:lastPrinted>
  <dcterms:created xsi:type="dcterms:W3CDTF">2018-08-31T05:30:56Z</dcterms:created>
  <dcterms:modified xsi:type="dcterms:W3CDTF">2020-10-26T03:44:06Z</dcterms:modified>
</cp:coreProperties>
</file>