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25"/>
  </p:notesMasterIdLst>
  <p:handoutMasterIdLst>
    <p:handoutMasterId r:id="rId26"/>
  </p:handoutMasterIdLst>
  <p:sldIdLst>
    <p:sldId id="1994" r:id="rId2"/>
    <p:sldId id="2038" r:id="rId3"/>
    <p:sldId id="2070" r:id="rId4"/>
    <p:sldId id="2089" r:id="rId5"/>
    <p:sldId id="2091" r:id="rId6"/>
    <p:sldId id="2090" r:id="rId7"/>
    <p:sldId id="2072" r:id="rId8"/>
    <p:sldId id="2073" r:id="rId9"/>
    <p:sldId id="2092" r:id="rId10"/>
    <p:sldId id="2093" r:id="rId11"/>
    <p:sldId id="2094" r:id="rId12"/>
    <p:sldId id="2095" r:id="rId13"/>
    <p:sldId id="2074" r:id="rId14"/>
    <p:sldId id="2079" r:id="rId15"/>
    <p:sldId id="2096" r:id="rId16"/>
    <p:sldId id="2097" r:id="rId17"/>
    <p:sldId id="2075" r:id="rId18"/>
    <p:sldId id="2080" r:id="rId19"/>
    <p:sldId id="2098" r:id="rId20"/>
    <p:sldId id="2099" r:id="rId21"/>
    <p:sldId id="2076" r:id="rId22"/>
    <p:sldId id="2081" r:id="rId23"/>
    <p:sldId id="2100" r:id="rId2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4"/>
            <p14:sldId id="2038"/>
            <p14:sldId id="2070"/>
            <p14:sldId id="2089"/>
            <p14:sldId id="2091"/>
            <p14:sldId id="2090"/>
            <p14:sldId id="2072"/>
            <p14:sldId id="2073"/>
            <p14:sldId id="2092"/>
            <p14:sldId id="2093"/>
            <p14:sldId id="2094"/>
            <p14:sldId id="2095"/>
            <p14:sldId id="2074"/>
            <p14:sldId id="2079"/>
            <p14:sldId id="2096"/>
            <p14:sldId id="2097"/>
            <p14:sldId id="2075"/>
            <p14:sldId id="2080"/>
            <p14:sldId id="2098"/>
            <p14:sldId id="2099"/>
            <p14:sldId id="2076"/>
            <p14:sldId id="2081"/>
            <p14:sldId id="2100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2020-11-07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2020-11-07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수학 함수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8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7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이런 수들의 연속을 계산하려면 수들이 처리를 일반항으로 표시한 후에 인덱스를 지정해서 연속되는 수를 간단히 표시할 수 있습니다</a:t>
            </a:r>
            <a:r>
              <a:rPr lang="en-US" altLang="ko-KR" sz="2000" dirty="0"/>
              <a:t>. </a:t>
            </a:r>
          </a:p>
          <a:p>
            <a:pPr marL="422041" indent="-422041"/>
            <a:r>
              <a:rPr lang="ko-KR" altLang="en-US" sz="2000" dirty="0"/>
              <a:t>수열의 합에 해당하는 </a:t>
            </a:r>
            <a:r>
              <a:rPr lang="en-US" altLang="ko-KR" sz="2000" dirty="0"/>
              <a:t>sum, cumsum</a:t>
            </a:r>
            <a:r>
              <a:rPr lang="ko-KR" altLang="en-US" sz="2000" dirty="0"/>
              <a:t>함수들도 제공합니다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수열의 합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F8CE2-587D-4E77-A3CC-25A1228E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71" y="3724238"/>
            <a:ext cx="1919462" cy="1157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58579A-241C-4A0F-B013-A819A611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24" y="3167369"/>
            <a:ext cx="3952875" cy="171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F1FF73-A66B-4726-BFCB-1AAD2C66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25" y="5019325"/>
            <a:ext cx="3952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연속되는 수를 곱할 때는 대문자 파이 기호를 사용하고 일반항을 기호 다음에 표시</a:t>
            </a:r>
            <a:endParaRPr lang="en-US" altLang="ko-KR" sz="2000" dirty="0"/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수열의 곱에 해당하는 </a:t>
            </a:r>
            <a:r>
              <a:rPr lang="en-US" altLang="ko-KR" sz="2000" dirty="0"/>
              <a:t>prod, </a:t>
            </a:r>
            <a:r>
              <a:rPr lang="en-US" altLang="ko-KR" sz="2000" dirty="0" err="1"/>
              <a:t>cumprod</a:t>
            </a:r>
            <a:r>
              <a:rPr lang="ko-KR" altLang="en-US" sz="2000" dirty="0"/>
              <a:t>함수들도 제공합니다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수열의 곱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93197-C8D3-4562-8C9E-089C2688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101042"/>
            <a:ext cx="1319081" cy="1076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F4A024-B31F-4213-A6C6-3B298BE88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733" y="3325363"/>
            <a:ext cx="2826348" cy="2066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F1D5D1-34FB-4B2C-9132-5C3C7C8B7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496" y="3181790"/>
            <a:ext cx="3667125" cy="2505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3BE50F-EF2A-4377-A435-8CAA49742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50" y="4628713"/>
            <a:ext cx="2886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6679" y="1842026"/>
            <a:ext cx="9806729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결측값이 있는 경우에 합</a:t>
            </a:r>
            <a:r>
              <a:rPr lang="en-US" altLang="ko-KR" sz="2000" dirty="0"/>
              <a:t> </a:t>
            </a:r>
            <a:r>
              <a:rPr lang="ko-KR" altLang="en-US" sz="2000" dirty="0"/>
              <a:t>또는 곱을 구하면 </a:t>
            </a:r>
            <a:r>
              <a:rPr lang="en-US" altLang="ko-KR" sz="2000" dirty="0"/>
              <a:t>nan </a:t>
            </a:r>
            <a:r>
              <a:rPr lang="ko-KR" altLang="en-US" sz="2000" dirty="0"/>
              <a:t>값으로 처리가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결측값을 제외하고 계산을 하려면 </a:t>
            </a:r>
            <a:r>
              <a:rPr lang="en-US" altLang="ko-KR" sz="2000" dirty="0"/>
              <a:t>nansum, nancumsum, </a:t>
            </a:r>
            <a:r>
              <a:rPr lang="en-US" altLang="ko-KR" sz="2000" dirty="0" err="1"/>
              <a:t>nanprod</a:t>
            </a:r>
            <a:r>
              <a:rPr lang="en-US" altLang="ko-KR" sz="2000" dirty="0"/>
              <a:t>, nancumpord </a:t>
            </a:r>
            <a:r>
              <a:rPr lang="ko-KR" altLang="en-US" sz="2000" dirty="0"/>
              <a:t>함수를 사용합니다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결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결측값 계산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45CF78-3346-479F-897C-76CB36ED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04" y="3312216"/>
            <a:ext cx="3520595" cy="201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DAE87C-1FC4-4132-8D29-8F12F6EA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13" y="2925662"/>
            <a:ext cx="4772025" cy="16547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E86DA2-11C1-45F3-9A5D-2F6FC214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513" y="4764947"/>
            <a:ext cx="4895850" cy="16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지수와 로그 함수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1319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자연상수 </a:t>
            </a:r>
            <a:r>
              <a:rPr lang="en-US" altLang="ko-KR" sz="2000" dirty="0"/>
              <a:t>e</a:t>
            </a:r>
            <a:r>
              <a:rPr lang="ko-KR" altLang="en-US" sz="2000" dirty="0"/>
              <a:t>를 기준으로 처리합니다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간단하게 자연상수를 밑으로 해서 처리하는 방법을 알아봅니다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 상수의 지수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61CF0-C0AB-4F64-9FD7-E755859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74" y="3467062"/>
            <a:ext cx="2019300" cy="1819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EAC76-C911-419D-AB5B-8CA637CA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88" y="3429000"/>
            <a:ext cx="2314575" cy="2095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B02D1A-4AAE-4D16-A298-1F792F470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06" y="3690899"/>
            <a:ext cx="2295525" cy="1371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FF001-082D-494F-B845-1E6E3EBDB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77" y="3690899"/>
            <a:ext cx="2085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2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자연상수 </a:t>
            </a:r>
            <a:r>
              <a:rPr lang="en-US" altLang="ko-KR" sz="2000" dirty="0"/>
              <a:t>e, 2</a:t>
            </a:r>
            <a:r>
              <a:rPr lang="ko-KR" altLang="en-US" sz="2000" dirty="0"/>
              <a:t>를 기준으로 지수 함수를 만들어서 배열의 값을 지수로 넣고 계산을 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지수함수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D9B654-8EF3-4733-80C4-FA6F01AF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51" y="3576425"/>
            <a:ext cx="2447925" cy="1095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1C7C33-FC99-419A-94A7-E483EAD3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25" y="2828925"/>
            <a:ext cx="5010150" cy="1200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416522-A15B-47B5-B30D-DE65EE920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725" y="4124112"/>
            <a:ext cx="4394561" cy="1095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13A2D0-F31E-4728-A996-62E886E67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25" y="5314524"/>
            <a:ext cx="2628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e </a:t>
            </a:r>
            <a:r>
              <a:rPr lang="ko-KR" altLang="en-US" sz="2000" dirty="0"/>
              <a:t>상수로 밑으로 처리하는 로그함수에 넣고 지수를 구합니다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기본으로 실수를 계산하므로 </a:t>
            </a:r>
            <a:r>
              <a:rPr lang="en-US" altLang="ko-KR" sz="2000" dirty="0"/>
              <a:t>ceil </a:t>
            </a:r>
            <a:r>
              <a:rPr lang="ko-KR" altLang="en-US" sz="2000" dirty="0"/>
              <a:t>함수를 사용해서 정수로 변환도 해봅니다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로그함수의 결과를 지수함수에 넣고 동일한 값인지 </a:t>
            </a:r>
            <a:r>
              <a:rPr lang="en-US" altLang="ko-KR" sz="2000" dirty="0"/>
              <a:t>allclose </a:t>
            </a:r>
            <a:r>
              <a:rPr lang="ko-KR" altLang="en-US" sz="2000" dirty="0"/>
              <a:t>함수로 확인해보면 참인 것을 알 수 있습니다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91B53-051E-43ED-B43C-AB900F52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4" y="3403003"/>
            <a:ext cx="4267287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E05F73-BFB8-4491-BC16-D7BFFB49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73" y="3255365"/>
            <a:ext cx="49339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집합 이해하기</a:t>
            </a:r>
          </a:p>
        </p:txBody>
      </p:sp>
    </p:spTree>
    <p:extLst>
      <p:ext uri="{BB962C8B-B14F-4D97-AF65-F5344CB8AC3E}">
        <p14:creationId xmlns:p14="http://schemas.microsoft.com/office/powerpoint/2010/main" val="190548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4809" y="1906267"/>
            <a:ext cx="9900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배열을 하나의 집합으로 처리할 수 있는 함수들을 제공해서 처리도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먼저 배열 내의 원소가 유일한지도 알아볼 수 있고 원소 여부도 확인할 수 있습니다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유일한 원소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포함관계 확인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597689-E358-42B2-9A7C-C795FF5E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513772"/>
            <a:ext cx="348615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99B9F2-E29A-45B9-88F3-EBB719EAD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2" y="5111305"/>
            <a:ext cx="3481624" cy="695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4AD0F3-858E-4E81-A2BA-1DB064B9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36" y="3315843"/>
            <a:ext cx="3332988" cy="1085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FD1726-CECE-4AF3-A754-C0533576E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836" y="4554092"/>
            <a:ext cx="3415284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4809" y="1906267"/>
            <a:ext cx="9900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배열에 대한 합집합과 교집합 연산을 실행해서 결과를 확인합니다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합집합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교집합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AB385-B8B9-44E8-AFDA-AA0ECDFB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12" y="3126597"/>
            <a:ext cx="3810000" cy="2647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B7A2F3-6B72-4167-9070-07DDBE77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09" y="3126597"/>
            <a:ext cx="4381500" cy="666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FFA2A4-17D3-447D-8DD9-5678E0C8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09" y="4450572"/>
            <a:ext cx="4508767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산술 함수</a:t>
            </a:r>
          </a:p>
        </p:txBody>
      </p:sp>
    </p:spTree>
    <p:extLst>
      <p:ext uri="{BB962C8B-B14F-4D97-AF65-F5344CB8AC3E}">
        <p14:creationId xmlns:p14="http://schemas.microsoft.com/office/powerpoint/2010/main" val="2486625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64809" y="1906267"/>
            <a:ext cx="9900000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배열에 대한 차집합과 대칭차집합 연산을 실행해서 결과를 확인합니다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차집합과 대칭차집합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E9CB-61C0-4883-B90B-1B26DCAB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7" y="3065716"/>
            <a:ext cx="2908745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E19254-0E65-4125-8E95-DDF0CAB6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69" y="3236975"/>
            <a:ext cx="3609975" cy="2009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A7EFD9-9282-4C29-AC3B-3D303A9D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83" y="4450572"/>
            <a:ext cx="3019425" cy="12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삼각함수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49723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56677" y="1842026"/>
            <a:ext cx="1035386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삼각함수</a:t>
            </a:r>
            <a:r>
              <a:rPr lang="en-US" altLang="ko-KR" sz="2000" dirty="0"/>
              <a:t>(sin, cos, tan)</a:t>
            </a:r>
            <a:r>
              <a:rPr lang="ko-KR" altLang="en-US" sz="2000" dirty="0"/>
              <a:t>는 직각삼각형을 이용하여 삼각비를 구하는 방식으로 시작된 함수입니다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직각 삼각형의 각도의 값을 직감 삼각형의 삼각비로 표현할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넘파이 모듈에서는 각도보다 라디안을 기준으로 계산합니다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삼각함수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D2A277-6650-4838-9627-B006E71B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27" y="3103388"/>
            <a:ext cx="4788027" cy="1152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078417-62C8-4E4E-A3F8-28452F50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" y="4450016"/>
            <a:ext cx="4981575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6D38F0-6412-4C22-993E-47E8CEA8A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03388"/>
            <a:ext cx="5274039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3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856677" y="1842026"/>
            <a:ext cx="1035386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쌍곡선함수는 일반적인 삼각함수와 유사한 성질을 갖는 함수입니다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삼각함수는 원을 기준으로 삼각비를 계산하지만 쌍곡선 함수는 쌍곡선을 기준으로 처리하는 함수입니다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618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쌍곡선함수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(hyperbolic function)</a:t>
            </a: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E97BE-3393-49F8-A1E4-4BEB42AA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35" y="3638512"/>
            <a:ext cx="4664489" cy="1180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75E9F0-6941-45C6-86B6-5FCE6C11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18" y="3219487"/>
            <a:ext cx="534152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소수점 이하를 버리는 </a:t>
            </a:r>
            <a:r>
              <a:rPr lang="en-US" altLang="ko-KR" sz="2000" b="0" dirty="0"/>
              <a:t>fix, </a:t>
            </a:r>
            <a:r>
              <a:rPr lang="en-US" altLang="ko-KR" sz="2000" b="0" dirty="0" err="1"/>
              <a:t>trunc</a:t>
            </a:r>
            <a:r>
              <a:rPr lang="en-US" altLang="ko-KR" sz="2000" b="0" dirty="0"/>
              <a:t>, </a:t>
            </a:r>
            <a:r>
              <a:rPr lang="ko-KR" altLang="en-US" sz="2000" b="0" dirty="0" err="1"/>
              <a:t>소수점이하를</a:t>
            </a:r>
            <a:r>
              <a:rPr lang="ko-KR" altLang="en-US" sz="2000" b="0" dirty="0"/>
              <a:t> 올림이나 버림을 하는 </a:t>
            </a:r>
            <a:r>
              <a:rPr lang="en-US" altLang="ko-KR" sz="2000" b="0" dirty="0"/>
              <a:t>ceil, floor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소</a:t>
            </a:r>
            <a:r>
              <a:rPr lang="ko-KR" altLang="en-US" sz="2000" dirty="0"/>
              <a:t>수</a:t>
            </a:r>
            <a:r>
              <a:rPr lang="ko-KR" altLang="en-US" sz="2000" b="0" dirty="0"/>
              <a:t>점 이하와 소수점 이상의 수도  올림과 내림을 처리하는 </a:t>
            </a:r>
            <a:r>
              <a:rPr lang="en-US" altLang="ko-KR" sz="2000" b="0" dirty="0"/>
              <a:t>round/around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소수점 이하 처리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67432-0A60-407F-9D07-A4D02FCA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15" y="3429000"/>
            <a:ext cx="2733675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8EB32A-1AF1-4673-AC22-775DF55F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37" y="5530389"/>
            <a:ext cx="2554796" cy="4221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182342-DF13-4FEA-ACA2-546E5E36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57" y="3487292"/>
            <a:ext cx="2438400" cy="1724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4F2A16-7E3C-44AA-8546-2B567F80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86" y="3429000"/>
            <a:ext cx="2438400" cy="10858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DDB87A-60F5-407E-80C3-5D45D6BD7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986" y="4697539"/>
            <a:ext cx="2554796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배열에 대한 사칙연산을 기호나 함수 등으로 처리</a:t>
            </a:r>
            <a:endParaRPr lang="en-US" altLang="ko-KR" sz="2000" b="0" dirty="0"/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나머지와 몫을 구하는 함수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산술 연산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6EFE9-4753-4AC2-AFA1-C92B716A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2" y="3429000"/>
            <a:ext cx="2863173" cy="166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C0FCD1-F873-49D6-8ACF-A534B397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2" y="3200363"/>
            <a:ext cx="3167444" cy="2628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D97955-A0B4-4878-911D-03AB1C3E6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13" y="3295649"/>
            <a:ext cx="259723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부호 표시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양수 음수 변환 함수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음수를 없애는 절대값 함수 처리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부호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절대값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95D0B9-E2C0-413A-A047-80E843AD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87" y="3658674"/>
            <a:ext cx="2781300" cy="1619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BCB648-10B4-428E-BB24-F6E0818E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74" y="3916492"/>
            <a:ext cx="2358338" cy="1276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F5C566-7183-4CB6-B319-6A0311334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999" y="3973642"/>
            <a:ext cx="20859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0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제곱근과 제곱을 처리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제곱근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제곱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37D795-4F15-4FF4-9FFC-69DA5ECC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14" y="3476244"/>
            <a:ext cx="4943475" cy="1571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467EB5-4702-413B-9894-E58249BA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97" y="3387504"/>
            <a:ext cx="4924425" cy="1276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99AF759-5302-4DD5-B03D-5E67A012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397" y="4919794"/>
            <a:ext cx="49434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논리 및 비교 연산</a:t>
            </a:r>
          </a:p>
        </p:txBody>
      </p:sp>
    </p:spTree>
    <p:extLst>
      <p:ext uri="{BB962C8B-B14F-4D97-AF65-F5344CB8AC3E}">
        <p14:creationId xmlns:p14="http://schemas.microsoft.com/office/powerpoint/2010/main" val="26323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두 개의 다차원 배열이 논리연산은 하나의 논리값을 결정하지 못해서 별도의 논리함수를 사용합니다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논리 연산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4A93A8-395D-495F-A257-E9404F80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82" y="3081337"/>
            <a:ext cx="3497327" cy="1743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CDA328-37F3-4C99-8086-C72FB87E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3" y="5016817"/>
            <a:ext cx="48577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727D6E-1572-4E34-965E-9542F4284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616" y="2697784"/>
            <a:ext cx="2966271" cy="695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8ABE24-1E36-4AEC-8135-16EE0E416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870" y="3360915"/>
            <a:ext cx="2756046" cy="6381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C809D0-96B0-4618-92E2-2DA025D3A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725" y="4134459"/>
            <a:ext cx="2742624" cy="13144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209B50-B04C-43E2-9CAB-3B3ABE3E9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725" y="5448909"/>
            <a:ext cx="2966270" cy="8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비교연산도 다차원 배열의 원소 별로 평가되어 표시합니다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비교연산 기호에 따른 함수를 제공합니다</a:t>
            </a:r>
            <a:r>
              <a:rPr lang="en-US" altLang="ko-KR" sz="2000" dirty="0"/>
              <a:t>.  </a:t>
            </a:r>
            <a:endParaRPr lang="en-US" altLang="ko-KR" sz="20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 연산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73B56B-FB0A-4145-A75C-D16BCCEA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6" y="3147538"/>
            <a:ext cx="2352675" cy="2600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FE8381-7D1A-40EE-97F6-84D57D73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83" y="3109437"/>
            <a:ext cx="2276475" cy="1400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AF66FF-22EF-42B0-A4B8-D3D16D64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82" y="4600356"/>
            <a:ext cx="2276475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E19017-039A-4986-9371-DBE9DA661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59" y="3109437"/>
            <a:ext cx="273855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4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377</Words>
  <Application>Microsoft Office PowerPoint</Application>
  <PresentationFormat>와이드스크린</PresentationFormat>
  <Paragraphs>46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2020-11-07T05:58:15Z</dcterms:modified>
</cp:coreProperties>
</file>