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35" r:id="rId1"/>
  </p:sldMasterIdLst>
  <p:notesMasterIdLst>
    <p:notesMasterId r:id="rId19"/>
  </p:notesMasterIdLst>
  <p:handoutMasterIdLst>
    <p:handoutMasterId r:id="rId20"/>
  </p:handoutMasterIdLst>
  <p:sldIdLst>
    <p:sldId id="1996" r:id="rId2"/>
    <p:sldId id="2034" r:id="rId3"/>
    <p:sldId id="2042" r:id="rId4"/>
    <p:sldId id="2043" r:id="rId5"/>
    <p:sldId id="2044" r:id="rId6"/>
    <p:sldId id="2036" r:id="rId7"/>
    <p:sldId id="2041" r:id="rId8"/>
    <p:sldId id="2045" r:id="rId9"/>
    <p:sldId id="2046" r:id="rId10"/>
    <p:sldId id="2047" r:id="rId11"/>
    <p:sldId id="2048" r:id="rId12"/>
    <p:sldId id="2049" r:id="rId13"/>
    <p:sldId id="2035" r:id="rId14"/>
    <p:sldId id="2050" r:id="rId15"/>
    <p:sldId id="2040" r:id="rId16"/>
    <p:sldId id="2052" r:id="rId17"/>
    <p:sldId id="2051" r:id="rId18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DAD0238-3560-EE4B-8BA6-3C1EDD243DE1}">
          <p14:sldIdLst>
            <p14:sldId id="1996"/>
            <p14:sldId id="2034"/>
            <p14:sldId id="2042"/>
            <p14:sldId id="2043"/>
            <p14:sldId id="2044"/>
            <p14:sldId id="2036"/>
            <p14:sldId id="2041"/>
            <p14:sldId id="2045"/>
            <p14:sldId id="2046"/>
            <p14:sldId id="2047"/>
            <p14:sldId id="2048"/>
            <p14:sldId id="2049"/>
            <p14:sldId id="2035"/>
            <p14:sldId id="2050"/>
            <p14:sldId id="2040"/>
            <p14:sldId id="2052"/>
            <p14:sldId id="2051"/>
          </p14:sldIdLst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orient="horz" pos="3861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56"/>
    <a:srgbClr val="333F50"/>
    <a:srgbClr val="072C56"/>
    <a:srgbClr val="526396"/>
    <a:srgbClr val="394D87"/>
    <a:srgbClr val="7B8FC7"/>
    <a:srgbClr val="0B4C86"/>
    <a:srgbClr val="00B0F0"/>
    <a:srgbClr val="FF9443"/>
    <a:srgbClr val="A3B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9" autoAdjust="0"/>
    <p:restoredTop sz="96370" autoAdjust="0"/>
  </p:normalViewPr>
  <p:slideViewPr>
    <p:cSldViewPr snapToGrid="0" snapToObjects="1">
      <p:cViewPr varScale="1">
        <p:scale>
          <a:sx n="114" d="100"/>
          <a:sy n="114" d="100"/>
        </p:scale>
        <p:origin x="492" y="108"/>
      </p:cViewPr>
      <p:guideLst>
        <p:guide/>
        <p:guide orient="horz" pos="38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00"/>
    </p:cViewPr>
  </p:sorterViewPr>
  <p:notesViewPr>
    <p:cSldViewPr snapToGrid="0" snapToObjects="1">
      <p:cViewPr varScale="1">
        <p:scale>
          <a:sx n="77" d="100"/>
          <a:sy n="77" d="100"/>
        </p:scale>
        <p:origin x="4008" y="12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E975BC0-1B3C-AA47-8381-31D8E9532F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5267D8-94CE-EA47-935F-82593FA6DF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687BBD7-CCE5-2942-97B4-94371F0B8E1E}" type="datetimeFigureOut">
              <a:rPr kumimoji="1" lang="ko-KR" altLang="en-US" smtClean="0"/>
              <a:pPr/>
              <a:t>2020-12-07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A3774D-4723-314D-B373-2C023BC399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43491-3A94-6646-B703-E0F202DC07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237CE94-D50B-9942-9E46-CEDC84A2CDC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888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1C10679-9C98-6642-B08B-2CF286076737}" type="datetimeFigureOut">
              <a:rPr kumimoji="1" lang="ko-KR" altLang="en-US" smtClean="0"/>
              <a:pPr/>
              <a:t>2020-12-07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24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1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설명_아래마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2F6CA1-6EF3-4F27-8152-44F6B42B11F0}"/>
              </a:ext>
            </a:extLst>
          </p:cNvPr>
          <p:cNvSpPr/>
          <p:nvPr/>
        </p:nvSpPr>
        <p:spPr>
          <a:xfrm>
            <a:off x="257927" y="231005"/>
            <a:ext cx="672123" cy="54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E051D23-8086-4DD8-8654-60E73495B1CE}"/>
              </a:ext>
            </a:extLst>
          </p:cNvPr>
          <p:cNvCxnSpPr/>
          <p:nvPr/>
        </p:nvCxnSpPr>
        <p:spPr>
          <a:xfrm flipV="1">
            <a:off x="921172" y="760484"/>
            <a:ext cx="1116836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7AD63936-3C41-48A9-A8F4-500EFA576DD4}"/>
              </a:ext>
            </a:extLst>
          </p:cNvPr>
          <p:cNvSpPr txBox="1">
            <a:spLocks/>
          </p:cNvSpPr>
          <p:nvPr userDrawn="1"/>
        </p:nvSpPr>
        <p:spPr>
          <a:xfrm>
            <a:off x="904697" y="502036"/>
            <a:ext cx="3481388" cy="479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Numpy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C47E46-FAEF-49EF-8255-2C78E77AF634}"/>
              </a:ext>
            </a:extLst>
          </p:cNvPr>
          <p:cNvSpPr/>
          <p:nvPr userDrawn="1"/>
        </p:nvSpPr>
        <p:spPr>
          <a:xfrm>
            <a:off x="629621" y="586531"/>
            <a:ext cx="275076" cy="27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1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3A1482-AB60-4110-84BF-33C5B1DB0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697" y="1308840"/>
            <a:ext cx="4462838" cy="457333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102D3-E51D-4452-9340-60A54B112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37925" y="60848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8204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미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EF243A0-A680-4E77-9DEF-3EFC156E6A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0747" y="3008340"/>
            <a:ext cx="1110506" cy="841321"/>
          </a:xfrm>
          <a:prstGeom prst="rect">
            <a:avLst/>
          </a:prstGeom>
        </p:spPr>
      </p:pic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780A552F-F0E9-45EE-A64F-B43E3BD024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876" y="938510"/>
            <a:ext cx="11684249" cy="15519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862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6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B5B88B-4C22-4344-B3E0-725D96D67FB0}"/>
              </a:ext>
            </a:extLst>
          </p:cNvPr>
          <p:cNvSpPr/>
          <p:nvPr userDrawn="1"/>
        </p:nvSpPr>
        <p:spPr>
          <a:xfrm>
            <a:off x="4530055" y="0"/>
            <a:ext cx="7661945" cy="1988191"/>
          </a:xfrm>
          <a:prstGeom prst="rect">
            <a:avLst/>
          </a:prstGeom>
          <a:blipFill dpi="0" rotWithShape="1">
            <a:blip r:embed="rId5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5">
            <a:extLst>
              <a:ext uri="{FF2B5EF4-FFF2-40B4-BE49-F238E27FC236}">
                <a16:creationId xmlns:a16="http://schemas.microsoft.com/office/drawing/2014/main" id="{B36E4F23-5F32-46E1-A0D0-DFC05218E1C1}"/>
              </a:ext>
            </a:extLst>
          </p:cNvPr>
          <p:cNvSpPr/>
          <p:nvPr userDrawn="1"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352B6924-1377-42F3-9F84-BE00A4C9D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8441" y="6063115"/>
            <a:ext cx="2743200" cy="365125"/>
          </a:xfrm>
          <a:prstGeom prst="rect">
            <a:avLst/>
          </a:prstGeom>
        </p:spPr>
        <p:txBody>
          <a:bodyPr/>
          <a:lstStyle/>
          <a:p>
            <a:fld id="{602A53D4-1A20-41E7-A164-64FB0163C8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양쪽 모서리가 둥근 사각형 7">
            <a:extLst>
              <a:ext uri="{FF2B5EF4-FFF2-40B4-BE49-F238E27FC236}">
                <a16:creationId xmlns:a16="http://schemas.microsoft.com/office/drawing/2014/main" id="{066A06A6-EC7D-48A7-98E1-0ACB61FC23DE}"/>
              </a:ext>
            </a:extLst>
          </p:cNvPr>
          <p:cNvSpPr/>
          <p:nvPr userDrawn="1"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C16150F-39FF-4FE8-B1D3-2B8B398A631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148" y="845220"/>
            <a:ext cx="628493" cy="16105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BFAB22-0AA1-4105-B741-3579847C481A}"/>
              </a:ext>
            </a:extLst>
          </p:cNvPr>
          <p:cNvSpPr/>
          <p:nvPr userDrawn="1"/>
        </p:nvSpPr>
        <p:spPr>
          <a:xfrm>
            <a:off x="459956" y="1009213"/>
            <a:ext cx="112720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52C713-C4B5-4CFF-839D-BB7B29A4852B}"/>
              </a:ext>
            </a:extLst>
          </p:cNvPr>
          <p:cNvSpPr/>
          <p:nvPr userDrawn="1"/>
        </p:nvSpPr>
        <p:spPr>
          <a:xfrm>
            <a:off x="459956" y="1009213"/>
            <a:ext cx="2160000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8" r:id="rId2"/>
    <p:sldLayoutId id="2147483749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598" y="1877019"/>
            <a:ext cx="11684249" cy="1551981"/>
          </a:xfrm>
        </p:spPr>
        <p:txBody>
          <a:bodyPr/>
          <a:lstStyle/>
          <a:p>
            <a:r>
              <a:rPr lang="ko-KR" altLang="en-US" sz="60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방정식</a:t>
            </a:r>
            <a:r>
              <a:rPr lang="en-US" altLang="ko-KR" sz="60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, </a:t>
            </a:r>
            <a:r>
              <a:rPr lang="ko-KR" altLang="en-US" sz="60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미적분</a:t>
            </a:r>
            <a:r>
              <a:rPr lang="en-US" altLang="ko-KR" sz="60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, </a:t>
            </a:r>
            <a:r>
              <a:rPr lang="ko-KR" altLang="en-US" sz="60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합성곱 알아보기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B8956CB-5928-45F9-BA26-8965FC465610}"/>
              </a:ext>
            </a:extLst>
          </p:cNvPr>
          <p:cNvSpPr txBox="1">
            <a:spLocks/>
          </p:cNvSpPr>
          <p:nvPr/>
        </p:nvSpPr>
        <p:spPr>
          <a:xfrm>
            <a:off x="3309001" y="3926162"/>
            <a:ext cx="5573997" cy="15519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400" b="1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Chapter 10</a:t>
            </a:r>
            <a:endParaRPr lang="ko-KR" altLang="en-US" sz="4400" b="1" dirty="0">
              <a:latin typeface="HY각헤드라인B" panose="02030600000101010101" pitchFamily="18" charset="-127"/>
              <a:ea typeface="HY각헤드라인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2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73123" y="1842026"/>
            <a:ext cx="9840285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다항식 객체를 미분할 때는 </a:t>
            </a:r>
            <a:r>
              <a:rPr lang="en-US" altLang="ko-KR" sz="2000" dirty="0"/>
              <a:t>polyder </a:t>
            </a:r>
            <a:r>
              <a:rPr lang="ko-KR" altLang="en-US" sz="2000" dirty="0"/>
              <a:t>함수를 사용합니다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다항식으로 반환한 결과가 </a:t>
            </a:r>
            <a:r>
              <a:rPr lang="en-US" altLang="ko-KR" sz="2000" dirty="0"/>
              <a:t>2</a:t>
            </a:r>
            <a:r>
              <a:rPr lang="ko-KR" altLang="en-US" sz="2000" dirty="0"/>
              <a:t>개의 원소를 가진 다항식의 객체라는 것을 볼 수 있습니다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중앙 차분으로 미분 구하기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42A5C0-CDB3-453A-BC5C-FBBDDB1F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99" y="4219538"/>
            <a:ext cx="2638425" cy="590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10BED9-E951-451E-88A7-45BB70561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029" y="3074715"/>
            <a:ext cx="1895475" cy="1028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DC2C1B7-72BE-4D58-8C71-8639EA1B1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07" y="5022786"/>
            <a:ext cx="3479857" cy="7715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0B343A9-376A-49F6-88B8-E4CA9FC0C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8073" y="3365034"/>
            <a:ext cx="34004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77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73123" y="1842026"/>
            <a:ext cx="9840285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다차원 배열에 대한 미분은 </a:t>
            </a:r>
            <a:r>
              <a:rPr lang="en-US" altLang="ko-KR" sz="2000" dirty="0" err="1"/>
              <a:t>gradint</a:t>
            </a:r>
            <a:r>
              <a:rPr lang="en-US" altLang="ko-KR" sz="2000" dirty="0"/>
              <a:t> </a:t>
            </a:r>
            <a:r>
              <a:rPr lang="ko-KR" altLang="en-US" sz="2000" dirty="0"/>
              <a:t>함수로 처리합니다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두번째 인자가 </a:t>
            </a:r>
            <a:r>
              <a:rPr lang="en-US" altLang="ko-KR" sz="2000" dirty="0"/>
              <a:t>2</a:t>
            </a:r>
            <a:r>
              <a:rPr lang="ko-KR" altLang="en-US" sz="2000" dirty="0"/>
              <a:t>일 경우는 </a:t>
            </a:r>
            <a:r>
              <a:rPr lang="ko-KR" altLang="en-US" sz="2000" dirty="0" err="1"/>
              <a:t>중앙차분으로</a:t>
            </a:r>
            <a:r>
              <a:rPr lang="ko-KR" altLang="en-US" sz="2000" dirty="0"/>
              <a:t> 미분을 계산합니다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887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Gradient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미분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F058B8-EC34-476F-B579-4707E49AF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6" y="3225339"/>
            <a:ext cx="3380763" cy="2305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5AF7F0-2DC5-4D8F-AF6A-C0E7120F6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8" y="2990850"/>
            <a:ext cx="3252931" cy="4381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C6B345-0874-40E8-A867-02D8D0E85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972" y="3853825"/>
            <a:ext cx="3472256" cy="21946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E874296-A139-4878-8B65-A96239D0E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4797" y="3786713"/>
            <a:ext cx="3252931" cy="232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8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73123" y="1842026"/>
            <a:ext cx="9840285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적분하기 위해서는 </a:t>
            </a:r>
            <a:r>
              <a:rPr lang="en-US" altLang="ko-KR" sz="2000" dirty="0"/>
              <a:t>trapz </a:t>
            </a:r>
            <a:r>
              <a:rPr lang="ko-KR" altLang="en-US" sz="2000" dirty="0"/>
              <a:t>함수의 인자로 </a:t>
            </a:r>
            <a:r>
              <a:rPr lang="en-US" altLang="ko-KR" sz="2000" dirty="0"/>
              <a:t>y2</a:t>
            </a:r>
            <a:r>
              <a:rPr lang="ko-KR" altLang="en-US" sz="2000" dirty="0"/>
              <a:t>와 </a:t>
            </a:r>
            <a:r>
              <a:rPr lang="en-US" altLang="ko-KR" sz="2000" dirty="0"/>
              <a:t>x2</a:t>
            </a:r>
            <a:r>
              <a:rPr lang="ko-KR" altLang="en-US" sz="2000" dirty="0"/>
              <a:t>를 전달해서 적분을 구합니다</a:t>
            </a:r>
            <a:r>
              <a:rPr lang="en-US" altLang="ko-KR" sz="2000" dirty="0"/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dirty="0"/>
              <a:t>quad </a:t>
            </a:r>
            <a:r>
              <a:rPr lang="ko-KR" altLang="en-US" sz="2000" dirty="0"/>
              <a:t>내에 인자로 전달해서 </a:t>
            </a:r>
            <a:r>
              <a:rPr lang="en-US" altLang="ko-KR" sz="2000" dirty="0"/>
              <a:t>0</a:t>
            </a:r>
            <a:r>
              <a:rPr lang="ko-KR" altLang="en-US" sz="2000" dirty="0"/>
              <a:t>부터 </a:t>
            </a:r>
            <a:r>
              <a:rPr lang="en-US" altLang="ko-KR" sz="2000" dirty="0"/>
              <a:t>4</a:t>
            </a:r>
            <a:r>
              <a:rPr lang="ko-KR" altLang="en-US" sz="2000" dirty="0"/>
              <a:t>까지의 적분을 계산합니다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적분한 값과 오차의 값을 반환하는 것을 볼 수 있습니다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적분 알아보기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B4EA99A-4859-4542-A3C3-9491E57C8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008" y="3176587"/>
            <a:ext cx="1858349" cy="78301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D3ADD7-67DC-4757-AE8E-C25C7D1F0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988" y="4281487"/>
            <a:ext cx="2114550" cy="20859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FDD0FB9-09EA-4D93-ADD3-1224B23B5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545" y="4514813"/>
            <a:ext cx="2733675" cy="5048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44BB1A1-CF86-4256-A38A-5E10AF960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545" y="5019638"/>
            <a:ext cx="38195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03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914" y="2400831"/>
            <a:ext cx="9328222" cy="1953455"/>
          </a:xfrm>
        </p:spPr>
        <p:txBody>
          <a:bodyPr/>
          <a:lstStyle/>
          <a:p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합성곱 및 필터링 알아보기</a:t>
            </a:r>
          </a:p>
        </p:txBody>
      </p:sp>
    </p:spTree>
    <p:extLst>
      <p:ext uri="{BB962C8B-B14F-4D97-AF65-F5344CB8AC3E}">
        <p14:creationId xmlns:p14="http://schemas.microsoft.com/office/powerpoint/2010/main" val="396961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73123" y="1838474"/>
            <a:ext cx="9840285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합성곱 함수 </a:t>
            </a:r>
            <a:r>
              <a:rPr lang="en-US" altLang="ko-KR" sz="2000" dirty="0"/>
              <a:t>convolve</a:t>
            </a:r>
            <a:r>
              <a:rPr lang="ko-KR" altLang="en-US" sz="2000" dirty="0"/>
              <a:t>에 첫 번째 인자는 입력 데이터</a:t>
            </a:r>
            <a:r>
              <a:rPr lang="en-US" altLang="ko-KR" sz="2000" dirty="0"/>
              <a:t>, </a:t>
            </a:r>
            <a:r>
              <a:rPr lang="ko-KR" altLang="en-US" sz="2000" dirty="0"/>
              <a:t>두 번째 인자는 필터</a:t>
            </a:r>
            <a:r>
              <a:rPr lang="en-US" altLang="ko-KR" sz="2000" dirty="0"/>
              <a:t>, </a:t>
            </a:r>
            <a:r>
              <a:rPr lang="ko-KR" altLang="en-US" sz="2000" dirty="0"/>
              <a:t>세 번째 인자인 </a:t>
            </a:r>
            <a:r>
              <a:rPr lang="en-US" altLang="ko-KR" sz="2000" dirty="0"/>
              <a:t>mode</a:t>
            </a:r>
            <a:r>
              <a:rPr lang="ko-KR" altLang="en-US" sz="2000" dirty="0"/>
              <a:t>은 합성곱 내부의 원소들이 연산하는 횟수를 지정합니다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771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1D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합성곱 함수 알아보기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FCED83-C1BF-4A33-8113-2C5AD6766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327" y="3345241"/>
            <a:ext cx="3571875" cy="771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32987E-87BA-4AD3-B8B7-FA1085E75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084" y="4286774"/>
            <a:ext cx="3590925" cy="1685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E3D2E2-A090-4BF9-99DD-FB5E56FB1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442276"/>
            <a:ext cx="39719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4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73123" y="1838474"/>
            <a:ext cx="9840285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dirty="0"/>
              <a:t>2</a:t>
            </a:r>
            <a:r>
              <a:rPr lang="ko-KR" altLang="en-US" sz="2000" dirty="0"/>
              <a:t>차원 합성곱 연산의 함수는 </a:t>
            </a:r>
            <a:r>
              <a:rPr lang="en-US" altLang="ko-KR" sz="2000" dirty="0"/>
              <a:t>scipy.sigmal </a:t>
            </a:r>
            <a:r>
              <a:rPr lang="ko-KR" altLang="en-US" sz="2000" dirty="0"/>
              <a:t>모듈에 있어 모듈을 </a:t>
            </a:r>
            <a:r>
              <a:rPr lang="en-US" altLang="ko-KR" sz="2000" dirty="0"/>
              <a:t>import </a:t>
            </a:r>
            <a:r>
              <a:rPr lang="ko-KR" altLang="en-US" sz="2000" dirty="0"/>
              <a:t>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두 개의 </a:t>
            </a:r>
            <a:r>
              <a:rPr lang="en-US" altLang="ko-KR" sz="2000" dirty="0"/>
              <a:t>2</a:t>
            </a:r>
            <a:r>
              <a:rPr lang="ko-KR" altLang="en-US" sz="2000" dirty="0"/>
              <a:t>차원 배열을 인자로 전달해서 합성곱 함수는 </a:t>
            </a:r>
            <a:r>
              <a:rPr lang="en-US" altLang="ko-KR" sz="2000" dirty="0"/>
              <a:t>convolve2d</a:t>
            </a:r>
            <a:r>
              <a:rPr lang="ko-KR" altLang="en-US" sz="2000" dirty="0"/>
              <a:t>를 실행합니다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771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합성곱 함수 알아보기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6E3465D-674F-478A-B279-BA7A784B5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320" y="3099120"/>
            <a:ext cx="2686050" cy="17335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640E26A-F4B5-4A35-BCD0-93E97C0BD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110" y="2915742"/>
            <a:ext cx="4943475" cy="13620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43D69D5-3672-47CC-AAE7-774419015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110" y="4538707"/>
            <a:ext cx="5016398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45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73123" y="1838474"/>
            <a:ext cx="9840285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dirty="0"/>
              <a:t>2</a:t>
            </a:r>
            <a:r>
              <a:rPr lang="ko-KR" altLang="en-US" sz="2000" dirty="0"/>
              <a:t>다차원 배열을 필터를 기준으로 필터링</a:t>
            </a:r>
            <a:r>
              <a:rPr lang="en-US" altLang="ko-KR" sz="2000" dirty="0"/>
              <a:t>(</a:t>
            </a:r>
            <a:r>
              <a:rPr lang="en-US" altLang="ko-KR" sz="2000" dirty="0" err="1"/>
              <a:t>fitering</a:t>
            </a:r>
            <a:r>
              <a:rPr lang="en-US" altLang="ko-KR" sz="2000" dirty="0"/>
              <a:t>)</a:t>
            </a:r>
            <a:r>
              <a:rPr lang="ko-KR" altLang="en-US" sz="2000" dirty="0"/>
              <a:t>을 통해 같은 형상의 배열을 만듭니다</a:t>
            </a:r>
            <a:r>
              <a:rPr lang="en-US" altLang="ko-KR" sz="2000" dirty="0"/>
              <a:t>. 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필터링 알아보기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8E4CFD-CA6E-4ABA-9429-71C00DD01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42" y="3760384"/>
            <a:ext cx="2390775" cy="1009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915543-7542-4BC3-A787-6DB4418DA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467" y="3426989"/>
            <a:ext cx="3952406" cy="371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A0249C-D553-4F61-ACC2-1B99FF733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564" y="4069682"/>
            <a:ext cx="3249948" cy="1847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84ABA5-5136-4379-9DD4-59B58B60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7608" y="4017295"/>
            <a:ext cx="36385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02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73123" y="1838474"/>
            <a:ext cx="9840285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dirty="0"/>
              <a:t>2</a:t>
            </a:r>
            <a:r>
              <a:rPr lang="ko-KR" altLang="en-US" sz="2000" dirty="0"/>
              <a:t>다차원 배열 풀링</a:t>
            </a:r>
            <a:r>
              <a:rPr lang="en-US" altLang="ko-KR" sz="2000" dirty="0"/>
              <a:t>(pooling)</a:t>
            </a:r>
            <a:r>
              <a:rPr lang="ko-KR" altLang="en-US" sz="2000" dirty="0"/>
              <a:t>을 통해 더 작은 배열을 만드는 방법을 알아본다</a:t>
            </a:r>
            <a:r>
              <a:rPr lang="en-US" altLang="ko-KR" sz="200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열과 행의 차원을 증가시켜서 최댓값으로 풀링을 처리하면 반환되는 결과가 행이나 열이 줄어듭니다</a:t>
            </a:r>
            <a:r>
              <a:rPr lang="en-US" altLang="ko-KR" sz="2000" dirty="0"/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풀링 알아보기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33BD3A9-4855-4593-874E-F738DFA6E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86" y="4244514"/>
            <a:ext cx="3903677" cy="12858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70CB46E-ED2B-447E-BEA4-7ED5850FD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884" y="3541071"/>
            <a:ext cx="4448175" cy="25431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F4B2C4C-619D-460D-A5A9-127A57441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988" y="3429000"/>
            <a:ext cx="2646727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4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914" y="2400831"/>
            <a:ext cx="9328222" cy="1953455"/>
          </a:xfrm>
        </p:spPr>
        <p:txBody>
          <a:bodyPr/>
          <a:lstStyle/>
          <a:p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방정식 알아보기</a:t>
            </a:r>
          </a:p>
        </p:txBody>
      </p:sp>
    </p:spTree>
    <p:extLst>
      <p:ext uri="{BB962C8B-B14F-4D97-AF65-F5344CB8AC3E}">
        <p14:creationId xmlns:p14="http://schemas.microsoft.com/office/powerpoint/2010/main" val="310334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73123" y="1842026"/>
            <a:ext cx="9840285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다항식은 </a:t>
            </a:r>
            <a:r>
              <a:rPr lang="en-US" altLang="ko-KR" sz="2000" dirty="0"/>
              <a:t>poly1d </a:t>
            </a:r>
            <a:r>
              <a:rPr lang="ko-KR" altLang="en-US" sz="2000" dirty="0"/>
              <a:t>클래스 생성자에 계수를 가진 </a:t>
            </a:r>
            <a:r>
              <a:rPr lang="en-US" altLang="ko-KR" sz="2000" dirty="0"/>
              <a:t>1</a:t>
            </a:r>
            <a:r>
              <a:rPr lang="ko-KR" altLang="en-US" sz="2000" dirty="0"/>
              <a:t>차원 배열을 넣어서 다항식 객체를 만듭니다</a:t>
            </a:r>
            <a:r>
              <a:rPr lang="en-US" altLang="ko-KR" sz="2000" dirty="0"/>
              <a:t>. </a:t>
            </a:r>
            <a:r>
              <a:rPr lang="ko-KR" altLang="en-US" sz="2000" dirty="0"/>
              <a:t>만들어진 객체는 수식으로 표현도 가능하고 이 방식의 근도 구할 수 있습니다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방정식 처리 알아보기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FCDC90-DC10-4903-B306-A15AB5C4E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142" y="3564096"/>
            <a:ext cx="2219325" cy="352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4FD510-847B-4A78-BD98-C40B26079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78" y="4326097"/>
            <a:ext cx="2447925" cy="428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E3147C-3BC6-49F5-B414-388D75A2B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153" y="3429000"/>
            <a:ext cx="2219325" cy="24860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4C446F-0DA4-4182-8D74-0292609F2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909" y="3154520"/>
            <a:ext cx="1905000" cy="11715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884B36D-6705-4709-A4B5-5D527F7391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909" y="4405791"/>
            <a:ext cx="1905000" cy="18954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76ED57A-B4B1-423B-8E1A-45F9B3D989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7617" y="3267038"/>
            <a:ext cx="2219325" cy="12477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3C30DF4-C2DE-4BB7-8042-C374E93559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4534" y="5002506"/>
            <a:ext cx="22098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5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73123" y="1842026"/>
            <a:ext cx="9840285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여러 개의 방정식을 가지고 해를 구하는 것을 연립 방정식을 행렬로 변환해서 계산을 할 수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다차원 배열을 사용해서 연립 방적식의 해를 구해봅니다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연립 방정식 이해하기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A3DA2F-04A1-4F2F-8083-68AFEC3FD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421" y="3479027"/>
            <a:ext cx="2696754" cy="22383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46AFB1-EB18-46C0-95C7-5C63FCAC1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644" y="2942162"/>
            <a:ext cx="3724275" cy="8763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B83B1BC-7C3B-461E-BB63-C015B2D27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215" y="4775828"/>
            <a:ext cx="2686050" cy="16383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A8B4881-A7C8-4FD9-AF48-40F157FCF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958" y="4577897"/>
            <a:ext cx="2838450" cy="134302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5C47753-AD6C-4522-A505-84624AFE0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5215" y="4348125"/>
            <a:ext cx="2686050" cy="3333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DF7408E-FC0D-4B09-B701-3B33D7D74C2F}"/>
              </a:ext>
            </a:extLst>
          </p:cNvPr>
          <p:cNvSpPr txBox="1"/>
          <p:nvPr/>
        </p:nvSpPr>
        <p:spPr>
          <a:xfrm>
            <a:off x="5234729" y="3943874"/>
            <a:ext cx="182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200" b="1" dirty="0"/>
              <a:t>역행렬 사용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E706BE-2CB1-43FD-92B5-FD804AD5EB7C}"/>
              </a:ext>
            </a:extLst>
          </p:cNvPr>
          <p:cNvSpPr txBox="1"/>
          <p:nvPr/>
        </p:nvSpPr>
        <p:spPr>
          <a:xfrm>
            <a:off x="8189052" y="3957774"/>
            <a:ext cx="182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200" b="1" dirty="0"/>
              <a:t>함수 사용</a:t>
            </a:r>
          </a:p>
        </p:txBody>
      </p:sp>
    </p:spTree>
    <p:extLst>
      <p:ext uri="{BB962C8B-B14F-4D97-AF65-F5344CB8AC3E}">
        <p14:creationId xmlns:p14="http://schemas.microsoft.com/office/powerpoint/2010/main" val="266304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73123" y="1842026"/>
            <a:ext cx="9840285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최소자승 문제</a:t>
            </a:r>
            <a:r>
              <a:rPr lang="en-US" altLang="ko-KR" sz="2000" dirty="0"/>
              <a:t>(least square problem)</a:t>
            </a:r>
            <a:r>
              <a:rPr lang="ko-KR" altLang="en-US" sz="2000" dirty="0"/>
              <a:t>의 답과 같은 결과입니다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함수는 세 가지 결과를 추가해서 반환합니다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잔차제곱합</a:t>
            </a:r>
            <a:r>
              <a:rPr lang="en-US" altLang="ko-KR" sz="2000" dirty="0"/>
              <a:t>(residual sum of squares), </a:t>
            </a:r>
            <a:r>
              <a:rPr lang="ko-KR" altLang="en-US" sz="2000" dirty="0"/>
              <a:t>랭크</a:t>
            </a:r>
            <a:r>
              <a:rPr lang="en-US" altLang="ko-KR" sz="2000" dirty="0"/>
              <a:t>, </a:t>
            </a:r>
            <a:r>
              <a:rPr lang="ko-KR" altLang="en-US" sz="2000" dirty="0"/>
              <a:t>그리고 특이값</a:t>
            </a:r>
            <a:r>
              <a:rPr lang="en-US" altLang="ko-KR" sz="2000" dirty="0"/>
              <a:t>(singular value)</a:t>
            </a:r>
            <a:r>
              <a:rPr lang="ko-KR" altLang="en-US" sz="2000" dirty="0"/>
              <a:t>을 반환합니다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3406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lstsq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함수로 연립 방정식 풀기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71432D-DC06-4B79-AD65-5CE025883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147" y="3168189"/>
            <a:ext cx="5048250" cy="26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6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914" y="2400831"/>
            <a:ext cx="9328222" cy="1953455"/>
          </a:xfrm>
        </p:spPr>
        <p:txBody>
          <a:bodyPr/>
          <a:lstStyle/>
          <a:p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차분</a:t>
            </a:r>
            <a:r>
              <a:rPr lang="en-US" altLang="ko-KR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, </a:t>
            </a:r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미분과 적분</a:t>
            </a:r>
          </a:p>
        </p:txBody>
      </p:sp>
    </p:spTree>
    <p:extLst>
      <p:ext uri="{BB962C8B-B14F-4D97-AF65-F5344CB8AC3E}">
        <p14:creationId xmlns:p14="http://schemas.microsoft.com/office/powerpoint/2010/main" val="356425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73123" y="1842026"/>
            <a:ext cx="9840285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하나의 배열에 내의 원소들 간의 차를 구한 결과를 차분 함수인 </a:t>
            </a:r>
            <a:r>
              <a:rPr lang="en-US" altLang="ko-KR" sz="2000" dirty="0"/>
              <a:t>diff</a:t>
            </a:r>
            <a:r>
              <a:rPr lang="ko-KR" altLang="en-US" sz="2000" dirty="0"/>
              <a:t>로 처리합니다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diff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 알아보기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D3659F-E2F7-4170-9B13-08F090128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44" y="3995700"/>
            <a:ext cx="2800350" cy="1038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603F6B-0FFA-43C9-B190-EFB4168E9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09124"/>
            <a:ext cx="2181225" cy="67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79E82DD-08AE-4262-810E-17F25BA38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03776"/>
            <a:ext cx="20193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5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73123" y="1842026"/>
            <a:ext cx="9840285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차분 함수 </a:t>
            </a:r>
            <a:r>
              <a:rPr lang="en-US" altLang="ko-KR" sz="2000" dirty="0"/>
              <a:t>diff</a:t>
            </a:r>
            <a:r>
              <a:rPr lang="ko-KR" altLang="en-US" sz="2000" dirty="0"/>
              <a:t>로를 사용해서 미분을 구합니다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diff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함수로 미분하기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6C8F58-CC97-43A2-A758-337E2BC60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53" y="2963412"/>
            <a:ext cx="3181350" cy="1314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8162E0-D89A-49A8-84C3-85296D6AF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079" y="4531454"/>
            <a:ext cx="2975224" cy="13906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AADD40-3862-435A-90FA-2A2CEB819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658" y="2990675"/>
            <a:ext cx="3544350" cy="4572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7239C27-33AB-40DD-8B2D-F4F125083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133" y="3407155"/>
            <a:ext cx="3619500" cy="10477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6C87CC5-A2DE-4915-AA43-32B983EB5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658" y="4514851"/>
            <a:ext cx="3619500" cy="9048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3E7A0E8-6E34-43FB-860C-6F4751A6DB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3657" y="5412560"/>
            <a:ext cx="36099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5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73123" y="1842026"/>
            <a:ext cx="9840285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다항식 객체를 미분할 때는 </a:t>
            </a:r>
            <a:r>
              <a:rPr lang="en-US" altLang="ko-KR" sz="2000" dirty="0"/>
              <a:t>polyder </a:t>
            </a:r>
            <a:r>
              <a:rPr lang="ko-KR" altLang="en-US" sz="2000" dirty="0"/>
              <a:t>함수를 사용합니다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다항식으로 반환한 결과가 </a:t>
            </a:r>
            <a:r>
              <a:rPr lang="en-US" altLang="ko-KR" sz="2000" dirty="0"/>
              <a:t>2</a:t>
            </a:r>
            <a:r>
              <a:rPr lang="ko-KR" altLang="en-US" sz="2000" dirty="0"/>
              <a:t>개의 원소를 가진 다항식의 객체라는 것을 볼 수 있습니다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다항식으로  미분하기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A1FF09-14F3-44FA-9D03-BB52AF88B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922" y="3370277"/>
            <a:ext cx="2609850" cy="781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2714A9-2B6C-4DC8-B6D4-B439DABA8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335" y="4462382"/>
            <a:ext cx="2105025" cy="704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56E41F-3985-421F-8D04-F9D8A313C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304" y="4390944"/>
            <a:ext cx="2409825" cy="15525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415396D-1038-4CEA-846A-C6942575B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679" y="3153517"/>
            <a:ext cx="1657350" cy="8286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C4E10A4-C257-4A4C-860E-C7EE27DAA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529" y="4371894"/>
            <a:ext cx="20288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4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1483</TotalTime>
  <Words>363</Words>
  <Application>Microsoft Office PowerPoint</Application>
  <PresentationFormat>와이드스크린</PresentationFormat>
  <Paragraphs>35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HY각헤드라인B</vt:lpstr>
      <vt:lpstr>HY헤드라인M</vt:lpstr>
      <vt:lpstr>나눔고딕 ExtraBold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LEEBOYOUNG</dc:creator>
  <cp:lastModifiedBy>ADMIN</cp:lastModifiedBy>
  <cp:revision>1793</cp:revision>
  <cp:lastPrinted>2018-09-11T11:01:44Z</cp:lastPrinted>
  <dcterms:created xsi:type="dcterms:W3CDTF">2018-08-31T05:30:56Z</dcterms:created>
  <dcterms:modified xsi:type="dcterms:W3CDTF">2020-12-07T05:03:27Z</dcterms:modified>
</cp:coreProperties>
</file>