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15"/>
  </p:notesMasterIdLst>
  <p:handoutMasterIdLst>
    <p:handoutMasterId r:id="rId16"/>
  </p:handoutMasterIdLst>
  <p:sldIdLst>
    <p:sldId id="1998" r:id="rId2"/>
    <p:sldId id="2000" r:id="rId3"/>
    <p:sldId id="2011" r:id="rId4"/>
    <p:sldId id="2014" r:id="rId5"/>
    <p:sldId id="2015" r:id="rId6"/>
    <p:sldId id="2016" r:id="rId7"/>
    <p:sldId id="2017" r:id="rId8"/>
    <p:sldId id="2010" r:id="rId9"/>
    <p:sldId id="2018" r:id="rId10"/>
    <p:sldId id="2019" r:id="rId11"/>
    <p:sldId id="2020" r:id="rId12"/>
    <p:sldId id="2021" r:id="rId13"/>
    <p:sldId id="2022" r:id="rId14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1998"/>
            <p14:sldId id="2000"/>
            <p14:sldId id="2011"/>
            <p14:sldId id="2014"/>
            <p14:sldId id="2015"/>
            <p14:sldId id="2016"/>
            <p14:sldId id="2017"/>
            <p14:sldId id="2010"/>
            <p14:sldId id="2018"/>
            <p14:sldId id="2019"/>
            <p14:sldId id="2020"/>
            <p14:sldId id="2021"/>
            <p14:sldId id="2022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14" d="100"/>
          <a:sy n="114" d="100"/>
        </p:scale>
        <p:origin x="492" y="108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/>
              <a:pPr/>
              <a:t>2020-12-07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2020-12-07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5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98" y="1877019"/>
            <a:ext cx="11684249" cy="1551981"/>
          </a:xfrm>
        </p:spPr>
        <p:txBody>
          <a:bodyPr/>
          <a:lstStyle/>
          <a:p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선형대수 분해 알아보기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B8956CB-5928-45F9-BA26-8965FC465610}"/>
              </a:ext>
            </a:extLst>
          </p:cNvPr>
          <p:cNvSpPr txBox="1">
            <a:spLocks/>
          </p:cNvSpPr>
          <p:nvPr/>
        </p:nvSpPr>
        <p:spPr>
          <a:xfrm>
            <a:off x="3309001" y="3926162"/>
            <a:ext cx="5573997" cy="1551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b="1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12</a:t>
            </a:r>
            <a:endParaRPr lang="ko-KR" altLang="en-US" sz="4400" b="1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38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47957" y="1842026"/>
            <a:ext cx="9999676" cy="501162"/>
          </a:xfrm>
          <a:prstGeom prst="rect">
            <a:avLst/>
          </a:prstGeom>
        </p:spPr>
        <p:txBody>
          <a:bodyPr/>
          <a:lstStyle/>
          <a:p>
            <a:pPr marL="422041" indent="-422041"/>
            <a:r>
              <a:rPr lang="ko-KR" altLang="en-US" sz="1800" dirty="0"/>
              <a:t>새로운 </a:t>
            </a:r>
            <a:r>
              <a:rPr lang="en-US" altLang="ko-KR" sz="1800" dirty="0"/>
              <a:t>2</a:t>
            </a:r>
            <a:r>
              <a:rPr lang="ko-KR" altLang="en-US" sz="1800" dirty="0"/>
              <a:t>행 </a:t>
            </a:r>
            <a:r>
              <a:rPr lang="en-US" altLang="ko-KR" sz="1800" dirty="0"/>
              <a:t>2</a:t>
            </a:r>
            <a:r>
              <a:rPr lang="ko-KR" altLang="en-US" sz="1800" dirty="0"/>
              <a:t>열의 </a:t>
            </a:r>
            <a:r>
              <a:rPr lang="en-US" altLang="ko-KR" sz="1800" dirty="0"/>
              <a:t>2</a:t>
            </a:r>
            <a:r>
              <a:rPr lang="ko-KR" altLang="en-US" sz="1800" dirty="0"/>
              <a:t>차원 배열을 하나 정의합니다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행렬을 고유값과 고유벡터를 구하는 </a:t>
            </a:r>
            <a:r>
              <a:rPr lang="en-US" altLang="ko-KR" sz="1800" dirty="0" err="1"/>
              <a:t>LA.eig</a:t>
            </a:r>
            <a:r>
              <a:rPr lang="ko-KR" altLang="en-US" sz="1800" dirty="0"/>
              <a:t>함수에 인자로 전달해서 실행합니다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반환되는 결과가 고유값과 </a:t>
            </a:r>
            <a:r>
              <a:rPr lang="ko-KR" altLang="en-US" sz="1800" dirty="0" err="1"/>
              <a:t>고유벡터입니다</a:t>
            </a:r>
            <a:r>
              <a:rPr lang="en-US" altLang="ko-KR" sz="18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C7E761-E2CC-402D-9248-9238988A2F69}"/>
              </a:ext>
            </a:extLst>
          </p:cNvPr>
          <p:cNvSpPr/>
          <p:nvPr/>
        </p:nvSpPr>
        <p:spPr>
          <a:xfrm>
            <a:off x="1294686" y="1327611"/>
            <a:ext cx="3272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고유값과 고유벡터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eig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</a:t>
            </a:r>
          </a:p>
          <a:p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312353-F8BA-4340-A26C-55A3A89E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80" y="3320589"/>
            <a:ext cx="3133725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224FCB-82C8-4AD4-9192-4927147B4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45" y="3320589"/>
            <a:ext cx="291936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0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47957" y="1842026"/>
            <a:ext cx="9999676" cy="501162"/>
          </a:xfrm>
          <a:prstGeom prst="rect">
            <a:avLst/>
          </a:prstGeom>
        </p:spPr>
        <p:txBody>
          <a:bodyPr/>
          <a:lstStyle/>
          <a:p>
            <a:pPr marL="422041" indent="-422041"/>
            <a:r>
              <a:rPr lang="ko-KR" altLang="en-US" sz="1800" dirty="0"/>
              <a:t>새로운 </a:t>
            </a:r>
            <a:r>
              <a:rPr lang="en-US" altLang="ko-KR" sz="1800" dirty="0"/>
              <a:t>2</a:t>
            </a:r>
            <a:r>
              <a:rPr lang="ko-KR" altLang="en-US" sz="1800" dirty="0"/>
              <a:t>행 </a:t>
            </a:r>
            <a:r>
              <a:rPr lang="en-US" altLang="ko-KR" sz="1800" dirty="0"/>
              <a:t>2</a:t>
            </a:r>
            <a:r>
              <a:rPr lang="ko-KR" altLang="en-US" sz="1800" dirty="0"/>
              <a:t>열의 </a:t>
            </a:r>
            <a:r>
              <a:rPr lang="en-US" altLang="ko-KR" sz="1800" dirty="0"/>
              <a:t>2</a:t>
            </a:r>
            <a:r>
              <a:rPr lang="ko-KR" altLang="en-US" sz="1800" dirty="0"/>
              <a:t>차원 배열을 하나 정의합니다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행렬을 고유값과 고유벡터를 구하는 </a:t>
            </a:r>
            <a:r>
              <a:rPr lang="en-US" altLang="ko-KR" sz="1800" dirty="0" err="1"/>
              <a:t>LA.eig</a:t>
            </a:r>
            <a:r>
              <a:rPr lang="ko-KR" altLang="en-US" sz="1800" dirty="0"/>
              <a:t>함수에 인자로 전달해서 실행합니다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반환되는 결과가 고유값과 </a:t>
            </a:r>
            <a:r>
              <a:rPr lang="ko-KR" altLang="en-US" sz="1800" dirty="0" err="1"/>
              <a:t>고유벡터입니다</a:t>
            </a:r>
            <a:r>
              <a:rPr lang="en-US" altLang="ko-KR" sz="18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C7E761-E2CC-402D-9248-9238988A2F69}"/>
              </a:ext>
            </a:extLst>
          </p:cNvPr>
          <p:cNvSpPr/>
          <p:nvPr/>
        </p:nvSpPr>
        <p:spPr>
          <a:xfrm>
            <a:off x="1294686" y="1327611"/>
            <a:ext cx="3272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고유값과 고유벡터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eig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</a:t>
            </a:r>
          </a:p>
          <a:p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312353-F8BA-4340-A26C-55A3A89E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80" y="3320589"/>
            <a:ext cx="3133725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224FCB-82C8-4AD4-9192-4927147B4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45" y="3320589"/>
            <a:ext cx="291936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47957" y="1842026"/>
            <a:ext cx="9999676" cy="501162"/>
          </a:xfrm>
          <a:prstGeom prst="rect">
            <a:avLst/>
          </a:prstGeom>
        </p:spPr>
        <p:txBody>
          <a:bodyPr/>
          <a:lstStyle/>
          <a:p>
            <a:pPr marL="422041" indent="-422041"/>
            <a:r>
              <a:rPr lang="ko-KR" altLang="en-US" sz="1800" dirty="0"/>
              <a:t>특이값 분해</a:t>
            </a:r>
            <a:r>
              <a:rPr lang="en-US" altLang="ko-KR" sz="1800" dirty="0"/>
              <a:t>(Singular Value Decomposition, SVD)</a:t>
            </a:r>
            <a:r>
              <a:rPr lang="ko-KR" altLang="en-US" sz="1800" dirty="0"/>
              <a:t>는 고유값 분해</a:t>
            </a:r>
            <a:r>
              <a:rPr lang="en-US" altLang="ko-KR" sz="1800" dirty="0"/>
              <a:t>(eigen decomposition)</a:t>
            </a:r>
            <a:r>
              <a:rPr lang="ko-KR" altLang="en-US" sz="1800" dirty="0"/>
              <a:t>처럼 행렬을 대각화해서 분해하는 방식입니다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고유값 분해는 정사각행렬일 때만 분해가 가능합니다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특이값 분해는 정사각행렬이 아닐 경우 일 때도 분해가 가능합니다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 이 행렬이 분해할 때 구해진 </a:t>
            </a:r>
            <a:r>
              <a:rPr lang="ko-KR" altLang="en-US" sz="1800" dirty="0" err="1"/>
              <a:t>특이값의</a:t>
            </a:r>
            <a:r>
              <a:rPr lang="ko-KR" altLang="en-US" sz="1800" dirty="0"/>
              <a:t> 개수가 행렬의 랭크를 의미하기도 합니다</a:t>
            </a:r>
            <a:r>
              <a:rPr lang="en-US" altLang="ko-KR" sz="1800" dirty="0"/>
              <a:t>.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C7E761-E2CC-402D-9248-9238988A2F69}"/>
              </a:ext>
            </a:extLst>
          </p:cNvPr>
          <p:cNvSpPr/>
          <p:nvPr/>
        </p:nvSpPr>
        <p:spPr>
          <a:xfrm>
            <a:off x="1294686" y="1327611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SVD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분해 </a:t>
            </a:r>
          </a:p>
          <a:p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AF54ED-4F3A-487B-A9FE-F8B1D79D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37" y="3025672"/>
            <a:ext cx="3790950" cy="1628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B31995-986D-45D4-9CFB-858329CF7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988" y="3168285"/>
            <a:ext cx="3962400" cy="781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4E1EBB-4E63-447B-AB33-0313C3DA1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88" y="4093828"/>
            <a:ext cx="3219450" cy="20530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5C7410-C527-41E6-BEDB-ADF69BA6D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411" y="4872561"/>
            <a:ext cx="27579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8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47957" y="1842026"/>
            <a:ext cx="9999676" cy="501162"/>
          </a:xfrm>
          <a:prstGeom prst="rect">
            <a:avLst/>
          </a:prstGeom>
        </p:spPr>
        <p:txBody>
          <a:bodyPr/>
          <a:lstStyle/>
          <a:p>
            <a:pPr marL="422041" indent="-422041"/>
            <a:r>
              <a:rPr lang="ko-KR" altLang="en-US" sz="1800" dirty="0"/>
              <a:t>다시 분해된 것을 행렬곱으로 계산해서 원 행렬이 나오는지 알아봅니다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먼저 특이값이 하나의 벡터입니다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특이값을 대각행렬로 변형해야 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그래서 대각행렬을 하나 만들어서 특이값 벡터와 곱을 통해 대각행렬로 변환합니다</a:t>
            </a:r>
            <a:r>
              <a:rPr lang="en-US" altLang="ko-KR" sz="18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C7E761-E2CC-402D-9248-9238988A2F69}"/>
              </a:ext>
            </a:extLst>
          </p:cNvPr>
          <p:cNvSpPr/>
          <p:nvPr/>
        </p:nvSpPr>
        <p:spPr>
          <a:xfrm>
            <a:off x="1294686" y="1327611"/>
            <a:ext cx="1762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SVD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분해 확인 </a:t>
            </a:r>
          </a:p>
          <a:p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92150D-43DB-4F4C-95BC-22A1CE14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92" y="3635579"/>
            <a:ext cx="2105025" cy="800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F7DEBF-84DE-41C8-81B1-EC754F60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814" y="3429000"/>
            <a:ext cx="38576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2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en-US" altLang="ko-KR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LU, QR </a:t>
            </a:r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분해</a:t>
            </a:r>
          </a:p>
        </p:txBody>
      </p:sp>
    </p:spTree>
    <p:extLst>
      <p:ext uri="{BB962C8B-B14F-4D97-AF65-F5344CB8AC3E}">
        <p14:creationId xmlns:p14="http://schemas.microsoft.com/office/powerpoint/2010/main" val="110234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LU </a:t>
            </a:r>
            <a:r>
              <a:rPr lang="ko-KR" altLang="en-US" sz="2000" dirty="0"/>
              <a:t>분해는 하삼각행렬과 상삼각행렬의 곱으로 표현하는 분해입니다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여기에 치한행렬</a:t>
            </a:r>
            <a:r>
              <a:rPr lang="en-US" altLang="ko-KR" sz="2000" dirty="0"/>
              <a:t>(permutation matrix)</a:t>
            </a:r>
            <a:r>
              <a:rPr lang="ko-KR" altLang="en-US" sz="2000" dirty="0"/>
              <a:t>도 함께 곱으로 나타내기도 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LU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분해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6CB7B6-95F0-4904-AFD8-3672F74A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6" y="2858899"/>
            <a:ext cx="2867025" cy="838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B49F6B-737F-4D96-B2B5-D340FE469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86" y="4078004"/>
            <a:ext cx="3797431" cy="19369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3DCE6A-6F09-4DF9-A81B-64D190688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408" y="2858899"/>
            <a:ext cx="4571999" cy="330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6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하삼각행렬의 행렬식과 상삼각행렬의 행렬식의 곱이 원 행렬의 행렬식과 같다는 것을 알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46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LU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분해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상하 삼각행렬의 관계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89BD70-0197-4BDA-AA66-61DAE3B7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90" y="3204288"/>
            <a:ext cx="3082736" cy="2009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56CD21-6352-4BC9-A4F6-B0DD610EC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529" y="3429000"/>
            <a:ext cx="3082736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6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47957" y="1842026"/>
            <a:ext cx="9999676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lu_fator </a:t>
            </a:r>
            <a:r>
              <a:rPr lang="ko-KR" altLang="en-US" sz="2000" dirty="0"/>
              <a:t>함수로 </a:t>
            </a:r>
            <a:r>
              <a:rPr lang="en-US" altLang="ko-KR" sz="2000" dirty="0"/>
              <a:t>lu</a:t>
            </a:r>
            <a:r>
              <a:rPr lang="ko-KR" altLang="en-US" sz="2000" dirty="0"/>
              <a:t>와 </a:t>
            </a:r>
            <a:r>
              <a:rPr lang="en-US" altLang="ko-KR" sz="2000" dirty="0"/>
              <a:t>piv</a:t>
            </a:r>
            <a:r>
              <a:rPr lang="ko-KR" altLang="en-US" sz="2000" dirty="0"/>
              <a:t>를 구한 후에 </a:t>
            </a:r>
            <a:r>
              <a:rPr lang="en-US" altLang="ko-KR" sz="2000" dirty="0"/>
              <a:t>lu_solve </a:t>
            </a:r>
            <a:r>
              <a:rPr lang="ko-KR" altLang="en-US" sz="2000" dirty="0"/>
              <a:t>함수에 인자로 전달해서 연립 방정식의 해를 구합니다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이 방정식의 해를 원 행렬과 행렬곱을 한 후에 </a:t>
            </a:r>
            <a:r>
              <a:rPr lang="en-US" altLang="ko-KR" sz="2000" dirty="0"/>
              <a:t>b</a:t>
            </a:r>
            <a:r>
              <a:rPr lang="ko-KR" altLang="en-US" sz="2000" dirty="0"/>
              <a:t>의 벡터를 빼서 </a:t>
            </a:r>
            <a:r>
              <a:rPr lang="en-US" altLang="ko-KR" sz="2000" dirty="0"/>
              <a:t>0</a:t>
            </a:r>
            <a:r>
              <a:rPr lang="ko-KR" altLang="en-US" sz="2000" dirty="0"/>
              <a:t>인지 확인합니다</a:t>
            </a:r>
            <a:r>
              <a:rPr lang="en-US" altLang="ko-KR" sz="2000" dirty="0"/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9BB138E-27C1-47C6-BD7F-1403E8F0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52" y="3000156"/>
            <a:ext cx="5851889" cy="26193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C7E761-E2CC-402D-9248-9238988A2F69}"/>
              </a:ext>
            </a:extLst>
          </p:cNvPr>
          <p:cNvSpPr/>
          <p:nvPr/>
        </p:nvSpPr>
        <p:spPr>
          <a:xfrm>
            <a:off x="1294686" y="1327611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LU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분해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연립방정식 풀기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8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47957" y="1842026"/>
            <a:ext cx="9999676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임의의 행렬을 직교행렬과 상삼각행렬의 곱으로 분해합니다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행렬 </a:t>
            </a:r>
            <a:r>
              <a:rPr lang="en-US" altLang="ko-KR" sz="2000" dirty="0"/>
              <a:t>A</a:t>
            </a:r>
            <a:r>
              <a:rPr lang="ko-KR" altLang="en-US" sz="2000" dirty="0"/>
              <a:t>를 </a:t>
            </a:r>
            <a:r>
              <a:rPr lang="en-US" altLang="ko-KR" sz="2000" dirty="0"/>
              <a:t>QR</a:t>
            </a:r>
            <a:r>
              <a:rPr lang="ko-KR" altLang="en-US" sz="2000" dirty="0"/>
              <a:t>로 인수 분해합니다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여기서 </a:t>
            </a:r>
            <a:r>
              <a:rPr lang="en-US" altLang="ko-KR" sz="2000" dirty="0"/>
              <a:t>Q</a:t>
            </a:r>
            <a:r>
              <a:rPr lang="ko-KR" altLang="en-US" sz="2000" dirty="0"/>
              <a:t>는 직교 좌표이고 </a:t>
            </a:r>
            <a:r>
              <a:rPr lang="en-US" altLang="ko-KR" sz="2000" dirty="0"/>
              <a:t>R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상삼각행렬입니다</a:t>
            </a:r>
            <a:r>
              <a:rPr lang="en-US" altLang="ko-KR" sz="2000" dirty="0"/>
              <a:t>.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C7E761-E2CC-402D-9248-9238988A2F69}"/>
              </a:ext>
            </a:extLst>
          </p:cNvPr>
          <p:cNvSpPr/>
          <p:nvPr/>
        </p:nvSpPr>
        <p:spPr>
          <a:xfrm>
            <a:off x="1294686" y="1327611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QR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분해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251D7B-074F-4521-BEB4-23627EBA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5" y="3020954"/>
            <a:ext cx="3675601" cy="1285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0E2757-64B8-4A41-B358-AB66590A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45" y="4704870"/>
            <a:ext cx="3549766" cy="11758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034EBF-8185-42F2-A266-34445CBB4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760" y="2933212"/>
            <a:ext cx="4019550" cy="137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8A7BE6-E500-4AC1-BC66-B83EED2DB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760" y="4514813"/>
            <a:ext cx="4275587" cy="17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47957" y="1842026"/>
            <a:ext cx="9999676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직교 행렬이 행렬식은 </a:t>
            </a:r>
            <a:r>
              <a:rPr lang="en-US" altLang="ko-KR" sz="2000" dirty="0"/>
              <a:t>1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직교행렬의 역행렬은 직교행렬의 전치행렬과 동일합니다</a:t>
            </a:r>
            <a:r>
              <a:rPr lang="en-US" altLang="ko-KR" sz="2000" dirty="0"/>
              <a:t>.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C7E761-E2CC-402D-9248-9238988A2F69}"/>
              </a:ext>
            </a:extLst>
          </p:cNvPr>
          <p:cNvSpPr/>
          <p:nvPr/>
        </p:nvSpPr>
        <p:spPr>
          <a:xfrm>
            <a:off x="1294686" y="1327611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QR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분해의 성질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8E2FF-EF56-49AA-BD9C-3C8E2FA2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89" y="3036815"/>
            <a:ext cx="3573098" cy="23781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1DC0A9-1A32-4BBC-AC28-52CD7A45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445" y="3716585"/>
            <a:ext cx="2890008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7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고유값</a:t>
            </a:r>
            <a:r>
              <a:rPr lang="en-US" altLang="ko-KR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, </a:t>
            </a:r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특이값 분해</a:t>
            </a:r>
          </a:p>
        </p:txBody>
      </p:sp>
    </p:spTree>
    <p:extLst>
      <p:ext uri="{BB962C8B-B14F-4D97-AF65-F5344CB8AC3E}">
        <p14:creationId xmlns:p14="http://schemas.microsoft.com/office/powerpoint/2010/main" val="87750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47957" y="1842026"/>
            <a:ext cx="9999676" cy="501162"/>
          </a:xfrm>
          <a:prstGeom prst="rect">
            <a:avLst/>
          </a:prstGeom>
        </p:spPr>
        <p:txBody>
          <a:bodyPr/>
          <a:lstStyle/>
          <a:p>
            <a:pPr marL="422041" indent="-422041"/>
            <a:r>
              <a:rPr lang="ko-KR" altLang="en-US" sz="1800" dirty="0"/>
              <a:t>고유값 분해</a:t>
            </a:r>
            <a:r>
              <a:rPr lang="en-US" altLang="ko-KR" sz="1800" dirty="0"/>
              <a:t>(eigen decomposition)</a:t>
            </a:r>
            <a:r>
              <a:rPr lang="ko-KR" altLang="en-US" sz="1800" dirty="0"/>
              <a:t>는 고유값</a:t>
            </a:r>
            <a:r>
              <a:rPr lang="en-US" altLang="ko-KR" sz="1800" dirty="0"/>
              <a:t>(eigen value) </a:t>
            </a:r>
            <a:r>
              <a:rPr lang="ko-KR" altLang="en-US" sz="1800" dirty="0"/>
              <a:t>과 고유벡터</a:t>
            </a:r>
            <a:r>
              <a:rPr lang="en-US" altLang="ko-KR" sz="1800" dirty="0"/>
              <a:t>(eigen vector)</a:t>
            </a:r>
            <a:r>
              <a:rPr lang="ko-KR" altLang="en-US" sz="1800" dirty="0"/>
              <a:t>로 유도되는 고유값 행렬과 고유벡터 행렬에 의해 분해될 수 있는 행렬의 표현입니다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고유값과 고유벡터는 정사각행렬일 때만 분해가 가능합니다</a:t>
            </a:r>
            <a:endParaRPr lang="en-US" altLang="ko-KR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C7E761-E2CC-402D-9248-9238988A2F69}"/>
              </a:ext>
            </a:extLst>
          </p:cNvPr>
          <p:cNvSpPr/>
          <p:nvPr/>
        </p:nvSpPr>
        <p:spPr>
          <a:xfrm>
            <a:off x="1294686" y="1327611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고유값과 고유벡터 </a:t>
            </a:r>
          </a:p>
          <a:p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4E110D-32D4-4EFD-99F1-19078DE3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8" y="3428999"/>
            <a:ext cx="2943225" cy="771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405EF5-6C25-430C-A226-B1FECA77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7" y="4729235"/>
            <a:ext cx="2943225" cy="9046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E9CC6D-A2BF-4B37-8FAE-AA387328B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407" y="3340474"/>
            <a:ext cx="1562100" cy="323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DE80FF-F1EB-44F5-A159-B1DB1CD07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582" y="3848062"/>
            <a:ext cx="1809750" cy="666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AB374B-94D8-4D7F-8F37-EA16F7496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0448" y="3095624"/>
            <a:ext cx="914400" cy="3333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92022D4-1CA1-47D8-8599-FCD391EDB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948" y="3690900"/>
            <a:ext cx="2238679" cy="1647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B7868A-FFAA-4139-A9D8-C2B800B4C6C0}"/>
              </a:ext>
            </a:extLst>
          </p:cNvPr>
          <p:cNvSpPr txBox="1"/>
          <p:nvPr/>
        </p:nvSpPr>
        <p:spPr>
          <a:xfrm>
            <a:off x="4711816" y="4615200"/>
            <a:ext cx="2943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고유값을</a:t>
            </a:r>
            <a:r>
              <a:rPr lang="ko-KR" altLang="en-US" sz="1000" b="1" dirty="0"/>
              <a:t> 구하는 산식은 단위행렬에 특정 상수를 곱하고 이를 행렬에 뺀 후에 행렬식을 구하면 </a:t>
            </a:r>
            <a:r>
              <a:rPr lang="en-US" altLang="ko-KR" sz="1000" b="1" dirty="0"/>
              <a:t>0</a:t>
            </a:r>
            <a:r>
              <a:rPr lang="ko-KR" altLang="en-US" sz="1000" b="1" dirty="0"/>
              <a:t>이 나오면 이 상수 값이 </a:t>
            </a:r>
            <a:r>
              <a:rPr lang="ko-KR" altLang="en-US" sz="1000" b="1" dirty="0" err="1"/>
              <a:t>고유값이</a:t>
            </a:r>
            <a:r>
              <a:rPr lang="ko-KR" altLang="en-US" sz="1000" b="1" dirty="0"/>
              <a:t> 됩니다</a:t>
            </a:r>
            <a:r>
              <a:rPr lang="en-US" altLang="ko-KR" sz="1000" b="1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35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1485</TotalTime>
  <Words>350</Words>
  <Application>Microsoft Office PowerPoint</Application>
  <PresentationFormat>와이드스크린</PresentationFormat>
  <Paragraphs>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HY각헤드라인B</vt:lpstr>
      <vt:lpstr>HY헤드라인M</vt:lpstr>
      <vt:lpstr>나눔고딕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1793</cp:revision>
  <cp:lastPrinted>2018-09-11T11:01:44Z</cp:lastPrinted>
  <dcterms:created xsi:type="dcterms:W3CDTF">2018-08-31T05:30:56Z</dcterms:created>
  <dcterms:modified xsi:type="dcterms:W3CDTF">2020-12-07T05:07:06Z</dcterms:modified>
</cp:coreProperties>
</file>