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81" r:id="rId23"/>
    <p:sldId id="282" r:id="rId24"/>
    <p:sldId id="323" r:id="rId25"/>
    <p:sldId id="284" r:id="rId26"/>
    <p:sldId id="285" r:id="rId27"/>
    <p:sldId id="286" r:id="rId28"/>
    <p:sldId id="287" r:id="rId29"/>
    <p:sldId id="288" r:id="rId30"/>
    <p:sldId id="320" r:id="rId31"/>
    <p:sldId id="321" r:id="rId32"/>
    <p:sldId id="294" r:id="rId33"/>
    <p:sldId id="295" r:id="rId34"/>
    <p:sldId id="296" r:id="rId35"/>
    <p:sldId id="305" r:id="rId36"/>
    <p:sldId id="306" r:id="rId37"/>
    <p:sldId id="309" r:id="rId38"/>
    <p:sldId id="311" r:id="rId39"/>
    <p:sldId id="314" r:id="rId40"/>
    <p:sldId id="315" r:id="rId41"/>
    <p:sldId id="318" r:id="rId42"/>
    <p:sldId id="316" r:id="rId43"/>
    <p:sldId id="317" r:id="rId4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/>
      <a:tcStyle>
        <a:tcBdr/>
        <a:fill>
          <a:solidFill>
            <a:srgbClr val="EEF2F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/>
      <a:tcStyle>
        <a:tcBdr/>
        <a:fill>
          <a:solidFill>
            <a:srgbClr val="F0F1EC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/>
      <a:tcStyle>
        <a:tcBdr/>
        <a:fill>
          <a:solidFill>
            <a:srgbClr val="EEEDED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-2218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3536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텍스트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EBDDC3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72011" y="2563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0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16" name="직사각형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8248" y="103976"/>
            <a:ext cx="296179" cy="32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4" cy="16732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775F55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775F55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775F55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775F55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775F55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36" name="직사각형 6"/>
          <p:cNvSpPr/>
          <p:nvPr/>
        </p:nvSpPr>
        <p:spPr>
          <a:xfrm>
            <a:off x="0" y="2840831"/>
            <a:ext cx="91440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7"/>
          <p:cNvSpPr/>
          <p:nvPr/>
        </p:nvSpPr>
        <p:spPr>
          <a:xfrm>
            <a:off x="0" y="2492896"/>
            <a:ext cx="1295400" cy="14147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8"/>
          <p:cNvSpPr/>
          <p:nvPr/>
        </p:nvSpPr>
        <p:spPr>
          <a:xfrm>
            <a:off x="1371600" y="2492896"/>
            <a:ext cx="7772400" cy="14147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456994" y="2708919"/>
            <a:ext cx="7620001" cy="990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00202" y="2981325"/>
            <a:ext cx="491479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9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0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62761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92" name="직사각형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96" name="직사각형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9792" y="4719310"/>
            <a:ext cx="488216" cy="5594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8" name="그림 개체 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1231736"/>
            <a:ext cx="296178" cy="3254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/>
              <a:t>Python</a:t>
            </a:r>
            <a:br>
              <a:rPr dirty="0"/>
            </a:br>
            <a:r>
              <a:rPr dirty="0" err="1"/>
              <a:t>완전정복</a:t>
            </a:r>
            <a:endParaRPr dirty="0"/>
          </a:p>
        </p:txBody>
      </p:sp>
      <p:sp>
        <p:nvSpPr>
          <p:cNvPr id="129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Moon Yong </a:t>
            </a:r>
            <a:r>
              <a:rPr dirty="0" err="1"/>
              <a:t>Joon</a:t>
            </a:r>
            <a:endParaRPr dirty="0"/>
          </a:p>
        </p:txBody>
      </p:sp>
      <p:sp>
        <p:nvSpPr>
          <p:cNvPr id="13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27139" y="256376"/>
            <a:ext cx="185922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이름과</a:t>
            </a:r>
            <a:r>
              <a:rPr dirty="0"/>
              <a:t> </a:t>
            </a:r>
            <a:r>
              <a:rPr dirty="0" err="1"/>
              <a:t>값의</a:t>
            </a:r>
            <a:r>
              <a:rPr dirty="0"/>
              <a:t> </a:t>
            </a:r>
            <a:r>
              <a:rPr dirty="0" err="1"/>
              <a:t>관계</a:t>
            </a:r>
            <a:endParaRPr dirty="0"/>
          </a:p>
        </p:txBody>
      </p:sp>
      <p:sp>
        <p:nvSpPr>
          <p:cNvPr id="23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값과</a:t>
            </a:r>
            <a:r>
              <a:rPr dirty="0"/>
              <a:t> </a:t>
            </a:r>
            <a:r>
              <a:rPr dirty="0" err="1"/>
              <a:t>클래스의</a:t>
            </a:r>
            <a:r>
              <a:rPr dirty="0"/>
              <a:t> </a:t>
            </a:r>
            <a:r>
              <a:rPr dirty="0" err="1"/>
              <a:t>관계</a:t>
            </a:r>
            <a:endParaRPr dirty="0"/>
          </a:p>
        </p:txBody>
      </p:sp>
      <p:sp>
        <p:nvSpPr>
          <p:cNvPr id="23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1108721"/>
          </a:xfrm>
          <a:prstGeom prst="rect">
            <a:avLst/>
          </a:prstGeom>
        </p:spPr>
        <p:txBody>
          <a:bodyPr/>
          <a:lstStyle/>
          <a:p>
            <a:pPr marL="0" lvl="1" indent="438911" defTabSz="877823">
              <a:spcBef>
                <a:spcPts val="400"/>
              </a:spcBef>
              <a:buSzTx/>
              <a:buFont typeface="Wingdings"/>
              <a:buNone/>
              <a:defRPr sz="2688"/>
            </a:pPr>
            <a:r>
              <a:rPr dirty="0"/>
              <a:t>instance object 은 </a:t>
            </a:r>
            <a:r>
              <a:rPr b="1" dirty="0"/>
              <a:t>값 </a:t>
            </a:r>
            <a:r>
              <a:rPr b="1" dirty="0" err="1"/>
              <a:t>객체</a:t>
            </a:r>
            <a:endParaRPr b="1" dirty="0"/>
          </a:p>
          <a:p>
            <a:pPr marL="0" lvl="1" indent="438911" defTabSz="877823">
              <a:spcBef>
                <a:spcPts val="400"/>
              </a:spcBef>
              <a:buSzTx/>
              <a:buFont typeface="Wingdings"/>
              <a:buNone/>
              <a:defRPr sz="2688"/>
            </a:pPr>
            <a:r>
              <a:rPr dirty="0"/>
              <a:t>class </a:t>
            </a:r>
            <a:r>
              <a:rPr dirty="0" err="1"/>
              <a:t>object은</a:t>
            </a:r>
            <a:r>
              <a:rPr dirty="0"/>
              <a:t> </a:t>
            </a:r>
            <a:r>
              <a:rPr b="1" dirty="0" err="1"/>
              <a:t>자료형</a:t>
            </a:r>
            <a:r>
              <a:rPr b="1" dirty="0"/>
              <a:t> </a:t>
            </a:r>
            <a:r>
              <a:rPr b="1" dirty="0" err="1"/>
              <a:t>객체</a:t>
            </a:r>
            <a:endParaRPr b="1" dirty="0"/>
          </a:p>
        </p:txBody>
      </p:sp>
      <p:grpSp>
        <p:nvGrpSpPr>
          <p:cNvPr id="237" name="직사각형 3"/>
          <p:cNvGrpSpPr/>
          <p:nvPr/>
        </p:nvGrpSpPr>
        <p:grpSpPr>
          <a:xfrm>
            <a:off x="1856847" y="4704409"/>
            <a:ext cx="1800203" cy="1008115"/>
            <a:chOff x="-1" y="-1"/>
            <a:chExt cx="1800202" cy="1008114"/>
          </a:xfrm>
        </p:grpSpPr>
        <p:sp>
          <p:nvSpPr>
            <p:cNvPr id="235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6" name="Class…"/>
            <p:cNvSpPr txBox="1"/>
            <p:nvPr/>
          </p:nvSpPr>
          <p:spPr>
            <a:xfrm>
              <a:off x="-1" y="180892"/>
              <a:ext cx="1800202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</a:t>
              </a:r>
              <a:endParaRPr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</p:grpSp>
      <p:grpSp>
        <p:nvGrpSpPr>
          <p:cNvPr id="240" name="직사각형 5"/>
          <p:cNvGrpSpPr/>
          <p:nvPr/>
        </p:nvGrpSpPr>
        <p:grpSpPr>
          <a:xfrm>
            <a:off x="5313230" y="4679257"/>
            <a:ext cx="1800203" cy="1008115"/>
            <a:chOff x="-1" y="-1"/>
            <a:chExt cx="1800202" cy="1008114"/>
          </a:xfrm>
        </p:grpSpPr>
        <p:sp>
          <p:nvSpPr>
            <p:cNvPr id="238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9" name="Instance…"/>
            <p:cNvSpPr txBox="1"/>
            <p:nvPr/>
          </p:nvSpPr>
          <p:spPr>
            <a:xfrm>
              <a:off x="-1" y="180892"/>
              <a:ext cx="1800202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</a:t>
              </a:r>
              <a:endParaRPr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</a:p>
          </p:txBody>
        </p:sp>
      </p:grpSp>
      <p:sp>
        <p:nvSpPr>
          <p:cNvPr id="241" name="오른쪽 화살표 4"/>
          <p:cNvSpPr/>
          <p:nvPr/>
        </p:nvSpPr>
        <p:spPr>
          <a:xfrm>
            <a:off x="3945080" y="4940998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TextBox 6"/>
          <p:cNvSpPr txBox="1"/>
          <p:nvPr/>
        </p:nvSpPr>
        <p:spPr>
          <a:xfrm>
            <a:off x="1763688" y="5907049"/>
            <a:ext cx="160532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TextBox 8"/>
          <p:cNvSpPr txBox="1"/>
          <p:nvPr/>
        </p:nvSpPr>
        <p:spPr>
          <a:xfrm>
            <a:off x="5431819" y="5907049"/>
            <a:ext cx="15630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4" name="TextBox 9"/>
          <p:cNvSpPr txBox="1"/>
          <p:nvPr/>
        </p:nvSpPr>
        <p:spPr>
          <a:xfrm>
            <a:off x="4017088" y="5502704"/>
            <a:ext cx="100811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</a:p>
        </p:txBody>
      </p:sp>
      <p:sp>
        <p:nvSpPr>
          <p:cNvPr id="245" name="오른쪽 중괄호 7"/>
          <p:cNvSpPr/>
          <p:nvPr/>
        </p:nvSpPr>
        <p:spPr>
          <a:xfrm rot="5400000" flipH="1">
            <a:off x="4211535" y="2118429"/>
            <a:ext cx="619219" cy="3960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437"/>
                  <a:pt x="10800" y="3211"/>
                </a:cubicBezTo>
                <a:lnTo>
                  <a:pt x="10800" y="7538"/>
                </a:lnTo>
                <a:cubicBezTo>
                  <a:pt x="10800" y="9312"/>
                  <a:pt x="15635" y="10749"/>
                  <a:pt x="21600" y="10749"/>
                </a:cubicBezTo>
                <a:cubicBezTo>
                  <a:pt x="15635" y="10749"/>
                  <a:pt x="10800" y="12186"/>
                  <a:pt x="10800" y="13960"/>
                </a:cubicBezTo>
                <a:lnTo>
                  <a:pt x="10800" y="18389"/>
                </a:lnTo>
                <a:cubicBezTo>
                  <a:pt x="10800" y="20163"/>
                  <a:pt x="5965" y="21600"/>
                  <a:pt x="0" y="21600"/>
                </a:cubicBez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6" name="TextBox 10"/>
          <p:cNvSpPr txBox="1"/>
          <p:nvPr/>
        </p:nvSpPr>
        <p:spPr>
          <a:xfrm>
            <a:off x="3606191" y="3390905"/>
            <a:ext cx="165618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Value/Class</a:t>
            </a:r>
          </a:p>
        </p:txBody>
      </p:sp>
      <p:sp>
        <p:nvSpPr>
          <p:cNvPr id="247" name="슬라이드 번호 개체 틀 11"/>
          <p:cNvSpPr txBox="1">
            <a:spLocks noGrp="1"/>
          </p:cNvSpPr>
          <p:nvPr>
            <p:ph type="sldNum" sz="quarter" idx="2"/>
          </p:nvPr>
        </p:nvSpPr>
        <p:spPr>
          <a:xfrm>
            <a:off x="136492" y="1256354"/>
            <a:ext cx="260416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11</a:t>
            </a:fld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변수</a:t>
            </a:r>
            <a:r>
              <a:rPr dirty="0"/>
              <a:t>(Variable)와 </a:t>
            </a:r>
            <a:r>
              <a:rPr dirty="0" err="1"/>
              <a:t>객체</a:t>
            </a:r>
            <a:r>
              <a:rPr dirty="0"/>
              <a:t>(object)</a:t>
            </a:r>
          </a:p>
        </p:txBody>
      </p:sp>
      <p:sp>
        <p:nvSpPr>
          <p:cNvPr id="25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  <a:defRPr sz="2600"/>
            </a:pPr>
            <a:r>
              <a:rPr dirty="0"/>
              <a:t> </a:t>
            </a:r>
            <a:r>
              <a:rPr dirty="0" err="1"/>
              <a:t>변수는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관리하기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참조를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공간</a:t>
            </a:r>
            <a:endParaRPr dirty="0"/>
          </a:p>
          <a:p>
            <a:pPr marL="0" indent="0">
              <a:buSzTx/>
              <a:buFont typeface="Wingdings"/>
              <a:buNone/>
              <a:defRPr sz="2600"/>
            </a:pPr>
            <a:r>
              <a:rPr dirty="0"/>
              <a:t> 즉, </a:t>
            </a:r>
            <a:r>
              <a:rPr dirty="0" err="1"/>
              <a:t>변수는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가리키는</a:t>
            </a:r>
            <a:r>
              <a:rPr dirty="0"/>
              <a:t> 것</a:t>
            </a:r>
          </a:p>
        </p:txBody>
      </p:sp>
      <p:grpSp>
        <p:nvGrpSpPr>
          <p:cNvPr id="290" name="그룹 17"/>
          <p:cNvGrpSpPr/>
          <p:nvPr/>
        </p:nvGrpSpPr>
        <p:grpSpPr>
          <a:xfrm>
            <a:off x="807056" y="3344855"/>
            <a:ext cx="7725387" cy="2834535"/>
            <a:chOff x="0" y="0"/>
            <a:chExt cx="7725386" cy="2834533"/>
          </a:xfrm>
        </p:grpSpPr>
        <p:grpSp>
          <p:nvGrpSpPr>
            <p:cNvPr id="253" name="직사각형 3"/>
            <p:cNvGrpSpPr/>
            <p:nvPr/>
          </p:nvGrpSpPr>
          <p:grpSpPr>
            <a:xfrm>
              <a:off x="164543" y="362968"/>
              <a:ext cx="1800203" cy="500517"/>
              <a:chOff x="-1" y="-1"/>
              <a:chExt cx="1800202" cy="500516"/>
            </a:xfrm>
          </p:grpSpPr>
          <p:sp>
            <p:nvSpPr>
              <p:cNvPr id="251" name="직사각형"/>
              <p:cNvSpPr/>
              <p:nvPr/>
            </p:nvSpPr>
            <p:spPr>
              <a:xfrm>
                <a:off x="-1" y="-1"/>
                <a:ext cx="1800202" cy="500516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2" name="변수 내의 값"/>
              <p:cNvSpPr txBox="1"/>
              <p:nvPr/>
            </p:nvSpPr>
            <p:spPr>
              <a:xfrm>
                <a:off x="-1" y="65592"/>
                <a:ext cx="1800202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변수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내의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값</a:t>
                </a:r>
              </a:p>
            </p:txBody>
          </p:sp>
        </p:grpSp>
        <p:grpSp>
          <p:nvGrpSpPr>
            <p:cNvPr id="256" name="직사각형 4"/>
            <p:cNvGrpSpPr/>
            <p:nvPr/>
          </p:nvGrpSpPr>
          <p:grpSpPr>
            <a:xfrm>
              <a:off x="3087136" y="320783"/>
              <a:ext cx="2016226" cy="369330"/>
              <a:chOff x="0" y="-5594"/>
              <a:chExt cx="2016225" cy="369329"/>
            </a:xfrm>
          </p:grpSpPr>
          <p:sp>
            <p:nvSpPr>
              <p:cNvPr id="254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5" name="수치값"/>
              <p:cNvSpPr txBox="1"/>
              <p:nvPr/>
            </p:nvSpPr>
            <p:spPr>
              <a:xfrm>
                <a:off x="0" y="-5594"/>
                <a:ext cx="201622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수치값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9" name="직사각형 5"/>
            <p:cNvGrpSpPr/>
            <p:nvPr/>
          </p:nvGrpSpPr>
          <p:grpSpPr>
            <a:xfrm>
              <a:off x="5709160" y="193913"/>
              <a:ext cx="2016226" cy="369330"/>
              <a:chOff x="0" y="-5594"/>
              <a:chExt cx="2016225" cy="369329"/>
            </a:xfrm>
          </p:grpSpPr>
          <p:sp>
            <p:nvSpPr>
              <p:cNvPr id="257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8" name="문자열"/>
              <p:cNvSpPr txBox="1"/>
              <p:nvPr/>
            </p:nvSpPr>
            <p:spPr>
              <a:xfrm>
                <a:off x="0" y="-5594"/>
                <a:ext cx="201622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문자열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2" name="직사각형 6"/>
            <p:cNvGrpSpPr/>
            <p:nvPr/>
          </p:nvGrpSpPr>
          <p:grpSpPr>
            <a:xfrm>
              <a:off x="3087136" y="1035589"/>
              <a:ext cx="2016226" cy="369330"/>
              <a:chOff x="0" y="-5594"/>
              <a:chExt cx="2016225" cy="369329"/>
            </a:xfrm>
          </p:grpSpPr>
          <p:sp>
            <p:nvSpPr>
              <p:cNvPr id="260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" name="컨테이너"/>
              <p:cNvSpPr txBox="1"/>
              <p:nvPr/>
            </p:nvSpPr>
            <p:spPr>
              <a:xfrm>
                <a:off x="0" y="-5594"/>
                <a:ext cx="201622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컨테이너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5" name="직사각형 7"/>
            <p:cNvGrpSpPr/>
            <p:nvPr/>
          </p:nvGrpSpPr>
          <p:grpSpPr>
            <a:xfrm>
              <a:off x="3087136" y="1750396"/>
              <a:ext cx="2016226" cy="369330"/>
              <a:chOff x="0" y="-5594"/>
              <a:chExt cx="2016225" cy="369329"/>
            </a:xfrm>
          </p:grpSpPr>
          <p:sp>
            <p:nvSpPr>
              <p:cNvPr id="263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4" name="함수"/>
              <p:cNvSpPr txBox="1"/>
              <p:nvPr/>
            </p:nvSpPr>
            <p:spPr>
              <a:xfrm>
                <a:off x="0" y="-5594"/>
                <a:ext cx="201622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8" name="직사각형 8"/>
            <p:cNvGrpSpPr/>
            <p:nvPr/>
          </p:nvGrpSpPr>
          <p:grpSpPr>
            <a:xfrm>
              <a:off x="3087136" y="2465203"/>
              <a:ext cx="2016226" cy="369330"/>
              <a:chOff x="0" y="-5594"/>
              <a:chExt cx="2016225" cy="369329"/>
            </a:xfrm>
          </p:grpSpPr>
          <p:sp>
            <p:nvSpPr>
              <p:cNvPr id="266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" name="클래스"/>
              <p:cNvSpPr txBox="1"/>
              <p:nvPr/>
            </p:nvSpPr>
            <p:spPr>
              <a:xfrm>
                <a:off x="0" y="-5594"/>
                <a:ext cx="201622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9" name="왼쪽 중괄호 9"/>
            <p:cNvSpPr/>
            <p:nvPr/>
          </p:nvSpPr>
          <p:spPr>
            <a:xfrm>
              <a:off x="2151032" y="383605"/>
              <a:ext cx="648073" cy="238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19604"/>
                    <a:pt x="10800" y="17142"/>
                  </a:cubicBezTo>
                  <a:lnTo>
                    <a:pt x="10800" y="15258"/>
                  </a:lnTo>
                  <a:cubicBezTo>
                    <a:pt x="10800" y="12796"/>
                    <a:pt x="5965" y="10800"/>
                    <a:pt x="0" y="10800"/>
                  </a:cubicBezTo>
                  <a:cubicBezTo>
                    <a:pt x="5965" y="10800"/>
                    <a:pt x="10800" y="8804"/>
                    <a:pt x="10800" y="6342"/>
                  </a:cubicBezTo>
                  <a:lnTo>
                    <a:pt x="10800" y="4458"/>
                  </a:lnTo>
                  <a:cubicBezTo>
                    <a:pt x="10800" y="1996"/>
                    <a:pt x="15635" y="0"/>
                    <a:pt x="21600" y="0"/>
                  </a:cubicBez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2" name="직사각형 10"/>
            <p:cNvGrpSpPr/>
            <p:nvPr/>
          </p:nvGrpSpPr>
          <p:grpSpPr>
            <a:xfrm>
              <a:off x="5709160" y="1037006"/>
              <a:ext cx="2016226" cy="369330"/>
              <a:chOff x="0" y="-5594"/>
              <a:chExt cx="2016225" cy="369329"/>
            </a:xfrm>
          </p:grpSpPr>
          <p:sp>
            <p:nvSpPr>
              <p:cNvPr id="270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1" name="튜플"/>
              <p:cNvSpPr txBox="1"/>
              <p:nvPr/>
            </p:nvSpPr>
            <p:spPr>
              <a:xfrm>
                <a:off x="0" y="-5594"/>
                <a:ext cx="201622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튜플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5" name="직사각형 11"/>
            <p:cNvGrpSpPr/>
            <p:nvPr/>
          </p:nvGrpSpPr>
          <p:grpSpPr>
            <a:xfrm>
              <a:off x="5709160" y="1458552"/>
              <a:ext cx="2016226" cy="369330"/>
              <a:chOff x="0" y="-5594"/>
              <a:chExt cx="2016225" cy="369329"/>
            </a:xfrm>
          </p:grpSpPr>
          <p:sp>
            <p:nvSpPr>
              <p:cNvPr id="273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4" name="리스트"/>
              <p:cNvSpPr txBox="1"/>
              <p:nvPr/>
            </p:nvSpPr>
            <p:spPr>
              <a:xfrm>
                <a:off x="0" y="-5594"/>
                <a:ext cx="201622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리스트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8" name="직사각형 12"/>
            <p:cNvGrpSpPr/>
            <p:nvPr/>
          </p:nvGrpSpPr>
          <p:grpSpPr>
            <a:xfrm>
              <a:off x="5709160" y="1880099"/>
              <a:ext cx="2016226" cy="369330"/>
              <a:chOff x="0" y="-5594"/>
              <a:chExt cx="2016225" cy="369329"/>
            </a:xfrm>
          </p:grpSpPr>
          <p:sp>
            <p:nvSpPr>
              <p:cNvPr id="276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7" name="딕션너리"/>
              <p:cNvSpPr txBox="1"/>
              <p:nvPr/>
            </p:nvSpPr>
            <p:spPr>
              <a:xfrm>
                <a:off x="0" y="-5594"/>
                <a:ext cx="201622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딕션너리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9" name="꺾인 연결선 14"/>
            <p:cNvSpPr/>
            <p:nvPr/>
          </p:nvSpPr>
          <p:spPr>
            <a:xfrm>
              <a:off x="5103360" y="1214612"/>
              <a:ext cx="6058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0" name="꺾인 연결선 16"/>
            <p:cNvSpPr/>
            <p:nvPr/>
          </p:nvSpPr>
          <p:spPr>
            <a:xfrm>
              <a:off x="5103360" y="1220254"/>
              <a:ext cx="605801" cy="84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1" name="꺾인 연결선 18"/>
            <p:cNvSpPr/>
            <p:nvPr/>
          </p:nvSpPr>
          <p:spPr>
            <a:xfrm>
              <a:off x="5103360" y="1220254"/>
              <a:ext cx="605801" cy="42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4" name="직사각형 22"/>
            <p:cNvGrpSpPr/>
            <p:nvPr/>
          </p:nvGrpSpPr>
          <p:grpSpPr>
            <a:xfrm>
              <a:off x="5709160" y="615460"/>
              <a:ext cx="2016226" cy="369330"/>
              <a:chOff x="0" y="-5594"/>
              <a:chExt cx="2016225" cy="369329"/>
            </a:xfrm>
          </p:grpSpPr>
          <p:sp>
            <p:nvSpPr>
              <p:cNvPr id="282" name="직사각형"/>
              <p:cNvSpPr/>
              <p:nvPr/>
            </p:nvSpPr>
            <p:spPr>
              <a:xfrm>
                <a:off x="0" y="8491"/>
                <a:ext cx="2016225" cy="341158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3" name="집합"/>
              <p:cNvSpPr txBox="1"/>
              <p:nvPr/>
            </p:nvSpPr>
            <p:spPr>
              <a:xfrm>
                <a:off x="0" y="-5594"/>
                <a:ext cx="201622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집합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85" name="꺾인 연결선 24"/>
            <p:cNvSpPr/>
            <p:nvPr/>
          </p:nvSpPr>
          <p:spPr>
            <a:xfrm rot="10800000" flipH="1">
              <a:off x="5103360" y="378578"/>
              <a:ext cx="605801" cy="84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6" name="꺾인 연결선 26"/>
            <p:cNvSpPr/>
            <p:nvPr/>
          </p:nvSpPr>
          <p:spPr>
            <a:xfrm rot="10800000" flipH="1">
              <a:off x="5103360" y="800125"/>
              <a:ext cx="605801" cy="420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7" name="TextBox 2"/>
            <p:cNvSpPr txBox="1"/>
            <p:nvPr/>
          </p:nvSpPr>
          <p:spPr>
            <a:xfrm>
              <a:off x="0" y="0"/>
              <a:ext cx="166644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Variable</a:t>
              </a:r>
            </a:p>
          </p:txBody>
        </p:sp>
        <p:sp>
          <p:nvSpPr>
            <p:cNvPr id="288" name="TextBox 13"/>
            <p:cNvSpPr txBox="1"/>
            <p:nvPr/>
          </p:nvSpPr>
          <p:spPr>
            <a:xfrm>
              <a:off x="524584" y="1436956"/>
              <a:ext cx="1699077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즉,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9" name="아래쪽 화살표 15"/>
            <p:cNvSpPr/>
            <p:nvPr/>
          </p:nvSpPr>
          <p:spPr>
            <a:xfrm rot="10800000">
              <a:off x="884624" y="995489"/>
              <a:ext cx="484633" cy="358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1" name="TextBox 19"/>
          <p:cNvSpPr txBox="1"/>
          <p:nvPr/>
        </p:nvSpPr>
        <p:spPr>
          <a:xfrm>
            <a:off x="807055" y="2843644"/>
            <a:ext cx="45147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값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92" name="슬라이드 번호 개체 틀 20"/>
          <p:cNvSpPr txBox="1">
            <a:spLocks noGrp="1"/>
          </p:cNvSpPr>
          <p:nvPr>
            <p:ph type="sldNum" sz="quarter" idx="2"/>
          </p:nvPr>
        </p:nvSpPr>
        <p:spPr>
          <a:xfrm>
            <a:off x="137481" y="1256354"/>
            <a:ext cx="25843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자료형</a:t>
            </a:r>
            <a:r>
              <a:rPr dirty="0"/>
              <a:t> </a:t>
            </a:r>
            <a:r>
              <a:rPr lang="ko-KR" altLang="en-US" dirty="0" smtClean="0"/>
              <a:t>추론</a:t>
            </a:r>
            <a:endParaRPr dirty="0"/>
          </a:p>
        </p:txBody>
      </p:sp>
      <p:sp>
        <p:nvSpPr>
          <p:cNvPr id="295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199"/>
            <a:ext cx="8229600" cy="2044825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객체가</a:t>
            </a:r>
            <a:r>
              <a:rPr dirty="0"/>
              <a:t> </a:t>
            </a:r>
            <a:r>
              <a:rPr dirty="0" err="1"/>
              <a:t>만들어지고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참조만</a:t>
            </a:r>
            <a:r>
              <a:rPr dirty="0"/>
              <a:t> </a:t>
            </a:r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보관</a:t>
            </a:r>
            <a:endParaRPr dirty="0"/>
          </a:p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타입에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추론은</a:t>
            </a:r>
            <a:r>
              <a:rPr dirty="0"/>
              <a:t> </a:t>
            </a:r>
            <a:r>
              <a:rPr dirty="0" err="1"/>
              <a:t>변수에</a:t>
            </a:r>
            <a:r>
              <a:rPr dirty="0"/>
              <a:t> </a:t>
            </a:r>
            <a:r>
              <a:rPr dirty="0" err="1"/>
              <a:t>할당되는</a:t>
            </a:r>
            <a:r>
              <a:rPr dirty="0"/>
              <a:t> </a:t>
            </a:r>
            <a:r>
              <a:rPr dirty="0" err="1"/>
              <a:t>순간</a:t>
            </a:r>
            <a:r>
              <a:rPr dirty="0"/>
              <a:t> </a:t>
            </a:r>
            <a:r>
              <a:rPr dirty="0" err="1"/>
              <a:t>명확해</a:t>
            </a:r>
            <a:r>
              <a:rPr dirty="0"/>
              <a:t> 짐</a:t>
            </a:r>
          </a:p>
        </p:txBody>
      </p:sp>
      <p:sp>
        <p:nvSpPr>
          <p:cNvPr id="29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40073" y="1256354"/>
            <a:ext cx="25325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1577693" y="4168203"/>
            <a:ext cx="1656184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변수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50101" y="3356992"/>
            <a:ext cx="180020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객체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4" name="꺾인 연결선 3"/>
          <p:cNvCxnSpPr>
            <a:stCxn id="2" idx="3"/>
            <a:endCxn id="8" idx="1"/>
          </p:cNvCxnSpPr>
          <p:nvPr/>
        </p:nvCxnSpPr>
        <p:spPr>
          <a:xfrm flipV="1">
            <a:off x="3233877" y="3541657"/>
            <a:ext cx="2016224" cy="811211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/>
          <p:cNvSpPr txBox="1"/>
          <p:nvPr/>
        </p:nvSpPr>
        <p:spPr>
          <a:xfrm>
            <a:off x="1420298" y="5555065"/>
            <a:ext cx="241226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변수에 할당된 객체를  보면서 이 객체의 클래스를 확인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92080" y="5537800"/>
            <a:ext cx="180020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객체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cxnSp>
        <p:nvCxnSpPr>
          <p:cNvPr id="9" name="꺾인 연결선 8"/>
          <p:cNvCxnSpPr>
            <a:stCxn id="13" idx="1"/>
            <a:endCxn id="2" idx="3"/>
          </p:cNvCxnSpPr>
          <p:nvPr/>
        </p:nvCxnSpPr>
        <p:spPr>
          <a:xfrm rot="10800000">
            <a:off x="3233878" y="4352869"/>
            <a:ext cx="2058203" cy="1369597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타원형 설명선 9"/>
          <p:cNvSpPr/>
          <p:nvPr/>
        </p:nvSpPr>
        <p:spPr>
          <a:xfrm>
            <a:off x="4530021" y="4583237"/>
            <a:ext cx="1897360" cy="908861"/>
          </a:xfrm>
          <a:prstGeom prst="wedgeEllipseCallout">
            <a:avLst>
              <a:gd name="adj1" fmla="val -65483"/>
              <a:gd name="adj2" fmla="val 57170"/>
            </a:avLst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새로운 객체 할당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4" name="폭발 2 13"/>
          <p:cNvSpPr/>
          <p:nvPr/>
        </p:nvSpPr>
        <p:spPr>
          <a:xfrm>
            <a:off x="3044988" y="2641041"/>
            <a:ext cx="2247093" cy="1660203"/>
          </a:xfrm>
          <a:prstGeom prst="irregularSeal2">
            <a:avLst/>
          </a:prstGeom>
          <a:solidFill>
            <a:srgbClr val="FF0000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기존 객체연결 해제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형변환은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생성</a:t>
            </a:r>
            <a:endParaRPr dirty="0"/>
          </a:p>
        </p:txBody>
      </p:sp>
      <p:sp>
        <p:nvSpPr>
          <p:cNvPr id="30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1108721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형변환은</a:t>
            </a:r>
            <a:r>
              <a:rPr dirty="0"/>
              <a:t> </a:t>
            </a:r>
            <a:r>
              <a:rPr dirty="0" err="1"/>
              <a:t>기존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생성하는</a:t>
            </a:r>
            <a:r>
              <a:rPr dirty="0"/>
              <a:t> 것</a:t>
            </a:r>
          </a:p>
        </p:txBody>
      </p:sp>
      <p:grpSp>
        <p:nvGrpSpPr>
          <p:cNvPr id="304" name="직사각형 3"/>
          <p:cNvGrpSpPr/>
          <p:nvPr/>
        </p:nvGrpSpPr>
        <p:grpSpPr>
          <a:xfrm>
            <a:off x="1835695" y="3368011"/>
            <a:ext cx="1800203" cy="1008116"/>
            <a:chOff x="-1" y="-1"/>
            <a:chExt cx="1800202" cy="1008114"/>
          </a:xfrm>
        </p:grpSpPr>
        <p:sp>
          <p:nvSpPr>
            <p:cNvPr id="302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3" name="기존자료형"/>
            <p:cNvSpPr txBox="1"/>
            <p:nvPr/>
          </p:nvSpPr>
          <p:spPr>
            <a:xfrm>
              <a:off x="-1" y="319392"/>
              <a:ext cx="180020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기존자료형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7" name="직사각형 5"/>
          <p:cNvGrpSpPr/>
          <p:nvPr/>
        </p:nvGrpSpPr>
        <p:grpSpPr>
          <a:xfrm>
            <a:off x="5292079" y="3342860"/>
            <a:ext cx="1800203" cy="1008115"/>
            <a:chOff x="-1" y="-1"/>
            <a:chExt cx="1800202" cy="1008114"/>
          </a:xfrm>
        </p:grpSpPr>
        <p:sp>
          <p:nvSpPr>
            <p:cNvPr id="305" name="직사각형"/>
            <p:cNvSpPr/>
            <p:nvPr/>
          </p:nvSpPr>
          <p:spPr>
            <a:xfrm>
              <a:off x="-1" y="-1"/>
              <a:ext cx="1800202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6" name="새로운 자료형"/>
            <p:cNvSpPr txBox="1"/>
            <p:nvPr/>
          </p:nvSpPr>
          <p:spPr>
            <a:xfrm>
              <a:off x="-1" y="319391"/>
              <a:ext cx="180020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자료형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8" name="오른쪽 화살표 4"/>
          <p:cNvSpPr/>
          <p:nvPr/>
        </p:nvSpPr>
        <p:spPr>
          <a:xfrm>
            <a:off x="3923927" y="3604601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" name="TextBox 6"/>
          <p:cNvSpPr txBox="1"/>
          <p:nvPr/>
        </p:nvSpPr>
        <p:spPr>
          <a:xfrm>
            <a:off x="2339751" y="4715601"/>
            <a:ext cx="100811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0" name="TextBox 8"/>
          <p:cNvSpPr txBox="1"/>
          <p:nvPr/>
        </p:nvSpPr>
        <p:spPr>
          <a:xfrm>
            <a:off x="5796136" y="4727043"/>
            <a:ext cx="100811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1" name="TextBox 9"/>
          <p:cNvSpPr txBox="1"/>
          <p:nvPr/>
        </p:nvSpPr>
        <p:spPr>
          <a:xfrm>
            <a:off x="3995935" y="4166307"/>
            <a:ext cx="100811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</a:p>
        </p:txBody>
      </p:sp>
      <p:sp>
        <p:nvSpPr>
          <p:cNvPr id="312" name="슬라이드 번호 개체 틀 7"/>
          <p:cNvSpPr txBox="1">
            <a:spLocks noGrp="1"/>
          </p:cNvSpPr>
          <p:nvPr>
            <p:ph type="sldNum" sz="quarter" idx="2"/>
          </p:nvPr>
        </p:nvSpPr>
        <p:spPr>
          <a:xfrm>
            <a:off x="136355" y="1256354"/>
            <a:ext cx="26069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14</a:t>
            </a:fld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31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9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식별자</a:t>
            </a:r>
            <a:r>
              <a:rPr dirty="0"/>
              <a:t> 란 </a:t>
            </a:r>
          </a:p>
        </p:txBody>
      </p:sp>
      <p:sp>
        <p:nvSpPr>
          <p:cNvPr id="320" name="내용 개체 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식별자는</a:t>
            </a:r>
            <a:r>
              <a:rPr dirty="0"/>
              <a:t> </a:t>
            </a:r>
            <a:r>
              <a:rPr dirty="0" err="1"/>
              <a:t>이름공간</a:t>
            </a:r>
            <a:r>
              <a:rPr dirty="0"/>
              <a:t>(namespace)</a:t>
            </a:r>
            <a:r>
              <a:rPr dirty="0" err="1"/>
              <a:t>에서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구별할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이름</a:t>
            </a:r>
            <a:endParaRPr dirty="0"/>
          </a:p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endParaRPr dirty="0"/>
          </a:p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식별자</a:t>
            </a:r>
            <a:r>
              <a:rPr dirty="0"/>
              <a:t> </a:t>
            </a:r>
            <a:r>
              <a:rPr dirty="0" err="1"/>
              <a:t>대상</a:t>
            </a:r>
            <a:r>
              <a:rPr dirty="0"/>
              <a:t>: </a:t>
            </a:r>
            <a:r>
              <a:rPr dirty="0" err="1"/>
              <a:t>변수</a:t>
            </a:r>
            <a:r>
              <a:rPr dirty="0"/>
              <a:t>, </a:t>
            </a:r>
            <a:r>
              <a:rPr dirty="0" err="1"/>
              <a:t>함수,객체,모듈</a:t>
            </a:r>
            <a:r>
              <a:rPr dirty="0"/>
              <a:t>, </a:t>
            </a:r>
            <a:r>
              <a:rPr dirty="0" err="1"/>
              <a:t>패키지</a:t>
            </a:r>
            <a:r>
              <a:rPr dirty="0"/>
              <a:t> </a:t>
            </a:r>
            <a:r>
              <a:rPr dirty="0" err="1"/>
              <a:t>등등</a:t>
            </a:r>
            <a:endParaRPr dirty="0"/>
          </a:p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endParaRPr dirty="0"/>
          </a:p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파이썬은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식별하기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식별자가</a:t>
            </a:r>
            <a:r>
              <a:rPr dirty="0"/>
              <a:t> </a:t>
            </a:r>
            <a:r>
              <a:rPr dirty="0" err="1"/>
              <a:t>만들어지면</a:t>
            </a:r>
            <a:r>
              <a:rPr dirty="0"/>
              <a:t> </a:t>
            </a:r>
            <a:r>
              <a:rPr dirty="0" err="1"/>
              <a:t>재할당되어</a:t>
            </a:r>
            <a:r>
              <a:rPr dirty="0"/>
              <a:t> </a:t>
            </a:r>
            <a:r>
              <a:rPr dirty="0" err="1"/>
              <a:t>기존에</a:t>
            </a:r>
            <a:r>
              <a:rPr dirty="0"/>
              <a:t> </a:t>
            </a:r>
            <a:r>
              <a:rPr dirty="0" err="1"/>
              <a:t>값의</a:t>
            </a:r>
            <a:r>
              <a:rPr dirty="0"/>
              <a:t> </a:t>
            </a:r>
            <a:r>
              <a:rPr dirty="0" err="1"/>
              <a:t>참조가</a:t>
            </a:r>
            <a:r>
              <a:rPr dirty="0"/>
              <a:t> </a:t>
            </a:r>
            <a:r>
              <a:rPr dirty="0" err="1"/>
              <a:t>사라짐</a:t>
            </a:r>
            <a:endParaRPr dirty="0"/>
          </a:p>
        </p:txBody>
      </p:sp>
      <p:sp>
        <p:nvSpPr>
          <p:cNvPr id="32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8061" y="1256354"/>
            <a:ext cx="25727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16</a:t>
            </a:fld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식별자</a:t>
            </a:r>
            <a:r>
              <a:rPr dirty="0"/>
              <a:t> </a:t>
            </a:r>
            <a:r>
              <a:rPr dirty="0" err="1"/>
              <a:t>명명</a:t>
            </a:r>
            <a:r>
              <a:rPr dirty="0"/>
              <a:t> </a:t>
            </a:r>
            <a:r>
              <a:rPr dirty="0" err="1"/>
              <a:t>방식</a:t>
            </a:r>
            <a:r>
              <a:rPr dirty="0"/>
              <a:t> </a:t>
            </a:r>
          </a:p>
        </p:txBody>
      </p:sp>
      <p:sp>
        <p:nvSpPr>
          <p:cNvPr id="324" name="내용 개체 틀 2"/>
          <p:cNvSpPr txBox="1">
            <a:spLocks noGrp="1"/>
          </p:cNvSpPr>
          <p:nvPr>
            <p:ph type="body" idx="1"/>
          </p:nvPr>
        </p:nvSpPr>
        <p:spPr>
          <a:xfrm>
            <a:off x="612648" y="1700807"/>
            <a:ext cx="8153401" cy="4392490"/>
          </a:xfrm>
          <a:prstGeom prst="rect">
            <a:avLst/>
          </a:prstGeom>
        </p:spPr>
        <p:txBody>
          <a:bodyPr/>
          <a:lstStyle/>
          <a:p>
            <a:pPr marL="914400" lvl="1" indent="-457200">
              <a:spcBef>
                <a:spcPts val="500"/>
              </a:spcBef>
              <a:buClr>
                <a:schemeClr val="accent1"/>
              </a:buClr>
              <a:buChar char="▪"/>
              <a:defRPr sz="2600"/>
            </a:pPr>
            <a:r>
              <a:rPr dirty="0" err="1"/>
              <a:t>상수와</a:t>
            </a:r>
            <a:r>
              <a:rPr dirty="0"/>
              <a:t> </a:t>
            </a:r>
            <a:r>
              <a:rPr dirty="0" err="1"/>
              <a:t>클래스는</a:t>
            </a:r>
            <a:r>
              <a:rPr dirty="0"/>
              <a:t> </a:t>
            </a:r>
            <a:r>
              <a:rPr dirty="0" err="1"/>
              <a:t>대문자</a:t>
            </a:r>
            <a:endParaRPr dirty="0"/>
          </a:p>
          <a:p>
            <a:pPr marL="914400" lvl="1" indent="-457200">
              <a:spcBef>
                <a:spcPts val="500"/>
              </a:spcBef>
              <a:buClr>
                <a:schemeClr val="accent1"/>
              </a:buClr>
              <a:buChar char="▪"/>
              <a:defRPr sz="2600"/>
            </a:pPr>
            <a:r>
              <a:rPr dirty="0" err="1"/>
              <a:t>변수와</a:t>
            </a:r>
            <a:r>
              <a:rPr dirty="0"/>
              <a:t> </a:t>
            </a:r>
            <a:r>
              <a:rPr dirty="0" err="1"/>
              <a:t>함수는</a:t>
            </a:r>
            <a:r>
              <a:rPr dirty="0"/>
              <a:t> </a:t>
            </a:r>
            <a:r>
              <a:rPr dirty="0" err="1"/>
              <a:t>소문자</a:t>
            </a:r>
            <a:r>
              <a:rPr dirty="0"/>
              <a:t>(</a:t>
            </a:r>
            <a:r>
              <a:rPr dirty="0" err="1"/>
              <a:t>카멜</a:t>
            </a:r>
            <a:r>
              <a:rPr dirty="0"/>
              <a:t> </a:t>
            </a:r>
            <a:r>
              <a:rPr dirty="0" err="1"/>
              <a:t>표기</a:t>
            </a:r>
            <a:r>
              <a:rPr dirty="0"/>
              <a:t> 등)</a:t>
            </a:r>
          </a:p>
          <a:p>
            <a:pPr marL="914400" lvl="1" indent="-457200">
              <a:spcBef>
                <a:spcPts val="500"/>
              </a:spcBef>
              <a:buClr>
                <a:schemeClr val="accent1"/>
              </a:buClr>
              <a:buChar char="▪"/>
              <a:defRPr sz="2600"/>
            </a:pP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밑줄과</a:t>
            </a:r>
            <a:r>
              <a:rPr dirty="0"/>
              <a:t> </a:t>
            </a:r>
            <a:r>
              <a:rPr dirty="0" err="1"/>
              <a:t>식별자를</a:t>
            </a:r>
            <a:r>
              <a:rPr dirty="0"/>
              <a:t> </a:t>
            </a:r>
            <a:r>
              <a:rPr dirty="0" err="1"/>
              <a:t>시작하면</a:t>
            </a:r>
            <a:r>
              <a:rPr dirty="0"/>
              <a:t> Private</a:t>
            </a:r>
          </a:p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   (property,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식별자로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)</a:t>
            </a:r>
          </a:p>
          <a:p>
            <a:pPr marL="914400" lvl="1" indent="-457200">
              <a:spcBef>
                <a:spcPts val="500"/>
              </a:spcBef>
              <a:buClr>
                <a:schemeClr val="accent1"/>
              </a:buClr>
              <a:buChar char="▪"/>
              <a:defRPr sz="2600"/>
            </a:pPr>
            <a:r>
              <a:rPr dirty="0" err="1"/>
              <a:t>앞에</a:t>
            </a:r>
            <a:r>
              <a:rPr dirty="0"/>
              <a:t> 두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밑줄</a:t>
            </a:r>
            <a:r>
              <a:rPr dirty="0"/>
              <a:t> </a:t>
            </a:r>
            <a:r>
              <a:rPr dirty="0" err="1"/>
              <a:t>식별자를</a:t>
            </a:r>
            <a:r>
              <a:rPr dirty="0"/>
              <a:t> </a:t>
            </a:r>
            <a:r>
              <a:rPr dirty="0" err="1"/>
              <a:t>시작하면</a:t>
            </a:r>
            <a:r>
              <a:rPr dirty="0"/>
              <a:t> </a:t>
            </a:r>
            <a:r>
              <a:rPr dirty="0" err="1"/>
              <a:t>강력한</a:t>
            </a:r>
            <a:r>
              <a:rPr dirty="0"/>
              <a:t> Private(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식별자로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)</a:t>
            </a:r>
          </a:p>
          <a:p>
            <a:pPr marL="914400" lvl="1" indent="-457200">
              <a:spcBef>
                <a:spcPts val="500"/>
              </a:spcBef>
              <a:buClr>
                <a:schemeClr val="accent1"/>
              </a:buClr>
              <a:buChar char="▪"/>
              <a:defRPr sz="2600"/>
            </a:pPr>
            <a:r>
              <a:rPr dirty="0" err="1"/>
              <a:t>앞뒤로</a:t>
            </a:r>
            <a:r>
              <a:rPr dirty="0"/>
              <a:t> </a:t>
            </a:r>
            <a:r>
              <a:rPr dirty="0" err="1"/>
              <a:t>두개의</a:t>
            </a:r>
            <a:r>
              <a:rPr dirty="0"/>
              <a:t> </a:t>
            </a:r>
            <a:r>
              <a:rPr dirty="0" err="1"/>
              <a:t>밑줄로</a:t>
            </a:r>
            <a:r>
              <a:rPr dirty="0"/>
              <a:t> </a:t>
            </a:r>
            <a:r>
              <a:rPr dirty="0" err="1"/>
              <a:t>끝나는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, </a:t>
            </a:r>
            <a:r>
              <a:rPr dirty="0" err="1"/>
              <a:t>언어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(special method)</a:t>
            </a:r>
            <a:r>
              <a:rPr dirty="0" err="1"/>
              <a:t>으로</a:t>
            </a:r>
            <a:r>
              <a:rPr dirty="0"/>
              <a:t> </a:t>
            </a:r>
            <a:r>
              <a:rPr dirty="0" err="1"/>
              <a:t>사용</a:t>
            </a:r>
            <a:endParaRPr dirty="0"/>
          </a:p>
        </p:txBody>
      </p:sp>
      <p:sp>
        <p:nvSpPr>
          <p:cNvPr id="32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7174" y="1256354"/>
            <a:ext cx="2590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17</a:t>
            </a:fld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식별자</a:t>
            </a:r>
            <a:r>
              <a:rPr dirty="0"/>
              <a:t> </a:t>
            </a:r>
            <a:r>
              <a:rPr dirty="0" err="1"/>
              <a:t>충돌</a:t>
            </a:r>
            <a:endParaRPr dirty="0"/>
          </a:p>
        </p:txBody>
      </p:sp>
      <p:sp>
        <p:nvSpPr>
          <p:cNvPr id="32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612648" y="1600199"/>
            <a:ext cx="8153401" cy="1108722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800"/>
            </a:pP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namespace를</a:t>
            </a:r>
            <a:r>
              <a:rPr dirty="0"/>
              <a:t> </a:t>
            </a:r>
            <a:r>
              <a:rPr dirty="0" err="1"/>
              <a:t>관리하므로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동일시</a:t>
            </a:r>
            <a:r>
              <a:rPr dirty="0"/>
              <a:t> </a:t>
            </a:r>
            <a:r>
              <a:rPr dirty="0" err="1"/>
              <a:t>재할당이</a:t>
            </a:r>
            <a:r>
              <a:rPr dirty="0"/>
              <a:t> </a:t>
            </a:r>
            <a:r>
              <a:rPr dirty="0" err="1"/>
              <a:t>발생해</a:t>
            </a:r>
            <a:r>
              <a:rPr dirty="0"/>
              <a:t> </a:t>
            </a:r>
            <a:r>
              <a:rPr dirty="0" err="1"/>
              <a:t>버림</a:t>
            </a:r>
            <a:endParaRPr dirty="0"/>
          </a:p>
        </p:txBody>
      </p:sp>
      <p:sp>
        <p:nvSpPr>
          <p:cNvPr id="330" name="직사각형 3"/>
          <p:cNvSpPr/>
          <p:nvPr/>
        </p:nvSpPr>
        <p:spPr>
          <a:xfrm>
            <a:off x="2883970" y="3140967"/>
            <a:ext cx="3312368" cy="2664298"/>
          </a:xfrm>
          <a:prstGeom prst="rect">
            <a:avLst/>
          </a:prstGeom>
          <a:solidFill>
            <a:srgbClr val="D4E2ED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1" name="TextBox 4"/>
          <p:cNvSpPr txBox="1"/>
          <p:nvPr/>
        </p:nvSpPr>
        <p:spPr>
          <a:xfrm>
            <a:off x="2595937" y="2780927"/>
            <a:ext cx="212423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</a:p>
        </p:txBody>
      </p:sp>
      <p:grpSp>
        <p:nvGrpSpPr>
          <p:cNvPr id="334" name="직사각형 5"/>
          <p:cNvGrpSpPr/>
          <p:nvPr/>
        </p:nvGrpSpPr>
        <p:grpSpPr>
          <a:xfrm>
            <a:off x="3460032" y="3645024"/>
            <a:ext cx="2088235" cy="792090"/>
            <a:chOff x="-1" y="0"/>
            <a:chExt cx="2088234" cy="792088"/>
          </a:xfrm>
        </p:grpSpPr>
        <p:sp>
          <p:nvSpPr>
            <p:cNvPr id="332" name="직사각형"/>
            <p:cNvSpPr/>
            <p:nvPr/>
          </p:nvSpPr>
          <p:spPr>
            <a:xfrm>
              <a:off x="-1" y="0"/>
              <a:ext cx="2088234" cy="7920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3" name="operator"/>
            <p:cNvSpPr txBox="1"/>
            <p:nvPr/>
          </p:nvSpPr>
          <p:spPr>
            <a:xfrm>
              <a:off x="-1" y="211378"/>
              <a:ext cx="208823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operator</a:t>
              </a:r>
            </a:p>
          </p:txBody>
        </p:sp>
      </p:grpSp>
      <p:sp>
        <p:nvSpPr>
          <p:cNvPr id="335" name="오른쪽 화살표 6"/>
          <p:cNvSpPr/>
          <p:nvPr/>
        </p:nvSpPr>
        <p:spPr>
          <a:xfrm rot="16200000">
            <a:off x="3986548" y="4756008"/>
            <a:ext cx="978409" cy="48463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8" name="직사각형 8"/>
          <p:cNvGrpSpPr/>
          <p:nvPr/>
        </p:nvGrpSpPr>
        <p:grpSpPr>
          <a:xfrm>
            <a:off x="3460032" y="5562174"/>
            <a:ext cx="2088235" cy="792090"/>
            <a:chOff x="-1" y="0"/>
            <a:chExt cx="2088234" cy="792088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2088234" cy="792088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7" name="operator"/>
            <p:cNvSpPr txBox="1"/>
            <p:nvPr/>
          </p:nvSpPr>
          <p:spPr>
            <a:xfrm>
              <a:off x="-1" y="211378"/>
              <a:ext cx="208823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operator</a:t>
              </a:r>
            </a:p>
          </p:txBody>
        </p:sp>
      </p:grpSp>
      <p:sp>
        <p:nvSpPr>
          <p:cNvPr id="339" name="TextBox 7"/>
          <p:cNvSpPr txBox="1"/>
          <p:nvPr/>
        </p:nvSpPr>
        <p:spPr>
          <a:xfrm>
            <a:off x="5076055" y="4459715"/>
            <a:ext cx="1728193" cy="85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b="1"/>
            </a:lvl1pPr>
          </a:lstStyle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이름이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존재하면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나중에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할당되는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값으로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0" name="슬라이드 번호 개체 틀 9"/>
          <p:cNvSpPr txBox="1">
            <a:spLocks noGrp="1"/>
          </p:cNvSpPr>
          <p:nvPr>
            <p:ph type="sldNum" sz="quarter" idx="2"/>
          </p:nvPr>
        </p:nvSpPr>
        <p:spPr>
          <a:xfrm>
            <a:off x="131137" y="1256354"/>
            <a:ext cx="271126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18</a:t>
            </a:fld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Keyword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</p:txBody>
      </p:sp>
      <p:sp>
        <p:nvSpPr>
          <p:cNvPr id="34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800"/>
            <a:ext cx="8229600" cy="35283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Tx/>
              <a:buFont typeface="Wingdings"/>
              <a:buNone/>
            </a:pPr>
            <a:r>
              <a:rPr dirty="0" err="1"/>
              <a:t>파이썬</a:t>
            </a:r>
            <a:r>
              <a:rPr dirty="0"/>
              <a:t> </a:t>
            </a:r>
            <a:r>
              <a:rPr lang="ko-KR" altLang="en-US" dirty="0" smtClean="0"/>
              <a:t>프로그램에서 사용되는 이름을 최소한으로 정의해서 이를 </a:t>
            </a:r>
            <a:r>
              <a:rPr lang="ko-KR" altLang="en-US" dirty="0" err="1" smtClean="0"/>
              <a:t>파싱해서</a:t>
            </a:r>
            <a:r>
              <a:rPr lang="ko-KR" altLang="en-US" dirty="0" smtClean="0"/>
              <a:t> 실제 실행할 수 있는 </a:t>
            </a:r>
            <a:r>
              <a:rPr lang="ko-KR" altLang="en-US" dirty="0" err="1" smtClean="0"/>
              <a:t>바이코드로</a:t>
            </a:r>
            <a:r>
              <a:rPr lang="ko-KR" altLang="en-US" dirty="0" smtClean="0"/>
              <a:t> 지정한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SzTx/>
              <a:buFont typeface="Wingdings"/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SzTx/>
              <a:buFont typeface="Wingdings"/>
              <a:buNone/>
            </a:pPr>
            <a:r>
              <a:rPr dirty="0" smtClean="0"/>
              <a:t>keyword </a:t>
            </a:r>
            <a:r>
              <a:rPr dirty="0" err="1"/>
              <a:t>정보는</a:t>
            </a:r>
            <a:r>
              <a:rPr dirty="0"/>
              <a:t> </a:t>
            </a:r>
            <a:r>
              <a:rPr dirty="0" err="1"/>
              <a:t>확인하기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keyword를</a:t>
            </a:r>
            <a:r>
              <a:rPr dirty="0"/>
              <a:t> </a:t>
            </a:r>
            <a:r>
              <a:rPr dirty="0" err="1"/>
              <a:t>import하여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</p:txBody>
      </p:sp>
      <p:sp>
        <p:nvSpPr>
          <p:cNvPr id="34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42324" y="1256354"/>
            <a:ext cx="2487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19</a:t>
            </a:fld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1691679" y="1412776"/>
            <a:ext cx="7147522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/>
              <a:t>1. </a:t>
            </a:r>
            <a:r>
              <a:rPr dirty="0" err="1"/>
              <a:t>개념</a:t>
            </a:r>
            <a:r>
              <a:rPr dirty="0"/>
              <a:t> </a:t>
            </a:r>
            <a:r>
              <a:rPr dirty="0" err="1"/>
              <a:t>보기</a:t>
            </a:r>
            <a:endParaRPr dirty="0"/>
          </a:p>
        </p:txBody>
      </p:sp>
      <p:sp>
        <p:nvSpPr>
          <p:cNvPr id="133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endParaRPr dirty="0"/>
          </a:p>
        </p:txBody>
      </p:sp>
      <p:sp>
        <p:nvSpPr>
          <p:cNvPr id="13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6895" y="256376"/>
            <a:ext cx="206410" cy="32544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변수</a:t>
            </a:r>
            <a:r>
              <a:rPr dirty="0"/>
              <a:t> binding </a:t>
            </a:r>
            <a:r>
              <a:rPr dirty="0" err="1"/>
              <a:t>규칙</a:t>
            </a:r>
            <a:endParaRPr dirty="0"/>
          </a:p>
        </p:txBody>
      </p:sp>
      <p:sp>
        <p:nvSpPr>
          <p:cNvPr id="35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규칙</a:t>
            </a:r>
            <a:endParaRPr dirty="0"/>
          </a:p>
        </p:txBody>
      </p:sp>
      <p:sp>
        <p:nvSpPr>
          <p:cNvPr id="34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139675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정의는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할당할</a:t>
            </a:r>
            <a:r>
              <a:rPr dirty="0"/>
              <a:t> </a:t>
            </a:r>
            <a:r>
              <a:rPr dirty="0" err="1"/>
              <a:t>경우에만</a:t>
            </a:r>
            <a:r>
              <a:rPr dirty="0"/>
              <a:t> </a:t>
            </a:r>
            <a:r>
              <a:rPr dirty="0" err="1"/>
              <a:t>가능함</a:t>
            </a:r>
            <a:endParaRPr dirty="0"/>
          </a:p>
        </p:txBody>
      </p:sp>
      <p:grpSp>
        <p:nvGrpSpPr>
          <p:cNvPr id="352" name="직사각형 3"/>
          <p:cNvGrpSpPr/>
          <p:nvPr/>
        </p:nvGrpSpPr>
        <p:grpSpPr>
          <a:xfrm>
            <a:off x="2987823" y="3591818"/>
            <a:ext cx="2952332" cy="1709391"/>
            <a:chOff x="-1" y="-1"/>
            <a:chExt cx="2952330" cy="1008114"/>
          </a:xfrm>
        </p:grpSpPr>
        <p:sp>
          <p:nvSpPr>
            <p:cNvPr id="350" name="직사각형"/>
            <p:cNvSpPr/>
            <p:nvPr/>
          </p:nvSpPr>
          <p:spPr>
            <a:xfrm>
              <a:off x="-1" y="-1"/>
              <a:ext cx="2952330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1" name="변수 = 값"/>
            <p:cNvSpPr txBox="1"/>
            <p:nvPr/>
          </p:nvSpPr>
          <p:spPr>
            <a:xfrm>
              <a:off x="-1" y="367923"/>
              <a:ext cx="2952330" cy="272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값</a:t>
              </a:r>
            </a:p>
          </p:txBody>
        </p:sp>
      </p:grpSp>
      <p:sp>
        <p:nvSpPr>
          <p:cNvPr id="355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4275" y="1256354"/>
            <a:ext cx="26485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21</a:t>
            </a:fld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변수의</a:t>
            </a:r>
            <a:r>
              <a:rPr dirty="0"/>
              <a:t> </a:t>
            </a:r>
            <a:r>
              <a:rPr dirty="0" err="1"/>
              <a:t>별칭</a:t>
            </a:r>
            <a:endParaRPr dirty="0"/>
          </a:p>
        </p:txBody>
      </p:sp>
      <p:sp>
        <p:nvSpPr>
          <p:cNvPr id="37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139675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"/>
              <a:buNone/>
            </a:lvl1pPr>
          </a:lstStyle>
          <a:p>
            <a:r>
              <a:rPr dirty="0" err="1"/>
              <a:t>변수에는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주소가</a:t>
            </a:r>
            <a:r>
              <a:rPr dirty="0"/>
              <a:t> </a:t>
            </a:r>
            <a:r>
              <a:rPr dirty="0" err="1"/>
              <a:t>저장된다</a:t>
            </a:r>
            <a:r>
              <a:rPr dirty="0"/>
              <a:t>. </a:t>
            </a:r>
            <a:r>
              <a:rPr dirty="0" err="1"/>
              <a:t>변수를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변수에</a:t>
            </a:r>
            <a:r>
              <a:rPr dirty="0"/>
              <a:t> </a:t>
            </a:r>
            <a:r>
              <a:rPr dirty="0" err="1"/>
              <a:t>할당하면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주소를</a:t>
            </a:r>
            <a:r>
              <a:rPr dirty="0"/>
              <a:t> </a:t>
            </a:r>
            <a:r>
              <a:rPr dirty="0" err="1"/>
              <a:t>공유한다</a:t>
            </a:r>
            <a:r>
              <a:rPr dirty="0"/>
              <a:t>.</a:t>
            </a:r>
          </a:p>
        </p:txBody>
      </p:sp>
      <p:sp>
        <p:nvSpPr>
          <p:cNvPr id="382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8306" y="1256354"/>
            <a:ext cx="27678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22</a:t>
            </a:fld>
            <a:endParaRPr dirty="0"/>
          </a:p>
        </p:txBody>
      </p:sp>
      <p:grpSp>
        <p:nvGrpSpPr>
          <p:cNvPr id="5" name="직사각형 3"/>
          <p:cNvGrpSpPr/>
          <p:nvPr/>
        </p:nvGrpSpPr>
        <p:grpSpPr>
          <a:xfrm>
            <a:off x="2987823" y="3591819"/>
            <a:ext cx="2952332" cy="1781397"/>
            <a:chOff x="-1" y="-1"/>
            <a:chExt cx="2952330" cy="1008114"/>
          </a:xfrm>
        </p:grpSpPr>
        <p:sp>
          <p:nvSpPr>
            <p:cNvPr id="6" name="직사각형"/>
            <p:cNvSpPr/>
            <p:nvPr/>
          </p:nvSpPr>
          <p:spPr>
            <a:xfrm>
              <a:off x="-1" y="-1"/>
              <a:ext cx="2952330" cy="100811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변수 = 값"/>
            <p:cNvSpPr txBox="1"/>
            <p:nvPr/>
          </p:nvSpPr>
          <p:spPr>
            <a:xfrm>
              <a:off x="-1" y="373426"/>
              <a:ext cx="2952330" cy="261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 </a:t>
              </a:r>
              <a:r>
                <a:rPr lang="en-US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Variable </a:t>
            </a:r>
            <a:r>
              <a:rPr dirty="0" err="1"/>
              <a:t>삭제</a:t>
            </a:r>
            <a:endParaRPr dirty="0"/>
          </a:p>
        </p:txBody>
      </p:sp>
      <p:sp>
        <p:nvSpPr>
          <p:cNvPr id="385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199"/>
            <a:ext cx="8229600" cy="2044826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800"/>
            </a:pPr>
            <a:r>
              <a:rPr dirty="0"/>
              <a:t>Context </a:t>
            </a:r>
            <a:r>
              <a:rPr dirty="0" err="1"/>
              <a:t>내에서</a:t>
            </a:r>
            <a:r>
              <a:rPr dirty="0"/>
              <a:t> </a:t>
            </a:r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삭제</a:t>
            </a:r>
            <a:r>
              <a:rPr dirty="0"/>
              <a:t> </a:t>
            </a:r>
            <a:br>
              <a:rPr dirty="0"/>
            </a:br>
            <a:endParaRPr dirty="0"/>
          </a:p>
        </p:txBody>
      </p:sp>
      <p:sp>
        <p:nvSpPr>
          <p:cNvPr id="38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2024" y="1256354"/>
            <a:ext cx="2693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23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2123728" y="3501008"/>
            <a:ext cx="4752528" cy="151216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/>
            <a:r>
              <a:rPr lang="en-US" altLang="ko-KR" sz="2400" dirty="0"/>
              <a:t>del </a:t>
            </a:r>
            <a:r>
              <a:rPr lang="ko-KR" altLang="en-US" sz="2400" dirty="0" err="1"/>
              <a:t>변수명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Unpacking a Sequence 이란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512170"/>
          </a:xfrm>
          <a:prstGeom prst="rect">
            <a:avLst/>
          </a:prstGeom>
        </p:spPr>
        <p:txBody>
          <a:bodyPr/>
          <a:lstStyle/>
          <a:p>
            <a:pPr marL="0" indent="0" defTabSz="822959">
              <a:spcBef>
                <a:spcPts val="600"/>
              </a:spcBef>
              <a:buSzTx/>
              <a:buFont typeface="Wingdings"/>
              <a:buNone/>
              <a:defRPr sz="2609"/>
            </a:pPr>
            <a:r>
              <a:t> 변수 = 값을 기분으로 값에 대한 unpack을 처리하는 기준으로 동일한 개수와 동일하지 않는 개수 처리(버전3부터)에 사용 </a:t>
            </a:r>
          </a:p>
        </p:txBody>
      </p:sp>
      <p:grpSp>
        <p:nvGrpSpPr>
          <p:cNvPr id="144" name="직사각형 2"/>
          <p:cNvGrpSpPr/>
          <p:nvPr/>
        </p:nvGrpSpPr>
        <p:grpSpPr>
          <a:xfrm>
            <a:off x="2411760" y="3501008"/>
            <a:ext cx="5472608" cy="792089"/>
            <a:chOff x="0" y="0"/>
            <a:chExt cx="5472607" cy="792087"/>
          </a:xfrm>
        </p:grpSpPr>
        <p:sp>
          <p:nvSpPr>
            <p:cNvPr id="142" name="직사각형"/>
            <p:cNvSpPr/>
            <p:nvPr/>
          </p:nvSpPr>
          <p:spPr>
            <a:xfrm>
              <a:off x="0" y="0"/>
              <a:ext cx="5472608" cy="792088"/>
            </a:xfrm>
            <a:prstGeom prst="rect">
              <a:avLst/>
            </a:prstGeom>
            <a:solidFill>
              <a:srgbClr val="EAF0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변수명, 변수명, 변수명 = sequence 객체"/>
            <p:cNvSpPr txBox="1"/>
            <p:nvPr/>
          </p:nvSpPr>
          <p:spPr>
            <a:xfrm>
              <a:off x="0" y="187979"/>
              <a:ext cx="5472608" cy="416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t>변수명, 변수명, 변수명 = sequence 객체 </a:t>
              </a:r>
            </a:p>
          </p:txBody>
        </p:sp>
      </p:grpSp>
      <p:sp>
        <p:nvSpPr>
          <p:cNvPr id="145" name="TextBox 3"/>
          <p:cNvSpPr txBox="1"/>
          <p:nvPr/>
        </p:nvSpPr>
        <p:spPr>
          <a:xfrm>
            <a:off x="316631" y="3645024"/>
            <a:ext cx="1807098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개수가 일치</a:t>
            </a:r>
          </a:p>
        </p:txBody>
      </p:sp>
      <p:grpSp>
        <p:nvGrpSpPr>
          <p:cNvPr id="148" name="직사각형 8"/>
          <p:cNvGrpSpPr/>
          <p:nvPr/>
        </p:nvGrpSpPr>
        <p:grpSpPr>
          <a:xfrm>
            <a:off x="2411760" y="4869160"/>
            <a:ext cx="5472608" cy="792089"/>
            <a:chOff x="0" y="0"/>
            <a:chExt cx="5472607" cy="792087"/>
          </a:xfrm>
        </p:grpSpPr>
        <p:sp>
          <p:nvSpPr>
            <p:cNvPr id="146" name="직사각형"/>
            <p:cNvSpPr/>
            <p:nvPr/>
          </p:nvSpPr>
          <p:spPr>
            <a:xfrm>
              <a:off x="0" y="0"/>
              <a:ext cx="5472608" cy="792088"/>
            </a:xfrm>
            <a:prstGeom prst="rect">
              <a:avLst/>
            </a:prstGeom>
            <a:solidFill>
              <a:srgbClr val="EAF0F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변수명, *변수명, 변수명 = sequence 객체"/>
            <p:cNvSpPr txBox="1"/>
            <p:nvPr/>
          </p:nvSpPr>
          <p:spPr>
            <a:xfrm>
              <a:off x="0" y="187979"/>
              <a:ext cx="5472608" cy="416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t>변수명, *변수명, 변수명 = sequence 객체 </a:t>
              </a:r>
            </a:p>
          </p:txBody>
        </p:sp>
      </p:grpSp>
      <p:sp>
        <p:nvSpPr>
          <p:cNvPr id="149" name="TextBox 9"/>
          <p:cNvSpPr txBox="1"/>
          <p:nvPr/>
        </p:nvSpPr>
        <p:spPr>
          <a:xfrm>
            <a:off x="323527" y="5080537"/>
            <a:ext cx="1807098" cy="71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개수가 불일치</a:t>
            </a:r>
          </a:p>
          <a:p>
            <a:pPr algn="ctr"/>
            <a:r>
              <a:t>(3버전)</a:t>
            </a:r>
          </a:p>
        </p:txBody>
      </p:sp>
      <p:sp>
        <p:nvSpPr>
          <p:cNvPr id="15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69609" y="1256354"/>
            <a:ext cx="19418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8302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9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처리</a:t>
            </a:r>
            <a:r>
              <a:rPr dirty="0"/>
              <a:t> </a:t>
            </a:r>
            <a:r>
              <a:rPr dirty="0" err="1"/>
              <a:t>이유</a:t>
            </a:r>
            <a:endParaRPr dirty="0"/>
          </a:p>
        </p:txBody>
      </p:sp>
      <p:sp>
        <p:nvSpPr>
          <p:cNvPr id="39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왜 </a:t>
            </a:r>
            <a:r>
              <a:rPr dirty="0" err="1"/>
              <a:t>객체화</a:t>
            </a:r>
            <a:r>
              <a:rPr dirty="0"/>
              <a:t> </a:t>
            </a:r>
            <a:r>
              <a:rPr dirty="0" err="1"/>
              <a:t>했을까</a:t>
            </a:r>
            <a:r>
              <a:rPr dirty="0"/>
              <a:t>?</a:t>
            </a:r>
          </a:p>
        </p:txBody>
      </p:sp>
      <p:grpSp>
        <p:nvGrpSpPr>
          <p:cNvPr id="427" name="그룹 2"/>
          <p:cNvGrpSpPr/>
          <p:nvPr/>
        </p:nvGrpSpPr>
        <p:grpSpPr>
          <a:xfrm>
            <a:off x="1043606" y="2768448"/>
            <a:ext cx="7200806" cy="3324849"/>
            <a:chOff x="-1" y="-5596"/>
            <a:chExt cx="7200804" cy="3324848"/>
          </a:xfrm>
        </p:grpSpPr>
        <p:grpSp>
          <p:nvGrpSpPr>
            <p:cNvPr id="401" name="직사각형 3"/>
            <p:cNvGrpSpPr/>
            <p:nvPr/>
          </p:nvGrpSpPr>
          <p:grpSpPr>
            <a:xfrm>
              <a:off x="-1" y="1381054"/>
              <a:ext cx="1800203" cy="660000"/>
              <a:chOff x="-1" y="0"/>
              <a:chExt cx="1800202" cy="659998"/>
            </a:xfrm>
          </p:grpSpPr>
          <p:sp>
            <p:nvSpPr>
              <p:cNvPr id="399" name="직사각형"/>
              <p:cNvSpPr/>
              <p:nvPr/>
            </p:nvSpPr>
            <p:spPr>
              <a:xfrm>
                <a:off x="-1" y="0"/>
                <a:ext cx="1800202" cy="659998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0" name="값 객체"/>
              <p:cNvSpPr txBox="1"/>
              <p:nvPr/>
            </p:nvSpPr>
            <p:spPr>
              <a:xfrm>
                <a:off x="-1" y="145334"/>
                <a:ext cx="1800202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값 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11" name="그룹 12"/>
            <p:cNvGrpSpPr/>
            <p:nvPr/>
          </p:nvGrpSpPr>
          <p:grpSpPr>
            <a:xfrm>
              <a:off x="5184576" y="-5596"/>
              <a:ext cx="2016227" cy="1490667"/>
              <a:chOff x="0" y="-5595"/>
              <a:chExt cx="2016226" cy="1490665"/>
            </a:xfrm>
          </p:grpSpPr>
          <p:grpSp>
            <p:nvGrpSpPr>
              <p:cNvPr id="404" name="직사각형 4"/>
              <p:cNvGrpSpPr/>
              <p:nvPr/>
            </p:nvGrpSpPr>
            <p:grpSpPr>
              <a:xfrm>
                <a:off x="0" y="-5595"/>
                <a:ext cx="2016226" cy="369330"/>
                <a:chOff x="0" y="-5594"/>
                <a:chExt cx="2016225" cy="369328"/>
              </a:xfrm>
            </p:grpSpPr>
            <p:sp>
              <p:nvSpPr>
                <p:cNvPr id="402" name="직사각형"/>
                <p:cNvSpPr/>
                <p:nvPr/>
              </p:nvSpPr>
              <p:spPr>
                <a:xfrm>
                  <a:off x="0" y="675"/>
                  <a:ext cx="2016225" cy="356789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3" name="수치값"/>
                <p:cNvSpPr txBox="1"/>
                <p:nvPr/>
              </p:nvSpPr>
              <p:spPr>
                <a:xfrm>
                  <a:off x="0" y="-5594"/>
                  <a:ext cx="2016225" cy="3693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수치값</a:t>
                  </a: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07" name="직사각형 5"/>
              <p:cNvGrpSpPr/>
              <p:nvPr/>
            </p:nvGrpSpPr>
            <p:grpSpPr>
              <a:xfrm>
                <a:off x="0" y="555073"/>
                <a:ext cx="2016226" cy="369330"/>
                <a:chOff x="0" y="-5594"/>
                <a:chExt cx="2016225" cy="369329"/>
              </a:xfrm>
            </p:grpSpPr>
            <p:sp>
              <p:nvSpPr>
                <p:cNvPr id="405" name="직사각형"/>
                <p:cNvSpPr/>
                <p:nvPr/>
              </p:nvSpPr>
              <p:spPr>
                <a:xfrm>
                  <a:off x="0" y="675"/>
                  <a:ext cx="2016225" cy="356789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6" name="문자열"/>
                <p:cNvSpPr txBox="1"/>
                <p:nvPr/>
              </p:nvSpPr>
              <p:spPr>
                <a:xfrm>
                  <a:off x="0" y="-5594"/>
                  <a:ext cx="2016225" cy="36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문자열</a:t>
                  </a: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10" name="직사각형 6"/>
              <p:cNvGrpSpPr/>
              <p:nvPr/>
            </p:nvGrpSpPr>
            <p:grpSpPr>
              <a:xfrm>
                <a:off x="0" y="1115740"/>
                <a:ext cx="2016226" cy="369330"/>
                <a:chOff x="0" y="-5594"/>
                <a:chExt cx="2016225" cy="369329"/>
              </a:xfrm>
            </p:grpSpPr>
            <p:sp>
              <p:nvSpPr>
                <p:cNvPr id="408" name="직사각형"/>
                <p:cNvSpPr/>
                <p:nvPr/>
              </p:nvSpPr>
              <p:spPr>
                <a:xfrm>
                  <a:off x="0" y="675"/>
                  <a:ext cx="2016225" cy="356789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09" name="튜플"/>
                <p:cNvSpPr txBox="1"/>
                <p:nvPr/>
              </p:nvSpPr>
              <p:spPr>
                <a:xfrm>
                  <a:off x="0" y="-5594"/>
                  <a:ext cx="2016225" cy="36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튜플</a:t>
                  </a: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12" name="왼쪽 중괄호 9"/>
            <p:cNvSpPr/>
            <p:nvPr/>
          </p:nvSpPr>
          <p:spPr>
            <a:xfrm>
              <a:off x="4608512" y="6802"/>
              <a:ext cx="432049" cy="141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19352"/>
                    <a:pt x="10800" y="16580"/>
                  </a:cubicBezTo>
                  <a:lnTo>
                    <a:pt x="10800" y="15820"/>
                  </a:lnTo>
                  <a:cubicBezTo>
                    <a:pt x="10800" y="13048"/>
                    <a:pt x="5965" y="10800"/>
                    <a:pt x="0" y="10800"/>
                  </a:cubicBezTo>
                  <a:cubicBezTo>
                    <a:pt x="5965" y="10800"/>
                    <a:pt x="10800" y="8552"/>
                    <a:pt x="10800" y="5780"/>
                  </a:cubicBezTo>
                  <a:lnTo>
                    <a:pt x="10800" y="5020"/>
                  </a:lnTo>
                  <a:cubicBezTo>
                    <a:pt x="10800" y="2248"/>
                    <a:pt x="15635" y="0"/>
                    <a:pt x="21600" y="0"/>
                  </a:cubicBez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5" name="직사각형 10"/>
            <p:cNvGrpSpPr/>
            <p:nvPr/>
          </p:nvGrpSpPr>
          <p:grpSpPr>
            <a:xfrm>
              <a:off x="2736304" y="377605"/>
              <a:ext cx="1800202" cy="660000"/>
              <a:chOff x="0" y="36815"/>
              <a:chExt cx="1800201" cy="659999"/>
            </a:xfrm>
          </p:grpSpPr>
          <p:sp>
            <p:nvSpPr>
              <p:cNvPr id="413" name="직사각형"/>
              <p:cNvSpPr/>
              <p:nvPr/>
            </p:nvSpPr>
            <p:spPr>
              <a:xfrm>
                <a:off x="0" y="36815"/>
                <a:ext cx="1800201" cy="659999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4" name="Immutuable…"/>
              <p:cNvSpPr txBox="1"/>
              <p:nvPr/>
            </p:nvSpPr>
            <p:spPr>
              <a:xfrm>
                <a:off x="0" y="43650"/>
                <a:ext cx="1800201" cy="646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/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Immutuable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값객체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grpSp>
          <p:nvGrpSpPr>
            <p:cNvPr id="418" name="직사각형 11"/>
            <p:cNvGrpSpPr/>
            <p:nvPr/>
          </p:nvGrpSpPr>
          <p:grpSpPr>
            <a:xfrm>
              <a:off x="2736304" y="2530524"/>
              <a:ext cx="1800202" cy="660001"/>
              <a:chOff x="0" y="36815"/>
              <a:chExt cx="1800201" cy="659999"/>
            </a:xfrm>
          </p:grpSpPr>
          <p:sp>
            <p:nvSpPr>
              <p:cNvPr id="416" name="직사각형"/>
              <p:cNvSpPr/>
              <p:nvPr/>
            </p:nvSpPr>
            <p:spPr>
              <a:xfrm>
                <a:off x="0" y="36815"/>
                <a:ext cx="1800201" cy="659999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7" name="Mutuable…"/>
              <p:cNvSpPr txBox="1"/>
              <p:nvPr/>
            </p:nvSpPr>
            <p:spPr>
              <a:xfrm>
                <a:off x="0" y="43651"/>
                <a:ext cx="1800201" cy="646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/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Mutuable</a:t>
                </a: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참조객체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grpSp>
          <p:nvGrpSpPr>
            <p:cNvPr id="425" name="그룹 13"/>
            <p:cNvGrpSpPr/>
            <p:nvPr/>
          </p:nvGrpSpPr>
          <p:grpSpPr>
            <a:xfrm>
              <a:off x="5184576" y="2372255"/>
              <a:ext cx="2016227" cy="929999"/>
              <a:chOff x="0" y="-5595"/>
              <a:chExt cx="2016226" cy="929998"/>
            </a:xfrm>
          </p:grpSpPr>
          <p:grpSp>
            <p:nvGrpSpPr>
              <p:cNvPr id="421" name="직사각형 14"/>
              <p:cNvGrpSpPr/>
              <p:nvPr/>
            </p:nvGrpSpPr>
            <p:grpSpPr>
              <a:xfrm>
                <a:off x="0" y="-5595"/>
                <a:ext cx="2016226" cy="369330"/>
                <a:chOff x="0" y="-5594"/>
                <a:chExt cx="2016225" cy="369328"/>
              </a:xfrm>
            </p:grpSpPr>
            <p:sp>
              <p:nvSpPr>
                <p:cNvPr id="419" name="직사각형"/>
                <p:cNvSpPr/>
                <p:nvPr/>
              </p:nvSpPr>
              <p:spPr>
                <a:xfrm>
                  <a:off x="0" y="676"/>
                  <a:ext cx="2016225" cy="356788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0" name="리스트"/>
                <p:cNvSpPr txBox="1"/>
                <p:nvPr/>
              </p:nvSpPr>
              <p:spPr>
                <a:xfrm>
                  <a:off x="0" y="-5594"/>
                  <a:ext cx="2016225" cy="3693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리스트</a:t>
                  </a: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24" name="직사각형 15"/>
              <p:cNvGrpSpPr/>
              <p:nvPr/>
            </p:nvGrpSpPr>
            <p:grpSpPr>
              <a:xfrm>
                <a:off x="0" y="555073"/>
                <a:ext cx="2016226" cy="369330"/>
                <a:chOff x="0" y="-5594"/>
                <a:chExt cx="2016225" cy="369329"/>
              </a:xfrm>
            </p:grpSpPr>
            <p:sp>
              <p:nvSpPr>
                <p:cNvPr id="422" name="직사각형"/>
                <p:cNvSpPr/>
                <p:nvPr/>
              </p:nvSpPr>
              <p:spPr>
                <a:xfrm>
                  <a:off x="0" y="676"/>
                  <a:ext cx="2016225" cy="356788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3" name="딕셔너리"/>
                <p:cNvSpPr txBox="1"/>
                <p:nvPr/>
              </p:nvSpPr>
              <p:spPr>
                <a:xfrm>
                  <a:off x="0" y="-5594"/>
                  <a:ext cx="2016225" cy="36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딕셔너리</a:t>
                  </a: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26" name="왼쪽 중괄호 17"/>
            <p:cNvSpPr/>
            <p:nvPr/>
          </p:nvSpPr>
          <p:spPr>
            <a:xfrm>
              <a:off x="4608512" y="2401796"/>
              <a:ext cx="432049" cy="91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048"/>
                    <a:pt x="10800" y="18133"/>
                  </a:cubicBezTo>
                  <a:lnTo>
                    <a:pt x="10800" y="14267"/>
                  </a:lnTo>
                  <a:cubicBezTo>
                    <a:pt x="10800" y="12352"/>
                    <a:pt x="5965" y="10800"/>
                    <a:pt x="0" y="10800"/>
                  </a:cubicBezTo>
                  <a:cubicBezTo>
                    <a:pt x="5965" y="10800"/>
                    <a:pt x="10800" y="9248"/>
                    <a:pt x="10800" y="7333"/>
                  </a:cubicBezTo>
                  <a:lnTo>
                    <a:pt x="10800" y="3467"/>
                  </a:lnTo>
                  <a:cubicBezTo>
                    <a:pt x="10800" y="1552"/>
                    <a:pt x="15635" y="0"/>
                    <a:pt x="21600" y="0"/>
                  </a:cubicBez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8" name="TextBox 16"/>
          <p:cNvSpPr txBox="1"/>
          <p:nvPr/>
        </p:nvSpPr>
        <p:spPr>
          <a:xfrm>
            <a:off x="611559" y="1488239"/>
            <a:ext cx="799289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객체이므로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변경여부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중요하다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생성되고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등으로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전달될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때에도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가능한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불가능한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동일한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관리한다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29" name="꺾인 연결선 8"/>
          <p:cNvSpPr/>
          <p:nvPr/>
        </p:nvSpPr>
        <p:spPr>
          <a:xfrm flipV="1">
            <a:off x="2843808" y="3481649"/>
            <a:ext cx="936105" cy="1003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0" name="꺾인 연결선 19"/>
          <p:cNvSpPr/>
          <p:nvPr/>
        </p:nvSpPr>
        <p:spPr>
          <a:xfrm>
            <a:off x="2843808" y="4485097"/>
            <a:ext cx="936105" cy="114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1" name="슬라이드 번호 개체 틀 7"/>
          <p:cNvSpPr txBox="1">
            <a:spLocks noGrp="1"/>
          </p:cNvSpPr>
          <p:nvPr>
            <p:ph type="sldNum" sz="quarter" idx="2"/>
          </p:nvPr>
        </p:nvSpPr>
        <p:spPr>
          <a:xfrm>
            <a:off x="125305" y="1256354"/>
            <a:ext cx="28279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26</a:t>
            </a:fld>
            <a:endParaRPr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Value </a:t>
            </a:r>
            <a:r>
              <a:rPr dirty="0" err="1"/>
              <a:t>갱신</a:t>
            </a:r>
            <a:r>
              <a:rPr dirty="0"/>
              <a:t> </a:t>
            </a:r>
            <a:r>
              <a:rPr dirty="0" err="1"/>
              <a:t>기준</a:t>
            </a:r>
            <a:endParaRPr dirty="0"/>
          </a:p>
        </p:txBody>
      </p:sp>
      <p:sp>
        <p:nvSpPr>
          <p:cNvPr id="434" name="내용 개체 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800"/>
            </a:pPr>
            <a:r>
              <a:rPr dirty="0" err="1"/>
              <a:t>Immutuable</a:t>
            </a:r>
            <a:r>
              <a:rPr dirty="0"/>
              <a:t>(</a:t>
            </a:r>
            <a:r>
              <a:rPr dirty="0" err="1"/>
              <a:t>값객체</a:t>
            </a:r>
            <a:r>
              <a:rPr dirty="0"/>
              <a:t>) : </a:t>
            </a:r>
            <a:r>
              <a:rPr dirty="0" err="1"/>
              <a:t>변수에</a:t>
            </a:r>
            <a:r>
              <a:rPr dirty="0"/>
              <a:t> </a:t>
            </a:r>
            <a:r>
              <a:rPr dirty="0" err="1"/>
              <a:t>저장된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값으로</a:t>
            </a:r>
            <a:r>
              <a:rPr dirty="0"/>
              <a:t> </a:t>
            </a:r>
            <a:r>
              <a:rPr dirty="0" err="1"/>
              <a:t>인식하여</a:t>
            </a:r>
            <a:r>
              <a:rPr dirty="0"/>
              <a:t> </a:t>
            </a:r>
            <a:r>
              <a:rPr dirty="0" err="1"/>
              <a:t>변수를</a:t>
            </a:r>
            <a:r>
              <a:rPr dirty="0"/>
              <a:t> </a:t>
            </a:r>
            <a:r>
              <a:rPr dirty="0" err="1"/>
              <a:t>치환이</a:t>
            </a:r>
            <a:r>
              <a:rPr dirty="0"/>
              <a:t> </a:t>
            </a:r>
            <a:r>
              <a:rPr dirty="0" err="1"/>
              <a:t>가능하지만</a:t>
            </a:r>
            <a:r>
              <a:rPr dirty="0"/>
              <a:t> </a:t>
            </a:r>
            <a:r>
              <a:rPr dirty="0" err="1"/>
              <a:t>변경은</a:t>
            </a:r>
            <a:r>
              <a:rPr dirty="0"/>
              <a:t> </a:t>
            </a:r>
            <a:r>
              <a:rPr dirty="0" err="1"/>
              <a:t>안됨</a:t>
            </a:r>
            <a:endParaRPr dirty="0"/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800"/>
            </a:pPr>
            <a:r>
              <a:rPr dirty="0"/>
              <a:t>   - </a:t>
            </a:r>
            <a:r>
              <a:rPr dirty="0" err="1"/>
              <a:t>문자열은</a:t>
            </a:r>
            <a:r>
              <a:rPr dirty="0"/>
              <a:t> </a:t>
            </a:r>
            <a:r>
              <a:rPr dirty="0" err="1"/>
              <a:t>임의적으로</a:t>
            </a:r>
            <a:r>
              <a:rPr dirty="0"/>
              <a:t> </a:t>
            </a:r>
            <a:r>
              <a:rPr dirty="0" err="1"/>
              <a:t>값객체로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  <a:p>
            <a:pPr>
              <a:lnSpc>
                <a:spcPct val="90000"/>
              </a:lnSpc>
              <a:defRPr sz="2800"/>
            </a:pPr>
            <a:endParaRPr dirty="0"/>
          </a:p>
          <a:p>
            <a:pPr>
              <a:lnSpc>
                <a:spcPct val="90000"/>
              </a:lnSpc>
              <a:defRPr sz="2800"/>
            </a:pPr>
            <a:r>
              <a:rPr dirty="0" err="1"/>
              <a:t>Mutuable</a:t>
            </a:r>
            <a:r>
              <a:rPr dirty="0"/>
              <a:t>(</a:t>
            </a:r>
            <a:r>
              <a:rPr dirty="0" err="1"/>
              <a:t>참조객체</a:t>
            </a:r>
            <a:r>
              <a:rPr dirty="0"/>
              <a:t>) : </a:t>
            </a:r>
            <a:r>
              <a:rPr dirty="0" err="1"/>
              <a:t>변수에</a:t>
            </a:r>
            <a:r>
              <a:rPr dirty="0"/>
              <a:t> </a:t>
            </a:r>
            <a:r>
              <a:rPr dirty="0" err="1"/>
              <a:t>저장된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요소</a:t>
            </a:r>
            <a:r>
              <a:rPr dirty="0"/>
              <a:t>(값)</a:t>
            </a:r>
            <a:r>
              <a:rPr dirty="0" err="1"/>
              <a:t>들이</a:t>
            </a:r>
            <a:r>
              <a:rPr dirty="0"/>
              <a:t> </a:t>
            </a:r>
            <a:r>
              <a:rPr dirty="0" err="1"/>
              <a:t>저장된</a:t>
            </a:r>
            <a:r>
              <a:rPr dirty="0"/>
              <a:t> </a:t>
            </a:r>
            <a:r>
              <a:rPr dirty="0" err="1"/>
              <a:t>참조이므로</a:t>
            </a:r>
            <a:r>
              <a:rPr dirty="0"/>
              <a:t>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값들이</a:t>
            </a:r>
            <a:r>
              <a:rPr dirty="0"/>
              <a:t> </a:t>
            </a:r>
            <a:r>
              <a:rPr dirty="0" err="1"/>
              <a:t>변경이</a:t>
            </a:r>
            <a:r>
              <a:rPr dirty="0"/>
              <a:t> </a:t>
            </a:r>
            <a:r>
              <a:rPr dirty="0" err="1"/>
              <a:t>가능</a:t>
            </a:r>
            <a:endParaRPr dirty="0"/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800"/>
            </a:pPr>
            <a:r>
              <a:rPr dirty="0"/>
              <a:t>   - </a:t>
            </a:r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파라미터</a:t>
            </a:r>
            <a:r>
              <a:rPr dirty="0"/>
              <a:t>, </a:t>
            </a:r>
            <a:r>
              <a:rPr dirty="0" err="1"/>
              <a:t>할당을</a:t>
            </a:r>
            <a:r>
              <a:rPr dirty="0"/>
              <a:t> 할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참조만</a:t>
            </a:r>
            <a:r>
              <a:rPr dirty="0"/>
              <a:t> </a:t>
            </a:r>
            <a:r>
              <a:rPr dirty="0" err="1"/>
              <a:t>넘어가므로</a:t>
            </a:r>
            <a:r>
              <a:rPr dirty="0"/>
              <a:t> </a:t>
            </a:r>
            <a:r>
              <a:rPr dirty="0" err="1"/>
              <a:t>요소들이</a:t>
            </a:r>
            <a:r>
              <a:rPr dirty="0"/>
              <a:t> </a:t>
            </a:r>
            <a:r>
              <a:rPr dirty="0" err="1"/>
              <a:t>변경이</a:t>
            </a:r>
            <a:r>
              <a:rPr dirty="0"/>
              <a:t> </a:t>
            </a:r>
            <a:r>
              <a:rPr dirty="0" err="1"/>
              <a:t>가능</a:t>
            </a:r>
            <a:endParaRPr dirty="0"/>
          </a:p>
        </p:txBody>
      </p:sp>
      <p:sp>
        <p:nvSpPr>
          <p:cNvPr id="43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6492" y="1256354"/>
            <a:ext cx="260416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27</a:t>
            </a:fld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스크린샷 2018-06-24 23.45.32.png" descr="스크린샷 2018-06-24 23.45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463" y="4858856"/>
            <a:ext cx="25146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Values and data </a:t>
            </a:r>
            <a:r>
              <a:rPr dirty="0" err="1"/>
              <a:t>types:원자</a:t>
            </a:r>
            <a:endParaRPr dirty="0"/>
          </a:p>
        </p:txBody>
      </p:sp>
      <p:sp>
        <p:nvSpPr>
          <p:cNvPr id="43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dirty="0" err="1"/>
              <a:t>파이썬은</a:t>
            </a:r>
            <a:r>
              <a:rPr dirty="0"/>
              <a:t> </a:t>
            </a:r>
            <a:r>
              <a:rPr dirty="0" err="1"/>
              <a:t>값이</a:t>
            </a:r>
            <a:r>
              <a:rPr dirty="0"/>
              <a:t> </a:t>
            </a:r>
            <a:r>
              <a:rPr dirty="0" err="1"/>
              <a:t>객체이므로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구성을</a:t>
            </a:r>
            <a:r>
              <a:rPr dirty="0"/>
              <a:t> </a:t>
            </a:r>
            <a:r>
              <a:rPr dirty="0" err="1"/>
              <a:t>이해해야함</a:t>
            </a:r>
            <a:endParaRPr dirty="0"/>
          </a:p>
        </p:txBody>
      </p:sp>
      <p:sp>
        <p:nvSpPr>
          <p:cNvPr id="440" name="TextBox 40"/>
          <p:cNvSpPr txBox="1"/>
          <p:nvPr/>
        </p:nvSpPr>
        <p:spPr>
          <a:xfrm>
            <a:off x="4427983" y="5284889"/>
            <a:ext cx="396044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값을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type()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타입을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1" name="직사각형 2"/>
          <p:cNvSpPr/>
          <p:nvPr/>
        </p:nvSpPr>
        <p:spPr>
          <a:xfrm>
            <a:off x="863389" y="4960554"/>
            <a:ext cx="1908410" cy="560091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2" name="직사각형 6"/>
          <p:cNvSpPr/>
          <p:nvPr/>
        </p:nvSpPr>
        <p:spPr>
          <a:xfrm rot="525">
            <a:off x="904316" y="5661037"/>
            <a:ext cx="1627935" cy="408557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3" name="직선 화살표 연결선 4"/>
          <p:cNvCxnSpPr>
            <a:stCxn id="441" idx="0"/>
            <a:endCxn id="440" idx="0"/>
          </p:cNvCxnSpPr>
          <p:nvPr/>
        </p:nvCxnSpPr>
        <p:spPr>
          <a:xfrm>
            <a:off x="1817594" y="4960554"/>
            <a:ext cx="4590610" cy="324335"/>
          </a:xfrm>
          <a:prstGeom prst="straightConnector1">
            <a:avLst/>
          </a:prstGeom>
          <a:ln w="10000">
            <a:solidFill>
              <a:srgbClr val="FF0000"/>
            </a:solidFill>
            <a:tailEnd type="triangle"/>
          </a:ln>
        </p:spPr>
      </p:cxnSp>
      <p:cxnSp>
        <p:nvCxnSpPr>
          <p:cNvPr id="444" name="직선 화살표 연결선 7"/>
          <p:cNvCxnSpPr>
            <a:stCxn id="442" idx="0"/>
            <a:endCxn id="440" idx="0"/>
          </p:cNvCxnSpPr>
          <p:nvPr/>
        </p:nvCxnSpPr>
        <p:spPr>
          <a:xfrm flipV="1">
            <a:off x="1718315" y="5284889"/>
            <a:ext cx="4689889" cy="376148"/>
          </a:xfrm>
          <a:prstGeom prst="straightConnector1">
            <a:avLst/>
          </a:prstGeom>
          <a:ln w="10000">
            <a:solidFill>
              <a:srgbClr val="FF0000"/>
            </a:solidFill>
            <a:tailEnd type="triangle"/>
          </a:ln>
        </p:spPr>
      </p:cxnSp>
      <p:grpSp>
        <p:nvGrpSpPr>
          <p:cNvPr id="457" name="그룹 8"/>
          <p:cNvGrpSpPr/>
          <p:nvPr/>
        </p:nvGrpSpPr>
        <p:grpSpPr>
          <a:xfrm>
            <a:off x="1115616" y="3455783"/>
            <a:ext cx="3168353" cy="920900"/>
            <a:chOff x="0" y="5697"/>
            <a:chExt cx="3168351" cy="920898"/>
          </a:xfrm>
        </p:grpSpPr>
        <p:grpSp>
          <p:nvGrpSpPr>
            <p:cNvPr id="447" name="직사각형 3"/>
            <p:cNvGrpSpPr/>
            <p:nvPr/>
          </p:nvGrpSpPr>
          <p:grpSpPr>
            <a:xfrm>
              <a:off x="0" y="5697"/>
              <a:ext cx="1287144" cy="276996"/>
              <a:chOff x="0" y="5698"/>
              <a:chExt cx="1287143" cy="276994"/>
            </a:xfrm>
          </p:grpSpPr>
          <p:sp>
            <p:nvSpPr>
              <p:cNvPr id="445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6" name="reference"/>
              <p:cNvSpPr txBox="1"/>
              <p:nvPr/>
            </p:nvSpPr>
            <p:spPr>
              <a:xfrm>
                <a:off x="0" y="5698"/>
                <a:ext cx="1287143" cy="276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reference</a:t>
                </a:r>
              </a:p>
            </p:txBody>
          </p:sp>
        </p:grpSp>
        <p:grpSp>
          <p:nvGrpSpPr>
            <p:cNvPr id="450" name="직사각형 10"/>
            <p:cNvGrpSpPr/>
            <p:nvPr/>
          </p:nvGrpSpPr>
          <p:grpSpPr>
            <a:xfrm>
              <a:off x="2331" y="300265"/>
              <a:ext cx="1287145" cy="276996"/>
              <a:chOff x="0" y="5698"/>
              <a:chExt cx="1287143" cy="276994"/>
            </a:xfrm>
          </p:grpSpPr>
          <p:sp>
            <p:nvSpPr>
              <p:cNvPr id="448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9" name="type"/>
              <p:cNvSpPr txBox="1"/>
              <p:nvPr/>
            </p:nvSpPr>
            <p:spPr>
              <a:xfrm>
                <a:off x="0" y="5698"/>
                <a:ext cx="1287143" cy="276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453" name="직사각형 11"/>
            <p:cNvGrpSpPr/>
            <p:nvPr/>
          </p:nvGrpSpPr>
          <p:grpSpPr>
            <a:xfrm>
              <a:off x="2331" y="607571"/>
              <a:ext cx="1287145" cy="276996"/>
              <a:chOff x="0" y="5697"/>
              <a:chExt cx="1287143" cy="276995"/>
            </a:xfrm>
          </p:grpSpPr>
          <p:sp>
            <p:nvSpPr>
              <p:cNvPr id="451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2" name="value"/>
              <p:cNvSpPr txBox="1"/>
              <p:nvPr/>
            </p:nvSpPr>
            <p:spPr>
              <a:xfrm>
                <a:off x="0" y="5697"/>
                <a:ext cx="1287143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</a:t>
                </a:r>
              </a:p>
            </p:txBody>
          </p:sp>
        </p:grpSp>
        <p:sp>
          <p:nvSpPr>
            <p:cNvPr id="454" name="TextBox 5"/>
            <p:cNvSpPr txBox="1"/>
            <p:nvPr/>
          </p:nvSpPr>
          <p:spPr>
            <a:xfrm>
              <a:off x="1325587" y="351089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float</a:t>
              </a:r>
            </a:p>
          </p:txBody>
        </p:sp>
        <p:sp>
          <p:nvSpPr>
            <p:cNvPr id="455" name="TextBox 13"/>
            <p:cNvSpPr txBox="1"/>
            <p:nvPr/>
          </p:nvSpPr>
          <p:spPr>
            <a:xfrm>
              <a:off x="1325587" y="47725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6" name="TextBox 14"/>
            <p:cNvSpPr txBox="1"/>
            <p:nvPr/>
          </p:nvSpPr>
          <p:spPr>
            <a:xfrm>
              <a:off x="1325587" y="649599"/>
              <a:ext cx="184276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</a:t>
              </a:r>
            </a:p>
          </p:txBody>
        </p:sp>
      </p:grpSp>
      <p:grpSp>
        <p:nvGrpSpPr>
          <p:cNvPr id="470" name="그룹 16"/>
          <p:cNvGrpSpPr/>
          <p:nvPr/>
        </p:nvGrpSpPr>
        <p:grpSpPr>
          <a:xfrm>
            <a:off x="3995936" y="3455783"/>
            <a:ext cx="3168352" cy="920900"/>
            <a:chOff x="0" y="5697"/>
            <a:chExt cx="3168351" cy="920898"/>
          </a:xfrm>
        </p:grpSpPr>
        <p:grpSp>
          <p:nvGrpSpPr>
            <p:cNvPr id="460" name="직사각형 17"/>
            <p:cNvGrpSpPr/>
            <p:nvPr/>
          </p:nvGrpSpPr>
          <p:grpSpPr>
            <a:xfrm>
              <a:off x="0" y="5697"/>
              <a:ext cx="1287144" cy="276996"/>
              <a:chOff x="0" y="5698"/>
              <a:chExt cx="1287143" cy="276994"/>
            </a:xfrm>
          </p:grpSpPr>
          <p:sp>
            <p:nvSpPr>
              <p:cNvPr id="458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9" name="reference"/>
              <p:cNvSpPr txBox="1"/>
              <p:nvPr/>
            </p:nvSpPr>
            <p:spPr>
              <a:xfrm>
                <a:off x="0" y="5698"/>
                <a:ext cx="1287143" cy="276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reference</a:t>
                </a:r>
              </a:p>
            </p:txBody>
          </p:sp>
        </p:grpSp>
        <p:grpSp>
          <p:nvGrpSpPr>
            <p:cNvPr id="463" name="직사각형 18"/>
            <p:cNvGrpSpPr/>
            <p:nvPr/>
          </p:nvGrpSpPr>
          <p:grpSpPr>
            <a:xfrm>
              <a:off x="2331" y="300265"/>
              <a:ext cx="1287145" cy="276996"/>
              <a:chOff x="0" y="5698"/>
              <a:chExt cx="1287143" cy="276994"/>
            </a:xfrm>
          </p:grpSpPr>
          <p:sp>
            <p:nvSpPr>
              <p:cNvPr id="461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2" name="type"/>
              <p:cNvSpPr txBox="1"/>
              <p:nvPr/>
            </p:nvSpPr>
            <p:spPr>
              <a:xfrm>
                <a:off x="0" y="5698"/>
                <a:ext cx="1287143" cy="2769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466" name="직사각형 19"/>
            <p:cNvGrpSpPr/>
            <p:nvPr/>
          </p:nvGrpSpPr>
          <p:grpSpPr>
            <a:xfrm>
              <a:off x="2331" y="607571"/>
              <a:ext cx="1287145" cy="276996"/>
              <a:chOff x="0" y="5697"/>
              <a:chExt cx="1287143" cy="276995"/>
            </a:xfrm>
          </p:grpSpPr>
          <p:sp>
            <p:nvSpPr>
              <p:cNvPr id="464" name="직사각형"/>
              <p:cNvSpPr/>
              <p:nvPr/>
            </p:nvSpPr>
            <p:spPr>
              <a:xfrm>
                <a:off x="0" y="12535"/>
                <a:ext cx="1287143" cy="263320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5" name="value"/>
              <p:cNvSpPr txBox="1"/>
              <p:nvPr/>
            </p:nvSpPr>
            <p:spPr>
              <a:xfrm>
                <a:off x="0" y="5697"/>
                <a:ext cx="1287143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</a:t>
                </a:r>
              </a:p>
            </p:txBody>
          </p:sp>
        </p:grpSp>
        <p:sp>
          <p:nvSpPr>
            <p:cNvPr id="467" name="TextBox 20"/>
            <p:cNvSpPr txBox="1"/>
            <p:nvPr/>
          </p:nvSpPr>
          <p:spPr>
            <a:xfrm>
              <a:off x="1325587" y="351089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8" name="TextBox 21"/>
            <p:cNvSpPr txBox="1"/>
            <p:nvPr/>
          </p:nvSpPr>
          <p:spPr>
            <a:xfrm>
              <a:off x="1325587" y="47725"/>
              <a:ext cx="79208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9" name="TextBox 22"/>
            <p:cNvSpPr txBox="1"/>
            <p:nvPr/>
          </p:nvSpPr>
          <p:spPr>
            <a:xfrm>
              <a:off x="1325587" y="649599"/>
              <a:ext cx="1842764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17</a:t>
              </a:r>
            </a:p>
          </p:txBody>
        </p:sp>
      </p:grpSp>
      <p:sp>
        <p:nvSpPr>
          <p:cNvPr id="471" name="직선 화살표 연결선 24"/>
          <p:cNvSpPr/>
          <p:nvPr/>
        </p:nvSpPr>
        <p:spPr>
          <a:xfrm flipV="1">
            <a:off x="1619671" y="4335734"/>
            <a:ext cx="288033" cy="749450"/>
          </a:xfrm>
          <a:prstGeom prst="line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2" name="직선 화살표 연결선 26"/>
          <p:cNvSpPr/>
          <p:nvPr/>
        </p:nvSpPr>
        <p:spPr>
          <a:xfrm flipV="1">
            <a:off x="2590874" y="4327816"/>
            <a:ext cx="2050966" cy="961956"/>
          </a:xfrm>
          <a:prstGeom prst="line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3" name="TextBox 28"/>
          <p:cNvSpPr txBox="1"/>
          <p:nvPr/>
        </p:nvSpPr>
        <p:spPr>
          <a:xfrm>
            <a:off x="1835696" y="2924943"/>
            <a:ext cx="327392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r>
              <a:rPr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74" name="직사각형 30"/>
          <p:cNvSpPr/>
          <p:nvPr/>
        </p:nvSpPr>
        <p:spPr>
          <a:xfrm>
            <a:off x="755575" y="2924943"/>
            <a:ext cx="5256586" cy="1584177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5" name="슬라이드 번호 개체 틀 9"/>
          <p:cNvSpPr txBox="1">
            <a:spLocks noGrp="1"/>
          </p:cNvSpPr>
          <p:nvPr>
            <p:ph type="sldNum" sz="quarter" idx="2"/>
          </p:nvPr>
        </p:nvSpPr>
        <p:spPr>
          <a:xfrm>
            <a:off x="128443" y="1256354"/>
            <a:ext cx="27651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28</a:t>
            </a:fld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스크린샷 2018-06-24 23.47.27.png" descr="스크린샷 2018-06-24 23.4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591" y="5174654"/>
            <a:ext cx="2260601" cy="111760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Values and data </a:t>
            </a:r>
            <a:r>
              <a:rPr dirty="0" err="1"/>
              <a:t>types:분자</a:t>
            </a:r>
            <a:endParaRPr dirty="0"/>
          </a:p>
        </p:txBody>
      </p:sp>
      <p:sp>
        <p:nvSpPr>
          <p:cNvPr id="47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SzTx/>
              <a:buFont typeface="Wingdings"/>
              <a:buNone/>
            </a:pPr>
            <a:r>
              <a:rPr dirty="0" err="1"/>
              <a:t>프로그램</a:t>
            </a:r>
            <a:r>
              <a:rPr dirty="0"/>
              <a:t> </a:t>
            </a:r>
            <a:r>
              <a:rPr dirty="0" err="1"/>
              <a:t>언어에서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기본적인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</a:p>
          <a:p>
            <a:pPr marL="0" indent="0">
              <a:buSzTx/>
              <a:buFont typeface="Wingdings"/>
              <a:buNone/>
            </a:pPr>
            <a:r>
              <a:rPr dirty="0" err="1"/>
              <a:t>구조를</a:t>
            </a:r>
            <a:r>
              <a:rPr dirty="0"/>
              <a:t> </a:t>
            </a:r>
            <a:r>
              <a:rPr dirty="0" err="1"/>
              <a:t>가지는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</a:t>
            </a:r>
            <a:r>
              <a:rPr dirty="0" err="1"/>
              <a:t>객체</a:t>
            </a:r>
            <a:endParaRPr dirty="0"/>
          </a:p>
        </p:txBody>
      </p:sp>
      <p:grpSp>
        <p:nvGrpSpPr>
          <p:cNvPr id="541" name="그룹 65"/>
          <p:cNvGrpSpPr/>
          <p:nvPr/>
        </p:nvGrpSpPr>
        <p:grpSpPr>
          <a:xfrm>
            <a:off x="854896" y="2842399"/>
            <a:ext cx="7617297" cy="2113179"/>
            <a:chOff x="0" y="5696"/>
            <a:chExt cx="7617295" cy="2113178"/>
          </a:xfrm>
        </p:grpSpPr>
        <p:grpSp>
          <p:nvGrpSpPr>
            <p:cNvPr id="489" name="그룹 62"/>
            <p:cNvGrpSpPr/>
            <p:nvPr/>
          </p:nvGrpSpPr>
          <p:grpSpPr>
            <a:xfrm>
              <a:off x="0" y="16431"/>
              <a:ext cx="1872211" cy="1049275"/>
              <a:chOff x="0" y="15117"/>
              <a:chExt cx="1872210" cy="1049274"/>
            </a:xfrm>
          </p:grpSpPr>
          <p:grpSp>
            <p:nvGrpSpPr>
              <p:cNvPr id="482" name="직사각형 9"/>
              <p:cNvGrpSpPr/>
              <p:nvPr/>
            </p:nvGrpSpPr>
            <p:grpSpPr>
              <a:xfrm>
                <a:off x="0" y="15117"/>
                <a:ext cx="1872210" cy="369330"/>
                <a:chOff x="0" y="15118"/>
                <a:chExt cx="1872209" cy="369328"/>
              </a:xfrm>
            </p:grpSpPr>
            <p:sp>
              <p:nvSpPr>
                <p:cNvPr id="480" name="직사각형"/>
                <p:cNvSpPr/>
                <p:nvPr/>
              </p:nvSpPr>
              <p:spPr>
                <a:xfrm>
                  <a:off x="0" y="54079"/>
                  <a:ext cx="1872209" cy="291405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1" name="reference"/>
                <p:cNvSpPr txBox="1"/>
                <p:nvPr/>
              </p:nvSpPr>
              <p:spPr>
                <a:xfrm>
                  <a:off x="0" y="15118"/>
                  <a:ext cx="1872209" cy="3693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485" name="직사각형 29"/>
              <p:cNvGrpSpPr/>
              <p:nvPr/>
            </p:nvGrpSpPr>
            <p:grpSpPr>
              <a:xfrm>
                <a:off x="0" y="355089"/>
                <a:ext cx="1872210" cy="369330"/>
                <a:chOff x="0" y="15118"/>
                <a:chExt cx="1872209" cy="369328"/>
              </a:xfrm>
            </p:grpSpPr>
            <p:sp>
              <p:nvSpPr>
                <p:cNvPr id="483" name="직사각형"/>
                <p:cNvSpPr/>
                <p:nvPr/>
              </p:nvSpPr>
              <p:spPr>
                <a:xfrm>
                  <a:off x="0" y="54079"/>
                  <a:ext cx="1872209" cy="291405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4" name="type"/>
                <p:cNvSpPr txBox="1"/>
                <p:nvPr/>
              </p:nvSpPr>
              <p:spPr>
                <a:xfrm>
                  <a:off x="0" y="15118"/>
                  <a:ext cx="1872209" cy="3693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488" name="직사각형 31"/>
              <p:cNvGrpSpPr/>
              <p:nvPr/>
            </p:nvGrpSpPr>
            <p:grpSpPr>
              <a:xfrm>
                <a:off x="0" y="695061"/>
                <a:ext cx="1872210" cy="369330"/>
                <a:chOff x="0" y="15118"/>
                <a:chExt cx="1872209" cy="369328"/>
              </a:xfrm>
            </p:grpSpPr>
            <p:sp>
              <p:nvSpPr>
                <p:cNvPr id="486" name="직사각형"/>
                <p:cNvSpPr/>
                <p:nvPr/>
              </p:nvSpPr>
              <p:spPr>
                <a:xfrm>
                  <a:off x="0" y="54079"/>
                  <a:ext cx="1872209" cy="291405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7" name="element"/>
                <p:cNvSpPr txBox="1"/>
                <p:nvPr/>
              </p:nvSpPr>
              <p:spPr>
                <a:xfrm>
                  <a:off x="0" y="15118"/>
                  <a:ext cx="1872209" cy="3693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element</a:t>
                  </a:r>
                </a:p>
              </p:txBody>
            </p:sp>
          </p:grpSp>
        </p:grpSp>
        <p:grpSp>
          <p:nvGrpSpPr>
            <p:cNvPr id="492" name="직사각형 33"/>
            <p:cNvGrpSpPr/>
            <p:nvPr/>
          </p:nvGrpSpPr>
          <p:grpSpPr>
            <a:xfrm>
              <a:off x="3343668" y="5696"/>
              <a:ext cx="1287145" cy="276997"/>
              <a:chOff x="0" y="5697"/>
              <a:chExt cx="1287144" cy="276995"/>
            </a:xfrm>
          </p:grpSpPr>
          <p:sp>
            <p:nvSpPr>
              <p:cNvPr id="490" name="직사각형"/>
              <p:cNvSpPr/>
              <p:nvPr/>
            </p:nvSpPr>
            <p:spPr>
              <a:xfrm>
                <a:off x="0" y="55394"/>
                <a:ext cx="1287144" cy="17760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1" name="reference"/>
              <p:cNvSpPr txBox="1"/>
              <p:nvPr/>
            </p:nvSpPr>
            <p:spPr>
              <a:xfrm>
                <a:off x="0" y="5697"/>
                <a:ext cx="1287144" cy="276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reference</a:t>
                </a:r>
              </a:p>
            </p:txBody>
          </p:sp>
        </p:grpSp>
        <p:grpSp>
          <p:nvGrpSpPr>
            <p:cNvPr id="495" name="직사각형 34"/>
            <p:cNvGrpSpPr/>
            <p:nvPr/>
          </p:nvGrpSpPr>
          <p:grpSpPr>
            <a:xfrm>
              <a:off x="3346000" y="210668"/>
              <a:ext cx="1287145" cy="276997"/>
              <a:chOff x="0" y="5697"/>
              <a:chExt cx="1287144" cy="276996"/>
            </a:xfrm>
          </p:grpSpPr>
          <p:sp>
            <p:nvSpPr>
              <p:cNvPr id="493" name="직사각형"/>
              <p:cNvSpPr/>
              <p:nvPr/>
            </p:nvSpPr>
            <p:spPr>
              <a:xfrm>
                <a:off x="0" y="55394"/>
                <a:ext cx="1287144" cy="17760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4" name="type"/>
              <p:cNvSpPr txBox="1"/>
              <p:nvPr/>
            </p:nvSpPr>
            <p:spPr>
              <a:xfrm>
                <a:off x="0" y="5697"/>
                <a:ext cx="1287144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type</a:t>
                </a:r>
              </a:p>
            </p:txBody>
          </p:sp>
        </p:grpSp>
        <p:grpSp>
          <p:nvGrpSpPr>
            <p:cNvPr id="498" name="직사각형 35"/>
            <p:cNvGrpSpPr/>
            <p:nvPr/>
          </p:nvGrpSpPr>
          <p:grpSpPr>
            <a:xfrm>
              <a:off x="3346000" y="411644"/>
              <a:ext cx="1287145" cy="276997"/>
              <a:chOff x="0" y="5697"/>
              <a:chExt cx="1287144" cy="276996"/>
            </a:xfrm>
          </p:grpSpPr>
          <p:sp>
            <p:nvSpPr>
              <p:cNvPr id="496" name="직사각형"/>
              <p:cNvSpPr/>
              <p:nvPr/>
            </p:nvSpPr>
            <p:spPr>
              <a:xfrm>
                <a:off x="0" y="55394"/>
                <a:ext cx="1287144" cy="177602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7" name="value"/>
              <p:cNvSpPr txBox="1"/>
              <p:nvPr/>
            </p:nvSpPr>
            <p:spPr>
              <a:xfrm>
                <a:off x="0" y="5697"/>
                <a:ext cx="1287144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</a:t>
                </a:r>
              </a:p>
            </p:txBody>
          </p:sp>
        </p:grpSp>
        <p:sp>
          <p:nvSpPr>
            <p:cNvPr id="499" name="TextBox 36"/>
            <p:cNvSpPr txBox="1"/>
            <p:nvPr/>
          </p:nvSpPr>
          <p:spPr>
            <a:xfrm>
              <a:off x="4669256" y="283739"/>
              <a:ext cx="79208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0" name="TextBox 37"/>
            <p:cNvSpPr txBox="1"/>
            <p:nvPr/>
          </p:nvSpPr>
          <p:spPr>
            <a:xfrm>
              <a:off x="4669256" y="79128"/>
              <a:ext cx="79208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1" name="TextBox 39"/>
            <p:cNvSpPr txBox="1"/>
            <p:nvPr/>
          </p:nvSpPr>
          <p:spPr>
            <a:xfrm>
              <a:off x="4669256" y="485075"/>
              <a:ext cx="18427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grpSp>
          <p:nvGrpSpPr>
            <p:cNvPr id="511" name="그룹 12"/>
            <p:cNvGrpSpPr/>
            <p:nvPr/>
          </p:nvGrpSpPr>
          <p:grpSpPr>
            <a:xfrm>
              <a:off x="3331903" y="765884"/>
              <a:ext cx="1298909" cy="720999"/>
              <a:chOff x="0" y="0"/>
              <a:chExt cx="1298907" cy="720997"/>
            </a:xfrm>
          </p:grpSpPr>
          <p:grpSp>
            <p:nvGrpSpPr>
              <p:cNvPr id="504" name="직사각형 41"/>
              <p:cNvGrpSpPr/>
              <p:nvPr/>
            </p:nvGrpSpPr>
            <p:grpSpPr>
              <a:xfrm>
                <a:off x="0" y="-1"/>
                <a:ext cx="1285400" cy="251333"/>
                <a:chOff x="0" y="0"/>
                <a:chExt cx="1285399" cy="251331"/>
              </a:xfrm>
            </p:grpSpPr>
            <p:sp>
              <p:nvSpPr>
                <p:cNvPr id="502" name="직사각형"/>
                <p:cNvSpPr/>
                <p:nvPr/>
              </p:nvSpPr>
              <p:spPr>
                <a:xfrm>
                  <a:off x="0" y="23674"/>
                  <a:ext cx="1285400" cy="203983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03" name="reference"/>
                <p:cNvSpPr txBox="1"/>
                <p:nvPr/>
              </p:nvSpPr>
              <p:spPr>
                <a:xfrm>
                  <a:off x="0" y="0"/>
                  <a:ext cx="1285400" cy="2513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507" name="직사각형 42"/>
              <p:cNvGrpSpPr/>
              <p:nvPr/>
            </p:nvGrpSpPr>
            <p:grpSpPr>
              <a:xfrm>
                <a:off x="0" y="231687"/>
                <a:ext cx="1285400" cy="251332"/>
                <a:chOff x="0" y="0"/>
                <a:chExt cx="1285399" cy="251331"/>
              </a:xfrm>
            </p:grpSpPr>
            <p:sp>
              <p:nvSpPr>
                <p:cNvPr id="505" name="직사각형"/>
                <p:cNvSpPr/>
                <p:nvPr/>
              </p:nvSpPr>
              <p:spPr>
                <a:xfrm>
                  <a:off x="0" y="23674"/>
                  <a:ext cx="1285400" cy="203984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06" name="type"/>
                <p:cNvSpPr txBox="1"/>
                <p:nvPr/>
              </p:nvSpPr>
              <p:spPr>
                <a:xfrm>
                  <a:off x="0" y="0"/>
                  <a:ext cx="1285400" cy="2513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510" name="직사각형 43"/>
              <p:cNvGrpSpPr/>
              <p:nvPr/>
            </p:nvGrpSpPr>
            <p:grpSpPr>
              <a:xfrm>
                <a:off x="13508" y="469666"/>
                <a:ext cx="1285400" cy="251332"/>
                <a:chOff x="0" y="0"/>
                <a:chExt cx="1285399" cy="251331"/>
              </a:xfrm>
            </p:grpSpPr>
            <p:sp>
              <p:nvSpPr>
                <p:cNvPr id="508" name="직사각형"/>
                <p:cNvSpPr/>
                <p:nvPr/>
              </p:nvSpPr>
              <p:spPr>
                <a:xfrm>
                  <a:off x="0" y="23674"/>
                  <a:ext cx="1285400" cy="203984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09" name="element"/>
                <p:cNvSpPr txBox="1"/>
                <p:nvPr/>
              </p:nvSpPr>
              <p:spPr>
                <a:xfrm>
                  <a:off x="0" y="0"/>
                  <a:ext cx="1285400" cy="25133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element</a:t>
                  </a:r>
                </a:p>
              </p:txBody>
            </p:sp>
          </p:grpSp>
        </p:grpSp>
        <p:sp>
          <p:nvSpPr>
            <p:cNvPr id="512" name="TextBox 44"/>
            <p:cNvSpPr txBox="1"/>
            <p:nvPr/>
          </p:nvSpPr>
          <p:spPr>
            <a:xfrm>
              <a:off x="4680520" y="1084714"/>
              <a:ext cx="79208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</p:txBody>
        </p:sp>
        <p:sp>
          <p:nvSpPr>
            <p:cNvPr id="513" name="TextBox 45"/>
            <p:cNvSpPr txBox="1"/>
            <p:nvPr/>
          </p:nvSpPr>
          <p:spPr>
            <a:xfrm>
              <a:off x="4680520" y="880103"/>
              <a:ext cx="79208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4" name="꺾인 연결선 25"/>
            <p:cNvSpPr/>
            <p:nvPr/>
          </p:nvSpPr>
          <p:spPr>
            <a:xfrm>
              <a:off x="4630812" y="1361217"/>
              <a:ext cx="804102" cy="10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24" name="그룹 50"/>
            <p:cNvGrpSpPr/>
            <p:nvPr/>
          </p:nvGrpSpPr>
          <p:grpSpPr>
            <a:xfrm>
              <a:off x="5976663" y="1424946"/>
              <a:ext cx="934413" cy="497841"/>
              <a:chOff x="0" y="5766"/>
              <a:chExt cx="934412" cy="497839"/>
            </a:xfrm>
          </p:grpSpPr>
          <p:grpSp>
            <p:nvGrpSpPr>
              <p:cNvPr id="517" name="직사각형 51"/>
              <p:cNvGrpSpPr/>
              <p:nvPr/>
            </p:nvGrpSpPr>
            <p:grpSpPr>
              <a:xfrm>
                <a:off x="0" y="5766"/>
                <a:ext cx="932722" cy="215441"/>
                <a:chOff x="0" y="5767"/>
                <a:chExt cx="932721" cy="215439"/>
              </a:xfrm>
            </p:grpSpPr>
            <p:sp>
              <p:nvSpPr>
                <p:cNvPr id="515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16" name="reference"/>
                <p:cNvSpPr txBox="1"/>
                <p:nvPr/>
              </p:nvSpPr>
              <p:spPr>
                <a:xfrm>
                  <a:off x="0" y="5767"/>
                  <a:ext cx="932721" cy="2154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520" name="직사각형 52"/>
              <p:cNvGrpSpPr/>
              <p:nvPr/>
            </p:nvGrpSpPr>
            <p:grpSpPr>
              <a:xfrm>
                <a:off x="1689" y="148355"/>
                <a:ext cx="932723" cy="215441"/>
                <a:chOff x="0" y="5767"/>
                <a:chExt cx="932721" cy="215439"/>
              </a:xfrm>
            </p:grpSpPr>
            <p:sp>
              <p:nvSpPr>
                <p:cNvPr id="518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19" name="type"/>
                <p:cNvSpPr txBox="1"/>
                <p:nvPr/>
              </p:nvSpPr>
              <p:spPr>
                <a:xfrm>
                  <a:off x="0" y="5767"/>
                  <a:ext cx="932721" cy="2154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523" name="직사각형 53"/>
              <p:cNvGrpSpPr/>
              <p:nvPr/>
            </p:nvGrpSpPr>
            <p:grpSpPr>
              <a:xfrm>
                <a:off x="1689" y="288164"/>
                <a:ext cx="932723" cy="215441"/>
                <a:chOff x="0" y="5767"/>
                <a:chExt cx="932721" cy="215439"/>
              </a:xfrm>
            </p:grpSpPr>
            <p:sp>
              <p:nvSpPr>
                <p:cNvPr id="521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2" name="value"/>
                <p:cNvSpPr txBox="1"/>
                <p:nvPr/>
              </p:nvSpPr>
              <p:spPr>
                <a:xfrm>
                  <a:off x="0" y="5767"/>
                  <a:ext cx="932721" cy="2154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value</a:t>
                  </a:r>
                </a:p>
              </p:txBody>
            </p:sp>
          </p:grpSp>
        </p:grpSp>
        <p:grpSp>
          <p:nvGrpSpPr>
            <p:cNvPr id="534" name="그룹 27"/>
            <p:cNvGrpSpPr/>
            <p:nvPr/>
          </p:nvGrpSpPr>
          <p:grpSpPr>
            <a:xfrm>
              <a:off x="4968552" y="1423556"/>
              <a:ext cx="934413" cy="497841"/>
              <a:chOff x="0" y="5766"/>
              <a:chExt cx="934412" cy="497839"/>
            </a:xfrm>
          </p:grpSpPr>
          <p:grpSp>
            <p:nvGrpSpPr>
              <p:cNvPr id="527" name="직사각형 47"/>
              <p:cNvGrpSpPr/>
              <p:nvPr/>
            </p:nvGrpSpPr>
            <p:grpSpPr>
              <a:xfrm>
                <a:off x="0" y="5766"/>
                <a:ext cx="932722" cy="215441"/>
                <a:chOff x="0" y="5767"/>
                <a:chExt cx="932721" cy="215439"/>
              </a:xfrm>
            </p:grpSpPr>
            <p:sp>
              <p:nvSpPr>
                <p:cNvPr id="525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6" name="reference"/>
                <p:cNvSpPr txBox="1"/>
                <p:nvPr/>
              </p:nvSpPr>
              <p:spPr>
                <a:xfrm>
                  <a:off x="0" y="5767"/>
                  <a:ext cx="932721" cy="2154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reference</a:t>
                  </a:r>
                </a:p>
              </p:txBody>
            </p:sp>
          </p:grpSp>
          <p:grpSp>
            <p:nvGrpSpPr>
              <p:cNvPr id="530" name="직사각형 48"/>
              <p:cNvGrpSpPr/>
              <p:nvPr/>
            </p:nvGrpSpPr>
            <p:grpSpPr>
              <a:xfrm>
                <a:off x="1689" y="148355"/>
                <a:ext cx="932723" cy="215441"/>
                <a:chOff x="0" y="5767"/>
                <a:chExt cx="932721" cy="215439"/>
              </a:xfrm>
            </p:grpSpPr>
            <p:sp>
              <p:nvSpPr>
                <p:cNvPr id="528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9" name="type"/>
                <p:cNvSpPr txBox="1"/>
                <p:nvPr/>
              </p:nvSpPr>
              <p:spPr>
                <a:xfrm>
                  <a:off x="0" y="5767"/>
                  <a:ext cx="932721" cy="2154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type</a:t>
                  </a:r>
                </a:p>
              </p:txBody>
            </p:sp>
          </p:grpSp>
          <p:grpSp>
            <p:nvGrpSpPr>
              <p:cNvPr id="533" name="직사각형 49"/>
              <p:cNvGrpSpPr/>
              <p:nvPr/>
            </p:nvGrpSpPr>
            <p:grpSpPr>
              <a:xfrm>
                <a:off x="1689" y="288164"/>
                <a:ext cx="932723" cy="215441"/>
                <a:chOff x="0" y="5767"/>
                <a:chExt cx="932721" cy="215439"/>
              </a:xfrm>
            </p:grpSpPr>
            <p:sp>
              <p:nvSpPr>
                <p:cNvPr id="531" name="직사각형"/>
                <p:cNvSpPr/>
                <p:nvPr/>
              </p:nvSpPr>
              <p:spPr>
                <a:xfrm>
                  <a:off x="0" y="51711"/>
                  <a:ext cx="932721" cy="123550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>
                  <a:solidFill>
                    <a:srgbClr val="6C85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800">
                      <a:solidFill>
                        <a:srgbClr val="FFFFFF"/>
                      </a:solidFill>
                    </a:defRPr>
                  </a:pPr>
                  <a:endParaRPr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32" name="value"/>
                <p:cNvSpPr txBox="1"/>
                <p:nvPr/>
              </p:nvSpPr>
              <p:spPr>
                <a:xfrm>
                  <a:off x="0" y="5767"/>
                  <a:ext cx="932721" cy="2154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8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value</a:t>
                  </a:r>
                </a:p>
              </p:txBody>
            </p:sp>
          </p:grpSp>
        </p:grpSp>
        <p:sp>
          <p:nvSpPr>
            <p:cNvPr id="535" name="꺾인 연결선 56"/>
            <p:cNvSpPr/>
            <p:nvPr/>
          </p:nvSpPr>
          <p:spPr>
            <a:xfrm>
              <a:off x="4630812" y="1361217"/>
              <a:ext cx="1812213" cy="10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6" name="TextBox 57"/>
            <p:cNvSpPr txBox="1"/>
            <p:nvPr/>
          </p:nvSpPr>
          <p:spPr>
            <a:xfrm>
              <a:off x="6933726" y="1410990"/>
              <a:ext cx="683569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0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537" name="꺾인 연결선 59"/>
            <p:cNvSpPr/>
            <p:nvPr/>
          </p:nvSpPr>
          <p:spPr>
            <a:xfrm rot="10800000" flipH="1">
              <a:off x="1872208" y="144195"/>
              <a:ext cx="1471461" cy="736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8" name="꺾인 연결선 61"/>
            <p:cNvSpPr/>
            <p:nvPr/>
          </p:nvSpPr>
          <p:spPr>
            <a:xfrm>
              <a:off x="1872208" y="879944"/>
              <a:ext cx="14596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9" name="TextBox 63"/>
            <p:cNvSpPr txBox="1"/>
            <p:nvPr/>
          </p:nvSpPr>
          <p:spPr>
            <a:xfrm>
              <a:off x="1872208" y="174598"/>
              <a:ext cx="79208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0" name="TextBox 64"/>
            <p:cNvSpPr txBox="1"/>
            <p:nvPr/>
          </p:nvSpPr>
          <p:spPr>
            <a:xfrm>
              <a:off x="1944216" y="399946"/>
              <a:ext cx="79208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list</a:t>
              </a:r>
            </a:p>
          </p:txBody>
        </p:sp>
      </p:grpSp>
      <p:sp>
        <p:nvSpPr>
          <p:cNvPr id="542" name="직사각형 67"/>
          <p:cNvSpPr/>
          <p:nvPr/>
        </p:nvSpPr>
        <p:spPr>
          <a:xfrm>
            <a:off x="901385" y="5157192"/>
            <a:ext cx="2343990" cy="73737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3" name="직선 화살표 연결선 69"/>
          <p:cNvSpPr/>
          <p:nvPr/>
        </p:nvSpPr>
        <p:spPr>
          <a:xfrm flipV="1">
            <a:off x="1791000" y="3863445"/>
            <a:ext cx="1" cy="1293748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2610" y="1256354"/>
            <a:ext cx="28818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29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리터럴</a:t>
            </a:r>
            <a:r>
              <a:rPr dirty="0"/>
              <a:t>, </a:t>
            </a:r>
            <a:r>
              <a:rPr dirty="0" err="1"/>
              <a:t>표현식</a:t>
            </a:r>
            <a:r>
              <a:rPr dirty="0"/>
              <a:t>, </a:t>
            </a:r>
            <a:r>
              <a:rPr dirty="0" err="1"/>
              <a:t>연산자</a:t>
            </a:r>
            <a:endParaRPr dirty="0"/>
          </a:p>
        </p:txBody>
      </p:sp>
      <p:sp>
        <p:nvSpPr>
          <p:cNvPr id="1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9" y="2981325"/>
            <a:ext cx="270264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 </a:t>
            </a:r>
            <a:r>
              <a:rPr dirty="0" err="1"/>
              <a:t>파이썬은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객체로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43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417329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파이썬은</a:t>
            </a:r>
            <a:r>
              <a:rPr dirty="0"/>
              <a:t>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데이터모델은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기반으로</a:t>
            </a:r>
            <a:r>
              <a:rPr dirty="0"/>
              <a:t> </a:t>
            </a:r>
            <a:r>
              <a:rPr dirty="0" err="1"/>
              <a:t>만들어져</a:t>
            </a:r>
            <a:r>
              <a:rPr dirty="0"/>
              <a:t> </a:t>
            </a:r>
            <a:r>
              <a:rPr dirty="0" err="1"/>
              <a:t>있음</a:t>
            </a:r>
            <a:endParaRPr dirty="0"/>
          </a:p>
        </p:txBody>
      </p:sp>
      <p:sp>
        <p:nvSpPr>
          <p:cNvPr id="43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5130" y="1268794"/>
            <a:ext cx="263140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30</a:t>
            </a:fld>
            <a:endParaRPr dirty="0"/>
          </a:p>
        </p:txBody>
      </p:sp>
      <p:grpSp>
        <p:nvGrpSpPr>
          <p:cNvPr id="434" name="직사각형 3"/>
          <p:cNvGrpSpPr/>
          <p:nvPr/>
        </p:nvGrpSpPr>
        <p:grpSpPr>
          <a:xfrm>
            <a:off x="2123726" y="2924942"/>
            <a:ext cx="5184580" cy="648075"/>
            <a:chOff x="-1" y="-1"/>
            <a:chExt cx="5184578" cy="648074"/>
          </a:xfrm>
        </p:grpSpPr>
        <p:sp>
          <p:nvSpPr>
            <p:cNvPr id="432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3" name="모든 것은  객체(object)"/>
            <p:cNvSpPr txBox="1"/>
            <p:nvPr/>
          </p:nvSpPr>
          <p:spPr>
            <a:xfrm>
              <a:off x="-1" y="139371"/>
              <a:ext cx="518457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것은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</a:t>
              </a:r>
            </a:p>
          </p:txBody>
        </p:sp>
      </p:grpSp>
      <p:grpSp>
        <p:nvGrpSpPr>
          <p:cNvPr id="437" name="직사각형 7"/>
          <p:cNvGrpSpPr/>
          <p:nvPr/>
        </p:nvGrpSpPr>
        <p:grpSpPr>
          <a:xfrm>
            <a:off x="2123726" y="3789039"/>
            <a:ext cx="5184580" cy="648075"/>
            <a:chOff x="-1" y="-1"/>
            <a:chExt cx="5184578" cy="648074"/>
          </a:xfrm>
        </p:grpSpPr>
        <p:sp>
          <p:nvSpPr>
            <p:cNvPr id="435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6" name="객체(object)는 id즉 정체성(Identity)을 가짐"/>
            <p:cNvSpPr txBox="1"/>
            <p:nvPr/>
          </p:nvSpPr>
          <p:spPr>
            <a:xfrm>
              <a:off x="-1" y="139371"/>
              <a:ext cx="518457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(object)는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id즉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정체성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(Identity)을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가짐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0" name="직사각형 8"/>
          <p:cNvGrpSpPr/>
          <p:nvPr/>
        </p:nvGrpSpPr>
        <p:grpSpPr>
          <a:xfrm>
            <a:off x="2123726" y="4653135"/>
            <a:ext cx="5184580" cy="648075"/>
            <a:chOff x="-1" y="-1"/>
            <a:chExt cx="5184578" cy="648074"/>
          </a:xfrm>
        </p:grpSpPr>
        <p:sp>
          <p:nvSpPr>
            <p:cNvPr id="438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9" name="객체(object)는 항상 class 즉 type을 가짐"/>
            <p:cNvSpPr txBox="1"/>
            <p:nvPr/>
          </p:nvSpPr>
          <p:spPr>
            <a:xfrm>
              <a:off x="-1" y="139371"/>
              <a:ext cx="518457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(object)는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항상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class 즉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type을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가짐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3" name="직사각형 9"/>
          <p:cNvGrpSpPr/>
          <p:nvPr/>
        </p:nvGrpSpPr>
        <p:grpSpPr>
          <a:xfrm>
            <a:off x="2123726" y="5517230"/>
            <a:ext cx="5184580" cy="648075"/>
            <a:chOff x="-1" y="-1"/>
            <a:chExt cx="5184578" cy="648074"/>
          </a:xfrm>
        </p:grpSpPr>
        <p:sp>
          <p:nvSpPr>
            <p:cNvPr id="441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2" name="객체(object)는 해당 value를 가짐"/>
            <p:cNvSpPr txBox="1"/>
            <p:nvPr/>
          </p:nvSpPr>
          <p:spPr>
            <a:xfrm>
              <a:off x="-1" y="139371"/>
              <a:ext cx="518457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(object)는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value를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가짐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1781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특징</a:t>
            </a:r>
            <a:endParaRPr dirty="0"/>
          </a:p>
        </p:txBody>
      </p:sp>
      <p:sp>
        <p:nvSpPr>
          <p:cNvPr id="44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417329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객체가</a:t>
            </a:r>
            <a:r>
              <a:rPr dirty="0"/>
              <a:t> </a:t>
            </a:r>
            <a:r>
              <a:rPr dirty="0" err="1"/>
              <a:t>생성되면</a:t>
            </a:r>
            <a:r>
              <a:rPr dirty="0"/>
              <a:t> </a:t>
            </a:r>
            <a:r>
              <a:rPr dirty="0" err="1"/>
              <a:t>정체성</a:t>
            </a:r>
            <a:r>
              <a:rPr dirty="0"/>
              <a:t>, </a:t>
            </a:r>
            <a:r>
              <a:rPr dirty="0" err="1"/>
              <a:t>타입</a:t>
            </a:r>
            <a:r>
              <a:rPr dirty="0"/>
              <a:t>, </a:t>
            </a:r>
            <a:r>
              <a:rPr dirty="0" err="1"/>
              <a:t>값은</a:t>
            </a:r>
            <a:r>
              <a:rPr dirty="0"/>
              <a:t> </a:t>
            </a:r>
            <a:r>
              <a:rPr dirty="0" err="1"/>
              <a:t>변경되지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기본이고</a:t>
            </a:r>
            <a:r>
              <a:rPr dirty="0"/>
              <a:t> 단, </a:t>
            </a:r>
            <a:r>
              <a:rPr dirty="0" err="1"/>
              <a:t>변경가능할</a:t>
            </a:r>
            <a:r>
              <a:rPr dirty="0"/>
              <a:t> </a:t>
            </a:r>
            <a:r>
              <a:rPr dirty="0" err="1"/>
              <a:t>경우만</a:t>
            </a:r>
            <a:r>
              <a:rPr dirty="0"/>
              <a:t> </a:t>
            </a:r>
            <a:r>
              <a:rPr dirty="0" err="1"/>
              <a:t>값이</a:t>
            </a:r>
            <a:r>
              <a:rPr dirty="0"/>
              <a:t> </a:t>
            </a:r>
            <a:r>
              <a:rPr dirty="0" err="1"/>
              <a:t>변경가능함</a:t>
            </a:r>
            <a:endParaRPr dirty="0"/>
          </a:p>
        </p:txBody>
      </p:sp>
      <p:sp>
        <p:nvSpPr>
          <p:cNvPr id="447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3301" y="1268794"/>
            <a:ext cx="266798" cy="25133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31</a:t>
            </a:fld>
            <a:endParaRPr dirty="0"/>
          </a:p>
        </p:txBody>
      </p:sp>
      <p:grpSp>
        <p:nvGrpSpPr>
          <p:cNvPr id="450" name="직사각형 3"/>
          <p:cNvGrpSpPr/>
          <p:nvPr/>
        </p:nvGrpSpPr>
        <p:grpSpPr>
          <a:xfrm>
            <a:off x="2123726" y="2924942"/>
            <a:ext cx="5184580" cy="648075"/>
            <a:chOff x="-1" y="-1"/>
            <a:chExt cx="5184578" cy="648074"/>
          </a:xfrm>
        </p:grpSpPr>
        <p:sp>
          <p:nvSpPr>
            <p:cNvPr id="448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9" name="객체 정체성은 변경되지 않음"/>
            <p:cNvSpPr txBox="1"/>
            <p:nvPr/>
          </p:nvSpPr>
          <p:spPr>
            <a:xfrm>
              <a:off x="-1" y="139371"/>
              <a:ext cx="518457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정체성은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변경되지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않음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3" name="직사각형 7"/>
          <p:cNvGrpSpPr/>
          <p:nvPr/>
        </p:nvGrpSpPr>
        <p:grpSpPr>
          <a:xfrm>
            <a:off x="2123726" y="3789039"/>
            <a:ext cx="5184580" cy="648075"/>
            <a:chOff x="-1" y="-1"/>
            <a:chExt cx="5184578" cy="648074"/>
          </a:xfrm>
        </p:grpSpPr>
        <p:sp>
          <p:nvSpPr>
            <p:cNvPr id="451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2" name="객체의 타입도 변경되지 않음"/>
            <p:cNvSpPr txBox="1"/>
            <p:nvPr/>
          </p:nvSpPr>
          <p:spPr>
            <a:xfrm>
              <a:off x="-1" y="139371"/>
              <a:ext cx="518457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타입도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변경되지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않음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6" name="직사각형 8"/>
          <p:cNvGrpSpPr/>
          <p:nvPr/>
        </p:nvGrpSpPr>
        <p:grpSpPr>
          <a:xfrm>
            <a:off x="2123726" y="4653135"/>
            <a:ext cx="5184580" cy="648075"/>
            <a:chOff x="-1" y="-1"/>
            <a:chExt cx="5184578" cy="648074"/>
          </a:xfrm>
        </p:grpSpPr>
        <p:sp>
          <p:nvSpPr>
            <p:cNvPr id="454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5" name="객체의 값도 변경되지 않음"/>
            <p:cNvSpPr txBox="1"/>
            <p:nvPr/>
          </p:nvSpPr>
          <p:spPr>
            <a:xfrm>
              <a:off x="-1" y="139371"/>
              <a:ext cx="518457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값도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변경되지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않음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9" name="직사각형 9"/>
          <p:cNvGrpSpPr/>
          <p:nvPr/>
        </p:nvGrpSpPr>
        <p:grpSpPr>
          <a:xfrm>
            <a:off x="2123726" y="5517230"/>
            <a:ext cx="5184580" cy="648075"/>
            <a:chOff x="-1" y="-1"/>
            <a:chExt cx="5184578" cy="648074"/>
          </a:xfrm>
        </p:grpSpPr>
        <p:sp>
          <p:nvSpPr>
            <p:cNvPr id="457" name="직사각형"/>
            <p:cNvSpPr/>
            <p:nvPr/>
          </p:nvSpPr>
          <p:spPr>
            <a:xfrm>
              <a:off x="-1" y="-1"/>
              <a:ext cx="518457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8" name="단, 변경가능할 경우만 변경됨"/>
            <p:cNvSpPr txBox="1"/>
            <p:nvPr/>
          </p:nvSpPr>
          <p:spPr>
            <a:xfrm>
              <a:off x="-1" y="139371"/>
              <a:ext cx="518457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단,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변경가능할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경우만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변경됨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79714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자료형</a:t>
            </a:r>
            <a:r>
              <a:rPr dirty="0"/>
              <a:t> </a:t>
            </a:r>
            <a:r>
              <a:rPr dirty="0" err="1"/>
              <a:t>변경</a:t>
            </a:r>
            <a:r>
              <a:rPr dirty="0"/>
              <a:t> </a:t>
            </a:r>
            <a:r>
              <a:rPr dirty="0" err="1"/>
              <a:t>여부</a:t>
            </a:r>
            <a:endParaRPr dirty="0"/>
          </a:p>
        </p:txBody>
      </p:sp>
      <p:sp>
        <p:nvSpPr>
          <p:cNvPr id="57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Mutable &amp; immutable</a:t>
            </a:r>
          </a:p>
        </p:txBody>
      </p:sp>
      <p:sp>
        <p:nvSpPr>
          <p:cNvPr id="57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440162"/>
          </a:xfrm>
          <a:prstGeom prst="rect">
            <a:avLst/>
          </a:prstGeom>
        </p:spPr>
        <p:txBody>
          <a:bodyPr/>
          <a:lstStyle/>
          <a:p>
            <a:pPr marL="0" lvl="1" indent="32004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객체가</a:t>
            </a:r>
            <a:r>
              <a:rPr dirty="0"/>
              <a:t> </a:t>
            </a:r>
            <a:r>
              <a:rPr dirty="0" err="1"/>
              <a:t>생성되면</a:t>
            </a:r>
            <a:r>
              <a:rPr dirty="0"/>
              <a:t> </a:t>
            </a: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내의</a:t>
            </a:r>
            <a:r>
              <a:rPr dirty="0"/>
              <a:t> </a:t>
            </a:r>
            <a:r>
              <a:rPr dirty="0" err="1"/>
              <a:t>원소가</a:t>
            </a:r>
            <a:r>
              <a:rPr dirty="0"/>
              <a:t> </a:t>
            </a:r>
            <a:r>
              <a:rPr dirty="0" err="1"/>
              <a:t>변경이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지에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기준을</a:t>
            </a:r>
            <a:r>
              <a:rPr dirty="0"/>
              <a:t> </a:t>
            </a:r>
            <a:r>
              <a:rPr dirty="0" err="1"/>
              <a:t>가짐</a:t>
            </a:r>
            <a:endParaRPr dirty="0"/>
          </a:p>
          <a:p>
            <a:pPr marL="0" lvl="1" indent="32004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/>
              <a:t> </a:t>
            </a:r>
          </a:p>
        </p:txBody>
      </p:sp>
      <p:grpSp>
        <p:nvGrpSpPr>
          <p:cNvPr id="582" name="직사각형 2"/>
          <p:cNvGrpSpPr/>
          <p:nvPr/>
        </p:nvGrpSpPr>
        <p:grpSpPr>
          <a:xfrm>
            <a:off x="1187622" y="3645023"/>
            <a:ext cx="2304260" cy="648075"/>
            <a:chOff x="-1" y="-1"/>
            <a:chExt cx="2304258" cy="648074"/>
          </a:xfrm>
        </p:grpSpPr>
        <p:sp>
          <p:nvSpPr>
            <p:cNvPr id="580" name="직사각형"/>
            <p:cNvSpPr/>
            <p:nvPr/>
          </p:nvSpPr>
          <p:spPr>
            <a:xfrm>
              <a:off x="-1" y="-1"/>
              <a:ext cx="230425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mutabale"/>
            <p:cNvSpPr txBox="1"/>
            <p:nvPr/>
          </p:nvSpPr>
          <p:spPr>
            <a:xfrm>
              <a:off x="-1" y="139371"/>
              <a:ext cx="230425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mutabale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5" name="직사각형 5"/>
          <p:cNvGrpSpPr/>
          <p:nvPr/>
        </p:nvGrpSpPr>
        <p:grpSpPr>
          <a:xfrm>
            <a:off x="1187622" y="5157191"/>
            <a:ext cx="2304260" cy="648075"/>
            <a:chOff x="-1" y="-1"/>
            <a:chExt cx="2304258" cy="648074"/>
          </a:xfrm>
        </p:grpSpPr>
        <p:sp>
          <p:nvSpPr>
            <p:cNvPr id="583" name="직사각형"/>
            <p:cNvSpPr/>
            <p:nvPr/>
          </p:nvSpPr>
          <p:spPr>
            <a:xfrm>
              <a:off x="-1" y="-1"/>
              <a:ext cx="2304258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immutabale"/>
            <p:cNvSpPr txBox="1"/>
            <p:nvPr/>
          </p:nvSpPr>
          <p:spPr>
            <a:xfrm>
              <a:off x="-1" y="139371"/>
              <a:ext cx="230425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immutabale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6" name="TextBox 3"/>
          <p:cNvSpPr txBox="1"/>
          <p:nvPr/>
        </p:nvSpPr>
        <p:spPr>
          <a:xfrm>
            <a:off x="3923927" y="3778006"/>
            <a:ext cx="41764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원소들이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가능함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7" name="TextBox 7"/>
          <p:cNvSpPr txBox="1"/>
          <p:nvPr/>
        </p:nvSpPr>
        <p:spPr>
          <a:xfrm>
            <a:off x="3923927" y="5291916"/>
            <a:ext cx="41764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내의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원소들이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불가능함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6294" y="1256354"/>
            <a:ext cx="28081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33</a:t>
            </a:fld>
            <a:endParaRPr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Builtin</a:t>
            </a:r>
            <a:r>
              <a:rPr dirty="0"/>
              <a:t> type </a:t>
            </a:r>
            <a:r>
              <a:rPr dirty="0" err="1"/>
              <a:t>특성</a:t>
            </a:r>
            <a:endParaRPr dirty="0"/>
          </a:p>
        </p:txBody>
      </p:sp>
      <p:sp>
        <p:nvSpPr>
          <p:cNvPr id="591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28799"/>
            <a:ext cx="8229600" cy="3672410"/>
          </a:xfrm>
          <a:prstGeom prst="rect">
            <a:avLst/>
          </a:prstGeom>
        </p:spPr>
        <p:txBody>
          <a:bodyPr/>
          <a:lstStyle/>
          <a:p>
            <a:pPr marL="0" lvl="1" indent="320040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2800"/>
            </a:pPr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내부에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값이</a:t>
            </a:r>
            <a:r>
              <a:rPr dirty="0"/>
              <a:t> </a:t>
            </a:r>
            <a:r>
              <a:rPr dirty="0" err="1"/>
              <a:t>변경이</a:t>
            </a:r>
            <a:r>
              <a:rPr dirty="0"/>
              <a:t> </a:t>
            </a:r>
            <a:r>
              <a:rPr dirty="0" err="1"/>
              <a:t>가능한지를</a:t>
            </a:r>
            <a:r>
              <a:rPr dirty="0"/>
              <a:t> </a:t>
            </a:r>
            <a:r>
              <a:rPr dirty="0" err="1"/>
              <a:t>구분</a:t>
            </a:r>
            <a:r>
              <a:rPr dirty="0"/>
              <a:t> </a:t>
            </a:r>
            <a:endParaRPr sz="3300" dirty="0"/>
          </a:p>
          <a:p>
            <a:pPr marL="0" lvl="2" indent="594359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2500"/>
            </a:pPr>
            <a:r>
              <a:rPr dirty="0"/>
              <a:t>=&gt; </a:t>
            </a:r>
            <a:r>
              <a:rPr dirty="0" err="1"/>
              <a:t>컨테이너</a:t>
            </a:r>
            <a:r>
              <a:rPr dirty="0"/>
              <a:t>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중에</a:t>
            </a:r>
            <a:r>
              <a:rPr dirty="0"/>
              <a:t> 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값이</a:t>
            </a:r>
            <a:r>
              <a:rPr dirty="0"/>
              <a:t> </a:t>
            </a:r>
            <a:r>
              <a:rPr dirty="0" err="1"/>
              <a:t>정해지지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endParaRPr sz="3000" dirty="0"/>
          </a:p>
          <a:p>
            <a:pPr marL="0" lvl="2" indent="594359">
              <a:lnSpc>
                <a:spcPct val="80000"/>
              </a:lnSpc>
              <a:spcBef>
                <a:spcPts val="500"/>
              </a:spcBef>
              <a:buSzTx/>
              <a:buFont typeface="Wingdings"/>
              <a:buNone/>
              <a:defRPr sz="2500"/>
            </a:pPr>
            <a:r>
              <a:rPr dirty="0"/>
              <a:t>     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요소들을</a:t>
            </a:r>
            <a:r>
              <a:rPr dirty="0"/>
              <a:t> </a:t>
            </a:r>
            <a:r>
              <a:rPr dirty="0" err="1"/>
              <a:t>변경이</a:t>
            </a:r>
            <a:r>
              <a:rPr dirty="0"/>
              <a:t> </a:t>
            </a:r>
            <a:r>
              <a:rPr dirty="0" err="1"/>
              <a:t>가능</a:t>
            </a:r>
            <a:endParaRPr sz="3000" dirty="0"/>
          </a:p>
          <a:p>
            <a:pPr marL="0" indent="0">
              <a:lnSpc>
                <a:spcPct val="80000"/>
              </a:lnSpc>
              <a:buSzTx/>
              <a:buFont typeface="Wingdings"/>
              <a:buNone/>
              <a:defRPr sz="2400"/>
            </a:pPr>
            <a:endParaRPr sz="3000" dirty="0"/>
          </a:p>
          <a:p>
            <a:pPr>
              <a:lnSpc>
                <a:spcPct val="80000"/>
              </a:lnSpc>
              <a:buChar char="▪"/>
              <a:defRPr sz="2400"/>
            </a:pPr>
            <a:r>
              <a:rPr dirty="0" err="1"/>
              <a:t>변경불가</a:t>
            </a:r>
            <a:r>
              <a:rPr dirty="0"/>
              <a:t>(immutable) : </a:t>
            </a:r>
            <a:r>
              <a:rPr dirty="0" err="1"/>
              <a:t>int</a:t>
            </a:r>
            <a:r>
              <a:rPr dirty="0"/>
              <a:t>, float, complex,</a:t>
            </a:r>
          </a:p>
          <a:p>
            <a:pPr marL="0" indent="0">
              <a:lnSpc>
                <a:spcPct val="80000"/>
              </a:lnSpc>
              <a:buSzTx/>
              <a:buFont typeface="Wingdings"/>
              <a:buNone/>
              <a:defRPr sz="2400"/>
            </a:pPr>
            <a:r>
              <a:rPr dirty="0"/>
              <a:t>     </a:t>
            </a:r>
            <a:r>
              <a:rPr dirty="0" err="1"/>
              <a:t>str</a:t>
            </a:r>
            <a:r>
              <a:rPr dirty="0"/>
              <a:t>/</a:t>
            </a:r>
            <a:r>
              <a:rPr dirty="0" err="1"/>
              <a:t>unicode</a:t>
            </a:r>
            <a:r>
              <a:rPr dirty="0"/>
              <a:t>/bytes, tuple, </a:t>
            </a:r>
            <a:r>
              <a:rPr dirty="0" err="1"/>
              <a:t>frozenset</a:t>
            </a:r>
            <a:endParaRPr dirty="0"/>
          </a:p>
          <a:p>
            <a:pPr marL="0" indent="0">
              <a:lnSpc>
                <a:spcPct val="80000"/>
              </a:lnSpc>
              <a:buSzTx/>
              <a:buFont typeface="Wingdings"/>
              <a:buNone/>
              <a:defRPr sz="2400"/>
            </a:pPr>
            <a:endParaRPr dirty="0"/>
          </a:p>
          <a:p>
            <a:pPr>
              <a:lnSpc>
                <a:spcPct val="80000"/>
              </a:lnSpc>
              <a:buChar char="▪"/>
              <a:defRPr sz="2400"/>
            </a:pPr>
            <a:r>
              <a:rPr dirty="0" err="1"/>
              <a:t>변경가능</a:t>
            </a:r>
            <a:r>
              <a:rPr dirty="0"/>
              <a:t>(mutable) : list, </a:t>
            </a:r>
            <a:r>
              <a:rPr dirty="0" err="1"/>
              <a:t>dict</a:t>
            </a:r>
            <a:r>
              <a:rPr dirty="0"/>
              <a:t>, set, bytes-array</a:t>
            </a:r>
          </a:p>
        </p:txBody>
      </p:sp>
      <p:sp>
        <p:nvSpPr>
          <p:cNvPr id="59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37481" y="1256354"/>
            <a:ext cx="25843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34</a:t>
            </a:fld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네임스페이스</a:t>
            </a:r>
            <a:endParaRPr dirty="0"/>
          </a:p>
        </p:txBody>
      </p:sp>
      <p:sp>
        <p:nvSpPr>
          <p:cNvPr id="63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네임스페이스란</a:t>
            </a:r>
            <a:r>
              <a:rPr dirty="0"/>
              <a:t>?</a:t>
            </a:r>
          </a:p>
        </p:txBody>
      </p:sp>
      <p:sp>
        <p:nvSpPr>
          <p:cNvPr id="6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28799"/>
            <a:ext cx="8229600" cy="19442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dirty="0" err="1"/>
              <a:t>모듈</a:t>
            </a:r>
            <a:r>
              <a:rPr dirty="0"/>
              <a:t>, </a:t>
            </a:r>
            <a:r>
              <a:rPr dirty="0" err="1"/>
              <a:t>함수</a:t>
            </a:r>
            <a:r>
              <a:rPr dirty="0"/>
              <a:t>, </a:t>
            </a:r>
            <a:r>
              <a:rPr dirty="0" err="1"/>
              <a:t>클래스</a:t>
            </a:r>
            <a:r>
              <a:rPr dirty="0"/>
              <a:t>, </a:t>
            </a:r>
            <a:r>
              <a:rPr dirty="0" err="1"/>
              <a:t>인스턴스에</a:t>
            </a:r>
            <a:r>
              <a:rPr dirty="0"/>
              <a:t> </a:t>
            </a:r>
            <a:r>
              <a:rPr dirty="0" err="1"/>
              <a:t>지정된</a:t>
            </a:r>
            <a:r>
              <a:rPr dirty="0"/>
              <a:t> </a:t>
            </a:r>
            <a:r>
              <a:rPr dirty="0" err="1"/>
              <a:t>변수들을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영역이다</a:t>
            </a:r>
            <a:r>
              <a:rPr dirty="0"/>
              <a:t>. 이 </a:t>
            </a:r>
            <a:r>
              <a:rPr dirty="0" err="1"/>
              <a:t>영역은</a:t>
            </a:r>
            <a:r>
              <a:rPr dirty="0"/>
              <a:t> </a:t>
            </a:r>
            <a:r>
              <a:rPr dirty="0" err="1"/>
              <a:t>dict</a:t>
            </a:r>
            <a:r>
              <a:rPr dirty="0"/>
              <a:t> </a:t>
            </a:r>
            <a:r>
              <a:rPr dirty="0" err="1"/>
              <a:t>타입으로</a:t>
            </a:r>
            <a:r>
              <a:rPr dirty="0"/>
              <a:t> </a:t>
            </a:r>
            <a:r>
              <a:rPr dirty="0" err="1"/>
              <a:t>구성되어</a:t>
            </a:r>
            <a:r>
              <a:rPr dirty="0"/>
              <a:t> </a:t>
            </a:r>
            <a:r>
              <a:rPr dirty="0" err="1"/>
              <a:t>관리한다</a:t>
            </a:r>
            <a:r>
              <a:rPr dirty="0"/>
              <a:t>.</a:t>
            </a:r>
          </a:p>
        </p:txBody>
      </p:sp>
      <p:sp>
        <p:nvSpPr>
          <p:cNvPr id="64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40073" y="1256354"/>
            <a:ext cx="25325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36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971600" y="4947116"/>
            <a:ext cx="2952328" cy="1152128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__</a:t>
            </a: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dict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rPr>
              <a:t>__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44008" y="4719189"/>
            <a:ext cx="3600400" cy="369330"/>
            <a:chOff x="5868144" y="3676383"/>
            <a:chExt cx="4032448" cy="369330"/>
          </a:xfrm>
        </p:grpSpPr>
        <p:sp>
          <p:nvSpPr>
            <p:cNvPr id="3" name="직사각형 2"/>
            <p:cNvSpPr/>
            <p:nvPr/>
          </p:nvSpPr>
          <p:spPr>
            <a:xfrm>
              <a:off x="5868144" y="3676383"/>
              <a:ext cx="1944216" cy="36933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이</a:t>
              </a:r>
              <a:r>
                <a:rPr lang="ko-KR" altLang="en-US" dirty="0"/>
                <a:t>름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956376" y="3676383"/>
              <a:ext cx="1944216" cy="36933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객</a:t>
              </a:r>
              <a:r>
                <a:rPr lang="ko-KR" altLang="en-US" dirty="0"/>
                <a:t>체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44008" y="5346937"/>
            <a:ext cx="3600400" cy="369330"/>
            <a:chOff x="5868144" y="3676383"/>
            <a:chExt cx="4032448" cy="369330"/>
          </a:xfrm>
        </p:grpSpPr>
        <p:sp>
          <p:nvSpPr>
            <p:cNvPr id="12" name="직사각형 11"/>
            <p:cNvSpPr/>
            <p:nvPr/>
          </p:nvSpPr>
          <p:spPr>
            <a:xfrm>
              <a:off x="5868144" y="3676383"/>
              <a:ext cx="1944216" cy="36933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이</a:t>
              </a:r>
              <a:r>
                <a:rPr lang="ko-KR" altLang="en-US" dirty="0"/>
                <a:t>름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56376" y="3676383"/>
              <a:ext cx="1944216" cy="36933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객</a:t>
              </a:r>
              <a:r>
                <a:rPr lang="ko-KR" altLang="en-US" dirty="0"/>
                <a:t>체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44008" y="5974684"/>
            <a:ext cx="3600400" cy="369330"/>
            <a:chOff x="5868144" y="3676383"/>
            <a:chExt cx="4032448" cy="369330"/>
          </a:xfrm>
        </p:grpSpPr>
        <p:sp>
          <p:nvSpPr>
            <p:cNvPr id="15" name="직사각형 14"/>
            <p:cNvSpPr/>
            <p:nvPr/>
          </p:nvSpPr>
          <p:spPr>
            <a:xfrm>
              <a:off x="5868144" y="3676383"/>
              <a:ext cx="1944216" cy="36933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이</a:t>
              </a:r>
              <a:r>
                <a:rPr lang="ko-KR" altLang="en-US" dirty="0"/>
                <a:t>름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956376" y="3676383"/>
              <a:ext cx="1944216" cy="369330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accent1"/>
              </a:solidFill>
              <a:prstDash val="solid"/>
              <a:round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객</a:t>
              </a:r>
              <a:r>
                <a:rPr lang="ko-KR" altLang="en-US" dirty="0"/>
                <a:t>체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Sans Unicode"/>
                <a:ea typeface="Lucida Sans Unicode"/>
                <a:cs typeface="Lucida Sans Unicode"/>
                <a:sym typeface="Lucida Sans Unicode"/>
              </a:endParaRPr>
            </a:p>
          </p:txBody>
        </p:sp>
      </p:grpSp>
      <p:cxnSp>
        <p:nvCxnSpPr>
          <p:cNvPr id="6" name="꺾인 연결선 5"/>
          <p:cNvCxnSpPr>
            <a:stCxn id="2" idx="3"/>
          </p:cNvCxnSpPr>
          <p:nvPr/>
        </p:nvCxnSpPr>
        <p:spPr>
          <a:xfrm flipV="1">
            <a:off x="3923928" y="4947116"/>
            <a:ext cx="720080" cy="576064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꺾인 연결선 9"/>
          <p:cNvCxnSpPr>
            <a:stCxn id="2" idx="3"/>
            <a:endCxn id="15" idx="1"/>
          </p:cNvCxnSpPr>
          <p:nvPr/>
        </p:nvCxnSpPr>
        <p:spPr>
          <a:xfrm>
            <a:off x="3923928" y="5523180"/>
            <a:ext cx="720080" cy="636169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꺾인 연결선 19"/>
          <p:cNvCxnSpPr>
            <a:stCxn id="2" idx="3"/>
            <a:endCxn id="12" idx="1"/>
          </p:cNvCxnSpPr>
          <p:nvPr/>
        </p:nvCxnSpPr>
        <p:spPr>
          <a:xfrm>
            <a:off x="3923928" y="5523180"/>
            <a:ext cx="720080" cy="8422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직사각형 20"/>
          <p:cNvSpPr/>
          <p:nvPr/>
        </p:nvSpPr>
        <p:spPr>
          <a:xfrm>
            <a:off x="788984" y="3501008"/>
            <a:ext cx="1016496" cy="86278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41112" y="3501008"/>
            <a:ext cx="1008112" cy="86278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112806" y="3501008"/>
            <a:ext cx="1060553" cy="862786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인스턴스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  <p:cxnSp>
        <p:nvCxnSpPr>
          <p:cNvPr id="23" name="꺾인 연결선 22"/>
          <p:cNvCxnSpPr>
            <a:stCxn id="21" idx="2"/>
            <a:endCxn id="2" idx="0"/>
          </p:cNvCxnSpPr>
          <p:nvPr/>
        </p:nvCxnSpPr>
        <p:spPr>
          <a:xfrm rot="16200000" flipH="1">
            <a:off x="1580837" y="4080189"/>
            <a:ext cx="583322" cy="1150532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꺾인 연결선 28"/>
          <p:cNvCxnSpPr>
            <a:stCxn id="27" idx="2"/>
            <a:endCxn id="2" idx="0"/>
          </p:cNvCxnSpPr>
          <p:nvPr/>
        </p:nvCxnSpPr>
        <p:spPr>
          <a:xfrm rot="5400000">
            <a:off x="2753763" y="4057796"/>
            <a:ext cx="583322" cy="1195319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꺾인 연결선 30"/>
          <p:cNvCxnSpPr>
            <a:stCxn id="26" idx="2"/>
            <a:endCxn id="2" idx="0"/>
          </p:cNvCxnSpPr>
          <p:nvPr/>
        </p:nvCxnSpPr>
        <p:spPr>
          <a:xfrm rot="16200000" flipH="1">
            <a:off x="2154805" y="4654157"/>
            <a:ext cx="583322" cy="2596"/>
          </a:xfrm>
          <a:prstGeom prst="bentConnector3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Data(Object) Type </a:t>
            </a:r>
            <a:r>
              <a:rPr dirty="0" err="1"/>
              <a:t>기본</a:t>
            </a:r>
            <a:endParaRPr dirty="0"/>
          </a:p>
        </p:txBody>
      </p:sp>
      <p:sp>
        <p:nvSpPr>
          <p:cNvPr id="65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클래스</a:t>
            </a:r>
            <a:r>
              <a:rPr dirty="0"/>
              <a:t> 및 </a:t>
            </a:r>
            <a:r>
              <a:rPr dirty="0" err="1"/>
              <a:t>인스턴스</a:t>
            </a:r>
            <a:endParaRPr dirty="0"/>
          </a:p>
        </p:txBody>
      </p:sp>
      <p:sp>
        <p:nvSpPr>
          <p:cNvPr id="66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dirty="0" err="1"/>
              <a:t>객체는</a:t>
            </a:r>
            <a:r>
              <a:rPr dirty="0"/>
              <a:t> </a:t>
            </a:r>
            <a:r>
              <a:rPr dirty="0" err="1"/>
              <a:t>변하지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정체성</a:t>
            </a:r>
            <a:r>
              <a:rPr dirty="0"/>
              <a:t> 즉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구별가능한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속성과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필요</a:t>
            </a:r>
            <a:endParaRPr dirty="0"/>
          </a:p>
        </p:txBody>
      </p:sp>
      <p:grpSp>
        <p:nvGrpSpPr>
          <p:cNvPr id="670" name="직사각형 9"/>
          <p:cNvGrpSpPr/>
          <p:nvPr/>
        </p:nvGrpSpPr>
        <p:grpSpPr>
          <a:xfrm>
            <a:off x="1547662" y="3203959"/>
            <a:ext cx="2304259" cy="720083"/>
            <a:chOff x="-1" y="-1"/>
            <a:chExt cx="2304258" cy="720082"/>
          </a:xfrm>
        </p:grpSpPr>
        <p:sp>
          <p:nvSpPr>
            <p:cNvPr id="668" name="직사각형"/>
            <p:cNvSpPr/>
            <p:nvPr/>
          </p:nvSpPr>
          <p:spPr>
            <a:xfrm>
              <a:off x="-1" y="-1"/>
              <a:ext cx="2304258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정체성"/>
            <p:cNvSpPr txBox="1"/>
            <p:nvPr/>
          </p:nvSpPr>
          <p:spPr>
            <a:xfrm>
              <a:off x="-1" y="175375"/>
              <a:ext cx="230425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정체성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3" name="직사각형 29"/>
          <p:cNvGrpSpPr/>
          <p:nvPr/>
        </p:nvGrpSpPr>
        <p:grpSpPr>
          <a:xfrm>
            <a:off x="1547662" y="4248074"/>
            <a:ext cx="2304259" cy="720083"/>
            <a:chOff x="-1" y="-1"/>
            <a:chExt cx="2304258" cy="720082"/>
          </a:xfrm>
        </p:grpSpPr>
        <p:sp>
          <p:nvSpPr>
            <p:cNvPr id="671" name="직사각형"/>
            <p:cNvSpPr/>
            <p:nvPr/>
          </p:nvSpPr>
          <p:spPr>
            <a:xfrm>
              <a:off x="-1" y="-1"/>
              <a:ext cx="2304258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속성"/>
            <p:cNvSpPr txBox="1"/>
            <p:nvPr/>
          </p:nvSpPr>
          <p:spPr>
            <a:xfrm>
              <a:off x="-1" y="175375"/>
              <a:ext cx="230425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6" name="직사각형 31"/>
          <p:cNvGrpSpPr/>
          <p:nvPr/>
        </p:nvGrpSpPr>
        <p:grpSpPr>
          <a:xfrm>
            <a:off x="1547662" y="5292191"/>
            <a:ext cx="2304259" cy="720083"/>
            <a:chOff x="-1" y="-1"/>
            <a:chExt cx="2304258" cy="720082"/>
          </a:xfrm>
        </p:grpSpPr>
        <p:sp>
          <p:nvSpPr>
            <p:cNvPr id="674" name="직사각형"/>
            <p:cNvSpPr/>
            <p:nvPr/>
          </p:nvSpPr>
          <p:spPr>
            <a:xfrm>
              <a:off x="-1" y="-1"/>
              <a:ext cx="2304258" cy="7200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행위"/>
            <p:cNvSpPr txBox="1"/>
            <p:nvPr/>
          </p:nvSpPr>
          <p:spPr>
            <a:xfrm>
              <a:off x="-1" y="175375"/>
              <a:ext cx="230425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행위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7" name="오른쪽 화살표 12"/>
          <p:cNvSpPr/>
          <p:nvPr/>
        </p:nvSpPr>
        <p:spPr>
          <a:xfrm>
            <a:off x="4427983" y="4297276"/>
            <a:ext cx="978409" cy="67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17C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0112" y="2818819"/>
            <a:ext cx="3024337" cy="3634518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26055" y="1256354"/>
            <a:ext cx="28129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38</a:t>
            </a:fld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Parameter/argment</a:t>
            </a:r>
          </a:p>
        </p:txBody>
      </p:sp>
      <p:sp>
        <p:nvSpPr>
          <p:cNvPr id="22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11705" y="2969488"/>
            <a:ext cx="468472" cy="4853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0476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literal과</a:t>
            </a:r>
            <a:r>
              <a:rPr dirty="0"/>
              <a:t> expression</a:t>
            </a:r>
          </a:p>
        </p:txBody>
      </p:sp>
      <p:sp>
        <p:nvSpPr>
          <p:cNvPr id="141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28800"/>
            <a:ext cx="8229600" cy="17281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13816">
              <a:lnSpc>
                <a:spcPct val="90000"/>
              </a:lnSpc>
              <a:spcBef>
                <a:spcPts val="600"/>
              </a:spcBef>
              <a:buSzTx/>
              <a:buFont typeface="Wingdings"/>
              <a:buNone/>
              <a:defRPr sz="2314"/>
            </a:pPr>
            <a:r>
              <a:rPr lang="en-US" dirty="0" smtClean="0">
                <a:latin typeface="+mn-ea"/>
                <a:ea typeface="+mn-ea"/>
              </a:rPr>
              <a:t>L</a:t>
            </a:r>
            <a:r>
              <a:rPr dirty="0" smtClean="0">
                <a:latin typeface="+mn-ea"/>
                <a:ea typeface="+mn-ea"/>
              </a:rPr>
              <a:t>iteral</a:t>
            </a:r>
            <a:r>
              <a:rPr lang="ko-KR" altLang="en-US" dirty="0" smtClean="0">
                <a:latin typeface="+mn-ea"/>
                <a:ea typeface="+mn-ea"/>
              </a:rPr>
              <a:t>이나 </a:t>
            </a:r>
            <a:r>
              <a:rPr dirty="0" err="1" smtClean="0">
                <a:latin typeface="+mn-ea"/>
                <a:ea typeface="+mn-ea"/>
              </a:rPr>
              <a:t>expression</a:t>
            </a:r>
            <a:r>
              <a:rPr dirty="0" err="1">
                <a:latin typeface="+mn-ea"/>
                <a:ea typeface="+mn-ea"/>
              </a:rPr>
              <a:t>은</a:t>
            </a:r>
            <a:r>
              <a:rPr dirty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할당문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dirty="0" err="1" smtClean="0">
                <a:latin typeface="+mn-ea"/>
                <a:ea typeface="+mn-ea"/>
              </a:rPr>
              <a:t>조건문이나</a:t>
            </a:r>
            <a:r>
              <a:rPr dirty="0" smtClean="0">
                <a:latin typeface="+mn-ea"/>
                <a:ea typeface="+mn-ea"/>
              </a:rPr>
              <a:t> </a:t>
            </a:r>
            <a:r>
              <a:rPr dirty="0" err="1" smtClean="0">
                <a:latin typeface="+mn-ea"/>
                <a:ea typeface="+mn-ea"/>
              </a:rPr>
              <a:t>순환문</a:t>
            </a:r>
            <a:r>
              <a:rPr lang="ko-KR" altLang="en-US" dirty="0" smtClean="0">
                <a:latin typeface="+mn-ea"/>
                <a:ea typeface="+mn-ea"/>
              </a:rPr>
              <a:t>에 사용이 가능하고 항상 평가된 결과가 처리된다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42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69609" y="1256354"/>
            <a:ext cx="19418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>
                <a:latin typeface="+mn-ea"/>
                <a:ea typeface="+mn-ea"/>
              </a:rPr>
              <a:t>4</a:t>
            </a:fld>
            <a:endParaRPr dirty="0">
              <a:latin typeface="+mn-ea"/>
              <a:ea typeface="+mn-ea"/>
            </a:endParaRPr>
          </a:p>
        </p:txBody>
      </p:sp>
      <p:grpSp>
        <p:nvGrpSpPr>
          <p:cNvPr id="6" name="직사각형 2"/>
          <p:cNvGrpSpPr/>
          <p:nvPr/>
        </p:nvGrpSpPr>
        <p:grpSpPr>
          <a:xfrm>
            <a:off x="1187622" y="4005063"/>
            <a:ext cx="2520284" cy="648075"/>
            <a:chOff x="-1" y="-1"/>
            <a:chExt cx="2520282" cy="648074"/>
          </a:xfrm>
        </p:grpSpPr>
        <p:sp>
          <p:nvSpPr>
            <p:cNvPr id="7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+mn-ea"/>
                <a:ea typeface="+mn-ea"/>
              </a:endParaRPr>
            </a:p>
          </p:txBody>
        </p:sp>
        <p:sp>
          <p:nvSpPr>
            <p:cNvPr id="8" name="연산자"/>
            <p:cNvSpPr txBox="1"/>
            <p:nvPr/>
          </p:nvSpPr>
          <p:spPr>
            <a:xfrm>
              <a:off x="-1" y="139372"/>
              <a:ext cx="252028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ko-KR" altLang="en-US" dirty="0" err="1" smtClean="0">
                  <a:latin typeface="+mn-ea"/>
                  <a:ea typeface="+mn-ea"/>
                </a:rPr>
                <a:t>리터럴</a:t>
              </a:r>
              <a:endParaRPr dirty="0">
                <a:latin typeface="+mn-ea"/>
                <a:ea typeface="+mn-ea"/>
              </a:endParaRPr>
            </a:p>
          </p:txBody>
        </p:sp>
      </p:grpSp>
      <p:grpSp>
        <p:nvGrpSpPr>
          <p:cNvPr id="9" name="직사각형 5"/>
          <p:cNvGrpSpPr/>
          <p:nvPr/>
        </p:nvGrpSpPr>
        <p:grpSpPr>
          <a:xfrm>
            <a:off x="1187216" y="5301206"/>
            <a:ext cx="2520284" cy="648075"/>
            <a:chOff x="-1" y="-1"/>
            <a:chExt cx="2520282" cy="648074"/>
          </a:xfrm>
        </p:grpSpPr>
        <p:sp>
          <p:nvSpPr>
            <p:cNvPr id="10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+mn-ea"/>
                <a:ea typeface="+mn-ea"/>
              </a:endParaRPr>
            </a:p>
          </p:txBody>
        </p:sp>
        <p:sp>
          <p:nvSpPr>
            <p:cNvPr id="11" name="피연산자"/>
            <p:cNvSpPr txBox="1"/>
            <p:nvPr/>
          </p:nvSpPr>
          <p:spPr>
            <a:xfrm>
              <a:off x="-1" y="139372"/>
              <a:ext cx="252028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lang="en-US" altLang="ko-KR" dirty="0">
                  <a:latin typeface="+mn-ea"/>
                  <a:ea typeface="+mn-ea"/>
                </a:rPr>
                <a:t>expression</a:t>
              </a:r>
              <a:endParaRPr dirty="0">
                <a:latin typeface="+mn-ea"/>
                <a:ea typeface="+mn-ea"/>
              </a:endParaRPr>
            </a:p>
          </p:txBody>
        </p:sp>
      </p:grpSp>
      <p:sp>
        <p:nvSpPr>
          <p:cNvPr id="12" name="TextBox 3"/>
          <p:cNvSpPr txBox="1"/>
          <p:nvPr/>
        </p:nvSpPr>
        <p:spPr>
          <a:xfrm>
            <a:off x="4355975" y="4005064"/>
            <a:ext cx="33843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하나의 값에 해당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348267" y="5301206"/>
            <a:ext cx="338437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산식이나 </a:t>
            </a:r>
            <a:r>
              <a:rPr lang="ko-KR" altLang="en-US" dirty="0" err="1" smtClean="0">
                <a:latin typeface="+mn-ea"/>
                <a:ea typeface="+mn-ea"/>
              </a:rPr>
              <a:t>메소드</a:t>
            </a:r>
            <a:r>
              <a:rPr lang="en-US" altLang="ko-KR" dirty="0" smtClean="0">
                <a:latin typeface="+mn-ea"/>
                <a:ea typeface="+mn-ea"/>
              </a:rPr>
              <a:t>/</a:t>
            </a:r>
            <a:r>
              <a:rPr lang="ko-KR" altLang="en-US" dirty="0" smtClean="0">
                <a:latin typeface="+mn-ea"/>
                <a:ea typeface="+mn-ea"/>
              </a:rPr>
              <a:t>함수 호출 등 평가된 값으로 처리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함수 인자 종류</a:t>
            </a:r>
          </a:p>
        </p:txBody>
      </p:sp>
      <p:sp>
        <p:nvSpPr>
          <p:cNvPr id="231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296146"/>
          </a:xfrm>
          <a:prstGeom prst="rect">
            <a:avLst/>
          </a:prstGeom>
        </p:spPr>
        <p:txBody>
          <a:bodyPr/>
          <a:lstStyle/>
          <a:p>
            <a:pPr marL="0" lvl="1" indent="320040">
              <a:spcBef>
                <a:spcPts val="500"/>
              </a:spcBef>
              <a:buSzTx/>
              <a:buFont typeface="Wingdings"/>
              <a:buNone/>
              <a:defRPr sz="2800"/>
            </a:pPr>
            <a:r>
              <a:t>함수 인자 처리하는 방법으로는 4가지가 있음</a:t>
            </a:r>
          </a:p>
        </p:txBody>
      </p:sp>
      <p:grpSp>
        <p:nvGrpSpPr>
          <p:cNvPr id="254" name="그룹 27"/>
          <p:cNvGrpSpPr/>
          <p:nvPr/>
        </p:nvGrpSpPr>
        <p:grpSpPr>
          <a:xfrm>
            <a:off x="910812" y="2901311"/>
            <a:ext cx="3528392" cy="3163284"/>
            <a:chOff x="0" y="0"/>
            <a:chExt cx="3528391" cy="3163282"/>
          </a:xfrm>
        </p:grpSpPr>
        <p:grpSp>
          <p:nvGrpSpPr>
            <p:cNvPr id="234" name="직사각형 2"/>
            <p:cNvGrpSpPr/>
            <p:nvPr/>
          </p:nvGrpSpPr>
          <p:grpSpPr>
            <a:xfrm>
              <a:off x="6956" y="445367"/>
              <a:ext cx="1417721" cy="648073"/>
              <a:chOff x="0" y="0"/>
              <a:chExt cx="1417719" cy="648072"/>
            </a:xfrm>
          </p:grpSpPr>
          <p:sp>
            <p:nvSpPr>
              <p:cNvPr id="232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고정인자"/>
              <p:cNvSpPr txBox="1"/>
              <p:nvPr/>
            </p:nvSpPr>
            <p:spPr>
              <a:xfrm>
                <a:off x="0" y="170366"/>
                <a:ext cx="1417720" cy="307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고정인자</a:t>
                </a:r>
              </a:p>
            </p:txBody>
          </p:sp>
        </p:grpSp>
        <p:grpSp>
          <p:nvGrpSpPr>
            <p:cNvPr id="237" name="직사각형 14"/>
            <p:cNvGrpSpPr/>
            <p:nvPr/>
          </p:nvGrpSpPr>
          <p:grpSpPr>
            <a:xfrm>
              <a:off x="0" y="2173559"/>
              <a:ext cx="1417720" cy="648073"/>
              <a:chOff x="0" y="0"/>
              <a:chExt cx="1417719" cy="648072"/>
            </a:xfrm>
          </p:grpSpPr>
          <p:sp>
            <p:nvSpPr>
              <p:cNvPr id="235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가변인자"/>
              <p:cNvSpPr txBox="1"/>
              <p:nvPr/>
            </p:nvSpPr>
            <p:spPr>
              <a:xfrm>
                <a:off x="0" y="170366"/>
                <a:ext cx="1417720" cy="307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가변인자</a:t>
                </a:r>
              </a:p>
            </p:txBody>
          </p:sp>
        </p:grpSp>
        <p:grpSp>
          <p:nvGrpSpPr>
            <p:cNvPr id="240" name="직사각형 15"/>
            <p:cNvGrpSpPr/>
            <p:nvPr/>
          </p:nvGrpSpPr>
          <p:grpSpPr>
            <a:xfrm>
              <a:off x="2110671" y="-1"/>
              <a:ext cx="1417721" cy="648073"/>
              <a:chOff x="0" y="0"/>
              <a:chExt cx="1417719" cy="648072"/>
            </a:xfrm>
          </p:grpSpPr>
          <p:sp>
            <p:nvSpPr>
              <p:cNvPr id="238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9" name="위치"/>
              <p:cNvSpPr txBox="1"/>
              <p:nvPr/>
            </p:nvSpPr>
            <p:spPr>
              <a:xfrm>
                <a:off x="0" y="170366"/>
                <a:ext cx="1417720" cy="307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위치</a:t>
                </a:r>
              </a:p>
            </p:txBody>
          </p:sp>
        </p:grpSp>
        <p:grpSp>
          <p:nvGrpSpPr>
            <p:cNvPr id="243" name="직사각형 16"/>
            <p:cNvGrpSpPr/>
            <p:nvPr/>
          </p:nvGrpSpPr>
          <p:grpSpPr>
            <a:xfrm>
              <a:off x="2110671" y="838402"/>
              <a:ext cx="1417721" cy="648073"/>
              <a:chOff x="0" y="0"/>
              <a:chExt cx="1417719" cy="648072"/>
            </a:xfrm>
          </p:grpSpPr>
          <p:sp>
            <p:nvSpPr>
              <p:cNvPr id="241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2" name="키/값"/>
              <p:cNvSpPr txBox="1"/>
              <p:nvPr/>
            </p:nvSpPr>
            <p:spPr>
              <a:xfrm>
                <a:off x="0" y="154870"/>
                <a:ext cx="1417720" cy="338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t>키/값</a:t>
                </a:r>
              </a:p>
            </p:txBody>
          </p:sp>
        </p:grpSp>
        <p:grpSp>
          <p:nvGrpSpPr>
            <p:cNvPr id="246" name="직사각형 17"/>
            <p:cNvGrpSpPr/>
            <p:nvPr/>
          </p:nvGrpSpPr>
          <p:grpSpPr>
            <a:xfrm>
              <a:off x="2110671" y="1676805"/>
              <a:ext cx="1417721" cy="648073"/>
              <a:chOff x="0" y="0"/>
              <a:chExt cx="1417719" cy="648072"/>
            </a:xfrm>
          </p:grpSpPr>
          <p:sp>
            <p:nvSpPr>
              <p:cNvPr id="244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5" name="위치"/>
              <p:cNvSpPr txBox="1"/>
              <p:nvPr/>
            </p:nvSpPr>
            <p:spPr>
              <a:xfrm>
                <a:off x="0" y="170366"/>
                <a:ext cx="1417720" cy="307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위치</a:t>
                </a:r>
              </a:p>
            </p:txBody>
          </p:sp>
        </p:grpSp>
        <p:grpSp>
          <p:nvGrpSpPr>
            <p:cNvPr id="249" name="직사각형 18"/>
            <p:cNvGrpSpPr/>
            <p:nvPr/>
          </p:nvGrpSpPr>
          <p:grpSpPr>
            <a:xfrm>
              <a:off x="2110671" y="2515209"/>
              <a:ext cx="1417721" cy="648073"/>
              <a:chOff x="0" y="0"/>
              <a:chExt cx="1417719" cy="648072"/>
            </a:xfrm>
          </p:grpSpPr>
          <p:sp>
            <p:nvSpPr>
              <p:cNvPr id="247" name="직사각형"/>
              <p:cNvSpPr/>
              <p:nvPr/>
            </p:nvSpPr>
            <p:spPr>
              <a:xfrm>
                <a:off x="0" y="-1"/>
                <a:ext cx="1417720" cy="648074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8" name="키/값"/>
              <p:cNvSpPr txBox="1"/>
              <p:nvPr/>
            </p:nvSpPr>
            <p:spPr>
              <a:xfrm>
                <a:off x="0" y="154870"/>
                <a:ext cx="1417720" cy="338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t>키/값</a:t>
                </a:r>
              </a:p>
            </p:txBody>
          </p:sp>
        </p:grpSp>
        <p:sp>
          <p:nvSpPr>
            <p:cNvPr id="250" name="꺾인 연결선 7"/>
            <p:cNvSpPr/>
            <p:nvPr/>
          </p:nvSpPr>
          <p:spPr>
            <a:xfrm rot="10800000" flipH="1">
              <a:off x="1424677" y="324035"/>
              <a:ext cx="685995" cy="44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꺾인 연결선 20"/>
            <p:cNvSpPr/>
            <p:nvPr/>
          </p:nvSpPr>
          <p:spPr>
            <a:xfrm>
              <a:off x="1424677" y="769403"/>
              <a:ext cx="685995" cy="393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2" name="꺾인 연결선 22"/>
            <p:cNvSpPr/>
            <p:nvPr/>
          </p:nvSpPr>
          <p:spPr>
            <a:xfrm rot="10800000" flipH="1">
              <a:off x="1417720" y="2000841"/>
              <a:ext cx="692951" cy="49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53" name="꺾인 연결선 26"/>
            <p:cNvSpPr/>
            <p:nvPr/>
          </p:nvSpPr>
          <p:spPr>
            <a:xfrm>
              <a:off x="1417720" y="2497595"/>
              <a:ext cx="692951" cy="34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00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55" name="TextBox 28"/>
          <p:cNvSpPr txBox="1"/>
          <p:nvPr/>
        </p:nvSpPr>
        <p:spPr>
          <a:xfrm>
            <a:off x="5000802" y="2924943"/>
            <a:ext cx="3528393" cy="299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(x,y,z) 처럼 위치를 고정해서 의미를 확정하는 것</a:t>
            </a:r>
          </a:p>
        </p:txBody>
      </p:sp>
      <p:sp>
        <p:nvSpPr>
          <p:cNvPr id="256" name="TextBox 29"/>
          <p:cNvSpPr txBox="1"/>
          <p:nvPr/>
        </p:nvSpPr>
        <p:spPr>
          <a:xfrm>
            <a:off x="5000802" y="3763347"/>
            <a:ext cx="3528393" cy="49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고정인자이지만 키/값으로 구성되므로 위치에 상관없이 이름으로 인식해서 처리</a:t>
            </a:r>
          </a:p>
        </p:txBody>
      </p:sp>
      <p:sp>
        <p:nvSpPr>
          <p:cNvPr id="257" name="TextBox 30"/>
          <p:cNvSpPr txBox="1"/>
          <p:nvPr/>
        </p:nvSpPr>
        <p:spPr>
          <a:xfrm>
            <a:off x="5000802" y="4419224"/>
            <a:ext cx="3528393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위치에 대한 인자 수를 고정하지 않고 실제 매핑되는 것을 모두 처리</a:t>
            </a:r>
          </a:p>
          <a:p>
            <a:pPr>
              <a:defRPr sz="1200"/>
            </a:pPr>
            <a:r>
              <a:t>가변위치는 아무것도 없거나 인자가 있을 경우 처리</a:t>
            </a:r>
          </a:p>
        </p:txBody>
      </p:sp>
      <p:sp>
        <p:nvSpPr>
          <p:cNvPr id="258" name="TextBox 31"/>
          <p:cNvSpPr txBox="1"/>
          <p:nvPr/>
        </p:nvSpPr>
        <p:spPr>
          <a:xfrm>
            <a:off x="5000802" y="5283320"/>
            <a:ext cx="3528393" cy="70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/>
            </a:pPr>
            <a:r>
              <a:t>키/값으로 매핑되는 인자 수를 고정하지 않고 실제 매핑되는 것을 모두 처리</a:t>
            </a:r>
          </a:p>
          <a:p>
            <a:pPr>
              <a:defRPr sz="1200"/>
            </a:pPr>
            <a:r>
              <a:t>가변 키/값은 아무것도 없거나 인자가 있을 경우 처리</a:t>
            </a:r>
          </a:p>
        </p:txBody>
      </p:sp>
      <p:sp>
        <p:nvSpPr>
          <p:cNvPr id="25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42324" y="1256354"/>
            <a:ext cx="248752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70990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인자 할당  순서</a:t>
            </a:r>
          </a:p>
        </p:txBody>
      </p:sp>
      <p:sp>
        <p:nvSpPr>
          <p:cNvPr id="42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964704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800"/>
            </a:pPr>
            <a:r>
              <a:t>인자를 처리시 아래의 순서를 준수해야 함</a:t>
            </a:r>
          </a:p>
        </p:txBody>
      </p:sp>
      <p:grpSp>
        <p:nvGrpSpPr>
          <p:cNvPr id="432" name="직사각형 3"/>
          <p:cNvGrpSpPr/>
          <p:nvPr/>
        </p:nvGrpSpPr>
        <p:grpSpPr>
          <a:xfrm>
            <a:off x="1331640" y="3763279"/>
            <a:ext cx="6408712" cy="1512170"/>
            <a:chOff x="0" y="0"/>
            <a:chExt cx="6408711" cy="1512168"/>
          </a:xfrm>
        </p:grpSpPr>
        <p:sp>
          <p:nvSpPr>
            <p:cNvPr id="430" name="직사각형"/>
            <p:cNvSpPr/>
            <p:nvPr/>
          </p:nvSpPr>
          <p:spPr>
            <a:xfrm>
              <a:off x="0" y="-1"/>
              <a:ext cx="6408712" cy="1512170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1" name="위치인자, 키워드 인자, 가변위치인자, 가변 키워드 인자"/>
            <p:cNvSpPr txBox="1"/>
            <p:nvPr/>
          </p:nvSpPr>
          <p:spPr>
            <a:xfrm>
              <a:off x="0" y="548019"/>
              <a:ext cx="6408712" cy="416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/>
              </a:pPr>
              <a:r>
                <a:t>위치인자, 키워드 인자, 가변위치인자, 가변 키워드 인자</a:t>
              </a:r>
            </a:p>
          </p:txBody>
        </p:sp>
      </p:grpSp>
      <p:sp>
        <p:nvSpPr>
          <p:cNvPr id="433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27181" y="1256354"/>
            <a:ext cx="27903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207350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Default 파라미터 관리 기준</a:t>
            </a:r>
          </a:p>
        </p:txBody>
      </p:sp>
      <p:sp>
        <p:nvSpPr>
          <p:cNvPr id="296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972816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3100"/>
            </a:pPr>
            <a:r>
              <a:t>함수가 정의되면 함수를 객체로 전환할 때 파라미터 중에 default값이 정해지면 __defaults__ (tuple타입)속성에 값을 저장</a:t>
            </a:r>
          </a:p>
        </p:txBody>
      </p:sp>
      <p:grpSp>
        <p:nvGrpSpPr>
          <p:cNvPr id="299" name="직사각형 2"/>
          <p:cNvGrpSpPr/>
          <p:nvPr/>
        </p:nvGrpSpPr>
        <p:grpSpPr>
          <a:xfrm>
            <a:off x="1043607" y="4149080"/>
            <a:ext cx="2808314" cy="1368153"/>
            <a:chOff x="0" y="0"/>
            <a:chExt cx="2808312" cy="1368151"/>
          </a:xfrm>
        </p:grpSpPr>
        <p:sp>
          <p:nvSpPr>
            <p:cNvPr id="297" name="직사각형"/>
            <p:cNvSpPr/>
            <p:nvPr/>
          </p:nvSpPr>
          <p:spPr>
            <a:xfrm>
              <a:off x="-1" y="0"/>
              <a:ext cx="2808314" cy="136815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8" name="def 함수명(k= 10)"/>
            <p:cNvSpPr txBox="1"/>
            <p:nvPr/>
          </p:nvSpPr>
          <p:spPr>
            <a:xfrm>
              <a:off x="-1" y="476011"/>
              <a:ext cx="2808314" cy="416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t> def 함수명(k= 10)</a:t>
              </a:r>
            </a:p>
          </p:txBody>
        </p:sp>
      </p:grpSp>
      <p:grpSp>
        <p:nvGrpSpPr>
          <p:cNvPr id="302" name="직사각형 30"/>
          <p:cNvGrpSpPr/>
          <p:nvPr/>
        </p:nvGrpSpPr>
        <p:grpSpPr>
          <a:xfrm>
            <a:off x="5205872" y="4130418"/>
            <a:ext cx="2808313" cy="1368152"/>
            <a:chOff x="0" y="0"/>
            <a:chExt cx="2808312" cy="1368151"/>
          </a:xfrm>
        </p:grpSpPr>
        <p:sp>
          <p:nvSpPr>
            <p:cNvPr id="300" name="직사각형"/>
            <p:cNvSpPr/>
            <p:nvPr/>
          </p:nvSpPr>
          <p:spPr>
            <a:xfrm>
              <a:off x="-1" y="0"/>
              <a:ext cx="2808314" cy="136815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1" name="__defaults__…"/>
            <p:cNvSpPr txBox="1"/>
            <p:nvPr/>
          </p:nvSpPr>
          <p:spPr>
            <a:xfrm>
              <a:off x="-1" y="325544"/>
              <a:ext cx="2808314" cy="7170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t> __defaults__</a:t>
              </a:r>
              <a:endParaRPr>
                <a:solidFill>
                  <a:srgbClr val="FFFFFF"/>
                </a:solidFill>
              </a:endParaRPr>
            </a:p>
            <a:p>
              <a:pPr algn="ctr"/>
              <a:r>
                <a:t>(10,)</a:t>
              </a:r>
            </a:p>
          </p:txBody>
        </p:sp>
      </p:grpSp>
      <p:sp>
        <p:nvSpPr>
          <p:cNvPr id="305" name="직선 화살표 연결선 20"/>
          <p:cNvSpPr/>
          <p:nvPr/>
        </p:nvSpPr>
        <p:spPr>
          <a:xfrm>
            <a:off x="3861420" y="4820832"/>
            <a:ext cx="1334928" cy="5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29125" y="1256354"/>
            <a:ext cx="275150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98287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Default 값에 따른 처리 방식 </a:t>
            </a:r>
          </a:p>
        </p:txBody>
      </p:sp>
      <p:sp>
        <p:nvSpPr>
          <p:cNvPr id="313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972816"/>
          </a:xfrm>
          <a:prstGeom prst="rect">
            <a:avLst/>
          </a:prstGeom>
        </p:spPr>
        <p:txBody>
          <a:bodyPr/>
          <a:lstStyle/>
          <a:p>
            <a:pPr marL="914400" lvl="1" indent="-45720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buChar char="▪"/>
              <a:defRPr sz="1900"/>
            </a:pPr>
            <a:r>
              <a:t>함수가 실행시 함수 실행을 위한 프레임을 하나를 가지고 실행</a:t>
            </a:r>
            <a:endParaRPr sz="3100"/>
          </a:p>
          <a:p>
            <a:pPr marL="914400" lvl="1" indent="-45720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buChar char="▪"/>
              <a:defRPr sz="1900"/>
            </a:pPr>
            <a:r>
              <a:t>반복적으로 함수를 호출 시 인자의 값이 참조 객체일 경우는 지속적으로 연결</a:t>
            </a:r>
            <a:endParaRPr sz="3100"/>
          </a:p>
          <a:p>
            <a:pPr marL="914400" lvl="1" indent="-45720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buChar char="▪"/>
              <a:defRPr sz="1900"/>
            </a:pPr>
            <a:r>
              <a:t>인자에 참조형을 기본 인자로 사용하면 원하지 않는 결과가 생기므로 None으로 처리한 후 함수 내부에 참조형을 추가 정의해야 함 </a:t>
            </a:r>
          </a:p>
        </p:txBody>
      </p:sp>
      <p:grpSp>
        <p:nvGrpSpPr>
          <p:cNvPr id="316" name="직사각형 6"/>
          <p:cNvGrpSpPr/>
          <p:nvPr/>
        </p:nvGrpSpPr>
        <p:grpSpPr>
          <a:xfrm>
            <a:off x="969487" y="3965995"/>
            <a:ext cx="1302804" cy="1087528"/>
            <a:chOff x="0" y="0"/>
            <a:chExt cx="1302802" cy="1087527"/>
          </a:xfrm>
        </p:grpSpPr>
        <p:sp>
          <p:nvSpPr>
            <p:cNvPr id="314" name="직사각형"/>
            <p:cNvSpPr/>
            <p:nvPr/>
          </p:nvSpPr>
          <p:spPr>
            <a:xfrm>
              <a:off x="-1" y="-1"/>
              <a:ext cx="1302804" cy="1087529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315" name="def f(a, l=[]) :…"/>
            <p:cNvSpPr txBox="1"/>
            <p:nvPr/>
          </p:nvSpPr>
          <p:spPr>
            <a:xfrm>
              <a:off x="-1" y="252997"/>
              <a:ext cx="1302804" cy="581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/>
              </a:pPr>
              <a:r>
                <a:t>def f(a, l=[]) :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t>    l.append(a)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t>    return l</a:t>
              </a:r>
            </a:p>
          </p:txBody>
        </p:sp>
      </p:grpSp>
      <p:grpSp>
        <p:nvGrpSpPr>
          <p:cNvPr id="319" name="직사각형 7"/>
          <p:cNvGrpSpPr/>
          <p:nvPr/>
        </p:nvGrpSpPr>
        <p:grpSpPr>
          <a:xfrm>
            <a:off x="969487" y="5133794"/>
            <a:ext cx="1302804" cy="1121733"/>
            <a:chOff x="0" y="0"/>
            <a:chExt cx="1302802" cy="1121732"/>
          </a:xfrm>
        </p:grpSpPr>
        <p:sp>
          <p:nvSpPr>
            <p:cNvPr id="317" name="직사각형"/>
            <p:cNvSpPr/>
            <p:nvPr/>
          </p:nvSpPr>
          <p:spPr>
            <a:xfrm>
              <a:off x="-1" y="0"/>
              <a:ext cx="1302804" cy="1121733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318" name="f(1)…"/>
            <p:cNvSpPr txBox="1"/>
            <p:nvPr/>
          </p:nvSpPr>
          <p:spPr>
            <a:xfrm>
              <a:off x="-1" y="270101"/>
              <a:ext cx="1302804" cy="5815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/>
              </a:pPr>
              <a:r>
                <a:t>f(1)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t>f(2)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t>f(3)</a:t>
              </a:r>
            </a:p>
          </p:txBody>
        </p:sp>
      </p:grpSp>
      <p:sp>
        <p:nvSpPr>
          <p:cNvPr id="320" name="TextBox 8"/>
          <p:cNvSpPr txBox="1"/>
          <p:nvPr/>
        </p:nvSpPr>
        <p:spPr>
          <a:xfrm>
            <a:off x="323528" y="4165637"/>
            <a:ext cx="53909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함수정의</a:t>
            </a:r>
          </a:p>
        </p:txBody>
      </p:sp>
      <p:sp>
        <p:nvSpPr>
          <p:cNvPr id="321" name="TextBox 9"/>
          <p:cNvSpPr txBox="1"/>
          <p:nvPr/>
        </p:nvSpPr>
        <p:spPr>
          <a:xfrm>
            <a:off x="398368" y="5417275"/>
            <a:ext cx="53909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함수실행</a:t>
            </a:r>
          </a:p>
        </p:txBody>
      </p:sp>
      <p:grpSp>
        <p:nvGrpSpPr>
          <p:cNvPr id="324" name="직사각형 10"/>
          <p:cNvGrpSpPr/>
          <p:nvPr/>
        </p:nvGrpSpPr>
        <p:grpSpPr>
          <a:xfrm>
            <a:off x="3042036" y="5103438"/>
            <a:ext cx="1107755" cy="325463"/>
            <a:chOff x="0" y="0"/>
            <a:chExt cx="1107753" cy="325462"/>
          </a:xfrm>
        </p:grpSpPr>
        <p:sp>
          <p:nvSpPr>
            <p:cNvPr id="322" name="직사각형"/>
            <p:cNvSpPr/>
            <p:nvPr/>
          </p:nvSpPr>
          <p:spPr>
            <a:xfrm>
              <a:off x="-1" y="-1"/>
              <a:ext cx="1107755" cy="32546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3" name="{ ‘a’:1, ‘l’ :[1]}"/>
            <p:cNvSpPr txBox="1"/>
            <p:nvPr/>
          </p:nvSpPr>
          <p:spPr>
            <a:xfrm>
              <a:off x="-1" y="37065"/>
              <a:ext cx="1107755" cy="251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{ ‘a’:1, ‘l’ :[1]}</a:t>
              </a:r>
            </a:p>
          </p:txBody>
        </p:sp>
      </p:grpSp>
      <p:sp>
        <p:nvSpPr>
          <p:cNvPr id="325" name="TextBox 11"/>
          <p:cNvSpPr txBox="1"/>
          <p:nvPr/>
        </p:nvSpPr>
        <p:spPr>
          <a:xfrm>
            <a:off x="2914218" y="4820908"/>
            <a:ext cx="1320785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함수 내부이름공간</a:t>
            </a:r>
          </a:p>
        </p:txBody>
      </p:sp>
      <p:grpSp>
        <p:nvGrpSpPr>
          <p:cNvPr id="328" name="직사각형 12"/>
          <p:cNvGrpSpPr/>
          <p:nvPr/>
        </p:nvGrpSpPr>
        <p:grpSpPr>
          <a:xfrm>
            <a:off x="3042036" y="5568382"/>
            <a:ext cx="1107755" cy="325463"/>
            <a:chOff x="0" y="0"/>
            <a:chExt cx="1107753" cy="325462"/>
          </a:xfrm>
        </p:grpSpPr>
        <p:sp>
          <p:nvSpPr>
            <p:cNvPr id="326" name="직사각형"/>
            <p:cNvSpPr/>
            <p:nvPr/>
          </p:nvSpPr>
          <p:spPr>
            <a:xfrm>
              <a:off x="-1" y="-1"/>
              <a:ext cx="1107755" cy="32546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7" name="{ ‘a’:2, ‘l’ :[1,2]}"/>
            <p:cNvSpPr txBox="1"/>
            <p:nvPr/>
          </p:nvSpPr>
          <p:spPr>
            <a:xfrm>
              <a:off x="-1" y="37065"/>
              <a:ext cx="1107755" cy="251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{ ‘a’:2, ‘l’ :[1,2]}</a:t>
              </a:r>
            </a:p>
          </p:txBody>
        </p:sp>
      </p:grpSp>
      <p:grpSp>
        <p:nvGrpSpPr>
          <p:cNvPr id="331" name="직사각형 13"/>
          <p:cNvGrpSpPr/>
          <p:nvPr/>
        </p:nvGrpSpPr>
        <p:grpSpPr>
          <a:xfrm>
            <a:off x="3044730" y="6000655"/>
            <a:ext cx="1107754" cy="325463"/>
            <a:chOff x="0" y="0"/>
            <a:chExt cx="1107753" cy="325462"/>
          </a:xfrm>
        </p:grpSpPr>
        <p:sp>
          <p:nvSpPr>
            <p:cNvPr id="329" name="직사각형"/>
            <p:cNvSpPr/>
            <p:nvPr/>
          </p:nvSpPr>
          <p:spPr>
            <a:xfrm>
              <a:off x="-1" y="-1"/>
              <a:ext cx="1107755" cy="32546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0" name="{ ‘a’:2, ‘l’ :[1,2,3]}"/>
            <p:cNvSpPr txBox="1"/>
            <p:nvPr/>
          </p:nvSpPr>
          <p:spPr>
            <a:xfrm>
              <a:off x="-1" y="37065"/>
              <a:ext cx="1107755" cy="251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{ ‘a’:2, ‘l’ :[1,2,3]}</a:t>
              </a:r>
            </a:p>
          </p:txBody>
        </p:sp>
      </p:grpSp>
      <p:sp>
        <p:nvSpPr>
          <p:cNvPr id="332" name="TextBox 14"/>
          <p:cNvSpPr txBox="1"/>
          <p:nvPr/>
        </p:nvSpPr>
        <p:spPr>
          <a:xfrm>
            <a:off x="2445554" y="5196427"/>
            <a:ext cx="511272" cy="418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f(1) 실행</a:t>
            </a:r>
          </a:p>
        </p:txBody>
      </p:sp>
      <p:sp>
        <p:nvSpPr>
          <p:cNvPr id="333" name="TextBox 15"/>
          <p:cNvSpPr txBox="1"/>
          <p:nvPr/>
        </p:nvSpPr>
        <p:spPr>
          <a:xfrm>
            <a:off x="2455692" y="5622002"/>
            <a:ext cx="511272" cy="418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f(2) 실행</a:t>
            </a:r>
          </a:p>
        </p:txBody>
      </p:sp>
      <p:sp>
        <p:nvSpPr>
          <p:cNvPr id="334" name="TextBox 16"/>
          <p:cNvSpPr txBox="1"/>
          <p:nvPr/>
        </p:nvSpPr>
        <p:spPr>
          <a:xfrm>
            <a:off x="2455692" y="6128056"/>
            <a:ext cx="511272" cy="418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f(3) 실행</a:t>
            </a:r>
          </a:p>
        </p:txBody>
      </p:sp>
      <p:grpSp>
        <p:nvGrpSpPr>
          <p:cNvPr id="337" name="직사각형 17"/>
          <p:cNvGrpSpPr/>
          <p:nvPr/>
        </p:nvGrpSpPr>
        <p:grpSpPr>
          <a:xfrm>
            <a:off x="4448030" y="5522042"/>
            <a:ext cx="737901" cy="418144"/>
            <a:chOff x="0" y="0"/>
            <a:chExt cx="737900" cy="418142"/>
          </a:xfrm>
        </p:grpSpPr>
        <p:sp>
          <p:nvSpPr>
            <p:cNvPr id="335" name="직사각형"/>
            <p:cNvSpPr/>
            <p:nvPr/>
          </p:nvSpPr>
          <p:spPr>
            <a:xfrm>
              <a:off x="0" y="46340"/>
              <a:ext cx="737901" cy="325463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6" name="실제 List 객체"/>
            <p:cNvSpPr txBox="1"/>
            <p:nvPr/>
          </p:nvSpPr>
          <p:spPr>
            <a:xfrm>
              <a:off x="0" y="0"/>
              <a:ext cx="737901" cy="418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실제 List 객체</a:t>
              </a:r>
            </a:p>
          </p:txBody>
        </p:sp>
      </p:grpSp>
      <p:sp>
        <p:nvSpPr>
          <p:cNvPr id="352" name="꺾인 연결선 19"/>
          <p:cNvSpPr/>
          <p:nvPr/>
        </p:nvSpPr>
        <p:spPr>
          <a:xfrm>
            <a:off x="4157980" y="5265420"/>
            <a:ext cx="657861" cy="256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0000">
            <a:solidFill>
              <a:srgbClr val="355D7E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3" name="꺾인 연결선 21"/>
          <p:cNvSpPr/>
          <p:nvPr/>
        </p:nvSpPr>
        <p:spPr>
          <a:xfrm>
            <a:off x="3595370" y="5304790"/>
            <a:ext cx="842011" cy="42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896"/>
                </a:moveTo>
                <a:lnTo>
                  <a:pt x="0" y="0"/>
                </a:lnTo>
                <a:lnTo>
                  <a:pt x="15084" y="0"/>
                </a:lnTo>
                <a:lnTo>
                  <a:pt x="15084" y="21600"/>
                </a:lnTo>
                <a:lnTo>
                  <a:pt x="21600" y="21600"/>
                </a:lnTo>
              </a:path>
            </a:pathLst>
          </a:custGeom>
          <a:ln w="10000">
            <a:solidFill>
              <a:srgbClr val="355D7E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4" name="꺾인 연결선 23"/>
          <p:cNvSpPr/>
          <p:nvPr/>
        </p:nvSpPr>
        <p:spPr>
          <a:xfrm>
            <a:off x="3597909" y="5939790"/>
            <a:ext cx="1217931" cy="648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46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0000">
            <a:solidFill>
              <a:srgbClr val="355D7E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1" name="TextBox 26"/>
          <p:cNvSpPr txBox="1"/>
          <p:nvPr/>
        </p:nvSpPr>
        <p:spPr>
          <a:xfrm>
            <a:off x="4235001" y="4450086"/>
            <a:ext cx="1238962" cy="75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/>
            </a:pPr>
            <a:r>
              <a:t>참조객체를 함수 인자에 초기값으로 받을 경우 함수 호출시에 연결된게 남아있는다.</a:t>
            </a:r>
          </a:p>
        </p:txBody>
      </p:sp>
      <p:grpSp>
        <p:nvGrpSpPr>
          <p:cNvPr id="344" name="직사각형 22"/>
          <p:cNvGrpSpPr/>
          <p:nvPr/>
        </p:nvGrpSpPr>
        <p:grpSpPr>
          <a:xfrm>
            <a:off x="6740214" y="3733381"/>
            <a:ext cx="1656185" cy="1930116"/>
            <a:chOff x="0" y="0"/>
            <a:chExt cx="1656183" cy="1930114"/>
          </a:xfrm>
        </p:grpSpPr>
        <p:sp>
          <p:nvSpPr>
            <p:cNvPr id="342" name="직사각형"/>
            <p:cNvSpPr/>
            <p:nvPr/>
          </p:nvSpPr>
          <p:spPr>
            <a:xfrm>
              <a:off x="0" y="0"/>
              <a:ext cx="1656184" cy="193011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/>
              </a:pPr>
              <a:endParaRPr/>
            </a:p>
          </p:txBody>
        </p:sp>
        <p:sp>
          <p:nvSpPr>
            <p:cNvPr id="343" name="def f(a, l=None) :…"/>
            <p:cNvSpPr txBox="1"/>
            <p:nvPr/>
          </p:nvSpPr>
          <p:spPr>
            <a:xfrm>
              <a:off x="0" y="591741"/>
              <a:ext cx="1656184" cy="7466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000"/>
              </a:pPr>
              <a:r>
                <a:t>def f(a, l=None) :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t>    l = []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t>    l.append(a)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000"/>
              </a:pPr>
              <a:r>
                <a:t>    return l</a:t>
              </a:r>
            </a:p>
          </p:txBody>
        </p:sp>
      </p:grpSp>
      <p:sp>
        <p:nvSpPr>
          <p:cNvPr id="345" name="TextBox 27"/>
          <p:cNvSpPr txBox="1"/>
          <p:nvPr/>
        </p:nvSpPr>
        <p:spPr>
          <a:xfrm>
            <a:off x="5796136" y="4689755"/>
            <a:ext cx="800062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함수정의</a:t>
            </a:r>
          </a:p>
        </p:txBody>
      </p:sp>
      <p:sp>
        <p:nvSpPr>
          <p:cNvPr id="346" name="직사각형 3"/>
          <p:cNvSpPr/>
          <p:nvPr/>
        </p:nvSpPr>
        <p:spPr>
          <a:xfrm>
            <a:off x="1480201" y="4108744"/>
            <a:ext cx="396045" cy="30311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7" name="직사각형 28"/>
          <p:cNvSpPr/>
          <p:nvPr/>
        </p:nvSpPr>
        <p:spPr>
          <a:xfrm>
            <a:off x="7308304" y="4260301"/>
            <a:ext cx="648073" cy="30311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TextBox 4"/>
          <p:cNvSpPr txBox="1"/>
          <p:nvPr/>
        </p:nvSpPr>
        <p:spPr>
          <a:xfrm>
            <a:off x="3347863" y="3573016"/>
            <a:ext cx="2376265" cy="262258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인자에  변경가능한 값을 할당하지 않음</a:t>
            </a:r>
          </a:p>
        </p:txBody>
      </p:sp>
      <p:sp>
        <p:nvSpPr>
          <p:cNvPr id="349" name="직선 화살표 연결선 18"/>
          <p:cNvSpPr/>
          <p:nvPr/>
        </p:nvSpPr>
        <p:spPr>
          <a:xfrm flipV="1">
            <a:off x="1876245" y="3773070"/>
            <a:ext cx="1471619" cy="487232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0" name="직선 화살표 연결선 29"/>
          <p:cNvSpPr/>
          <p:nvPr/>
        </p:nvSpPr>
        <p:spPr>
          <a:xfrm flipH="1" flipV="1">
            <a:off x="5724128" y="3773070"/>
            <a:ext cx="1584177" cy="515678"/>
          </a:xfrm>
          <a:prstGeom prst="line">
            <a:avLst/>
          </a:prstGeom>
          <a:ln w="100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36492" y="1256354"/>
            <a:ext cx="260416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71575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연산자와</a:t>
            </a:r>
            <a:r>
              <a:rPr dirty="0"/>
              <a:t> </a:t>
            </a:r>
            <a:r>
              <a:rPr dirty="0" err="1"/>
              <a:t>피연산자</a:t>
            </a:r>
            <a:endParaRPr dirty="0"/>
          </a:p>
        </p:txBody>
      </p:sp>
      <p:sp>
        <p:nvSpPr>
          <p:cNvPr id="14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 err="1"/>
              <a:t>연산자와</a:t>
            </a:r>
            <a:r>
              <a:rPr dirty="0"/>
              <a:t> </a:t>
            </a:r>
            <a:r>
              <a:rPr dirty="0" err="1"/>
              <a:t>피연산자</a:t>
            </a:r>
            <a:r>
              <a:rPr dirty="0"/>
              <a:t> </a:t>
            </a:r>
            <a:r>
              <a:rPr dirty="0" err="1"/>
              <a:t>조합으로</a:t>
            </a:r>
            <a:r>
              <a:rPr dirty="0"/>
              <a:t> </a:t>
            </a:r>
          </a:p>
          <a:p>
            <a:pPr marL="0" indent="0">
              <a:buSzTx/>
              <a:buFont typeface="Wingdings"/>
              <a:buNone/>
            </a:pP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표현식</a:t>
            </a:r>
            <a:r>
              <a:rPr dirty="0"/>
              <a:t>(expression)을 </a:t>
            </a:r>
            <a:r>
              <a:rPr dirty="0" err="1"/>
              <a:t>만듬</a:t>
            </a:r>
            <a:endParaRPr dirty="0"/>
          </a:p>
        </p:txBody>
      </p:sp>
      <p:grpSp>
        <p:nvGrpSpPr>
          <p:cNvPr id="149" name="직사각형 2"/>
          <p:cNvGrpSpPr/>
          <p:nvPr/>
        </p:nvGrpSpPr>
        <p:grpSpPr>
          <a:xfrm>
            <a:off x="1187622" y="4005063"/>
            <a:ext cx="2520284" cy="648075"/>
            <a:chOff x="-1" y="-1"/>
            <a:chExt cx="2520282" cy="648074"/>
          </a:xfrm>
        </p:grpSpPr>
        <p:sp>
          <p:nvSpPr>
            <p:cNvPr id="147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연산자"/>
            <p:cNvSpPr txBox="1"/>
            <p:nvPr/>
          </p:nvSpPr>
          <p:spPr>
            <a:xfrm>
              <a:off x="-1" y="139372"/>
              <a:ext cx="252028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연산자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2" name="직사각형 5"/>
          <p:cNvGrpSpPr/>
          <p:nvPr/>
        </p:nvGrpSpPr>
        <p:grpSpPr>
          <a:xfrm>
            <a:off x="1187216" y="5301206"/>
            <a:ext cx="2520284" cy="648075"/>
            <a:chOff x="-1" y="-1"/>
            <a:chExt cx="2520282" cy="648074"/>
          </a:xfrm>
        </p:grpSpPr>
        <p:sp>
          <p:nvSpPr>
            <p:cNvPr id="150" name="직사각형"/>
            <p:cNvSpPr/>
            <p:nvPr/>
          </p:nvSpPr>
          <p:spPr>
            <a:xfrm>
              <a:off x="-1" y="-1"/>
              <a:ext cx="2520282" cy="648074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피연산자"/>
            <p:cNvSpPr txBox="1"/>
            <p:nvPr/>
          </p:nvSpPr>
          <p:spPr>
            <a:xfrm>
              <a:off x="-1" y="139372"/>
              <a:ext cx="252028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피연산자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TextBox 3"/>
          <p:cNvSpPr txBox="1"/>
          <p:nvPr/>
        </p:nvSpPr>
        <p:spPr>
          <a:xfrm>
            <a:off x="4355975" y="4005064"/>
            <a:ext cx="338437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덧셈과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계산을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특별한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7"/>
          <p:cNvSpPr txBox="1"/>
          <p:nvPr/>
        </p:nvSpPr>
        <p:spPr>
          <a:xfrm>
            <a:off x="4398572" y="5301207"/>
            <a:ext cx="33843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적용되는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</a:t>
            </a:r>
          </a:p>
        </p:txBody>
      </p:sp>
      <p:sp>
        <p:nvSpPr>
          <p:cNvPr id="155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72201" y="1256354"/>
            <a:ext cx="18899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문장들</a:t>
            </a:r>
            <a:endParaRPr dirty="0"/>
          </a:p>
        </p:txBody>
      </p:sp>
      <p:sp>
        <p:nvSpPr>
          <p:cNvPr id="163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1"/>
            <a:ext cx="8229600" cy="118072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dirty="0" err="1"/>
              <a:t>파이썬에는</a:t>
            </a:r>
            <a:r>
              <a:rPr dirty="0"/>
              <a:t> </a:t>
            </a:r>
            <a:r>
              <a:rPr dirty="0" err="1"/>
              <a:t>문장을</a:t>
            </a:r>
            <a:r>
              <a:rPr dirty="0"/>
              <a:t> </a:t>
            </a:r>
            <a:r>
              <a:rPr dirty="0" err="1"/>
              <a:t>구성하는</a:t>
            </a:r>
            <a:r>
              <a:rPr dirty="0"/>
              <a:t> </a:t>
            </a:r>
            <a:r>
              <a:rPr dirty="0" err="1"/>
              <a:t>기준</a:t>
            </a:r>
            <a:endParaRPr dirty="0"/>
          </a:p>
        </p:txBody>
      </p:sp>
      <p:grpSp>
        <p:nvGrpSpPr>
          <p:cNvPr id="166" name="직사각형 4"/>
          <p:cNvGrpSpPr/>
          <p:nvPr/>
        </p:nvGrpSpPr>
        <p:grpSpPr>
          <a:xfrm>
            <a:off x="1285155" y="2601167"/>
            <a:ext cx="2808314" cy="400924"/>
            <a:chOff x="0" y="0"/>
            <a:chExt cx="2808312" cy="400923"/>
          </a:xfrm>
        </p:grpSpPr>
        <p:sp>
          <p:nvSpPr>
            <p:cNvPr id="164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할당"/>
            <p:cNvSpPr txBox="1"/>
            <p:nvPr/>
          </p:nvSpPr>
          <p:spPr>
            <a:xfrm>
              <a:off x="-1" y="46791"/>
              <a:ext cx="2808314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할당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9" name="직사각형 7"/>
          <p:cNvGrpSpPr/>
          <p:nvPr/>
        </p:nvGrpSpPr>
        <p:grpSpPr>
          <a:xfrm>
            <a:off x="1285155" y="3130875"/>
            <a:ext cx="2808314" cy="400924"/>
            <a:chOff x="0" y="0"/>
            <a:chExt cx="2808312" cy="400923"/>
          </a:xfrm>
        </p:grpSpPr>
        <p:sp>
          <p:nvSpPr>
            <p:cNvPr id="167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흐름 제어"/>
            <p:cNvSpPr txBox="1"/>
            <p:nvPr/>
          </p:nvSpPr>
          <p:spPr>
            <a:xfrm>
              <a:off x="-1" y="40566"/>
              <a:ext cx="2808314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흐름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직사각형 8"/>
          <p:cNvGrpSpPr/>
          <p:nvPr/>
        </p:nvGrpSpPr>
        <p:grpSpPr>
          <a:xfrm>
            <a:off x="1285155" y="3660583"/>
            <a:ext cx="2808314" cy="400924"/>
            <a:chOff x="0" y="0"/>
            <a:chExt cx="2808312" cy="400923"/>
          </a:xfrm>
        </p:grpSpPr>
        <p:sp>
          <p:nvSpPr>
            <p:cNvPr id="170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순환 제어"/>
            <p:cNvSpPr txBox="1"/>
            <p:nvPr/>
          </p:nvSpPr>
          <p:spPr>
            <a:xfrm>
              <a:off x="-1" y="40566"/>
              <a:ext cx="2808314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제어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5" name="직사각형 10"/>
          <p:cNvGrpSpPr/>
          <p:nvPr/>
        </p:nvGrpSpPr>
        <p:grpSpPr>
          <a:xfrm>
            <a:off x="1285155" y="4190291"/>
            <a:ext cx="2808314" cy="400924"/>
            <a:chOff x="0" y="0"/>
            <a:chExt cx="2808312" cy="400923"/>
          </a:xfrm>
        </p:grpSpPr>
        <p:sp>
          <p:nvSpPr>
            <p:cNvPr id="173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예외처리"/>
            <p:cNvSpPr txBox="1"/>
            <p:nvPr/>
          </p:nvSpPr>
          <p:spPr>
            <a:xfrm>
              <a:off x="-1" y="46791"/>
              <a:ext cx="2808314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예외처리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6" name="TextBox 5"/>
          <p:cNvSpPr txBox="1"/>
          <p:nvPr/>
        </p:nvSpPr>
        <p:spPr>
          <a:xfrm>
            <a:off x="4525516" y="2640017"/>
            <a:ext cx="35283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1"/>
          <p:cNvSpPr txBox="1"/>
          <p:nvPr/>
        </p:nvSpPr>
        <p:spPr>
          <a:xfrm>
            <a:off x="4525516" y="3194224"/>
            <a:ext cx="35283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if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TextBox 12"/>
          <p:cNvSpPr txBox="1"/>
          <p:nvPr/>
        </p:nvSpPr>
        <p:spPr>
          <a:xfrm>
            <a:off x="4525516" y="3612258"/>
            <a:ext cx="35283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for/while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3"/>
          <p:cNvSpPr txBox="1"/>
          <p:nvPr/>
        </p:nvSpPr>
        <p:spPr>
          <a:xfrm>
            <a:off x="4525516" y="4146636"/>
            <a:ext cx="35283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try/except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2" name="직사각형 15"/>
          <p:cNvGrpSpPr/>
          <p:nvPr/>
        </p:nvGrpSpPr>
        <p:grpSpPr>
          <a:xfrm>
            <a:off x="1285155" y="4719999"/>
            <a:ext cx="2808314" cy="400924"/>
            <a:chOff x="0" y="0"/>
            <a:chExt cx="2808312" cy="400923"/>
          </a:xfrm>
        </p:grpSpPr>
        <p:sp>
          <p:nvSpPr>
            <p:cNvPr id="180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상황처리"/>
            <p:cNvSpPr txBox="1"/>
            <p:nvPr/>
          </p:nvSpPr>
          <p:spPr>
            <a:xfrm>
              <a:off x="-1" y="46791"/>
              <a:ext cx="2808314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상황처리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3" name="TextBox 16"/>
          <p:cNvSpPr txBox="1"/>
          <p:nvPr/>
        </p:nvSpPr>
        <p:spPr>
          <a:xfrm>
            <a:off x="4525516" y="4741291"/>
            <a:ext cx="35283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with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6" name="직사각형 18"/>
          <p:cNvGrpSpPr/>
          <p:nvPr/>
        </p:nvGrpSpPr>
        <p:grpSpPr>
          <a:xfrm>
            <a:off x="1285155" y="5249707"/>
            <a:ext cx="2808314" cy="400924"/>
            <a:chOff x="0" y="0"/>
            <a:chExt cx="2808312" cy="400923"/>
          </a:xfrm>
        </p:grpSpPr>
        <p:sp>
          <p:nvSpPr>
            <p:cNvPr id="184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정의문"/>
            <p:cNvSpPr txBox="1"/>
            <p:nvPr/>
          </p:nvSpPr>
          <p:spPr>
            <a:xfrm>
              <a:off x="-1" y="46791"/>
              <a:ext cx="2808314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정의문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7" name="TextBox 19"/>
          <p:cNvSpPr txBox="1"/>
          <p:nvPr/>
        </p:nvSpPr>
        <p:spPr>
          <a:xfrm>
            <a:off x="4525516" y="5319240"/>
            <a:ext cx="35283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/class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0" name="직사각형 20"/>
          <p:cNvGrpSpPr/>
          <p:nvPr/>
        </p:nvGrpSpPr>
        <p:grpSpPr>
          <a:xfrm>
            <a:off x="1285155" y="5779416"/>
            <a:ext cx="2808314" cy="400925"/>
            <a:chOff x="0" y="0"/>
            <a:chExt cx="2808312" cy="400923"/>
          </a:xfrm>
        </p:grpSpPr>
        <p:sp>
          <p:nvSpPr>
            <p:cNvPr id="188" name="직사각형"/>
            <p:cNvSpPr/>
            <p:nvPr/>
          </p:nvSpPr>
          <p:spPr>
            <a:xfrm>
              <a:off x="-1" y="-1"/>
              <a:ext cx="2808314" cy="400925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주석문"/>
            <p:cNvSpPr txBox="1"/>
            <p:nvPr/>
          </p:nvSpPr>
          <p:spPr>
            <a:xfrm>
              <a:off x="-1" y="46791"/>
              <a:ext cx="2808314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주석문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1" name="TextBox 21"/>
          <p:cNvSpPr txBox="1"/>
          <p:nvPr/>
        </p:nvSpPr>
        <p:spPr>
          <a:xfrm>
            <a:off x="4669532" y="5819550"/>
            <a:ext cx="352839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#, “””””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등의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기호를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이용해서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72201" y="1256354"/>
            <a:ext cx="18899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0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참조변수란</a:t>
            </a:r>
            <a:endParaRPr dirty="0"/>
          </a:p>
        </p:txBody>
      </p:sp>
      <p:sp>
        <p:nvSpPr>
          <p:cNvPr id="20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510808" y="2981325"/>
            <a:ext cx="270265" cy="4616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참조변수</a:t>
            </a:r>
            <a:r>
              <a:rPr dirty="0"/>
              <a:t>( Reference Variable)</a:t>
            </a:r>
          </a:p>
        </p:txBody>
      </p:sp>
      <p:sp>
        <p:nvSpPr>
          <p:cNvPr id="205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  <a:defRPr sz="2600"/>
            </a:pPr>
            <a:r>
              <a:rPr dirty="0"/>
              <a:t> </a:t>
            </a:r>
            <a:r>
              <a:rPr dirty="0" err="1"/>
              <a:t>변수는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관리하기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참조를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공간</a:t>
            </a:r>
            <a:endParaRPr dirty="0"/>
          </a:p>
          <a:p>
            <a:pPr marL="0" indent="0">
              <a:buSzTx/>
              <a:buFont typeface="Wingdings"/>
              <a:buNone/>
              <a:defRPr sz="2600"/>
            </a:pPr>
            <a:r>
              <a:rPr dirty="0"/>
              <a:t> 즉, </a:t>
            </a:r>
            <a:r>
              <a:rPr dirty="0" err="1"/>
              <a:t>변수는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가리키는</a:t>
            </a:r>
            <a:r>
              <a:rPr dirty="0"/>
              <a:t> </a:t>
            </a:r>
            <a:r>
              <a:rPr dirty="0" err="1"/>
              <a:t>참조변수</a:t>
            </a:r>
            <a:endParaRPr dirty="0"/>
          </a:p>
        </p:txBody>
      </p:sp>
      <p:grpSp>
        <p:nvGrpSpPr>
          <p:cNvPr id="208" name="직사각형 3"/>
          <p:cNvGrpSpPr/>
          <p:nvPr/>
        </p:nvGrpSpPr>
        <p:grpSpPr>
          <a:xfrm>
            <a:off x="971598" y="3707824"/>
            <a:ext cx="1800203" cy="500517"/>
            <a:chOff x="-1" y="0"/>
            <a:chExt cx="1800202" cy="500515"/>
          </a:xfrm>
        </p:grpSpPr>
        <p:sp>
          <p:nvSpPr>
            <p:cNvPr id="206" name="직사각형"/>
            <p:cNvSpPr/>
            <p:nvPr/>
          </p:nvSpPr>
          <p:spPr>
            <a:xfrm>
              <a:off x="-1" y="0"/>
              <a:ext cx="1800202" cy="500515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변수 내의 값"/>
            <p:cNvSpPr txBox="1"/>
            <p:nvPr/>
          </p:nvSpPr>
          <p:spPr>
            <a:xfrm>
              <a:off x="-1" y="65593"/>
              <a:ext cx="180020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값</a:t>
              </a:r>
            </a:p>
          </p:txBody>
        </p:sp>
      </p:grpSp>
      <p:sp>
        <p:nvSpPr>
          <p:cNvPr id="209" name="TextBox 2"/>
          <p:cNvSpPr txBox="1"/>
          <p:nvPr/>
        </p:nvSpPr>
        <p:spPr>
          <a:xfrm>
            <a:off x="807055" y="3344855"/>
            <a:ext cx="166645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Variable</a:t>
            </a:r>
          </a:p>
        </p:txBody>
      </p:sp>
      <p:sp>
        <p:nvSpPr>
          <p:cNvPr id="210" name="TextBox 13"/>
          <p:cNvSpPr txBox="1"/>
          <p:nvPr/>
        </p:nvSpPr>
        <p:spPr>
          <a:xfrm>
            <a:off x="1331640" y="4781812"/>
            <a:ext cx="169907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아래쪽 화살표 15"/>
          <p:cNvSpPr/>
          <p:nvPr/>
        </p:nvSpPr>
        <p:spPr>
          <a:xfrm rot="10800000">
            <a:off x="1691680" y="4340345"/>
            <a:ext cx="484633" cy="358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TextBox 19"/>
          <p:cNvSpPr txBox="1"/>
          <p:nvPr/>
        </p:nvSpPr>
        <p:spPr>
          <a:xfrm>
            <a:off x="807055" y="2843644"/>
            <a:ext cx="45147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값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13" name="TextBox 20"/>
          <p:cNvSpPr txBox="1"/>
          <p:nvPr/>
        </p:nvSpPr>
        <p:spPr>
          <a:xfrm>
            <a:off x="3923927" y="3908435"/>
            <a:ext cx="468052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반드시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참조값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14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9186" y="1256354"/>
            <a:ext cx="255028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8</a:t>
            </a:fld>
            <a:endParaRPr dirty="0"/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5857" y="4502918"/>
            <a:ext cx="5472608" cy="194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참조변수</a:t>
            </a:r>
            <a:r>
              <a:rPr dirty="0"/>
              <a:t>  </a:t>
            </a:r>
            <a:r>
              <a:rPr dirty="0" err="1"/>
              <a:t>정의</a:t>
            </a:r>
            <a:r>
              <a:rPr dirty="0"/>
              <a:t> 및 </a:t>
            </a:r>
            <a:r>
              <a:rPr dirty="0" err="1"/>
              <a:t>초기화</a:t>
            </a:r>
            <a:endParaRPr dirty="0"/>
          </a:p>
        </p:txBody>
      </p:sp>
      <p:sp>
        <p:nvSpPr>
          <p:cNvPr id="218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dirty="0" err="1"/>
              <a:t>참조변수는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None </a:t>
            </a:r>
            <a:r>
              <a:rPr dirty="0" err="1"/>
              <a:t>객체라도</a:t>
            </a:r>
            <a:r>
              <a:rPr dirty="0"/>
              <a:t> </a:t>
            </a:r>
            <a:r>
              <a:rPr dirty="0" err="1"/>
              <a:t>세팅해야</a:t>
            </a:r>
            <a:r>
              <a:rPr dirty="0"/>
              <a:t> 함</a:t>
            </a:r>
          </a:p>
        </p:txBody>
      </p:sp>
      <p:grpSp>
        <p:nvGrpSpPr>
          <p:cNvPr id="221" name="직사각형 3"/>
          <p:cNvGrpSpPr/>
          <p:nvPr/>
        </p:nvGrpSpPr>
        <p:grpSpPr>
          <a:xfrm>
            <a:off x="971598" y="3707824"/>
            <a:ext cx="1800203" cy="500517"/>
            <a:chOff x="-1" y="0"/>
            <a:chExt cx="1800202" cy="500515"/>
          </a:xfrm>
        </p:grpSpPr>
        <p:sp>
          <p:nvSpPr>
            <p:cNvPr id="219" name="직사각형"/>
            <p:cNvSpPr/>
            <p:nvPr/>
          </p:nvSpPr>
          <p:spPr>
            <a:xfrm>
              <a:off x="-1" y="0"/>
              <a:ext cx="1800202" cy="500515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변수 내의 값"/>
            <p:cNvSpPr txBox="1"/>
            <p:nvPr/>
          </p:nvSpPr>
          <p:spPr>
            <a:xfrm>
              <a:off x="-1" y="65593"/>
              <a:ext cx="1800202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내의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값</a:t>
              </a:r>
            </a:p>
          </p:txBody>
        </p:sp>
      </p:grpSp>
      <p:sp>
        <p:nvSpPr>
          <p:cNvPr id="222" name="TextBox 2"/>
          <p:cNvSpPr txBox="1"/>
          <p:nvPr/>
        </p:nvSpPr>
        <p:spPr>
          <a:xfrm>
            <a:off x="807055" y="3344855"/>
            <a:ext cx="166645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Variable</a:t>
            </a:r>
          </a:p>
        </p:txBody>
      </p:sp>
      <p:sp>
        <p:nvSpPr>
          <p:cNvPr id="223" name="TextBox 13"/>
          <p:cNvSpPr txBox="1"/>
          <p:nvPr/>
        </p:nvSpPr>
        <p:spPr>
          <a:xfrm>
            <a:off x="1365359" y="4781812"/>
            <a:ext cx="169907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즉,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아래쪽 화살표 15"/>
          <p:cNvSpPr/>
          <p:nvPr/>
        </p:nvSpPr>
        <p:spPr>
          <a:xfrm rot="10800000">
            <a:off x="1691680" y="4340345"/>
            <a:ext cx="484633" cy="358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6C85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19"/>
          <p:cNvSpPr txBox="1"/>
          <p:nvPr/>
        </p:nvSpPr>
        <p:spPr>
          <a:xfrm>
            <a:off x="807055" y="2843644"/>
            <a:ext cx="45147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값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할당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리터럴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26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50373" y="1256354"/>
            <a:ext cx="23265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4067944" y="4545738"/>
            <a:ext cx="3888432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반드시 변수를 할당해야 사용이 가능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1348</Words>
  <Application>Microsoft Office PowerPoint</Application>
  <PresentationFormat>화면 슬라이드 쇼(4:3)</PresentationFormat>
  <Paragraphs>337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Python 완전정복</vt:lpstr>
      <vt:lpstr>1. 개념 보기</vt:lpstr>
      <vt:lpstr>리터럴, 표현식, 연산자</vt:lpstr>
      <vt:lpstr>literal과 expression</vt:lpstr>
      <vt:lpstr>연산자와 피연산자</vt:lpstr>
      <vt:lpstr>파이썬 주요 문장들</vt:lpstr>
      <vt:lpstr>참조변수란</vt:lpstr>
      <vt:lpstr>참조변수( Reference Variable)</vt:lpstr>
      <vt:lpstr>참조변수  정의 및 초기화</vt:lpstr>
      <vt:lpstr>이름과 값의 관계</vt:lpstr>
      <vt:lpstr> 값과 클래스의 관계</vt:lpstr>
      <vt:lpstr>변수(Variable)와 객체(object)</vt:lpstr>
      <vt:lpstr>자료형 추론</vt:lpstr>
      <vt:lpstr> 형변환은 새로운 객체를 생성</vt:lpstr>
      <vt:lpstr>이름 정의</vt:lpstr>
      <vt:lpstr>식별자 란 </vt:lpstr>
      <vt:lpstr>식별자 명명 방식 </vt:lpstr>
      <vt:lpstr>식별자 충돌</vt:lpstr>
      <vt:lpstr>Keyword 정보 확인</vt:lpstr>
      <vt:lpstr>변수 binding 규칙</vt:lpstr>
      <vt:lpstr>변수 정의 규칙</vt:lpstr>
      <vt:lpstr>변수의 별칭</vt:lpstr>
      <vt:lpstr>Variable 삭제</vt:lpstr>
      <vt:lpstr>Unpacking a Sequence 이란</vt:lpstr>
      <vt:lpstr>객체 처리 이유</vt:lpstr>
      <vt:lpstr>왜 객체화 했을까?</vt:lpstr>
      <vt:lpstr>Value 갱신 기준</vt:lpstr>
      <vt:lpstr>Values and data types:원자</vt:lpstr>
      <vt:lpstr>Values and data types:분자</vt:lpstr>
      <vt:lpstr> 파이썬은 모든 것을 객체로 처리</vt:lpstr>
      <vt:lpstr> 파이썬 객체의 특징</vt:lpstr>
      <vt:lpstr>자료형 변경 여부</vt:lpstr>
      <vt:lpstr>Mutable &amp; immutable</vt:lpstr>
      <vt:lpstr>Builtin type 특성</vt:lpstr>
      <vt:lpstr>네임스페이스</vt:lpstr>
      <vt:lpstr>네임스페이스란?</vt:lpstr>
      <vt:lpstr>Data(Object) Type 기본</vt:lpstr>
      <vt:lpstr>사용자 클래스 및 인스턴스</vt:lpstr>
      <vt:lpstr>Parameter/argment</vt:lpstr>
      <vt:lpstr>함수 인자 종류</vt:lpstr>
      <vt:lpstr>인자 할당  순서</vt:lpstr>
      <vt:lpstr>Default 파라미터 관리 기준</vt:lpstr>
      <vt:lpstr>Default 값에 따른 처리 방식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완전정복</dc:title>
  <dc:creator>문용준(Moon, Yong Joon)/금융사업3그룹/SK</dc:creator>
  <cp:lastModifiedBy>Windows 사용자</cp:lastModifiedBy>
  <cp:revision>9</cp:revision>
  <dcterms:modified xsi:type="dcterms:W3CDTF">2018-09-16T20:20:48Z</dcterms:modified>
</cp:coreProperties>
</file>