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331" r:id="rId8"/>
    <p:sldId id="265" r:id="rId9"/>
    <p:sldId id="266" r:id="rId10"/>
    <p:sldId id="267" r:id="rId11"/>
    <p:sldId id="269" r:id="rId12"/>
    <p:sldId id="274" r:id="rId13"/>
    <p:sldId id="275" r:id="rId14"/>
    <p:sldId id="276" r:id="rId15"/>
    <p:sldId id="277" r:id="rId16"/>
    <p:sldId id="278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326" r:id="rId25"/>
    <p:sldId id="292" r:id="rId26"/>
    <p:sldId id="327" r:id="rId27"/>
    <p:sldId id="328" r:id="rId28"/>
    <p:sldId id="297" r:id="rId29"/>
    <p:sldId id="298" r:id="rId30"/>
    <p:sldId id="299" r:id="rId31"/>
    <p:sldId id="300" r:id="rId32"/>
    <p:sldId id="330" r:id="rId33"/>
    <p:sldId id="306" r:id="rId34"/>
    <p:sldId id="307" r:id="rId35"/>
    <p:sldId id="308" r:id="rId36"/>
    <p:sldId id="309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25586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객체로</a:t>
            </a:r>
            <a:r>
              <a:rPr dirty="0"/>
              <a:t>  </a:t>
            </a:r>
            <a:r>
              <a:rPr dirty="0" err="1"/>
              <a:t>구성했나</a:t>
            </a:r>
            <a:r>
              <a:rPr dirty="0"/>
              <a:t>?</a:t>
            </a:r>
          </a:p>
        </p:txBody>
      </p:sp>
      <p:sp>
        <p:nvSpPr>
          <p:cNvPr id="333" name="TextBox 13"/>
          <p:cNvSpPr txBox="1"/>
          <p:nvPr/>
        </p:nvSpPr>
        <p:spPr>
          <a:xfrm>
            <a:off x="611559" y="1630540"/>
            <a:ext cx="799289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오퍼레이터를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인식되고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테이터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명확히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맞춰서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7" name="그룹 39"/>
          <p:cNvGrpSpPr/>
          <p:nvPr/>
        </p:nvGrpSpPr>
        <p:grpSpPr>
          <a:xfrm>
            <a:off x="4427983" y="3465001"/>
            <a:ext cx="3933951" cy="1800206"/>
            <a:chOff x="-1" y="-2"/>
            <a:chExt cx="3933950" cy="1800204"/>
          </a:xfrm>
        </p:grpSpPr>
        <p:grpSp>
          <p:nvGrpSpPr>
            <p:cNvPr id="336" name="직사각형 2"/>
            <p:cNvGrpSpPr/>
            <p:nvPr/>
          </p:nvGrpSpPr>
          <p:grpSpPr>
            <a:xfrm>
              <a:off x="-1" y="-1"/>
              <a:ext cx="1442159" cy="864098"/>
              <a:chOff x="-1" y="0"/>
              <a:chExt cx="1442158" cy="864096"/>
            </a:xfrm>
          </p:grpSpPr>
          <p:sp>
            <p:nvSpPr>
              <p:cNvPr id="334" name="직사각형"/>
              <p:cNvSpPr/>
              <p:nvPr/>
            </p:nvSpPr>
            <p:spPr>
              <a:xfrm>
                <a:off x="-1" y="0"/>
                <a:ext cx="1442158" cy="864096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" name="(1).__add__(1)"/>
              <p:cNvSpPr txBox="1"/>
              <p:nvPr/>
            </p:nvSpPr>
            <p:spPr>
              <a:xfrm>
                <a:off x="-1" y="278161"/>
                <a:ext cx="1442158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(1).__add__(1)</a:t>
                </a:r>
              </a:p>
            </p:txBody>
          </p:sp>
        </p:grpSp>
        <p:grpSp>
          <p:nvGrpSpPr>
            <p:cNvPr id="339" name="직사각형 28"/>
            <p:cNvGrpSpPr/>
            <p:nvPr/>
          </p:nvGrpSpPr>
          <p:grpSpPr>
            <a:xfrm>
              <a:off x="1958485" y="-2"/>
              <a:ext cx="1061344" cy="720083"/>
              <a:chOff x="0" y="-1"/>
              <a:chExt cx="1061342" cy="720082"/>
            </a:xfrm>
          </p:grpSpPr>
          <p:sp>
            <p:nvSpPr>
              <p:cNvPr id="337" name="직사각형"/>
              <p:cNvSpPr/>
              <p:nvPr/>
            </p:nvSpPr>
            <p:spPr>
              <a:xfrm>
                <a:off x="0" y="-1"/>
                <a:ext cx="1061342" cy="72008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1(객체)"/>
              <p:cNvSpPr txBox="1"/>
              <p:nvPr/>
            </p:nvSpPr>
            <p:spPr>
              <a:xfrm>
                <a:off x="0" y="206153"/>
                <a:ext cx="1061342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1(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342" name="직사각형 29"/>
            <p:cNvGrpSpPr/>
            <p:nvPr/>
          </p:nvGrpSpPr>
          <p:grpSpPr>
            <a:xfrm>
              <a:off x="1958485" y="1080118"/>
              <a:ext cx="1975464" cy="720084"/>
              <a:chOff x="0" y="-1"/>
              <a:chExt cx="1975462" cy="720082"/>
            </a:xfrm>
          </p:grpSpPr>
          <p:sp>
            <p:nvSpPr>
              <p:cNvPr id="340" name="직사각형"/>
              <p:cNvSpPr/>
              <p:nvPr/>
            </p:nvSpPr>
            <p:spPr>
              <a:xfrm>
                <a:off x="0" y="-1"/>
                <a:ext cx="1975462" cy="72008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" name="__add__(객체)"/>
              <p:cNvSpPr txBox="1"/>
              <p:nvPr/>
            </p:nvSpPr>
            <p:spPr>
              <a:xfrm>
                <a:off x="0" y="206153"/>
                <a:ext cx="1975462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</a:defRPr>
                </a:pP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__add__(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sp>
          <p:nvSpPr>
            <p:cNvPr id="343" name="직사각형 15"/>
            <p:cNvSpPr/>
            <p:nvPr/>
          </p:nvSpPr>
          <p:spPr>
            <a:xfrm>
              <a:off x="3105882" y="1152127"/>
              <a:ext cx="458959" cy="576066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4" name="꺾인 연결선 30"/>
            <p:cNvSpPr/>
            <p:nvPr/>
          </p:nvSpPr>
          <p:spPr>
            <a:xfrm rot="10800000" flipH="1">
              <a:off x="1442157" y="360039"/>
              <a:ext cx="516329" cy="7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5" name="꺾인 연결선 32"/>
            <p:cNvSpPr/>
            <p:nvPr/>
          </p:nvSpPr>
          <p:spPr>
            <a:xfrm>
              <a:off x="1442157" y="432047"/>
              <a:ext cx="516329" cy="100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6" name="꺾인 연결선 34"/>
            <p:cNvSpPr/>
            <p:nvPr/>
          </p:nvSpPr>
          <p:spPr>
            <a:xfrm rot="5400000" flipH="1">
              <a:off x="2781551" y="598315"/>
              <a:ext cx="792089" cy="31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8" name="꺾인 연결선 44"/>
          <p:cNvSpPr/>
          <p:nvPr/>
        </p:nvSpPr>
        <p:spPr>
          <a:xfrm flipV="1">
            <a:off x="3419871" y="3897052"/>
            <a:ext cx="1008113" cy="828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2324" y="1256354"/>
            <a:ext cx="2487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504" y="4077072"/>
            <a:ext cx="2886076" cy="156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</a:t>
            </a:r>
            <a:r>
              <a:rPr dirty="0" err="1"/>
              <a:t>속성의</a:t>
            </a: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public</a:t>
            </a:r>
          </a:p>
        </p:txBody>
      </p:sp>
      <p:sp>
        <p:nvSpPr>
          <p:cNvPr id="358" name="TextBox 13"/>
          <p:cNvSpPr txBox="1"/>
          <p:nvPr/>
        </p:nvSpPr>
        <p:spPr>
          <a:xfrm>
            <a:off x="611559" y="1591632"/>
            <a:ext cx="799289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항상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runtime에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0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7481" y="1256354"/>
            <a:ext cx="2584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2051720" y="3933928"/>
            <a:ext cx="1944216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네임스페이스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3140968"/>
            <a:ext cx="1944216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정의 할 때 속성 할당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7" idx="1"/>
            <a:endCxn id="2" idx="3"/>
          </p:cNvCxnSpPr>
          <p:nvPr/>
        </p:nvCxnSpPr>
        <p:spPr>
          <a:xfrm rot="10800000" flipV="1">
            <a:off x="3995936" y="3464133"/>
            <a:ext cx="1008112" cy="792960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직사각형 9"/>
          <p:cNvSpPr/>
          <p:nvPr/>
        </p:nvSpPr>
        <p:spPr>
          <a:xfrm>
            <a:off x="5004048" y="4941168"/>
            <a:ext cx="1944216" cy="64632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실행 할 때 속성 할당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6" name="꺾인 연결선 5"/>
          <p:cNvCxnSpPr>
            <a:stCxn id="10" idx="1"/>
            <a:endCxn id="2" idx="3"/>
          </p:cNvCxnSpPr>
          <p:nvPr/>
        </p:nvCxnSpPr>
        <p:spPr>
          <a:xfrm rot="10800000">
            <a:off x="3995936" y="4257093"/>
            <a:ext cx="1008112" cy="1007240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실행시</a:t>
            </a:r>
            <a:r>
              <a:rPr dirty="0"/>
              <a:t> </a:t>
            </a:r>
            <a:r>
              <a:rPr dirty="0" err="1"/>
              <a:t>네임스페이스</a:t>
            </a:r>
            <a:r>
              <a:rPr dirty="0"/>
              <a:t> </a:t>
            </a:r>
            <a:r>
              <a:rPr dirty="0" err="1"/>
              <a:t>참조</a:t>
            </a:r>
            <a:endParaRPr dirty="0"/>
          </a:p>
        </p:txBody>
      </p:sp>
      <p:sp>
        <p:nvSpPr>
          <p:cNvPr id="41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namespace </a:t>
            </a:r>
            <a:r>
              <a:rPr dirty="0" err="1"/>
              <a:t>관리</a:t>
            </a:r>
            <a:endParaRPr dirty="0"/>
          </a:p>
        </p:txBody>
      </p:sp>
      <p:sp>
        <p:nvSpPr>
          <p:cNvPr id="414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75679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dirty="0" err="1"/>
              <a:t>모듈에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함수</a:t>
            </a:r>
            <a:r>
              <a:rPr dirty="0"/>
              <a:t>, class, </a:t>
            </a:r>
            <a:r>
              <a:rPr dirty="0" err="1"/>
              <a:t>instance는</a:t>
            </a:r>
            <a:r>
              <a:rPr dirty="0"/>
              <a:t> </a:t>
            </a:r>
            <a:r>
              <a:rPr dirty="0" err="1"/>
              <a:t>특정</a:t>
            </a:r>
            <a:r>
              <a:rPr dirty="0"/>
              <a:t> </a:t>
            </a:r>
            <a:r>
              <a:rPr dirty="0" err="1"/>
              <a:t>바이딩이</a:t>
            </a:r>
            <a:r>
              <a:rPr dirty="0"/>
              <a:t> 안 된 </a:t>
            </a:r>
            <a:r>
              <a:rPr dirty="0" err="1"/>
              <a:t>경우</a:t>
            </a:r>
            <a:r>
              <a:rPr dirty="0"/>
              <a:t> global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참조함</a:t>
            </a:r>
            <a:endParaRPr dirty="0"/>
          </a:p>
        </p:txBody>
      </p:sp>
      <p:grpSp>
        <p:nvGrpSpPr>
          <p:cNvPr id="422" name="그룹 18"/>
          <p:cNvGrpSpPr/>
          <p:nvPr/>
        </p:nvGrpSpPr>
        <p:grpSpPr>
          <a:xfrm>
            <a:off x="2980003" y="3212973"/>
            <a:ext cx="4248476" cy="1080125"/>
            <a:chOff x="-1" y="-2"/>
            <a:chExt cx="4248474" cy="1080124"/>
          </a:xfrm>
        </p:grpSpPr>
        <p:grpSp>
          <p:nvGrpSpPr>
            <p:cNvPr id="417" name="직사각형 3"/>
            <p:cNvGrpSpPr/>
            <p:nvPr/>
          </p:nvGrpSpPr>
          <p:grpSpPr>
            <a:xfrm>
              <a:off x="-1" y="-2"/>
              <a:ext cx="1579562" cy="1080124"/>
              <a:chOff x="0" y="-1"/>
              <a:chExt cx="1579560" cy="1080122"/>
            </a:xfrm>
          </p:grpSpPr>
          <p:sp>
            <p:nvSpPr>
              <p:cNvPr id="415" name="직사각형"/>
              <p:cNvSpPr/>
              <p:nvPr/>
            </p:nvSpPr>
            <p:spPr>
              <a:xfrm>
                <a:off x="0" y="-1"/>
                <a:ext cx="1579560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6" name="모듈"/>
              <p:cNvSpPr txBox="1"/>
              <p:nvPr/>
            </p:nvSpPr>
            <p:spPr>
              <a:xfrm>
                <a:off x="0" y="355396"/>
                <a:ext cx="1579560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모듈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0" name="직사각형 5"/>
            <p:cNvGrpSpPr/>
            <p:nvPr/>
          </p:nvGrpSpPr>
          <p:grpSpPr>
            <a:xfrm>
              <a:off x="2233170" y="180018"/>
              <a:ext cx="2015303" cy="720084"/>
              <a:chOff x="-1" y="-1"/>
              <a:chExt cx="2015302" cy="720082"/>
            </a:xfrm>
          </p:grpSpPr>
          <p:sp>
            <p:nvSpPr>
              <p:cNvPr id="418" name="직사각형"/>
              <p:cNvSpPr/>
              <p:nvPr/>
            </p:nvSpPr>
            <p:spPr>
              <a:xfrm>
                <a:off x="-1" y="-1"/>
                <a:ext cx="2015302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9" name="globals()"/>
              <p:cNvSpPr txBox="1"/>
              <p:nvPr/>
            </p:nvSpPr>
            <p:spPr>
              <a:xfrm>
                <a:off x="-1" y="175376"/>
                <a:ext cx="2015302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globals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()</a:t>
                </a:r>
              </a:p>
            </p:txBody>
          </p:sp>
        </p:grpSp>
        <p:sp>
          <p:nvSpPr>
            <p:cNvPr id="421" name="직선 화살표 연결선 7"/>
            <p:cNvSpPr/>
            <p:nvPr/>
          </p:nvSpPr>
          <p:spPr>
            <a:xfrm>
              <a:off x="1579560" y="540060"/>
              <a:ext cx="653612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0" name="그룹 16"/>
          <p:cNvGrpSpPr/>
          <p:nvPr/>
        </p:nvGrpSpPr>
        <p:grpSpPr>
          <a:xfrm>
            <a:off x="755574" y="5024229"/>
            <a:ext cx="2098967" cy="1080123"/>
            <a:chOff x="-1" y="-1"/>
            <a:chExt cx="2098965" cy="1080122"/>
          </a:xfrm>
        </p:grpSpPr>
        <p:grpSp>
          <p:nvGrpSpPr>
            <p:cNvPr id="425" name="직사각형 9"/>
            <p:cNvGrpSpPr/>
            <p:nvPr/>
          </p:nvGrpSpPr>
          <p:grpSpPr>
            <a:xfrm>
              <a:off x="-1" y="-1"/>
              <a:ext cx="800921" cy="1080122"/>
              <a:chOff x="0" y="0"/>
              <a:chExt cx="800920" cy="1080120"/>
            </a:xfrm>
          </p:grpSpPr>
          <p:sp>
            <p:nvSpPr>
              <p:cNvPr id="423" name="직사각형"/>
              <p:cNvSpPr/>
              <p:nvPr/>
            </p:nvSpPr>
            <p:spPr>
              <a:xfrm>
                <a:off x="-1" y="-1"/>
                <a:ext cx="800922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4" name="함수"/>
              <p:cNvSpPr txBox="1"/>
              <p:nvPr/>
            </p:nvSpPr>
            <p:spPr>
              <a:xfrm>
                <a:off x="-1" y="399090"/>
                <a:ext cx="800922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8" name="직사각형 10"/>
            <p:cNvGrpSpPr/>
            <p:nvPr/>
          </p:nvGrpSpPr>
          <p:grpSpPr>
            <a:xfrm>
              <a:off x="1077098" y="180018"/>
              <a:ext cx="1021866" cy="720084"/>
              <a:chOff x="-1" y="-1"/>
              <a:chExt cx="1021865" cy="720082"/>
            </a:xfrm>
          </p:grpSpPr>
          <p:sp>
            <p:nvSpPr>
              <p:cNvPr id="426" name="직사각형"/>
              <p:cNvSpPr/>
              <p:nvPr/>
            </p:nvSpPr>
            <p:spPr>
              <a:xfrm>
                <a:off x="-1" y="-1"/>
                <a:ext cx="1021865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7" name="locals()"/>
              <p:cNvSpPr txBox="1"/>
              <p:nvPr/>
            </p:nvSpPr>
            <p:spPr>
              <a:xfrm>
                <a:off x="-1" y="221542"/>
                <a:ext cx="102186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locals()</a:t>
                </a:r>
              </a:p>
            </p:txBody>
          </p:sp>
        </p:grpSp>
        <p:sp>
          <p:nvSpPr>
            <p:cNvPr id="429" name="직선 화살표 연결선 13"/>
            <p:cNvSpPr/>
            <p:nvPr/>
          </p:nvSpPr>
          <p:spPr>
            <a:xfrm>
              <a:off x="800920" y="540060"/>
              <a:ext cx="276180" cy="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8" name="그룹 17"/>
          <p:cNvGrpSpPr/>
          <p:nvPr/>
        </p:nvGrpSpPr>
        <p:grpSpPr>
          <a:xfrm>
            <a:off x="3491878" y="5024228"/>
            <a:ext cx="2144624" cy="1080125"/>
            <a:chOff x="-1" y="-2"/>
            <a:chExt cx="2144622" cy="1080124"/>
          </a:xfrm>
        </p:grpSpPr>
        <p:grpSp>
          <p:nvGrpSpPr>
            <p:cNvPr id="433" name="직사각형 11"/>
            <p:cNvGrpSpPr/>
            <p:nvPr/>
          </p:nvGrpSpPr>
          <p:grpSpPr>
            <a:xfrm>
              <a:off x="-1" y="-2"/>
              <a:ext cx="818344" cy="1080124"/>
              <a:chOff x="-1" y="-1"/>
              <a:chExt cx="818343" cy="1080122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1"/>
                <a:ext cx="818343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2" name="class"/>
              <p:cNvSpPr txBox="1"/>
              <p:nvPr/>
            </p:nvSpPr>
            <p:spPr>
              <a:xfrm>
                <a:off x="-1" y="401562"/>
                <a:ext cx="81834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</a:p>
            </p:txBody>
          </p:sp>
        </p:grpSp>
        <p:grpSp>
          <p:nvGrpSpPr>
            <p:cNvPr id="436" name="직사각형 12"/>
            <p:cNvGrpSpPr/>
            <p:nvPr/>
          </p:nvGrpSpPr>
          <p:grpSpPr>
            <a:xfrm>
              <a:off x="1100527" y="180018"/>
              <a:ext cx="1044094" cy="720084"/>
              <a:chOff x="-1" y="-1"/>
              <a:chExt cx="1044093" cy="720082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1"/>
                <a:ext cx="1044093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5" name="__dict__"/>
              <p:cNvSpPr txBox="1"/>
              <p:nvPr/>
            </p:nvSpPr>
            <p:spPr>
              <a:xfrm>
                <a:off x="-1" y="221542"/>
                <a:ext cx="104409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__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dict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</a:t>
                </a:r>
              </a:p>
            </p:txBody>
          </p:sp>
        </p:grpSp>
        <p:sp>
          <p:nvSpPr>
            <p:cNvPr id="437" name="직선 화살표 연결선 15"/>
            <p:cNvSpPr/>
            <p:nvPr/>
          </p:nvSpPr>
          <p:spPr>
            <a:xfrm>
              <a:off x="818341" y="540060"/>
              <a:ext cx="282187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6" name="그룹 20"/>
          <p:cNvGrpSpPr/>
          <p:nvPr/>
        </p:nvGrpSpPr>
        <p:grpSpPr>
          <a:xfrm>
            <a:off x="6372198" y="4996608"/>
            <a:ext cx="2144624" cy="1080125"/>
            <a:chOff x="-1" y="-2"/>
            <a:chExt cx="2144622" cy="1080124"/>
          </a:xfrm>
        </p:grpSpPr>
        <p:grpSp>
          <p:nvGrpSpPr>
            <p:cNvPr id="441" name="직사각형 21"/>
            <p:cNvGrpSpPr/>
            <p:nvPr/>
          </p:nvGrpSpPr>
          <p:grpSpPr>
            <a:xfrm>
              <a:off x="-1" y="-2"/>
              <a:ext cx="818344" cy="1080124"/>
              <a:chOff x="-1" y="-1"/>
              <a:chExt cx="818343" cy="1080122"/>
            </a:xfrm>
          </p:grpSpPr>
          <p:sp>
            <p:nvSpPr>
              <p:cNvPr id="439" name="직사각형"/>
              <p:cNvSpPr/>
              <p:nvPr/>
            </p:nvSpPr>
            <p:spPr>
              <a:xfrm>
                <a:off x="-1" y="-1"/>
                <a:ext cx="818343" cy="108012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0" name="instance"/>
              <p:cNvSpPr txBox="1"/>
              <p:nvPr/>
            </p:nvSpPr>
            <p:spPr>
              <a:xfrm>
                <a:off x="-1" y="401562"/>
                <a:ext cx="81834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</a:t>
                </a:r>
              </a:p>
            </p:txBody>
          </p:sp>
        </p:grpSp>
        <p:grpSp>
          <p:nvGrpSpPr>
            <p:cNvPr id="444" name="직사각형 22"/>
            <p:cNvGrpSpPr/>
            <p:nvPr/>
          </p:nvGrpSpPr>
          <p:grpSpPr>
            <a:xfrm>
              <a:off x="1100527" y="180018"/>
              <a:ext cx="1044094" cy="720084"/>
              <a:chOff x="-1" y="-1"/>
              <a:chExt cx="1044093" cy="720082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1"/>
                <a:ext cx="1044093" cy="720082"/>
              </a:xfrm>
              <a:prstGeom prst="rect">
                <a:avLst/>
              </a:prstGeom>
              <a:solidFill>
                <a:srgbClr val="EAF0F6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3" name="__dict__"/>
              <p:cNvSpPr txBox="1"/>
              <p:nvPr/>
            </p:nvSpPr>
            <p:spPr>
              <a:xfrm>
                <a:off x="-1" y="221542"/>
                <a:ext cx="1044093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__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dict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__</a:t>
                </a:r>
              </a:p>
            </p:txBody>
          </p:sp>
        </p:grpSp>
        <p:sp>
          <p:nvSpPr>
            <p:cNvPr id="445" name="직선 화살표 연결선 23"/>
            <p:cNvSpPr/>
            <p:nvPr/>
          </p:nvSpPr>
          <p:spPr>
            <a:xfrm>
              <a:off x="818341" y="540060"/>
              <a:ext cx="282187" cy="1"/>
            </a:xfrm>
            <a:prstGeom prst="line">
              <a:avLst/>
            </a:prstGeom>
            <a:noFill/>
            <a:ln w="100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1" name="직선 화살표 연결선 24"/>
          <p:cNvSpPr/>
          <p:nvPr/>
        </p:nvSpPr>
        <p:spPr>
          <a:xfrm>
            <a:off x="1819213" y="4302794"/>
            <a:ext cx="2283648" cy="1253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2" name="직선 화살표 연결선 26"/>
          <p:cNvSpPr/>
          <p:nvPr/>
        </p:nvSpPr>
        <p:spPr>
          <a:xfrm>
            <a:off x="4568360" y="3753035"/>
            <a:ext cx="535881" cy="17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3" name="직선 화살표 연결선 28"/>
          <p:cNvSpPr/>
          <p:nvPr/>
        </p:nvSpPr>
        <p:spPr>
          <a:xfrm>
            <a:off x="5151505" y="3789058"/>
            <a:ext cx="2248083" cy="171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1137" y="1256354"/>
            <a:ext cx="27112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 Namespace </a:t>
            </a:r>
            <a:r>
              <a:rPr dirty="0" err="1"/>
              <a:t>흐름</a:t>
            </a:r>
            <a:endParaRPr dirty="0"/>
          </a:p>
        </p:txBody>
      </p:sp>
      <p:grpSp>
        <p:nvGrpSpPr>
          <p:cNvPr id="458" name="직사각형 4"/>
          <p:cNvGrpSpPr/>
          <p:nvPr/>
        </p:nvGrpSpPr>
        <p:grpSpPr>
          <a:xfrm>
            <a:off x="2172896" y="2010543"/>
            <a:ext cx="914401" cy="914401"/>
            <a:chOff x="0" y="0"/>
            <a:chExt cx="914400" cy="914400"/>
          </a:xfrm>
        </p:grpSpPr>
        <p:sp>
          <p:nvSpPr>
            <p:cNvPr id="456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7" name="Base class"/>
            <p:cNvSpPr txBox="1"/>
            <p:nvPr/>
          </p:nvSpPr>
          <p:spPr>
            <a:xfrm>
              <a:off x="0" y="303313"/>
              <a:ext cx="91440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Base class</a:t>
              </a:r>
            </a:p>
          </p:txBody>
        </p:sp>
      </p:grpSp>
      <p:grpSp>
        <p:nvGrpSpPr>
          <p:cNvPr id="461" name="직사각형 5"/>
          <p:cNvGrpSpPr/>
          <p:nvPr/>
        </p:nvGrpSpPr>
        <p:grpSpPr>
          <a:xfrm>
            <a:off x="2172896" y="3378696"/>
            <a:ext cx="914401" cy="914401"/>
            <a:chOff x="0" y="0"/>
            <a:chExt cx="914400" cy="914400"/>
          </a:xfrm>
        </p:grpSpPr>
        <p:sp>
          <p:nvSpPr>
            <p:cNvPr id="459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" name="class"/>
            <p:cNvSpPr txBox="1"/>
            <p:nvPr/>
          </p:nvSpPr>
          <p:spPr>
            <a:xfrm>
              <a:off x="0" y="303312"/>
              <a:ext cx="91440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464" name="직사각형 6"/>
          <p:cNvGrpSpPr/>
          <p:nvPr/>
        </p:nvGrpSpPr>
        <p:grpSpPr>
          <a:xfrm>
            <a:off x="899591" y="4890863"/>
            <a:ext cx="914401" cy="914401"/>
            <a:chOff x="0" y="0"/>
            <a:chExt cx="914400" cy="914400"/>
          </a:xfrm>
        </p:grpSpPr>
        <p:sp>
          <p:nvSpPr>
            <p:cNvPr id="462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3" name="instance"/>
            <p:cNvSpPr txBox="1"/>
            <p:nvPr/>
          </p:nvSpPr>
          <p:spPr>
            <a:xfrm>
              <a:off x="0" y="303312"/>
              <a:ext cx="91440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467" name="직사각형 7"/>
          <p:cNvGrpSpPr/>
          <p:nvPr/>
        </p:nvGrpSpPr>
        <p:grpSpPr>
          <a:xfrm>
            <a:off x="2217440" y="4890863"/>
            <a:ext cx="914401" cy="914401"/>
            <a:chOff x="0" y="0"/>
            <a:chExt cx="914400" cy="914400"/>
          </a:xfrm>
        </p:grpSpPr>
        <p:sp>
          <p:nvSpPr>
            <p:cNvPr id="465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6" name="instance"/>
            <p:cNvSpPr txBox="1"/>
            <p:nvPr/>
          </p:nvSpPr>
          <p:spPr>
            <a:xfrm>
              <a:off x="0" y="303312"/>
              <a:ext cx="91440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470" name="직사각형 8"/>
          <p:cNvGrpSpPr/>
          <p:nvPr/>
        </p:nvGrpSpPr>
        <p:grpSpPr>
          <a:xfrm>
            <a:off x="3563887" y="4890863"/>
            <a:ext cx="914401" cy="914401"/>
            <a:chOff x="0" y="0"/>
            <a:chExt cx="914400" cy="914400"/>
          </a:xfrm>
        </p:grpSpPr>
        <p:sp>
          <p:nvSpPr>
            <p:cNvPr id="468" name="사각형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9" name="instance"/>
            <p:cNvSpPr txBox="1"/>
            <p:nvPr/>
          </p:nvSpPr>
          <p:spPr>
            <a:xfrm>
              <a:off x="0" y="303312"/>
              <a:ext cx="91440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sp>
        <p:nvSpPr>
          <p:cNvPr id="496" name="직선 화살표 연결선 10"/>
          <p:cNvSpPr/>
          <p:nvPr/>
        </p:nvSpPr>
        <p:spPr>
          <a:xfrm>
            <a:off x="2630096" y="2934468"/>
            <a:ext cx="1" cy="434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21600" y="14400"/>
                  <a:pt x="21600" y="7200"/>
                  <a:pt x="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7" name="직선 화살표 연결선 12"/>
          <p:cNvSpPr/>
          <p:nvPr/>
        </p:nvSpPr>
        <p:spPr>
          <a:xfrm>
            <a:off x="1749792" y="4302621"/>
            <a:ext cx="487304" cy="57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8" name="직선 화살표 연결선 14"/>
          <p:cNvSpPr/>
          <p:nvPr/>
        </p:nvSpPr>
        <p:spPr>
          <a:xfrm>
            <a:off x="2643844" y="4302621"/>
            <a:ext cx="17048" cy="57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9" name="직선 화살표 연결선 16"/>
          <p:cNvSpPr/>
          <p:nvPr/>
        </p:nvSpPr>
        <p:spPr>
          <a:xfrm>
            <a:off x="3059420" y="4302621"/>
            <a:ext cx="532344" cy="57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5" name="TextBox 17"/>
          <p:cNvSpPr txBox="1"/>
          <p:nvPr/>
        </p:nvSpPr>
        <p:spPr>
          <a:xfrm>
            <a:off x="1209328" y="2996951"/>
            <a:ext cx="77038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6" name="TextBox 18"/>
          <p:cNvSpPr txBox="1"/>
          <p:nvPr/>
        </p:nvSpPr>
        <p:spPr>
          <a:xfrm>
            <a:off x="467543" y="4293096"/>
            <a:ext cx="132056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9" name="직사각형 19"/>
          <p:cNvGrpSpPr/>
          <p:nvPr/>
        </p:nvGrpSpPr>
        <p:grpSpPr>
          <a:xfrm>
            <a:off x="3635894" y="2204863"/>
            <a:ext cx="1152131" cy="360043"/>
            <a:chOff x="-1" y="-1"/>
            <a:chExt cx="1152130" cy="360042"/>
          </a:xfrm>
        </p:grpSpPr>
        <p:sp>
          <p:nvSpPr>
            <p:cNvPr id="477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8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2" name="직사각형 20"/>
          <p:cNvGrpSpPr/>
          <p:nvPr/>
        </p:nvGrpSpPr>
        <p:grpSpPr>
          <a:xfrm>
            <a:off x="3635894" y="3655875"/>
            <a:ext cx="1152131" cy="360043"/>
            <a:chOff x="-1" y="-1"/>
            <a:chExt cx="1152130" cy="360042"/>
          </a:xfrm>
        </p:grpSpPr>
        <p:sp>
          <p:nvSpPr>
            <p:cNvPr id="480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1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5" name="직사각형 21"/>
          <p:cNvGrpSpPr/>
          <p:nvPr/>
        </p:nvGrpSpPr>
        <p:grpSpPr>
          <a:xfrm>
            <a:off x="755575" y="6093294"/>
            <a:ext cx="1152131" cy="360043"/>
            <a:chOff x="-1" y="-1"/>
            <a:chExt cx="1152130" cy="360042"/>
          </a:xfrm>
        </p:grpSpPr>
        <p:sp>
          <p:nvSpPr>
            <p:cNvPr id="483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4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88" name="직사각형 22"/>
          <p:cNvGrpSpPr/>
          <p:nvPr/>
        </p:nvGrpSpPr>
        <p:grpSpPr>
          <a:xfrm>
            <a:off x="2123726" y="6093294"/>
            <a:ext cx="1152131" cy="360043"/>
            <a:chOff x="-1" y="-1"/>
            <a:chExt cx="1152130" cy="360042"/>
          </a:xfrm>
        </p:grpSpPr>
        <p:sp>
          <p:nvSpPr>
            <p:cNvPr id="486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7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grpSp>
        <p:nvGrpSpPr>
          <p:cNvPr id="491" name="직사각형 23"/>
          <p:cNvGrpSpPr/>
          <p:nvPr/>
        </p:nvGrpSpPr>
        <p:grpSpPr>
          <a:xfrm>
            <a:off x="3491878" y="6093294"/>
            <a:ext cx="1152131" cy="360043"/>
            <a:chOff x="-1" y="-1"/>
            <a:chExt cx="1152130" cy="360042"/>
          </a:xfrm>
        </p:grpSpPr>
        <p:sp>
          <p:nvSpPr>
            <p:cNvPr id="489" name="직사각형"/>
            <p:cNvSpPr/>
            <p:nvPr/>
          </p:nvSpPr>
          <p:spPr>
            <a:xfrm>
              <a:off x="-1" y="-1"/>
              <a:ext cx="1152130" cy="360042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0" name="Dict{}"/>
            <p:cNvSpPr txBox="1"/>
            <p:nvPr/>
          </p:nvSpPr>
          <p:spPr>
            <a:xfrm>
              <a:off x="-1" y="41522"/>
              <a:ext cx="115213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{}</a:t>
              </a:r>
            </a:p>
          </p:txBody>
        </p:sp>
      </p:grpSp>
      <p:sp>
        <p:nvSpPr>
          <p:cNvPr id="492" name="오른쪽 화살표 24"/>
          <p:cNvSpPr/>
          <p:nvPr/>
        </p:nvSpPr>
        <p:spPr>
          <a:xfrm rot="16200000">
            <a:off x="3547026" y="3899613"/>
            <a:ext cx="4262773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BEB8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3" name="TextBox 25"/>
          <p:cNvSpPr txBox="1"/>
          <p:nvPr/>
        </p:nvSpPr>
        <p:spPr>
          <a:xfrm>
            <a:off x="4994335" y="3754306"/>
            <a:ext cx="136815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  <a:p>
            <a:pPr algn="ctr"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94" name="TextBox 26"/>
          <p:cNvSpPr txBox="1"/>
          <p:nvPr/>
        </p:nvSpPr>
        <p:spPr>
          <a:xfrm>
            <a:off x="6724199" y="3121043"/>
            <a:ext cx="2016225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자신들이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공간을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생성하며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 sz="1400"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14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속성이나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5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42324" y="1256354"/>
            <a:ext cx="2487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&amp; instance scope</a:t>
            </a:r>
          </a:p>
        </p:txBody>
      </p:sp>
      <p:sp>
        <p:nvSpPr>
          <p:cNvPr id="50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2527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6000"/>
              </a:lnSpc>
              <a:buSzTx/>
              <a:buFont typeface="Wingdings"/>
              <a:buNone/>
              <a:defRPr sz="1700"/>
            </a:pPr>
            <a:r>
              <a:rPr dirty="0"/>
              <a:t>Class </a:t>
            </a:r>
            <a:r>
              <a:rPr dirty="0" err="1"/>
              <a:t>Object는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기준을</a:t>
            </a:r>
            <a:r>
              <a:rPr dirty="0"/>
              <a:t> </a:t>
            </a:r>
            <a:r>
              <a:rPr dirty="0" err="1"/>
              <a:t>정리한다</a:t>
            </a:r>
            <a:r>
              <a:rPr dirty="0"/>
              <a:t>.  </a:t>
            </a:r>
            <a:endParaRPr sz="2200" dirty="0"/>
          </a:p>
          <a:p>
            <a:pPr marL="0" indent="0">
              <a:lnSpc>
                <a:spcPct val="96000"/>
              </a:lnSpc>
              <a:buSzTx/>
              <a:buFont typeface="Wingdings"/>
              <a:buNone/>
              <a:defRPr sz="1700"/>
            </a:pP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정의한다고</a:t>
            </a:r>
            <a:r>
              <a:rPr dirty="0"/>
              <a:t> 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저장공간</a:t>
            </a:r>
            <a:r>
              <a:rPr dirty="0"/>
              <a:t>(Namespace) </a:t>
            </a:r>
            <a:r>
              <a:rPr dirty="0" err="1"/>
              <a:t>기준이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sz="2200" dirty="0"/>
          </a:p>
          <a:p>
            <a:pPr marL="0" indent="0">
              <a:lnSpc>
                <a:spcPct val="96000"/>
              </a:lnSpc>
              <a:buSzTx/>
              <a:buFont typeface="Wingdings"/>
              <a:buNone/>
              <a:defRPr sz="1700"/>
            </a:pPr>
            <a:r>
              <a:rPr dirty="0"/>
              <a:t>   -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저장공간과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저장공간이</a:t>
            </a:r>
            <a:r>
              <a:rPr dirty="0"/>
              <a:t> </a:t>
            </a:r>
            <a:r>
              <a:rPr dirty="0" err="1"/>
              <a:t>분리된다</a:t>
            </a:r>
            <a:endParaRPr dirty="0"/>
          </a:p>
        </p:txBody>
      </p:sp>
      <p:grpSp>
        <p:nvGrpSpPr>
          <p:cNvPr id="505" name="직사각형 3"/>
          <p:cNvGrpSpPr/>
          <p:nvPr/>
        </p:nvGrpSpPr>
        <p:grpSpPr>
          <a:xfrm>
            <a:off x="3707902" y="4077071"/>
            <a:ext cx="1440163" cy="1224139"/>
            <a:chOff x="-1" y="-1"/>
            <a:chExt cx="1440162" cy="1224138"/>
          </a:xfrm>
        </p:grpSpPr>
        <p:sp>
          <p:nvSpPr>
            <p:cNvPr id="503" name="직사각형"/>
            <p:cNvSpPr/>
            <p:nvPr/>
          </p:nvSpPr>
          <p:spPr>
            <a:xfrm>
              <a:off x="-1" y="-1"/>
              <a:ext cx="1440162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4" name="User defined…"/>
            <p:cNvSpPr txBox="1"/>
            <p:nvPr/>
          </p:nvSpPr>
          <p:spPr>
            <a:xfrm>
              <a:off x="-1" y="288904"/>
              <a:ext cx="144016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defined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508" name="직사각형 4"/>
          <p:cNvGrpSpPr/>
          <p:nvPr/>
        </p:nvGrpSpPr>
        <p:grpSpPr>
          <a:xfrm>
            <a:off x="6516215" y="3645023"/>
            <a:ext cx="1440163" cy="612071"/>
            <a:chOff x="-1" y="-1"/>
            <a:chExt cx="1440162" cy="612070"/>
          </a:xfrm>
        </p:grpSpPr>
        <p:sp>
          <p:nvSpPr>
            <p:cNvPr id="506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7" name="Instance"/>
            <p:cNvSpPr txBox="1"/>
            <p:nvPr/>
          </p:nvSpPr>
          <p:spPr>
            <a:xfrm>
              <a:off x="-1" y="121369"/>
              <a:ext cx="144016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1" name="직사각형 5"/>
          <p:cNvGrpSpPr/>
          <p:nvPr/>
        </p:nvGrpSpPr>
        <p:grpSpPr>
          <a:xfrm>
            <a:off x="6516215" y="4409491"/>
            <a:ext cx="1440163" cy="612071"/>
            <a:chOff x="-1" y="-1"/>
            <a:chExt cx="1440162" cy="612070"/>
          </a:xfrm>
        </p:grpSpPr>
        <p:sp>
          <p:nvSpPr>
            <p:cNvPr id="509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0" name="Instance"/>
            <p:cNvSpPr txBox="1"/>
            <p:nvPr/>
          </p:nvSpPr>
          <p:spPr>
            <a:xfrm>
              <a:off x="-1" y="121369"/>
              <a:ext cx="144016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4" name="직사각형 6"/>
          <p:cNvGrpSpPr/>
          <p:nvPr/>
        </p:nvGrpSpPr>
        <p:grpSpPr>
          <a:xfrm>
            <a:off x="6516215" y="5173959"/>
            <a:ext cx="1440163" cy="612071"/>
            <a:chOff x="-1" y="-1"/>
            <a:chExt cx="1440162" cy="612070"/>
          </a:xfrm>
        </p:grpSpPr>
        <p:sp>
          <p:nvSpPr>
            <p:cNvPr id="512" name="직사각형"/>
            <p:cNvSpPr/>
            <p:nvPr/>
          </p:nvSpPr>
          <p:spPr>
            <a:xfrm>
              <a:off x="-1" y="-1"/>
              <a:ext cx="1440162" cy="6120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3" name="Instance"/>
            <p:cNvSpPr txBox="1"/>
            <p:nvPr/>
          </p:nvSpPr>
          <p:spPr>
            <a:xfrm>
              <a:off x="-1" y="121369"/>
              <a:ext cx="144016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517" name="직사각형 7"/>
          <p:cNvGrpSpPr/>
          <p:nvPr/>
        </p:nvGrpSpPr>
        <p:grpSpPr>
          <a:xfrm>
            <a:off x="1331639" y="4077071"/>
            <a:ext cx="1440163" cy="1224139"/>
            <a:chOff x="-1" y="-1"/>
            <a:chExt cx="1440162" cy="1224138"/>
          </a:xfrm>
        </p:grpSpPr>
        <p:sp>
          <p:nvSpPr>
            <p:cNvPr id="515" name="직사각형"/>
            <p:cNvSpPr/>
            <p:nvPr/>
          </p:nvSpPr>
          <p:spPr>
            <a:xfrm>
              <a:off x="-1" y="-1"/>
              <a:ext cx="1440162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6" name="Built-in…"/>
            <p:cNvSpPr txBox="1"/>
            <p:nvPr/>
          </p:nvSpPr>
          <p:spPr>
            <a:xfrm>
              <a:off x="-1" y="288904"/>
              <a:ext cx="144016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Built-in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sp>
        <p:nvSpPr>
          <p:cNvPr id="529" name="직선 화살표 연결선 9"/>
          <p:cNvSpPr/>
          <p:nvPr/>
        </p:nvSpPr>
        <p:spPr>
          <a:xfrm>
            <a:off x="2781424" y="4689140"/>
            <a:ext cx="91695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0" name="직선 화살표 연결선 13"/>
          <p:cNvSpPr/>
          <p:nvPr/>
        </p:nvSpPr>
        <p:spPr>
          <a:xfrm>
            <a:off x="5157688" y="4142813"/>
            <a:ext cx="1349004" cy="35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1" name="직선 화살표 연결선 15"/>
          <p:cNvSpPr/>
          <p:nvPr/>
        </p:nvSpPr>
        <p:spPr>
          <a:xfrm>
            <a:off x="5157688" y="4695996"/>
            <a:ext cx="1349004" cy="12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2" name="직선 화살표 연결선 17"/>
          <p:cNvSpPr/>
          <p:nvPr/>
        </p:nvSpPr>
        <p:spPr>
          <a:xfrm>
            <a:off x="5157688" y="4894633"/>
            <a:ext cx="1349004" cy="379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2" name="TextBox 18"/>
          <p:cNvSpPr txBox="1"/>
          <p:nvPr/>
        </p:nvSpPr>
        <p:spPr>
          <a:xfrm>
            <a:off x="2915816" y="3789040"/>
            <a:ext cx="79208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3" name="TextBox 19"/>
          <p:cNvSpPr txBox="1"/>
          <p:nvPr/>
        </p:nvSpPr>
        <p:spPr>
          <a:xfrm>
            <a:off x="5207511" y="3728065"/>
            <a:ext cx="10926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4" name="오른쪽 화살표 20"/>
          <p:cNvSpPr/>
          <p:nvPr/>
        </p:nvSpPr>
        <p:spPr>
          <a:xfrm>
            <a:off x="1547663" y="2996951"/>
            <a:ext cx="5904657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" name="오른쪽 화살표 21"/>
          <p:cNvSpPr/>
          <p:nvPr/>
        </p:nvSpPr>
        <p:spPr>
          <a:xfrm rot="10800000">
            <a:off x="1561376" y="5904364"/>
            <a:ext cx="5904656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50">
            <a:solidFill>
              <a:srgbClr val="D9D9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6" name="TextBox 22"/>
          <p:cNvSpPr txBox="1"/>
          <p:nvPr/>
        </p:nvSpPr>
        <p:spPr>
          <a:xfrm>
            <a:off x="3419871" y="5939987"/>
            <a:ext cx="20162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Scope </a:t>
            </a:r>
          </a:p>
        </p:txBody>
      </p:sp>
      <p:sp>
        <p:nvSpPr>
          <p:cNvPr id="527" name="TextBox 23"/>
          <p:cNvSpPr txBox="1"/>
          <p:nvPr/>
        </p:nvSpPr>
        <p:spPr>
          <a:xfrm>
            <a:off x="2771800" y="3041527"/>
            <a:ext cx="324036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Namespace</a:t>
            </a:r>
          </a:p>
        </p:txBody>
      </p:sp>
      <p:sp>
        <p:nvSpPr>
          <p:cNvPr id="528" name="슬라이드 번호 개체 틀 8"/>
          <p:cNvSpPr txBox="1">
            <a:spLocks noGrp="1"/>
          </p:cNvSpPr>
          <p:nvPr>
            <p:ph type="sldNum" sz="quarter" idx="2"/>
          </p:nvPr>
        </p:nvSpPr>
        <p:spPr>
          <a:xfrm>
            <a:off x="134275" y="1256354"/>
            <a:ext cx="26485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223" y="5349576"/>
            <a:ext cx="3368978" cy="1247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Class/Instance 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매핑</a:t>
            </a:r>
            <a:endParaRPr dirty="0"/>
          </a:p>
        </p:txBody>
      </p:sp>
      <p:sp>
        <p:nvSpPr>
          <p:cNvPr id="53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799"/>
            <a:ext cx="8229600" cy="171945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sz="3000" dirty="0"/>
              <a:t>Class </a:t>
            </a:r>
            <a:r>
              <a:rPr sz="3000" dirty="0" err="1"/>
              <a:t>키워드로</a:t>
            </a:r>
            <a:r>
              <a:rPr sz="3000" dirty="0"/>
              <a:t> </a:t>
            </a:r>
            <a:r>
              <a:rPr sz="3000" dirty="0" err="1"/>
              <a:t>클래스</a:t>
            </a:r>
            <a:r>
              <a:rPr sz="3000" dirty="0"/>
              <a:t> </a:t>
            </a:r>
            <a:r>
              <a:rPr sz="3000" dirty="0" err="1"/>
              <a:t>정의</a:t>
            </a:r>
            <a:endParaRPr sz="3300" dirty="0"/>
          </a:p>
          <a:p>
            <a:pPr marL="0" indent="0">
              <a:lnSpc>
                <a:spcPct val="80000"/>
              </a:lnSpc>
              <a:buSzTx/>
              <a:buFont typeface="Wingdings"/>
              <a:buNone/>
              <a:defRPr sz="3000"/>
            </a:pPr>
            <a:r>
              <a:rPr dirty="0"/>
              <a:t> </a:t>
            </a:r>
            <a:r>
              <a:rPr dirty="0" err="1"/>
              <a:t>상속은</a:t>
            </a:r>
            <a:r>
              <a:rPr dirty="0"/>
              <a:t> class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() </a:t>
            </a:r>
            <a:r>
              <a:rPr dirty="0" err="1"/>
              <a:t>내에</a:t>
            </a:r>
            <a:r>
              <a:rPr dirty="0"/>
              <a:t> </a:t>
            </a:r>
            <a:r>
              <a:rPr dirty="0" err="1"/>
              <a:t>상속할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, 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생성은</a:t>
            </a:r>
            <a:r>
              <a:rPr dirty="0"/>
              <a:t> </a:t>
            </a:r>
            <a:r>
              <a:rPr dirty="0" err="1"/>
              <a:t>클래스명에</a:t>
            </a:r>
            <a:r>
              <a:rPr dirty="0"/>
              <a:t> ()</a:t>
            </a:r>
            <a:r>
              <a:rPr dirty="0" err="1"/>
              <a:t>연산자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grpSp>
        <p:nvGrpSpPr>
          <p:cNvPr id="540" name="그룹 12"/>
          <p:cNvGrpSpPr/>
          <p:nvPr/>
        </p:nvGrpSpPr>
        <p:grpSpPr>
          <a:xfrm>
            <a:off x="3851919" y="3819237"/>
            <a:ext cx="1440161" cy="1152128"/>
            <a:chOff x="0" y="0"/>
            <a:chExt cx="1440160" cy="1152127"/>
          </a:xfrm>
        </p:grpSpPr>
        <p:sp>
          <p:nvSpPr>
            <p:cNvPr id="53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4" name="그룹 32"/>
          <p:cNvGrpSpPr/>
          <p:nvPr/>
        </p:nvGrpSpPr>
        <p:grpSpPr>
          <a:xfrm>
            <a:off x="1115615" y="3820705"/>
            <a:ext cx="1440161" cy="1152128"/>
            <a:chOff x="0" y="0"/>
            <a:chExt cx="1440160" cy="1152127"/>
          </a:xfrm>
        </p:grpSpPr>
        <p:sp>
          <p:nvSpPr>
            <p:cNvPr id="541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8" name="그룹 36"/>
          <p:cNvGrpSpPr/>
          <p:nvPr/>
        </p:nvGrpSpPr>
        <p:grpSpPr>
          <a:xfrm>
            <a:off x="6588224" y="3809907"/>
            <a:ext cx="1440161" cy="1152128"/>
            <a:chOff x="0" y="0"/>
            <a:chExt cx="1440160" cy="1152127"/>
          </a:xfrm>
        </p:grpSpPr>
        <p:sp>
          <p:nvSpPr>
            <p:cNvPr id="545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9" name="TextBox 15"/>
          <p:cNvSpPr txBox="1"/>
          <p:nvPr/>
        </p:nvSpPr>
        <p:spPr>
          <a:xfrm>
            <a:off x="6588224" y="3348254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550" name="TextBox 42"/>
          <p:cNvSpPr txBox="1"/>
          <p:nvPr/>
        </p:nvSpPr>
        <p:spPr>
          <a:xfrm>
            <a:off x="3851919" y="3377126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551" name="TextBox 43"/>
          <p:cNvSpPr txBox="1"/>
          <p:nvPr/>
        </p:nvSpPr>
        <p:spPr>
          <a:xfrm>
            <a:off x="1115615" y="3377126"/>
            <a:ext cx="14401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563" name="꺾인 연결선 27"/>
          <p:cNvSpPr/>
          <p:nvPr/>
        </p:nvSpPr>
        <p:spPr>
          <a:xfrm>
            <a:off x="4570730" y="3554730"/>
            <a:ext cx="2007870" cy="83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4" name="직선 화살표 연결선 45"/>
          <p:cNvSpPr/>
          <p:nvPr/>
        </p:nvSpPr>
        <p:spPr>
          <a:xfrm>
            <a:off x="2565400" y="4395692"/>
            <a:ext cx="1276995" cy="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4" name="TextBox 47"/>
          <p:cNvSpPr txBox="1"/>
          <p:nvPr/>
        </p:nvSpPr>
        <p:spPr>
          <a:xfrm>
            <a:off x="5508104" y="4572391"/>
            <a:ext cx="8640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5" name="TextBox 48"/>
          <p:cNvSpPr txBox="1"/>
          <p:nvPr/>
        </p:nvSpPr>
        <p:spPr>
          <a:xfrm>
            <a:off x="2699791" y="4568714"/>
            <a:ext cx="100811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6" name="직사각형 3"/>
          <p:cNvSpPr/>
          <p:nvPr/>
        </p:nvSpPr>
        <p:spPr>
          <a:xfrm>
            <a:off x="3203848" y="5445223"/>
            <a:ext cx="468053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7" name="직선 화살표 연결선 5"/>
          <p:cNvSpPr/>
          <p:nvPr/>
        </p:nvSpPr>
        <p:spPr>
          <a:xfrm flipV="1">
            <a:off x="3437873" y="4971365"/>
            <a:ext cx="1134127" cy="473859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8" name="직사각형 26"/>
          <p:cNvSpPr/>
          <p:nvPr/>
        </p:nvSpPr>
        <p:spPr>
          <a:xfrm>
            <a:off x="3707903" y="5446643"/>
            <a:ext cx="468053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5" name="직선 화살표 연결선 7"/>
          <p:cNvSpPr/>
          <p:nvPr/>
        </p:nvSpPr>
        <p:spPr>
          <a:xfrm>
            <a:off x="4185344" y="4647066"/>
            <a:ext cx="2393356" cy="856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0" name="직사각형 38"/>
          <p:cNvSpPr/>
          <p:nvPr/>
        </p:nvSpPr>
        <p:spPr>
          <a:xfrm>
            <a:off x="3187418" y="6093295"/>
            <a:ext cx="592495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1" name="직선 화살표 연결선 10"/>
          <p:cNvSpPr/>
          <p:nvPr/>
        </p:nvSpPr>
        <p:spPr>
          <a:xfrm flipH="1" flipV="1">
            <a:off x="1835696" y="4972832"/>
            <a:ext cx="1368152" cy="1264480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8443" y="1256354"/>
            <a:ext cx="27651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,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접근</a:t>
            </a:r>
            <a:endParaRPr dirty="0"/>
          </a:p>
        </p:txBody>
      </p:sp>
      <p:sp>
        <p:nvSpPr>
          <p:cNvPr id="58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75679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dirty="0" err="1"/>
              <a:t>클래스와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별로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네임스페이스를</a:t>
            </a:r>
            <a:r>
              <a:rPr dirty="0"/>
              <a:t> </a:t>
            </a:r>
            <a:r>
              <a:rPr dirty="0" err="1"/>
              <a:t>만들어지므로</a:t>
            </a:r>
            <a:r>
              <a:rPr dirty="0"/>
              <a:t> </a:t>
            </a:r>
            <a:r>
              <a:rPr dirty="0" err="1"/>
              <a:t>접근시</a:t>
            </a:r>
            <a:r>
              <a:rPr dirty="0"/>
              <a:t>  </a:t>
            </a:r>
            <a:r>
              <a:rPr dirty="0" err="1"/>
              <a:t>클래스와</a:t>
            </a:r>
            <a:r>
              <a:rPr dirty="0"/>
              <a:t> </a:t>
            </a:r>
            <a:r>
              <a:rPr dirty="0" err="1"/>
              <a:t>인스턴스의</a:t>
            </a:r>
            <a:r>
              <a:rPr dirty="0"/>
              <a:t> </a:t>
            </a:r>
            <a:r>
              <a:rPr dirty="0" err="1"/>
              <a:t>레퍼런스를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점 </a:t>
            </a:r>
            <a:r>
              <a:rPr dirty="0" err="1"/>
              <a:t>연산으로</a:t>
            </a:r>
            <a:r>
              <a:rPr dirty="0"/>
              <a:t> </a:t>
            </a:r>
            <a:r>
              <a:rPr dirty="0" err="1"/>
              <a:t>검색할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</a:p>
        </p:txBody>
      </p:sp>
      <p:sp>
        <p:nvSpPr>
          <p:cNvPr id="5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2024" y="1256354"/>
            <a:ext cx="2693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403648" y="3933056"/>
            <a:ext cx="165618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4941168"/>
            <a:ext cx="165618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4454786"/>
            <a:ext cx="165618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점연산자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28184" y="4454786"/>
            <a:ext cx="201622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내부속성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5" name="꺾인 연결선 4"/>
          <p:cNvCxnSpPr>
            <a:stCxn id="2" idx="3"/>
            <a:endCxn id="8" idx="1"/>
          </p:cNvCxnSpPr>
          <p:nvPr/>
        </p:nvCxnSpPr>
        <p:spPr>
          <a:xfrm>
            <a:off x="3059832" y="4117721"/>
            <a:ext cx="576064" cy="521730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꺾인 연결선 8"/>
          <p:cNvCxnSpPr>
            <a:stCxn id="7" idx="3"/>
            <a:endCxn id="8" idx="1"/>
          </p:cNvCxnSpPr>
          <p:nvPr/>
        </p:nvCxnSpPr>
        <p:spPr>
          <a:xfrm flipV="1">
            <a:off x="3059832" y="4639451"/>
            <a:ext cx="576064" cy="48638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>
            <a:stCxn id="8" idx="3"/>
            <a:endCxn id="3" idx="1"/>
          </p:cNvCxnSpPr>
          <p:nvPr/>
        </p:nvCxnSpPr>
        <p:spPr>
          <a:xfrm>
            <a:off x="5292080" y="4639451"/>
            <a:ext cx="936104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Bound/unbound</a:t>
            </a:r>
          </a:p>
        </p:txBody>
      </p:sp>
      <p:sp>
        <p:nvSpPr>
          <p:cNvPr id="5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"/>
              <a:buNone/>
            </a:pPr>
            <a:r>
              <a:rPr dirty="0" err="1"/>
              <a:t>인스턴스이름으로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호출하면</a:t>
            </a:r>
            <a:r>
              <a:rPr dirty="0"/>
              <a:t> bounding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되지만</a:t>
            </a:r>
            <a:r>
              <a:rPr dirty="0"/>
              <a:t>,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호출</a:t>
            </a:r>
            <a:r>
              <a:rPr dirty="0"/>
              <a:t> </a:t>
            </a:r>
            <a:r>
              <a:rPr dirty="0" err="1"/>
              <a:t>시에는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제공해서</a:t>
            </a:r>
            <a:r>
              <a:rPr dirty="0"/>
              <a:t> </a:t>
            </a:r>
            <a:r>
              <a:rPr dirty="0" err="1"/>
              <a:t>호출시</a:t>
            </a:r>
            <a:r>
              <a:rPr dirty="0"/>
              <a:t> bound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sp>
        <p:nvSpPr>
          <p:cNvPr id="58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0011" y="1256354"/>
            <a:ext cx="27337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907704" y="4207153"/>
            <a:ext cx="108012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1700" y="5795974"/>
            <a:ext cx="108012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4941168"/>
            <a:ext cx="108012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2" idx="3"/>
          </p:cNvCxnSpPr>
          <p:nvPr/>
        </p:nvCxnSpPr>
        <p:spPr>
          <a:xfrm>
            <a:off x="2987824" y="4391818"/>
            <a:ext cx="2232248" cy="734015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7" idx="3"/>
            <a:endCxn id="8" idx="1"/>
          </p:cNvCxnSpPr>
          <p:nvPr/>
        </p:nvCxnSpPr>
        <p:spPr>
          <a:xfrm flipV="1">
            <a:off x="3001820" y="5125833"/>
            <a:ext cx="2290260" cy="854806"/>
          </a:xfrm>
          <a:prstGeom prst="bentConnector3">
            <a:avLst>
              <a:gd name="adj1" fmla="val 47963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3563888" y="3717032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바인딩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class : global 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참조</a:t>
            </a:r>
            <a:r>
              <a:rPr dirty="0"/>
              <a:t> </a:t>
            </a:r>
          </a:p>
        </p:txBody>
      </p:sp>
      <p:sp>
        <p:nvSpPr>
          <p:cNvPr id="592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class </a:t>
            </a:r>
            <a:r>
              <a:rPr dirty="0" err="1"/>
              <a:t>내부에</a:t>
            </a:r>
            <a:r>
              <a:rPr dirty="0"/>
              <a:t> global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사용하면</a:t>
            </a:r>
            <a:r>
              <a:rPr dirty="0"/>
              <a:t> </a:t>
            </a:r>
            <a:r>
              <a:rPr dirty="0" err="1"/>
              <a:t>함수처럼</a:t>
            </a:r>
            <a:r>
              <a:rPr dirty="0"/>
              <a:t> </a:t>
            </a:r>
            <a:r>
              <a:rPr lang="ko-KR" altLang="en-US" dirty="0" smtClean="0"/>
              <a:t>직접 접근이 가능함 </a:t>
            </a:r>
            <a:endParaRPr dirty="0"/>
          </a:p>
        </p:txBody>
      </p:sp>
      <p:sp>
        <p:nvSpPr>
          <p:cNvPr id="59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9125" y="1256354"/>
            <a:ext cx="27515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2267744" y="2852936"/>
            <a:ext cx="4176464" cy="345638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9872" y="4869160"/>
            <a:ext cx="2592288" cy="108011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805" y="2852936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모듈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3995774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3284984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5550" y="5301208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꺾인 연결선 6"/>
          <p:cNvCxnSpPr>
            <a:stCxn id="11" idx="1"/>
            <a:endCxn id="5" idx="2"/>
          </p:cNvCxnSpPr>
          <p:nvPr/>
        </p:nvCxnSpPr>
        <p:spPr>
          <a:xfrm rot="10800000">
            <a:off x="3275856" y="3654315"/>
            <a:ext cx="799694" cy="1831559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2771800" y="3861048"/>
            <a:ext cx="3528392" cy="2304257"/>
          </a:xfrm>
          <a:prstGeom prst="rect">
            <a:avLst/>
          </a:prstGeom>
          <a:noFill/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9450" y="4396463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전역변수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6200000" flipV="1">
            <a:off x="2935605" y="4057283"/>
            <a:ext cx="864096" cy="183594"/>
          </a:xfrm>
          <a:prstGeom prst="bentConnector3">
            <a:avLst>
              <a:gd name="adj1" fmla="val 1409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691679" y="1412776"/>
            <a:ext cx="7147522" cy="44546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r">
              <a:defRPr sz="9600"/>
            </a:pPr>
            <a:r>
              <a:rPr lang="en-US" dirty="0" smtClean="0"/>
              <a:t>3</a:t>
            </a:r>
            <a:r>
              <a:rPr dirty="0" smtClean="0"/>
              <a:t>. </a:t>
            </a:r>
            <a:r>
              <a:rPr dirty="0" err="1" smtClean="0"/>
              <a:t>클래스</a:t>
            </a:r>
            <a:r>
              <a:rPr lang="ko-KR" altLang="en-US" dirty="0" smtClean="0"/>
              <a:t>정의 알아보기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기초</a:t>
            </a:r>
            <a:endParaRPr dirty="0"/>
          </a:p>
        </p:txBody>
      </p:sp>
      <p:sp>
        <p:nvSpPr>
          <p:cNvPr id="60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60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슈퍼클래스를</a:t>
            </a:r>
            <a:r>
              <a:rPr dirty="0"/>
              <a:t> </a:t>
            </a:r>
            <a:r>
              <a:rPr dirty="0" err="1"/>
              <a:t>상속하고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만들어서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기능들을</a:t>
            </a:r>
            <a:r>
              <a:rPr dirty="0"/>
              <a:t> </a:t>
            </a:r>
            <a:r>
              <a:rPr dirty="0" err="1"/>
              <a:t>동작시킨다</a:t>
            </a:r>
            <a:r>
              <a:rPr dirty="0"/>
              <a:t>.</a:t>
            </a:r>
          </a:p>
        </p:txBody>
      </p:sp>
      <p:grpSp>
        <p:nvGrpSpPr>
          <p:cNvPr id="610" name="그룹 12"/>
          <p:cNvGrpSpPr/>
          <p:nvPr/>
        </p:nvGrpSpPr>
        <p:grpSpPr>
          <a:xfrm>
            <a:off x="3851919" y="4291629"/>
            <a:ext cx="1440161" cy="1152128"/>
            <a:chOff x="0" y="0"/>
            <a:chExt cx="1440160" cy="1152127"/>
          </a:xfrm>
        </p:grpSpPr>
        <p:sp>
          <p:nvSpPr>
            <p:cNvPr id="607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4" name="그룹 32"/>
          <p:cNvGrpSpPr/>
          <p:nvPr/>
        </p:nvGrpSpPr>
        <p:grpSpPr>
          <a:xfrm>
            <a:off x="1115615" y="4293096"/>
            <a:ext cx="1440161" cy="1152128"/>
            <a:chOff x="0" y="0"/>
            <a:chExt cx="1440160" cy="1152127"/>
          </a:xfrm>
        </p:grpSpPr>
        <p:sp>
          <p:nvSpPr>
            <p:cNvPr id="611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8" name="그룹 36"/>
          <p:cNvGrpSpPr/>
          <p:nvPr/>
        </p:nvGrpSpPr>
        <p:grpSpPr>
          <a:xfrm>
            <a:off x="6588224" y="4282297"/>
            <a:ext cx="1440161" cy="1152129"/>
            <a:chOff x="0" y="0"/>
            <a:chExt cx="1440160" cy="1152127"/>
          </a:xfrm>
        </p:grpSpPr>
        <p:sp>
          <p:nvSpPr>
            <p:cNvPr id="615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9" name="TextBox 15"/>
          <p:cNvSpPr txBox="1"/>
          <p:nvPr/>
        </p:nvSpPr>
        <p:spPr>
          <a:xfrm>
            <a:off x="6588224" y="3820645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620" name="TextBox 42"/>
          <p:cNvSpPr txBox="1"/>
          <p:nvPr/>
        </p:nvSpPr>
        <p:spPr>
          <a:xfrm>
            <a:off x="3851919" y="3849516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621" name="TextBox 43"/>
          <p:cNvSpPr txBox="1"/>
          <p:nvPr/>
        </p:nvSpPr>
        <p:spPr>
          <a:xfrm>
            <a:off x="1115615" y="3849516"/>
            <a:ext cx="14401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627" name="꺾인 연결선 27"/>
          <p:cNvSpPr/>
          <p:nvPr/>
        </p:nvSpPr>
        <p:spPr>
          <a:xfrm>
            <a:off x="4570730" y="4027170"/>
            <a:ext cx="2007870" cy="83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8" name="직선 화살표 연결선 45"/>
          <p:cNvSpPr/>
          <p:nvPr/>
        </p:nvSpPr>
        <p:spPr>
          <a:xfrm>
            <a:off x="2565400" y="4868083"/>
            <a:ext cx="1276995" cy="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4" name="TextBox 47"/>
          <p:cNvSpPr txBox="1"/>
          <p:nvPr/>
        </p:nvSpPr>
        <p:spPr>
          <a:xfrm>
            <a:off x="5508104" y="5044781"/>
            <a:ext cx="8640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" name="TextBox 48"/>
          <p:cNvSpPr txBox="1"/>
          <p:nvPr/>
        </p:nvSpPr>
        <p:spPr>
          <a:xfrm>
            <a:off x="2699791" y="5041105"/>
            <a:ext cx="100811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8443" y="1256354"/>
            <a:ext cx="27651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6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136815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522"/>
            </a:pPr>
            <a:r>
              <a:rPr dirty="0"/>
              <a:t> </a:t>
            </a:r>
            <a:r>
              <a:rPr dirty="0" err="1"/>
              <a:t>클래스명에</a:t>
            </a:r>
            <a:r>
              <a:rPr dirty="0"/>
              <a:t> </a:t>
            </a:r>
            <a:r>
              <a:rPr dirty="0" err="1"/>
              <a:t>파라미터에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변수값을</a:t>
            </a:r>
            <a:r>
              <a:rPr dirty="0"/>
              <a:t> </a:t>
            </a:r>
            <a:r>
              <a:rPr dirty="0" err="1"/>
              <a:t>정의해서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생성함</a:t>
            </a:r>
            <a:r>
              <a:rPr dirty="0"/>
              <a:t> </a:t>
            </a:r>
          </a:p>
          <a:p>
            <a:pPr marL="0" indent="0" defTabSz="886968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522"/>
            </a:pP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생성시</a:t>
            </a:r>
            <a:r>
              <a:rPr dirty="0"/>
              <a:t> </a:t>
            </a:r>
            <a:r>
              <a:rPr dirty="0" err="1"/>
              <a:t>생성자가</a:t>
            </a:r>
            <a:r>
              <a:rPr dirty="0"/>
              <a:t> </a:t>
            </a:r>
            <a:r>
              <a:rPr dirty="0" err="1"/>
              <a:t>호출되어</a:t>
            </a:r>
            <a:r>
              <a:rPr dirty="0"/>
              <a:t> </a:t>
            </a:r>
            <a:r>
              <a:rPr dirty="0" err="1"/>
              <a:t>처리됨</a:t>
            </a:r>
            <a:endParaRPr dirty="0"/>
          </a:p>
        </p:txBody>
      </p:sp>
      <p:grpSp>
        <p:nvGrpSpPr>
          <p:cNvPr id="634" name="직사각형 2"/>
          <p:cNvGrpSpPr/>
          <p:nvPr/>
        </p:nvGrpSpPr>
        <p:grpSpPr>
          <a:xfrm>
            <a:off x="755576" y="3443198"/>
            <a:ext cx="3456386" cy="2448275"/>
            <a:chOff x="0" y="-1"/>
            <a:chExt cx="3456384" cy="2448274"/>
          </a:xfrm>
        </p:grpSpPr>
        <p:sp>
          <p:nvSpPr>
            <p:cNvPr id="632" name="직사각형"/>
            <p:cNvSpPr/>
            <p:nvPr/>
          </p:nvSpPr>
          <p:spPr>
            <a:xfrm>
              <a:off x="0" y="-1"/>
              <a:ext cx="3456384" cy="2448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변수명 = 클래스명(인스턴스 변수값,인스턴스 변수값)"/>
            <p:cNvSpPr txBox="1"/>
            <p:nvPr/>
          </p:nvSpPr>
          <p:spPr>
            <a:xfrm>
              <a:off x="0" y="900971"/>
              <a:ext cx="3456384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변수값,인스턴스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637" name="직사각형 4"/>
          <p:cNvGrpSpPr/>
          <p:nvPr/>
        </p:nvGrpSpPr>
        <p:grpSpPr>
          <a:xfrm>
            <a:off x="5508103" y="3443198"/>
            <a:ext cx="2880323" cy="2448275"/>
            <a:chOff x="-1" y="-1"/>
            <a:chExt cx="2880322" cy="2448274"/>
          </a:xfrm>
        </p:grpSpPr>
        <p:sp>
          <p:nvSpPr>
            <p:cNvPr id="635" name="직사각형"/>
            <p:cNvSpPr/>
            <p:nvPr/>
          </p:nvSpPr>
          <p:spPr>
            <a:xfrm>
              <a:off x="-1" y="-1"/>
              <a:ext cx="2880322" cy="244827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def __init__(self, 인스턴스 변수값,인스턴스 변수값) :…"/>
            <p:cNvSpPr txBox="1"/>
            <p:nvPr/>
          </p:nvSpPr>
          <p:spPr>
            <a:xfrm>
              <a:off x="-1" y="747083"/>
              <a:ext cx="2880322" cy="954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변수값,인스턴스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변수값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self.인스턴스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인스턴스변수값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매칭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8" name="직사각형 3"/>
          <p:cNvSpPr/>
          <p:nvPr/>
        </p:nvSpPr>
        <p:spPr>
          <a:xfrm>
            <a:off x="1907703" y="4293096"/>
            <a:ext cx="2160241" cy="792089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2" name="직선 화살표 연결선 6"/>
          <p:cNvSpPr/>
          <p:nvPr/>
        </p:nvSpPr>
        <p:spPr>
          <a:xfrm>
            <a:off x="4077419" y="4675316"/>
            <a:ext cx="1421161" cy="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0" name="TextBox 8"/>
          <p:cNvSpPr txBox="1"/>
          <p:nvPr/>
        </p:nvSpPr>
        <p:spPr>
          <a:xfrm>
            <a:off x="4391979" y="4851565"/>
            <a:ext cx="792089" cy="53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매칭됨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1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22610" y="1256354"/>
            <a:ext cx="28818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dirty="0" err="1"/>
              <a:t>생성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</p:txBody>
      </p:sp>
      <p:sp>
        <p:nvSpPr>
          <p:cNvPr id="64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1968"/>
            </a:pPr>
            <a:r>
              <a:rPr dirty="0"/>
              <a:t> Class </a:t>
            </a:r>
            <a:r>
              <a:rPr dirty="0" err="1"/>
              <a:t>키워드로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pPr marL="0" indent="0" defTabSz="749808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1968"/>
            </a:pPr>
            <a:r>
              <a:rPr dirty="0"/>
              <a:t> </a:t>
            </a:r>
            <a:r>
              <a:rPr dirty="0" err="1"/>
              <a:t>상속은</a:t>
            </a:r>
            <a:r>
              <a:rPr dirty="0"/>
              <a:t> class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() </a:t>
            </a:r>
            <a:r>
              <a:rPr dirty="0" err="1"/>
              <a:t>내에</a:t>
            </a:r>
            <a:r>
              <a:rPr dirty="0"/>
              <a:t> </a:t>
            </a:r>
            <a:r>
              <a:rPr dirty="0" err="1"/>
              <a:t>상속할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pPr marL="0" indent="0" defTabSz="749808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1968"/>
            </a:pP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생성은</a:t>
            </a:r>
            <a:r>
              <a:rPr dirty="0"/>
              <a:t> </a:t>
            </a:r>
            <a:r>
              <a:rPr dirty="0" err="1"/>
              <a:t>클래스명에</a:t>
            </a:r>
            <a:r>
              <a:rPr dirty="0"/>
              <a:t> ()</a:t>
            </a:r>
            <a:r>
              <a:rPr dirty="0" err="1"/>
              <a:t>연산자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grpSp>
        <p:nvGrpSpPr>
          <p:cNvPr id="649" name="그룹 12"/>
          <p:cNvGrpSpPr/>
          <p:nvPr/>
        </p:nvGrpSpPr>
        <p:grpSpPr>
          <a:xfrm>
            <a:off x="3851919" y="3603214"/>
            <a:ext cx="1440161" cy="1152128"/>
            <a:chOff x="0" y="0"/>
            <a:chExt cx="1440160" cy="1152127"/>
          </a:xfrm>
        </p:grpSpPr>
        <p:sp>
          <p:nvSpPr>
            <p:cNvPr id="646" name="직사각형 9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직사각형 2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직사각형 3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3" name="그룹 32"/>
          <p:cNvGrpSpPr/>
          <p:nvPr/>
        </p:nvGrpSpPr>
        <p:grpSpPr>
          <a:xfrm>
            <a:off x="1115615" y="3604681"/>
            <a:ext cx="1440161" cy="1152128"/>
            <a:chOff x="0" y="0"/>
            <a:chExt cx="1440160" cy="1152127"/>
          </a:xfrm>
        </p:grpSpPr>
        <p:sp>
          <p:nvSpPr>
            <p:cNvPr id="650" name="직사각형 33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직사각형 34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직사각형 35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7" name="그룹 36"/>
          <p:cNvGrpSpPr/>
          <p:nvPr/>
        </p:nvGrpSpPr>
        <p:grpSpPr>
          <a:xfrm>
            <a:off x="6588224" y="3593882"/>
            <a:ext cx="1440161" cy="1152129"/>
            <a:chOff x="0" y="0"/>
            <a:chExt cx="1440160" cy="1152127"/>
          </a:xfrm>
        </p:grpSpPr>
        <p:sp>
          <p:nvSpPr>
            <p:cNvPr id="654" name="직사각형 37"/>
            <p:cNvSpPr/>
            <p:nvPr/>
          </p:nvSpPr>
          <p:spPr>
            <a:xfrm>
              <a:off x="-1" y="0"/>
              <a:ext cx="1440161" cy="274317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직사각형 39"/>
            <p:cNvSpPr/>
            <p:nvPr/>
          </p:nvSpPr>
          <p:spPr>
            <a:xfrm>
              <a:off x="-1" y="274316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직사각형 41"/>
            <p:cNvSpPr/>
            <p:nvPr/>
          </p:nvSpPr>
          <p:spPr>
            <a:xfrm>
              <a:off x="-1" y="713222"/>
              <a:ext cx="1440161" cy="438906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8" name="TextBox 15"/>
          <p:cNvSpPr txBox="1"/>
          <p:nvPr/>
        </p:nvSpPr>
        <p:spPr>
          <a:xfrm>
            <a:off x="6588224" y="3132230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Class</a:t>
            </a:r>
          </a:p>
        </p:txBody>
      </p:sp>
      <p:sp>
        <p:nvSpPr>
          <p:cNvPr id="659" name="TextBox 42"/>
          <p:cNvSpPr txBox="1"/>
          <p:nvPr/>
        </p:nvSpPr>
        <p:spPr>
          <a:xfrm>
            <a:off x="3851919" y="3161102"/>
            <a:ext cx="144016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660" name="TextBox 43"/>
          <p:cNvSpPr txBox="1"/>
          <p:nvPr/>
        </p:nvSpPr>
        <p:spPr>
          <a:xfrm>
            <a:off x="1115615" y="3161102"/>
            <a:ext cx="14401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u="sng"/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</a:p>
        </p:txBody>
      </p:sp>
      <p:sp>
        <p:nvSpPr>
          <p:cNvPr id="675" name="꺾인 연결선 27"/>
          <p:cNvSpPr/>
          <p:nvPr/>
        </p:nvSpPr>
        <p:spPr>
          <a:xfrm>
            <a:off x="4570730" y="3338830"/>
            <a:ext cx="2007870" cy="83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06"/>
                </a:moveTo>
                <a:lnTo>
                  <a:pt x="0" y="0"/>
                </a:lnTo>
                <a:lnTo>
                  <a:pt x="14728" y="0"/>
                </a:lnTo>
                <a:lnTo>
                  <a:pt x="14728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6" name="직선 화살표 연결선 45"/>
          <p:cNvSpPr/>
          <p:nvPr/>
        </p:nvSpPr>
        <p:spPr>
          <a:xfrm>
            <a:off x="2565400" y="4179668"/>
            <a:ext cx="1276995" cy="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3" name="TextBox 47"/>
          <p:cNvSpPr txBox="1"/>
          <p:nvPr/>
        </p:nvSpPr>
        <p:spPr>
          <a:xfrm>
            <a:off x="5508104" y="4356367"/>
            <a:ext cx="86409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4" name="TextBox 48"/>
          <p:cNvSpPr txBox="1"/>
          <p:nvPr/>
        </p:nvSpPr>
        <p:spPr>
          <a:xfrm>
            <a:off x="2699791" y="4352690"/>
            <a:ext cx="100811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7" name="직사각형 2"/>
          <p:cNvGrpSpPr/>
          <p:nvPr/>
        </p:nvGrpSpPr>
        <p:grpSpPr>
          <a:xfrm>
            <a:off x="3131840" y="5085183"/>
            <a:ext cx="3456386" cy="1224139"/>
            <a:chOff x="0" y="-1"/>
            <a:chExt cx="3456384" cy="1224138"/>
          </a:xfrm>
        </p:grpSpPr>
        <p:sp>
          <p:nvSpPr>
            <p:cNvPr id="665" name="직사각형"/>
            <p:cNvSpPr/>
            <p:nvPr/>
          </p:nvSpPr>
          <p:spPr>
            <a:xfrm>
              <a:off x="0" y="-1"/>
              <a:ext cx="3456384" cy="122413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class A(object):…"/>
            <p:cNvSpPr txBox="1"/>
            <p:nvPr/>
          </p:nvSpPr>
          <p:spPr>
            <a:xfrm>
              <a:off x="0" y="181182"/>
              <a:ext cx="3456384" cy="861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A(object):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whoami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(self):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self.__class__.__name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  <a:p>
              <a:pPr>
                <a:defRPr sz="10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0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= A()</a:t>
              </a:r>
            </a:p>
          </p:txBody>
        </p:sp>
      </p:grpSp>
      <p:sp>
        <p:nvSpPr>
          <p:cNvPr id="668" name="직사각형 3"/>
          <p:cNvSpPr/>
          <p:nvPr/>
        </p:nvSpPr>
        <p:spPr>
          <a:xfrm>
            <a:off x="3203848" y="5229199"/>
            <a:ext cx="468053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9" name="직선 화살표 연결선 5"/>
          <p:cNvSpPr/>
          <p:nvPr/>
        </p:nvSpPr>
        <p:spPr>
          <a:xfrm flipV="1">
            <a:off x="3437873" y="4755341"/>
            <a:ext cx="1134127" cy="473859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0" name="직사각형 26"/>
          <p:cNvSpPr/>
          <p:nvPr/>
        </p:nvSpPr>
        <p:spPr>
          <a:xfrm>
            <a:off x="3707903" y="5230619"/>
            <a:ext cx="468053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7" name="직선 화살표 연결선 7"/>
          <p:cNvSpPr/>
          <p:nvPr/>
        </p:nvSpPr>
        <p:spPr>
          <a:xfrm>
            <a:off x="4185344" y="4431042"/>
            <a:ext cx="2393356" cy="856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2" name="직사각형 38"/>
          <p:cNvSpPr/>
          <p:nvPr/>
        </p:nvSpPr>
        <p:spPr>
          <a:xfrm>
            <a:off x="3187418" y="5877271"/>
            <a:ext cx="592495" cy="28803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3" name="직선 화살표 연결선 10"/>
          <p:cNvSpPr/>
          <p:nvPr/>
        </p:nvSpPr>
        <p:spPr>
          <a:xfrm flipH="1" flipV="1">
            <a:off x="1835696" y="4756808"/>
            <a:ext cx="1368152" cy="1264480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3599" y="1256354"/>
            <a:ext cx="28620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</a:t>
            </a:r>
            <a:r>
              <a:rPr lang="ko-KR" altLang="en-US" dirty="0" smtClean="0"/>
              <a:t>호출 및 실행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68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612648" y="1600199"/>
            <a:ext cx="8153401" cy="13247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6000"/>
              </a:lnSpc>
              <a:buSzTx/>
              <a:buFont typeface="Wingdings"/>
              <a:buNone/>
              <a:defRPr sz="2000"/>
            </a:pPr>
            <a:r>
              <a:rPr lang="ko-KR" altLang="en-US" dirty="0" smtClean="0"/>
              <a:t>클래스 정의 시에 </a:t>
            </a:r>
            <a:r>
              <a:rPr lang="en-US" altLang="ko-KR" dirty="0" smtClean="0"/>
              <a:t>__call__(self)</a:t>
            </a:r>
            <a:r>
              <a:rPr lang="ko-KR" altLang="en-US" dirty="0" smtClean="0"/>
              <a:t>로 정의한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생성한 후에 호출이 가능하다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lnSpc>
                <a:spcPct val="96000"/>
              </a:lnSpc>
              <a:buSzTx/>
              <a:buFont typeface="Wingdings"/>
              <a:buNone/>
              <a:defRPr sz="2000"/>
            </a:pPr>
            <a:r>
              <a:rPr lang="en-US" dirty="0" smtClean="0"/>
              <a:t>__call__(self)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실행하고 결과를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실행한 결과는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실행결과가 된다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6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6191" y="1256354"/>
            <a:ext cx="28101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259632" y="3861048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27984" y="3861048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__call__(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slef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3347864" y="4045713"/>
            <a:ext cx="1080120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직사각형 7"/>
          <p:cNvSpPr/>
          <p:nvPr/>
        </p:nvSpPr>
        <p:spPr>
          <a:xfrm>
            <a:off x="5004048" y="5224555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0" name="꺾인 연결선 9"/>
          <p:cNvCxnSpPr>
            <a:stCxn id="3" idx="2"/>
            <a:endCxn id="8" idx="0"/>
          </p:cNvCxnSpPr>
          <p:nvPr/>
        </p:nvCxnSpPr>
        <p:spPr>
          <a:xfrm rot="16200000" flipH="1">
            <a:off x="5371056" y="4439434"/>
            <a:ext cx="994177" cy="57606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98678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생성자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69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클래스 생성자가 하는 일</a:t>
            </a:r>
            <a:endParaRPr dirty="0"/>
          </a:p>
        </p:txBody>
      </p:sp>
      <p:sp>
        <p:nvSpPr>
          <p:cNvPr id="6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252737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rPr lang="ko-KR" altLang="en-US" dirty="0" smtClean="0"/>
              <a:t>클래스에서 생성자가 하는 일은 </a:t>
            </a:r>
            <a:r>
              <a:rPr lang="ko-KR" altLang="en-US" dirty="0" err="1" smtClean="0"/>
              <a:t>인스턴스만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69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4179" y="1256354"/>
            <a:ext cx="28504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151112" y="3212976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9544" y="3212976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생성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3455368" y="3397641"/>
            <a:ext cx="1584176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1183769" y="5003886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2201" y="5003886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클래스만 전달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3488025" y="5188551"/>
            <a:ext cx="1584176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3163989" y="4243400"/>
            <a:ext cx="22322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클래스만 할 경우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2325" y="2420888"/>
            <a:ext cx="22322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생성할 경우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6978954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클래스 실행연산자 정의</a:t>
            </a:r>
            <a:endParaRPr dirty="0"/>
          </a:p>
        </p:txBody>
      </p:sp>
      <p:sp>
        <p:nvSpPr>
          <p:cNvPr id="6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252737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rPr lang="ko-KR" altLang="en-US" dirty="0" smtClean="0"/>
              <a:t>클래스에 </a:t>
            </a:r>
            <a:r>
              <a:rPr lang="en-US" altLang="ko-KR" dirty="0" err="1" smtClean="0"/>
              <a:t>staticmethod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__call__(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처리하기</a:t>
            </a:r>
            <a:endParaRPr dirty="0"/>
          </a:p>
        </p:txBody>
      </p:sp>
      <p:sp>
        <p:nvSpPr>
          <p:cNvPr id="69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4179" y="1256354"/>
            <a:ext cx="28504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3531231" y="3356992"/>
            <a:ext cx="18002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15607" y="3356992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생성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2" idx="3"/>
            <a:endCxn id="3" idx="1"/>
          </p:cNvCxnSpPr>
          <p:nvPr/>
        </p:nvCxnSpPr>
        <p:spPr>
          <a:xfrm>
            <a:off x="5331431" y="3541657"/>
            <a:ext cx="1584176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3563888" y="5147902"/>
            <a:ext cx="18002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__new__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48264" y="5147902"/>
            <a:ext cx="187220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클래스만 전달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4" name="직선 화살표 연결선 13"/>
          <p:cNvCxnSpPr>
            <a:stCxn id="12" idx="3"/>
            <a:endCxn id="13" idx="1"/>
          </p:cNvCxnSpPr>
          <p:nvPr/>
        </p:nvCxnSpPr>
        <p:spPr>
          <a:xfrm>
            <a:off x="5364088" y="5332567"/>
            <a:ext cx="1584176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5060944" y="4398775"/>
            <a:ext cx="22322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클래스만 할 경우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0944" y="2708920"/>
            <a:ext cx="22322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반환값을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생성할 경우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4156801"/>
            <a:ext cx="230425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__call__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18" name="꺾인 연결선 17"/>
          <p:cNvCxnSpPr>
            <a:stCxn id="15" idx="3"/>
            <a:endCxn id="2" idx="1"/>
          </p:cNvCxnSpPr>
          <p:nvPr/>
        </p:nvCxnSpPr>
        <p:spPr>
          <a:xfrm flipV="1">
            <a:off x="2699792" y="3541657"/>
            <a:ext cx="831439" cy="799809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꺾인 연결선 19"/>
          <p:cNvCxnSpPr>
            <a:stCxn id="15" idx="3"/>
            <a:endCxn id="12" idx="1"/>
          </p:cNvCxnSpPr>
          <p:nvPr/>
        </p:nvCxnSpPr>
        <p:spPr>
          <a:xfrm>
            <a:off x="2699792" y="4341466"/>
            <a:ext cx="864096" cy="991101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971600" y="4804454"/>
            <a:ext cx="158417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호출하면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두가지를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작동시킨다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7066956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초기화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71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메소드</a:t>
            </a:r>
            <a:endParaRPr dirty="0"/>
          </a:p>
        </p:txBody>
      </p:sp>
      <p:sp>
        <p:nvSpPr>
          <p:cNvPr id="71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5121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__</a:t>
            </a:r>
            <a:r>
              <a:rPr dirty="0" err="1"/>
              <a:t>init</a:t>
            </a:r>
            <a:r>
              <a:rPr dirty="0"/>
              <a:t>__ </a:t>
            </a:r>
            <a:r>
              <a:rPr dirty="0" err="1"/>
              <a:t>메소드는</a:t>
            </a:r>
            <a:r>
              <a:rPr dirty="0"/>
              <a:t> </a:t>
            </a:r>
            <a:r>
              <a:rPr dirty="0" err="1"/>
              <a:t>Class명으로</a:t>
            </a:r>
            <a:r>
              <a:rPr dirty="0"/>
              <a:t> </a:t>
            </a:r>
            <a:r>
              <a:rPr dirty="0" err="1"/>
              <a:t>호출할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초기화</a:t>
            </a:r>
            <a:endParaRPr dirty="0"/>
          </a:p>
        </p:txBody>
      </p:sp>
      <p:grpSp>
        <p:nvGrpSpPr>
          <p:cNvPr id="722" name="직사각형 2"/>
          <p:cNvGrpSpPr/>
          <p:nvPr/>
        </p:nvGrpSpPr>
        <p:grpSpPr>
          <a:xfrm>
            <a:off x="2339750" y="3428998"/>
            <a:ext cx="4104459" cy="1116128"/>
            <a:chOff x="-1" y="-1"/>
            <a:chExt cx="4104458" cy="1116126"/>
          </a:xfrm>
        </p:grpSpPr>
        <p:sp>
          <p:nvSpPr>
            <p:cNvPr id="720" name="직사각형"/>
            <p:cNvSpPr/>
            <p:nvPr/>
          </p:nvSpPr>
          <p:spPr>
            <a:xfrm>
              <a:off x="-1" y="-1"/>
              <a:ext cx="4104458" cy="111612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obj = Class명(인자)"/>
            <p:cNvSpPr txBox="1"/>
            <p:nvPr/>
          </p:nvSpPr>
          <p:spPr>
            <a:xfrm>
              <a:off x="-1" y="373397"/>
              <a:ext cx="41044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723" name="TextBox 3"/>
          <p:cNvSpPr txBox="1"/>
          <p:nvPr/>
        </p:nvSpPr>
        <p:spPr>
          <a:xfrm>
            <a:off x="2123727" y="5085184"/>
            <a:ext cx="496855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Class명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Class명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__(self,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self.인자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4" name="직사각형 4"/>
          <p:cNvSpPr/>
          <p:nvPr/>
        </p:nvSpPr>
        <p:spPr>
          <a:xfrm>
            <a:off x="2339751" y="5517231"/>
            <a:ext cx="3240361" cy="792089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5" name="꺾인 연결선 6"/>
          <p:cNvSpPr/>
          <p:nvPr/>
        </p:nvSpPr>
        <p:spPr>
          <a:xfrm rot="5400000" flipH="1" flipV="1">
            <a:off x="3491879" y="4617132"/>
            <a:ext cx="136815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 lIns="45719" rIns="45719" anchor="ctr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6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23599" y="1256354"/>
            <a:ext cx="28620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29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smtClean="0"/>
              <a:t>Class</a:t>
            </a:r>
            <a:r>
              <a:rPr lang="en-US" dirty="0" smtClean="0"/>
              <a:t>/</a:t>
            </a:r>
            <a:r>
              <a:rPr lang="ko-KR" altLang="en-US" dirty="0" err="1" smtClean="0"/>
              <a:t>인스턴스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 i="1"/>
            </a:lvl1pPr>
          </a:lstStyle>
          <a:p>
            <a:r>
              <a:rPr dirty="0"/>
              <a:t>Explicit is better than implicit</a:t>
            </a:r>
          </a:p>
        </p:txBody>
      </p:sp>
      <p:sp>
        <p:nvSpPr>
          <p:cNvPr id="7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51217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Font typeface="Wingdings"/>
              <a:buNone/>
            </a:pPr>
            <a:r>
              <a:rPr dirty="0"/>
              <a:t>  </a:t>
            </a:r>
            <a:r>
              <a:rPr lang="ko-KR" altLang="en-US" dirty="0" smtClean="0"/>
              <a:t>클래스에서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초기화에 정의하나 런타임에 선언하나 동일한 결과가 나온다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런타임 환경에서 만들어지면 모든 것을 동일하게 처리</a:t>
            </a:r>
            <a:endParaRPr dirty="0"/>
          </a:p>
        </p:txBody>
      </p:sp>
      <p:sp>
        <p:nvSpPr>
          <p:cNvPr id="73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4588" y="1256354"/>
            <a:ext cx="28422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30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83568" y="3573016"/>
            <a:ext cx="331236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초기화 없는 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35490" y="4149080"/>
            <a:ext cx="403244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런타임에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인스턴스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속성 추가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777" y="5085184"/>
            <a:ext cx="3312368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초기화 있는 클래스 정의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5507942"/>
            <a:ext cx="401683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생성자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호출시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인자로 전달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2" idx="3"/>
            <a:endCxn id="10" idx="0"/>
          </p:cNvCxnSpPr>
          <p:nvPr/>
        </p:nvCxnSpPr>
        <p:spPr>
          <a:xfrm>
            <a:off x="3995936" y="3757681"/>
            <a:ext cx="2255778" cy="391399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꺾인 연결선 5"/>
          <p:cNvCxnSpPr>
            <a:stCxn id="11" idx="3"/>
            <a:endCxn id="12" idx="0"/>
          </p:cNvCxnSpPr>
          <p:nvPr/>
        </p:nvCxnSpPr>
        <p:spPr>
          <a:xfrm>
            <a:off x="4025145" y="5269849"/>
            <a:ext cx="2267238" cy="238093"/>
          </a:xfrm>
          <a:prstGeom prst="bentConnector2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상속해서 초기화 하기</a:t>
            </a:r>
            <a:endParaRPr dirty="0"/>
          </a:p>
        </p:txBody>
      </p:sp>
      <p:sp>
        <p:nvSpPr>
          <p:cNvPr id="73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127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lang="ko-KR" altLang="en-US" dirty="0" smtClean="0"/>
              <a:t>상속한 경우 부모클래스의 초기화를 이용해서 처리가 가능하다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7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7181" y="1256354"/>
            <a:ext cx="2790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31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501721" y="3255947"/>
            <a:ext cx="2664296" cy="114748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부모 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721" y="4946047"/>
            <a:ext cx="2664296" cy="126222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직선 화살표 연결선 3"/>
          <p:cNvCxnSpPr>
            <a:stCxn id="7" idx="0"/>
            <a:endCxn id="2" idx="2"/>
          </p:cNvCxnSpPr>
          <p:nvPr/>
        </p:nvCxnSpPr>
        <p:spPr>
          <a:xfrm flipV="1">
            <a:off x="2833869" y="4403430"/>
            <a:ext cx="0" cy="54261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직사각형 7"/>
          <p:cNvSpPr/>
          <p:nvPr/>
        </p:nvSpPr>
        <p:spPr>
          <a:xfrm>
            <a:off x="2005777" y="3863370"/>
            <a:ext cx="172819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init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5476583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355976" y="5472932"/>
            <a:ext cx="136815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4674738"/>
            <a:ext cx="151216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생성할 때 부모 클래스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실행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초기화</a:t>
            </a:r>
            <a:endParaRPr dirty="0"/>
          </a:p>
        </p:txBody>
      </p:sp>
      <p:sp>
        <p:nvSpPr>
          <p:cNvPr id="73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127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lang="ko-KR" altLang="en-US" dirty="0" smtClean="0"/>
              <a:t>초기화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없어도 </a:t>
            </a:r>
            <a:r>
              <a:rPr lang="ko-KR" altLang="en-US" dirty="0" err="1" smtClean="0"/>
              <a:t>초기화로직을</a:t>
            </a:r>
            <a:r>
              <a:rPr lang="ko-KR" altLang="en-US" dirty="0" smtClean="0"/>
              <a:t> 가지는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정의되면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초기화됨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7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7181" y="1256354"/>
            <a:ext cx="2790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32</a:t>
            </a:fld>
            <a:endParaRPr dirty="0"/>
          </a:p>
        </p:txBody>
      </p:sp>
      <p:sp>
        <p:nvSpPr>
          <p:cNvPr id="7" name="직사각형 6"/>
          <p:cNvSpPr/>
          <p:nvPr/>
        </p:nvSpPr>
        <p:spPr>
          <a:xfrm>
            <a:off x="1501721" y="3573016"/>
            <a:ext cx="2664296" cy="263525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5476583"/>
            <a:ext cx="20882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355976" y="5472932"/>
            <a:ext cx="1368152" cy="484632"/>
          </a:xfrm>
          <a:prstGeom prst="rightArrow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4402166"/>
            <a:ext cx="172819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인스턴스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생성할 때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object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</a:t>
            </a:r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init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__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실행</a:t>
            </a:r>
            <a:endParaRPr kumimoji="0" lang="en-US" altLang="ko-KR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1200" dirty="0" err="1" smtClean="0">
                <a:latin typeface="+mn-ea"/>
                <a:ea typeface="+mn-ea"/>
              </a:rPr>
              <a:t>메소드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초기화 </a:t>
            </a:r>
            <a:r>
              <a:rPr lang="ko-KR" altLang="en-US" sz="1200" dirty="0" err="1" smtClean="0">
                <a:latin typeface="+mn-ea"/>
                <a:ea typeface="+mn-ea"/>
              </a:rPr>
              <a:t>로직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을 실행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65615" y="4263668"/>
            <a:ext cx="2258313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40767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소멸자</a:t>
            </a:r>
            <a:r>
              <a:rPr dirty="0"/>
              <a:t> </a:t>
            </a:r>
            <a:r>
              <a:rPr dirty="0" err="1"/>
              <a:t>알아보기</a:t>
            </a:r>
            <a:endParaRPr dirty="0"/>
          </a:p>
        </p:txBody>
      </p:sp>
      <p:sp>
        <p:nvSpPr>
          <p:cNvPr id="76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__del__ </a:t>
            </a:r>
            <a:r>
              <a:rPr dirty="0" err="1"/>
              <a:t>소멸자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</a:p>
        </p:txBody>
      </p:sp>
      <p:sp>
        <p:nvSpPr>
          <p:cNvPr id="77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67543" y="1579624"/>
            <a:ext cx="8229601" cy="1561345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class </a:t>
            </a:r>
            <a:r>
              <a:rPr dirty="0" err="1"/>
              <a:t>정의해서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메소드로</a:t>
            </a:r>
            <a:r>
              <a:rPr dirty="0"/>
              <a:t> __</a:t>
            </a:r>
            <a:r>
              <a:rPr dirty="0" err="1"/>
              <a:t>del__를</a:t>
            </a:r>
            <a:r>
              <a:rPr dirty="0"/>
              <a:t> </a:t>
            </a:r>
            <a:r>
              <a:rPr dirty="0" err="1"/>
              <a:t>지정해서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삭제함</a:t>
            </a:r>
            <a:r>
              <a:rPr dirty="0"/>
              <a:t> </a:t>
            </a:r>
          </a:p>
        </p:txBody>
      </p:sp>
      <p:sp>
        <p:nvSpPr>
          <p:cNvPr id="77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2024" y="1256354"/>
            <a:ext cx="2693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34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2411760" y="3212976"/>
            <a:ext cx="3456384" cy="24482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Lucida Sans Unicode"/>
                <a:sym typeface="Lucida Sans Unicode"/>
              </a:rPr>
              <a:t>클래스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Lucida Sans Unicode"/>
              <a:sym typeface="Lucida Sans Unicode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4720499"/>
            <a:ext cx="244827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__del__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165102"/>
            <a:ext cx="208823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en-US" altLang="ko-KR" dirty="0" smtClean="0"/>
              <a:t>del </a:t>
            </a:r>
            <a:r>
              <a:rPr lang="ko-KR" altLang="en-US" dirty="0" err="1" smtClean="0"/>
              <a:t>인스턴스명</a:t>
            </a:r>
            <a:r>
              <a:rPr lang="ko-KR" altLang="en-US" dirty="0" smtClean="0"/>
              <a:t> 으로 호출하면 클래스 내부의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불러 삭제 처리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7" name="직선 화살표 연결선 6"/>
          <p:cNvCxnSpPr>
            <a:stCxn id="5" idx="1"/>
            <a:endCxn id="3" idx="3"/>
          </p:cNvCxnSpPr>
          <p:nvPr/>
        </p:nvCxnSpPr>
        <p:spPr>
          <a:xfrm flipH="1">
            <a:off x="5292080" y="4903765"/>
            <a:ext cx="1224136" cy="1399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7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__slots__ </a:t>
            </a:r>
            <a:r>
              <a:rPr dirty="0" err="1"/>
              <a:t>이해하기</a:t>
            </a:r>
            <a:endParaRPr dirty="0"/>
          </a:p>
        </p:txBody>
      </p:sp>
      <p:sp>
        <p:nvSpPr>
          <p:cNvPr id="7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3573016"/>
            <a:ext cx="3744416" cy="223938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79" name="제목 1"/>
          <p:cNvSpPr txBox="1">
            <a:spLocks noGrp="1"/>
          </p:cNvSpPr>
          <p:nvPr>
            <p:ph type="title"/>
          </p:nvPr>
        </p:nvSpPr>
        <p:spPr>
          <a:xfrm>
            <a:off x="251519" y="274638"/>
            <a:ext cx="8784978" cy="1143001"/>
          </a:xfrm>
          <a:prstGeom prst="rect">
            <a:avLst/>
          </a:prstGeom>
        </p:spPr>
        <p:txBody>
          <a:bodyPr/>
          <a:lstStyle/>
          <a:p>
            <a:r>
              <a:rPr dirty="0"/>
              <a:t> __slots__ :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이유</a:t>
            </a:r>
            <a:endParaRPr dirty="0"/>
          </a:p>
        </p:txBody>
      </p:sp>
      <p:sp>
        <p:nvSpPr>
          <p:cNvPr id="78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5536" y="1772816"/>
            <a:ext cx="8229601" cy="17281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65760">
              <a:lnSpc>
                <a:spcPct val="120000"/>
              </a:lnSpc>
              <a:spcBef>
                <a:spcPts val="200"/>
              </a:spcBef>
              <a:buSzTx/>
              <a:buFont typeface="Wingdings"/>
              <a:buNone/>
              <a:defRPr sz="1120"/>
            </a:pPr>
            <a:r>
              <a:rPr sz="2400" dirty="0"/>
              <a:t> __</a:t>
            </a:r>
            <a:r>
              <a:rPr sz="2400" dirty="0" err="1"/>
              <a:t>slots__을</a:t>
            </a:r>
            <a:r>
              <a:rPr sz="2400" dirty="0"/>
              <a:t> </a:t>
            </a:r>
            <a:r>
              <a:rPr sz="2400" dirty="0" err="1"/>
              <a:t>사용할</a:t>
            </a:r>
            <a:r>
              <a:rPr sz="2400" dirty="0"/>
              <a:t> </a:t>
            </a:r>
            <a:r>
              <a:rPr sz="2400" dirty="0" err="1"/>
              <a:t>경우</a:t>
            </a:r>
            <a:r>
              <a:rPr sz="2400" dirty="0"/>
              <a:t> __</a:t>
            </a:r>
            <a:r>
              <a:rPr sz="2400" dirty="0" err="1"/>
              <a:t>dict으로</a:t>
            </a:r>
            <a:r>
              <a:rPr sz="2400" dirty="0"/>
              <a:t> </a:t>
            </a:r>
            <a:r>
              <a:rPr sz="2400" dirty="0" err="1"/>
              <a:t>구성한</a:t>
            </a:r>
            <a:r>
              <a:rPr sz="2400" dirty="0"/>
              <a:t> </a:t>
            </a:r>
            <a:r>
              <a:rPr sz="2400" dirty="0" err="1"/>
              <a:t>경우보다</a:t>
            </a:r>
            <a:r>
              <a:rPr sz="2400" dirty="0"/>
              <a:t> </a:t>
            </a:r>
            <a:r>
              <a:rPr sz="2400" dirty="0" err="1"/>
              <a:t>실제</a:t>
            </a:r>
            <a:r>
              <a:rPr sz="2400" dirty="0"/>
              <a:t> </a:t>
            </a:r>
            <a:r>
              <a:rPr sz="2400" dirty="0" err="1"/>
              <a:t>객체들이</a:t>
            </a:r>
            <a:r>
              <a:rPr sz="2400" dirty="0"/>
              <a:t> </a:t>
            </a:r>
            <a:r>
              <a:rPr sz="2400" dirty="0" err="1"/>
              <a:t>적게</a:t>
            </a:r>
            <a:r>
              <a:rPr sz="2400" dirty="0"/>
              <a:t> </a:t>
            </a:r>
            <a:r>
              <a:rPr sz="2400" dirty="0" err="1"/>
              <a:t>발생함</a:t>
            </a:r>
            <a:r>
              <a:rPr sz="2400" dirty="0" smtClean="0"/>
              <a:t>.</a:t>
            </a:r>
            <a:endParaRPr lang="en-US" sz="2400" dirty="0" smtClean="0"/>
          </a:p>
          <a:p>
            <a:pPr marL="0" indent="0" defTabSz="365760">
              <a:lnSpc>
                <a:spcPct val="120000"/>
              </a:lnSpc>
              <a:spcBef>
                <a:spcPts val="200"/>
              </a:spcBef>
              <a:buSzTx/>
              <a:buFont typeface="Wingdings"/>
              <a:buNone/>
              <a:defRPr sz="1120"/>
            </a:pPr>
            <a:r>
              <a:rPr sz="2400" dirty="0" smtClean="0"/>
              <a:t> </a:t>
            </a:r>
            <a:r>
              <a:rPr sz="2400" dirty="0" err="1"/>
              <a:t>대신에</a:t>
            </a:r>
            <a:r>
              <a:rPr sz="2400" dirty="0"/>
              <a:t> </a:t>
            </a:r>
            <a:r>
              <a:rPr sz="2400" dirty="0" err="1"/>
              <a:t>대량으로</a:t>
            </a:r>
            <a:r>
              <a:rPr sz="2400" dirty="0"/>
              <a:t> </a:t>
            </a:r>
            <a:r>
              <a:rPr sz="2400" dirty="0" err="1"/>
              <a:t>생성되는</a:t>
            </a:r>
            <a:r>
              <a:rPr sz="2400" dirty="0"/>
              <a:t> </a:t>
            </a:r>
            <a:r>
              <a:rPr sz="2400" dirty="0" err="1"/>
              <a:t>객체의</a:t>
            </a:r>
            <a:r>
              <a:rPr sz="2400" dirty="0"/>
              <a:t> </a:t>
            </a:r>
            <a:r>
              <a:rPr sz="2400" dirty="0" err="1"/>
              <a:t>메모리</a:t>
            </a:r>
            <a:r>
              <a:rPr sz="2400" dirty="0"/>
              <a:t> </a:t>
            </a:r>
            <a:r>
              <a:rPr sz="2400" dirty="0" err="1"/>
              <a:t>절약을</a:t>
            </a:r>
            <a:r>
              <a:rPr sz="2400" dirty="0"/>
              <a:t> </a:t>
            </a:r>
            <a:r>
              <a:rPr sz="2400" dirty="0" err="1"/>
              <a:t>위한</a:t>
            </a:r>
            <a:r>
              <a:rPr sz="2400" dirty="0"/>
              <a:t> </a:t>
            </a:r>
            <a:r>
              <a:rPr sz="2400" dirty="0" err="1"/>
              <a:t>경우에만</a:t>
            </a:r>
            <a:r>
              <a:rPr sz="2400" dirty="0"/>
              <a:t> </a:t>
            </a:r>
            <a:r>
              <a:rPr sz="2400" dirty="0" err="1"/>
              <a:t>사용하는</a:t>
            </a:r>
            <a:r>
              <a:rPr sz="2400" dirty="0"/>
              <a:t> </a:t>
            </a:r>
            <a:r>
              <a:rPr sz="2400" dirty="0" err="1"/>
              <a:t>것을</a:t>
            </a:r>
            <a:r>
              <a:rPr sz="2400" dirty="0"/>
              <a:t> </a:t>
            </a:r>
            <a:r>
              <a:rPr sz="2400" dirty="0" err="1"/>
              <a:t>권고함</a:t>
            </a:r>
            <a:endParaRPr sz="2400" dirty="0"/>
          </a:p>
          <a:p>
            <a:pPr marL="0" indent="0" defTabSz="365760">
              <a:lnSpc>
                <a:spcPct val="120000"/>
              </a:lnSpc>
              <a:spcBef>
                <a:spcPts val="200"/>
              </a:spcBef>
              <a:buSzTx/>
              <a:buFont typeface="Wingdings"/>
              <a:buNone/>
              <a:defRPr sz="1120"/>
            </a:pPr>
            <a:endParaRPr dirty="0"/>
          </a:p>
        </p:txBody>
      </p:sp>
      <p:sp>
        <p:nvSpPr>
          <p:cNvPr id="7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7181" y="1256354"/>
            <a:ext cx="2790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547664" y="4643846"/>
            <a:ext cx="302433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dict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4627561"/>
            <a:ext cx="3024336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__slots__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717032"/>
            <a:ext cx="12961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3664451" y="4267038"/>
            <a:ext cx="1209329" cy="662222"/>
          </a:xfrm>
          <a:prstGeom prst="star7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제거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4701164" y="4562430"/>
            <a:ext cx="978408" cy="733659"/>
          </a:xfrm>
          <a:prstGeom prst="leftArrow">
            <a:avLst/>
          </a:prstGeom>
          <a:solidFill>
            <a:srgbClr val="00B05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3780" y="5296089"/>
            <a:ext cx="12441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Class란</a:t>
            </a:r>
            <a:endParaRPr dirty="0"/>
          </a:p>
        </p:txBody>
      </p:sp>
      <p:sp>
        <p:nvSpPr>
          <p:cNvPr id="141" name="TextBox 13"/>
          <p:cNvSpPr txBox="1"/>
          <p:nvPr/>
        </p:nvSpPr>
        <p:spPr>
          <a:xfrm>
            <a:off x="611559" y="1591632"/>
            <a:ext cx="79928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8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하나의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틀로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 sz="2800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언어와의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차이점은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2"/>
          <p:cNvGrpSpPr/>
          <p:nvPr/>
        </p:nvGrpSpPr>
        <p:grpSpPr>
          <a:xfrm>
            <a:off x="5292078" y="4041066"/>
            <a:ext cx="2808317" cy="1908217"/>
            <a:chOff x="-2" y="-2"/>
            <a:chExt cx="2808315" cy="1908216"/>
          </a:xfrm>
        </p:grpSpPr>
        <p:grpSp>
          <p:nvGrpSpPr>
            <p:cNvPr id="144" name="직사각형 15"/>
            <p:cNvGrpSpPr/>
            <p:nvPr/>
          </p:nvGrpSpPr>
          <p:grpSpPr>
            <a:xfrm>
              <a:off x="-2" y="144016"/>
              <a:ext cx="780089" cy="1656186"/>
              <a:chOff x="-1" y="0"/>
              <a:chExt cx="780088" cy="1656184"/>
            </a:xfrm>
          </p:grpSpPr>
          <p:sp>
            <p:nvSpPr>
              <p:cNvPr id="142" name="직사각형"/>
              <p:cNvSpPr/>
              <p:nvPr/>
            </p:nvSpPr>
            <p:spPr>
              <a:xfrm>
                <a:off x="-1" y="0"/>
                <a:ext cx="780088" cy="165618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Class"/>
              <p:cNvSpPr txBox="1"/>
              <p:nvPr/>
            </p:nvSpPr>
            <p:spPr>
              <a:xfrm>
                <a:off x="-1" y="689594"/>
                <a:ext cx="780088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</a:p>
            </p:txBody>
          </p:sp>
        </p:grpSp>
        <p:grpSp>
          <p:nvGrpSpPr>
            <p:cNvPr id="147" name="직사각형 17"/>
            <p:cNvGrpSpPr/>
            <p:nvPr/>
          </p:nvGrpSpPr>
          <p:grpSpPr>
            <a:xfrm>
              <a:off x="1989220" y="-2"/>
              <a:ext cx="819093" cy="504059"/>
              <a:chOff x="0" y="-1"/>
              <a:chExt cx="819091" cy="504058"/>
            </a:xfrm>
          </p:grpSpPr>
          <p:sp>
            <p:nvSpPr>
              <p:cNvPr id="145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6" name="Object 1"/>
              <p:cNvSpPr txBox="1"/>
              <p:nvPr/>
            </p:nvSpPr>
            <p:spPr>
              <a:xfrm>
                <a:off x="0" y="113530"/>
                <a:ext cx="819091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1</a:t>
                </a:r>
              </a:p>
            </p:txBody>
          </p:sp>
        </p:grpSp>
        <p:grpSp>
          <p:nvGrpSpPr>
            <p:cNvPr id="150" name="직사각형 23"/>
            <p:cNvGrpSpPr/>
            <p:nvPr/>
          </p:nvGrpSpPr>
          <p:grpSpPr>
            <a:xfrm>
              <a:off x="1989220" y="665018"/>
              <a:ext cx="819093" cy="504060"/>
              <a:chOff x="0" y="-1"/>
              <a:chExt cx="819091" cy="504058"/>
            </a:xfrm>
          </p:grpSpPr>
          <p:sp>
            <p:nvSpPr>
              <p:cNvPr id="148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Object 1"/>
              <p:cNvSpPr txBox="1"/>
              <p:nvPr/>
            </p:nvSpPr>
            <p:spPr>
              <a:xfrm>
                <a:off x="0" y="113530"/>
                <a:ext cx="819091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1</a:t>
                </a:r>
              </a:p>
            </p:txBody>
          </p:sp>
        </p:grpSp>
        <p:grpSp>
          <p:nvGrpSpPr>
            <p:cNvPr id="153" name="직사각형 25"/>
            <p:cNvGrpSpPr/>
            <p:nvPr/>
          </p:nvGrpSpPr>
          <p:grpSpPr>
            <a:xfrm>
              <a:off x="1989220" y="1404155"/>
              <a:ext cx="819093" cy="504059"/>
              <a:chOff x="0" y="-1"/>
              <a:chExt cx="819091" cy="504058"/>
            </a:xfrm>
          </p:grpSpPr>
          <p:sp>
            <p:nvSpPr>
              <p:cNvPr id="151" name="직사각형"/>
              <p:cNvSpPr/>
              <p:nvPr/>
            </p:nvSpPr>
            <p:spPr>
              <a:xfrm>
                <a:off x="0" y="-1"/>
                <a:ext cx="819091" cy="5040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Object 1"/>
              <p:cNvSpPr txBox="1"/>
              <p:nvPr/>
            </p:nvSpPr>
            <p:spPr>
              <a:xfrm>
                <a:off x="0" y="113530"/>
                <a:ext cx="819091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 1</a:t>
                </a:r>
              </a:p>
            </p:txBody>
          </p:sp>
        </p:grpSp>
        <p:sp>
          <p:nvSpPr>
            <p:cNvPr id="154" name="직선 화살표 연결선 20"/>
            <p:cNvSpPr/>
            <p:nvPr/>
          </p:nvSpPr>
          <p:spPr>
            <a:xfrm flipV="1">
              <a:off x="780086" y="252028"/>
              <a:ext cx="1209135" cy="72008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직선 화살표 연결선 27"/>
            <p:cNvSpPr/>
            <p:nvPr/>
          </p:nvSpPr>
          <p:spPr>
            <a:xfrm flipV="1">
              <a:off x="780086" y="917048"/>
              <a:ext cx="1209135" cy="55061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직선 화살표 연결선 29"/>
            <p:cNvSpPr/>
            <p:nvPr/>
          </p:nvSpPr>
          <p:spPr>
            <a:xfrm>
              <a:off x="780086" y="972107"/>
              <a:ext cx="1209135" cy="684077"/>
            </a:xfrm>
            <a:prstGeom prst="line">
              <a:avLst/>
            </a:pr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30"/>
            <p:cNvSpPr txBox="1"/>
            <p:nvPr/>
          </p:nvSpPr>
          <p:spPr>
            <a:xfrm>
              <a:off x="814351" y="144015"/>
              <a:ext cx="97510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instance</a:t>
              </a:r>
            </a:p>
          </p:txBody>
        </p:sp>
      </p:grpSp>
      <p:grpSp>
        <p:nvGrpSpPr>
          <p:cNvPr id="161" name="직사각형 3"/>
          <p:cNvGrpSpPr/>
          <p:nvPr/>
        </p:nvGrpSpPr>
        <p:grpSpPr>
          <a:xfrm>
            <a:off x="899591" y="3645023"/>
            <a:ext cx="3708414" cy="2808314"/>
            <a:chOff x="0" y="110532"/>
            <a:chExt cx="3708413" cy="2808313"/>
          </a:xfrm>
        </p:grpSpPr>
        <p:sp>
          <p:nvSpPr>
            <p:cNvPr id="159" name="직사각형"/>
            <p:cNvSpPr/>
            <p:nvPr/>
          </p:nvSpPr>
          <p:spPr>
            <a:xfrm>
              <a:off x="0" y="110532"/>
              <a:ext cx="3708413" cy="280831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class 클래스이름[(상속 클래스명)]:…"/>
            <p:cNvSpPr txBox="1"/>
            <p:nvPr/>
          </p:nvSpPr>
          <p:spPr>
            <a:xfrm>
              <a:off x="0" y="175862"/>
              <a:ext cx="3708413" cy="267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인스턴스함수1(self[, 인수1, 인수2,,,]):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classmethod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클래스함수2(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</p:txBody>
        </p:sp>
      </p:grpSp>
      <p:sp>
        <p:nvSpPr>
          <p:cNvPr id="162" name="TextBox 4"/>
          <p:cNvSpPr txBox="1"/>
          <p:nvPr/>
        </p:nvSpPr>
        <p:spPr>
          <a:xfrm>
            <a:off x="5220072" y="6084003"/>
            <a:ext cx="288032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생성하기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슬라이드 번호 개체 틀 5"/>
          <p:cNvSpPr txBox="1">
            <a:spLocks noGrp="1"/>
          </p:cNvSpPr>
          <p:nvPr>
            <p:ph type="sldNum" sz="quarter" idx="2"/>
          </p:nvPr>
        </p:nvSpPr>
        <p:spPr>
          <a:xfrm>
            <a:off x="169609" y="1256354"/>
            <a:ext cx="19418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Notation</a:t>
            </a:r>
          </a:p>
        </p:txBody>
      </p:sp>
      <p:sp>
        <p:nvSpPr>
          <p:cNvPr id="166" name="TextBox 13"/>
          <p:cNvSpPr txBox="1"/>
          <p:nvPr/>
        </p:nvSpPr>
        <p:spPr>
          <a:xfrm>
            <a:off x="611559" y="1591632"/>
            <a:ext cx="799289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만드는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정의하여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4"/>
          <p:cNvGrpSpPr/>
          <p:nvPr/>
        </p:nvGrpSpPr>
        <p:grpSpPr>
          <a:xfrm>
            <a:off x="5436096" y="3741706"/>
            <a:ext cx="2808312" cy="1832645"/>
            <a:chOff x="0" y="0"/>
            <a:chExt cx="2808310" cy="1832643"/>
          </a:xfrm>
        </p:grpSpPr>
        <p:grpSp>
          <p:nvGrpSpPr>
            <p:cNvPr id="169" name="직사각형 16"/>
            <p:cNvGrpSpPr/>
            <p:nvPr/>
          </p:nvGrpSpPr>
          <p:grpSpPr>
            <a:xfrm>
              <a:off x="0" y="-1"/>
              <a:ext cx="2808312" cy="436344"/>
              <a:chOff x="0" y="0"/>
              <a:chExt cx="2808310" cy="436342"/>
            </a:xfrm>
          </p:grpSpPr>
          <p:sp>
            <p:nvSpPr>
              <p:cNvPr id="167" name="직사각형"/>
              <p:cNvSpPr/>
              <p:nvPr/>
            </p:nvSpPr>
            <p:spPr>
              <a:xfrm>
                <a:off x="0" y="0"/>
                <a:ext cx="2808311" cy="436343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클래스 명"/>
              <p:cNvSpPr txBox="1"/>
              <p:nvPr/>
            </p:nvSpPr>
            <p:spPr>
              <a:xfrm>
                <a:off x="0" y="58276"/>
                <a:ext cx="2808311" cy="3197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명</a:t>
                </a:r>
              </a:p>
            </p:txBody>
          </p:sp>
        </p:grpSp>
        <p:grpSp>
          <p:nvGrpSpPr>
            <p:cNvPr id="172" name="직사각형 18"/>
            <p:cNvGrpSpPr/>
            <p:nvPr/>
          </p:nvGrpSpPr>
          <p:grpSpPr>
            <a:xfrm>
              <a:off x="0" y="436343"/>
              <a:ext cx="2808312" cy="698151"/>
              <a:chOff x="0" y="0"/>
              <a:chExt cx="2808310" cy="698150"/>
            </a:xfrm>
          </p:grpSpPr>
          <p:sp>
            <p:nvSpPr>
              <p:cNvPr id="170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변수"/>
              <p:cNvSpPr txBox="1"/>
              <p:nvPr/>
            </p:nvSpPr>
            <p:spPr>
              <a:xfrm>
                <a:off x="0" y="195405"/>
                <a:ext cx="2808311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5" name="직사각형 19"/>
            <p:cNvGrpSpPr/>
            <p:nvPr/>
          </p:nvGrpSpPr>
          <p:grpSpPr>
            <a:xfrm>
              <a:off x="0" y="1134493"/>
              <a:ext cx="2808312" cy="698151"/>
              <a:chOff x="0" y="0"/>
              <a:chExt cx="2808310" cy="698150"/>
            </a:xfrm>
          </p:grpSpPr>
          <p:sp>
            <p:nvSpPr>
              <p:cNvPr id="173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메소드"/>
              <p:cNvSpPr txBox="1"/>
              <p:nvPr/>
            </p:nvSpPr>
            <p:spPr>
              <a:xfrm>
                <a:off x="0" y="195405"/>
                <a:ext cx="2808311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메소드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9" name="직사각형 31"/>
          <p:cNvGrpSpPr/>
          <p:nvPr/>
        </p:nvGrpSpPr>
        <p:grpSpPr>
          <a:xfrm>
            <a:off x="899591" y="2791960"/>
            <a:ext cx="3708414" cy="3733385"/>
            <a:chOff x="0" y="172561"/>
            <a:chExt cx="3708413" cy="3733384"/>
          </a:xfrm>
        </p:grpSpPr>
        <p:sp>
          <p:nvSpPr>
            <p:cNvPr id="177" name="직사각형"/>
            <p:cNvSpPr/>
            <p:nvPr/>
          </p:nvSpPr>
          <p:spPr>
            <a:xfrm>
              <a:off x="0" y="172561"/>
              <a:ext cx="3708413" cy="373338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class 클래스이름[(상속 클래스명)]:…"/>
            <p:cNvSpPr txBox="1"/>
            <p:nvPr/>
          </p:nvSpPr>
          <p:spPr>
            <a:xfrm>
              <a:off x="0" y="238762"/>
              <a:ext cx="3708413" cy="3600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(self[, 인수1, 인수2,,,]):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클래스메소드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정적메소드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</p:txBody>
        </p:sp>
      </p:grpSp>
      <p:sp>
        <p:nvSpPr>
          <p:cNvPr id="180" name="직사각형 5"/>
          <p:cNvSpPr/>
          <p:nvPr/>
        </p:nvSpPr>
        <p:spPr>
          <a:xfrm>
            <a:off x="1043607" y="3573016"/>
            <a:ext cx="2592290" cy="432049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선 화살표 연결선 7"/>
          <p:cNvSpPr/>
          <p:nvPr/>
        </p:nvSpPr>
        <p:spPr>
          <a:xfrm>
            <a:off x="3508643" y="4014737"/>
            <a:ext cx="1917929" cy="370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32"/>
          <p:cNvSpPr/>
          <p:nvPr/>
        </p:nvSpPr>
        <p:spPr>
          <a:xfrm>
            <a:off x="1020280" y="3068959"/>
            <a:ext cx="2592290" cy="352801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선 화살표 연결선 10"/>
          <p:cNvSpPr/>
          <p:nvPr/>
        </p:nvSpPr>
        <p:spPr>
          <a:xfrm>
            <a:off x="2911887" y="3431306"/>
            <a:ext cx="2514685" cy="78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33"/>
          <p:cNvSpPr/>
          <p:nvPr/>
        </p:nvSpPr>
        <p:spPr>
          <a:xfrm>
            <a:off x="1058070" y="4266093"/>
            <a:ext cx="2592290" cy="211523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직선 화살표 연결선 12"/>
          <p:cNvSpPr/>
          <p:nvPr/>
        </p:nvSpPr>
        <p:spPr>
          <a:xfrm>
            <a:off x="3659983" y="4867804"/>
            <a:ext cx="1766589" cy="26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class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19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 class/</a:t>
            </a:r>
            <a:r>
              <a:rPr dirty="0" err="1"/>
              <a:t>instance는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관리용</a:t>
            </a:r>
            <a:r>
              <a:rPr dirty="0"/>
              <a:t> </a:t>
            </a:r>
            <a:r>
              <a:rPr dirty="0" err="1"/>
              <a:t>namespace를</a:t>
            </a:r>
            <a:r>
              <a:rPr dirty="0"/>
              <a:t> __</a:t>
            </a:r>
            <a:r>
              <a:rPr dirty="0" err="1"/>
              <a:t>dict</a:t>
            </a:r>
            <a:r>
              <a:rPr dirty="0"/>
              <a:t>__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  <p:grpSp>
        <p:nvGrpSpPr>
          <p:cNvPr id="201" name="직사각형 2"/>
          <p:cNvGrpSpPr/>
          <p:nvPr/>
        </p:nvGrpSpPr>
        <p:grpSpPr>
          <a:xfrm>
            <a:off x="1115614" y="4509119"/>
            <a:ext cx="2448276" cy="720083"/>
            <a:chOff x="-1" y="-1"/>
            <a:chExt cx="2448274" cy="720082"/>
          </a:xfrm>
        </p:grpSpPr>
        <p:sp>
          <p:nvSpPr>
            <p:cNvPr id="199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class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</a:p>
          </p:txBody>
        </p:sp>
      </p:grpSp>
      <p:grpSp>
        <p:nvGrpSpPr>
          <p:cNvPr id="204" name="직사각형 6"/>
          <p:cNvGrpSpPr/>
          <p:nvPr/>
        </p:nvGrpSpPr>
        <p:grpSpPr>
          <a:xfrm>
            <a:off x="4501614" y="4509119"/>
            <a:ext cx="2448275" cy="720083"/>
            <a:chOff x="-1" y="-1"/>
            <a:chExt cx="2448274" cy="720082"/>
          </a:xfrm>
        </p:grpSpPr>
        <p:sp>
          <p:nvSpPr>
            <p:cNvPr id="202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__dict__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207" name="직사각형 7"/>
          <p:cNvGrpSpPr/>
          <p:nvPr/>
        </p:nvGrpSpPr>
        <p:grpSpPr>
          <a:xfrm>
            <a:off x="1115614" y="5589238"/>
            <a:ext cx="2448276" cy="720083"/>
            <a:chOff x="-1" y="-1"/>
            <a:chExt cx="2448274" cy="720082"/>
          </a:xfrm>
        </p:grpSpPr>
        <p:sp>
          <p:nvSpPr>
            <p:cNvPr id="205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instance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</a:p>
          </p:txBody>
        </p:sp>
      </p:grpSp>
      <p:grpSp>
        <p:nvGrpSpPr>
          <p:cNvPr id="210" name="직사각형 8"/>
          <p:cNvGrpSpPr/>
          <p:nvPr/>
        </p:nvGrpSpPr>
        <p:grpSpPr>
          <a:xfrm>
            <a:off x="4504656" y="5589238"/>
            <a:ext cx="2448276" cy="720083"/>
            <a:chOff x="-1" y="-1"/>
            <a:chExt cx="2448274" cy="720082"/>
          </a:xfrm>
        </p:grpSpPr>
        <p:sp>
          <p:nvSpPr>
            <p:cNvPr id="208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__dict__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213" name="직사각형 9"/>
          <p:cNvGrpSpPr/>
          <p:nvPr/>
        </p:nvGrpSpPr>
        <p:grpSpPr>
          <a:xfrm>
            <a:off x="1115614" y="3428998"/>
            <a:ext cx="2448276" cy="720084"/>
            <a:chOff x="-1" y="-1"/>
            <a:chExt cx="2448274" cy="720082"/>
          </a:xfrm>
        </p:grpSpPr>
        <p:sp>
          <p:nvSpPr>
            <p:cNvPr id="211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Base class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Base class</a:t>
              </a:r>
            </a:p>
          </p:txBody>
        </p:sp>
      </p:grpSp>
      <p:grpSp>
        <p:nvGrpSpPr>
          <p:cNvPr id="216" name="직사각형 10"/>
          <p:cNvGrpSpPr/>
          <p:nvPr/>
        </p:nvGrpSpPr>
        <p:grpSpPr>
          <a:xfrm>
            <a:off x="4501614" y="3428998"/>
            <a:ext cx="2448275" cy="720084"/>
            <a:chOff x="-1" y="-1"/>
            <a:chExt cx="2448274" cy="720082"/>
          </a:xfrm>
        </p:grpSpPr>
        <p:sp>
          <p:nvSpPr>
            <p:cNvPr id="214" name="직사각형"/>
            <p:cNvSpPr/>
            <p:nvPr/>
          </p:nvSpPr>
          <p:spPr>
            <a:xfrm>
              <a:off x="-1" y="-1"/>
              <a:ext cx="2448274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__dict__"/>
            <p:cNvSpPr txBox="1"/>
            <p:nvPr/>
          </p:nvSpPr>
          <p:spPr>
            <a:xfrm>
              <a:off x="-1" y="175375"/>
              <a:ext cx="244827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225" name="직선 화살표 연결선 4"/>
          <p:cNvSpPr/>
          <p:nvPr/>
        </p:nvSpPr>
        <p:spPr>
          <a:xfrm>
            <a:off x="3573462" y="3789039"/>
            <a:ext cx="9186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직선 화살표 연결선 11"/>
          <p:cNvSpPr/>
          <p:nvPr/>
        </p:nvSpPr>
        <p:spPr>
          <a:xfrm>
            <a:off x="3573462" y="4869160"/>
            <a:ext cx="9186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직선 화살표 연결선 13"/>
          <p:cNvSpPr/>
          <p:nvPr/>
        </p:nvSpPr>
        <p:spPr>
          <a:xfrm>
            <a:off x="3573462" y="5949279"/>
            <a:ext cx="9216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직선 화살표 연결선 15"/>
          <p:cNvSpPr/>
          <p:nvPr/>
        </p:nvSpPr>
        <p:spPr>
          <a:xfrm>
            <a:off x="2339752" y="4158456"/>
            <a:ext cx="1" cy="34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직선 화살표 연결선 17"/>
          <p:cNvSpPr/>
          <p:nvPr/>
        </p:nvSpPr>
        <p:spPr>
          <a:xfrm>
            <a:off x="2339752" y="5238576"/>
            <a:ext cx="1" cy="341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100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오른쪽 화살표 18"/>
          <p:cNvSpPr/>
          <p:nvPr/>
        </p:nvSpPr>
        <p:spPr>
          <a:xfrm rot="16200000">
            <a:off x="6233324" y="4575988"/>
            <a:ext cx="27786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0AF7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TextBox 19"/>
          <p:cNvSpPr txBox="1"/>
          <p:nvPr/>
        </p:nvSpPr>
        <p:spPr>
          <a:xfrm>
            <a:off x="7864944" y="4688268"/>
            <a:ext cx="86409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참조기준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Instance Notation</a:t>
            </a:r>
          </a:p>
        </p:txBody>
      </p:sp>
      <p:sp>
        <p:nvSpPr>
          <p:cNvPr id="367" name="TextBox 13"/>
          <p:cNvSpPr txBox="1"/>
          <p:nvPr/>
        </p:nvSpPr>
        <p:spPr>
          <a:xfrm>
            <a:off x="611559" y="1591632"/>
            <a:ext cx="79928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런타임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등록하여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7" name="그룹 22"/>
          <p:cNvGrpSpPr/>
          <p:nvPr/>
        </p:nvGrpSpPr>
        <p:grpSpPr>
          <a:xfrm>
            <a:off x="5292080" y="3872609"/>
            <a:ext cx="2808315" cy="1832648"/>
            <a:chOff x="0" y="-1"/>
            <a:chExt cx="2808313" cy="1832646"/>
          </a:xfrm>
        </p:grpSpPr>
        <p:grpSp>
          <p:nvGrpSpPr>
            <p:cNvPr id="370" name="직사각형 24"/>
            <p:cNvGrpSpPr/>
            <p:nvPr/>
          </p:nvGrpSpPr>
          <p:grpSpPr>
            <a:xfrm>
              <a:off x="0" y="-1"/>
              <a:ext cx="2808313" cy="436345"/>
              <a:chOff x="0" y="0"/>
              <a:chExt cx="2808311" cy="436343"/>
            </a:xfrm>
          </p:grpSpPr>
          <p:sp>
            <p:nvSpPr>
              <p:cNvPr id="368" name="직사각형"/>
              <p:cNvSpPr/>
              <p:nvPr/>
            </p:nvSpPr>
            <p:spPr>
              <a:xfrm>
                <a:off x="0" y="0"/>
                <a:ext cx="2808311" cy="436343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9" name="인스턴스명 : 클래스명"/>
              <p:cNvSpPr txBox="1"/>
              <p:nvPr/>
            </p:nvSpPr>
            <p:spPr>
              <a:xfrm>
                <a:off x="0" y="64285"/>
                <a:ext cx="2808311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/>
                </a:pP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인스턴스명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클래스명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3" name="직사각형 26"/>
            <p:cNvGrpSpPr/>
            <p:nvPr/>
          </p:nvGrpSpPr>
          <p:grpSpPr>
            <a:xfrm>
              <a:off x="0" y="436343"/>
              <a:ext cx="2808312" cy="698151"/>
              <a:chOff x="0" y="0"/>
              <a:chExt cx="2808310" cy="698150"/>
            </a:xfrm>
          </p:grpSpPr>
          <p:sp>
            <p:nvSpPr>
              <p:cNvPr id="371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2" name="인스턴스 변수"/>
              <p:cNvSpPr txBox="1"/>
              <p:nvPr/>
            </p:nvSpPr>
            <p:spPr>
              <a:xfrm>
                <a:off x="0" y="189180"/>
                <a:ext cx="2808311" cy="319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6" name="직사각형 28"/>
            <p:cNvGrpSpPr/>
            <p:nvPr/>
          </p:nvGrpSpPr>
          <p:grpSpPr>
            <a:xfrm>
              <a:off x="0" y="1134492"/>
              <a:ext cx="2808313" cy="698153"/>
              <a:chOff x="0" y="-1"/>
              <a:chExt cx="2808311" cy="698152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0" y="-1"/>
                <a:ext cx="2808311" cy="698152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/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5" name="인스턴스 메소드…"/>
              <p:cNvSpPr txBox="1"/>
              <p:nvPr/>
            </p:nvSpPr>
            <p:spPr>
              <a:xfrm>
                <a:off x="0" y="87467"/>
                <a:ext cx="2808311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/>
                </a:pP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메소드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defRPr sz="1400"/>
                </a:pP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바인딩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경우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</p:grpSp>
      <p:grpSp>
        <p:nvGrpSpPr>
          <p:cNvPr id="380" name="직사각형 11"/>
          <p:cNvGrpSpPr/>
          <p:nvPr/>
        </p:nvGrpSpPr>
        <p:grpSpPr>
          <a:xfrm>
            <a:off x="899590" y="3391278"/>
            <a:ext cx="3708415" cy="3062059"/>
            <a:chOff x="-1" y="-1"/>
            <a:chExt cx="3708414" cy="3062058"/>
          </a:xfrm>
        </p:grpSpPr>
        <p:sp>
          <p:nvSpPr>
            <p:cNvPr id="378" name="직사각형"/>
            <p:cNvSpPr/>
            <p:nvPr/>
          </p:nvSpPr>
          <p:spPr>
            <a:xfrm>
              <a:off x="-1" y="-1"/>
              <a:ext cx="3708414" cy="306205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9" name="class 클래스이름[(상속 클래스명)]:…"/>
            <p:cNvSpPr txBox="1"/>
            <p:nvPr/>
          </p:nvSpPr>
          <p:spPr>
            <a:xfrm>
              <a:off x="-1" y="192201"/>
              <a:ext cx="3708414" cy="267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클래스이름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[(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)]: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__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__(self[, 인수1, 인수2,,,]):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self.변수명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인수1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……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2&gt;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 b="1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인스턴스메소드</a:t>
              </a:r>
              <a:r>
                <a:rPr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(self[, 인수1, 인수2,,,]):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문장1&gt;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&lt;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문장2&gt;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... 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...</a:t>
              </a: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defRPr sz="1200"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=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초기인자들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81" name="직사각형 2"/>
          <p:cNvSpPr/>
          <p:nvPr/>
        </p:nvSpPr>
        <p:spPr>
          <a:xfrm>
            <a:off x="899591" y="5805263"/>
            <a:ext cx="3096346" cy="504057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직선 화살표 연결선 4"/>
          <p:cNvSpPr/>
          <p:nvPr/>
        </p:nvSpPr>
        <p:spPr>
          <a:xfrm>
            <a:off x="3323856" y="5210979"/>
            <a:ext cx="1958700" cy="58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3" name="직사각형 15"/>
          <p:cNvSpPr/>
          <p:nvPr/>
        </p:nvSpPr>
        <p:spPr>
          <a:xfrm>
            <a:off x="1051991" y="4725142"/>
            <a:ext cx="3096346" cy="631036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" name="직선 화살표 연결선 6"/>
          <p:cNvSpPr/>
          <p:nvPr/>
        </p:nvSpPr>
        <p:spPr>
          <a:xfrm>
            <a:off x="4157935" y="4875811"/>
            <a:ext cx="1124621" cy="6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" name="직사각형 20"/>
          <p:cNvSpPr/>
          <p:nvPr/>
        </p:nvSpPr>
        <p:spPr>
          <a:xfrm>
            <a:off x="1205625" y="4026994"/>
            <a:ext cx="3096346" cy="315518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" name="직선 화살표 연결선 9"/>
          <p:cNvSpPr/>
          <p:nvPr/>
        </p:nvSpPr>
        <p:spPr>
          <a:xfrm>
            <a:off x="3845360" y="4352034"/>
            <a:ext cx="1437196" cy="220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00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6355" y="1256354"/>
            <a:ext cx="2606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2439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이유</a:t>
            </a:r>
            <a:endParaRPr dirty="0"/>
          </a:p>
        </p:txBody>
      </p:sp>
      <p:sp>
        <p:nvSpPr>
          <p:cNvPr id="26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관리하나</a:t>
            </a:r>
            <a:r>
              <a:rPr dirty="0"/>
              <a:t>?</a:t>
            </a:r>
          </a:p>
        </p:txBody>
      </p:sp>
      <p:grpSp>
        <p:nvGrpSpPr>
          <p:cNvPr id="274" name="직사각형 3"/>
          <p:cNvGrpSpPr/>
          <p:nvPr/>
        </p:nvGrpSpPr>
        <p:grpSpPr>
          <a:xfrm>
            <a:off x="771622" y="4326760"/>
            <a:ext cx="1800203" cy="397286"/>
            <a:chOff x="-1" y="-1"/>
            <a:chExt cx="1800202" cy="397285"/>
          </a:xfrm>
        </p:grpSpPr>
        <p:sp>
          <p:nvSpPr>
            <p:cNvPr id="272" name="직사각형"/>
            <p:cNvSpPr/>
            <p:nvPr/>
          </p:nvSpPr>
          <p:spPr>
            <a:xfrm>
              <a:off x="-1" y="-1"/>
              <a:ext cx="1800202" cy="39728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3" name="모든 것은 객체"/>
            <p:cNvSpPr txBox="1"/>
            <p:nvPr/>
          </p:nvSpPr>
          <p:spPr>
            <a:xfrm>
              <a:off x="-1" y="13977"/>
              <a:ext cx="18002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7" name="직사각형 4"/>
          <p:cNvGrpSpPr/>
          <p:nvPr/>
        </p:nvGrpSpPr>
        <p:grpSpPr>
          <a:xfrm>
            <a:off x="3894192" y="2891932"/>
            <a:ext cx="2016225" cy="307341"/>
            <a:chOff x="0" y="0"/>
            <a:chExt cx="2016224" cy="307340"/>
          </a:xfrm>
        </p:grpSpPr>
        <p:sp>
          <p:nvSpPr>
            <p:cNvPr id="275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6" name="값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</a:p>
          </p:txBody>
        </p:sp>
      </p:grpSp>
      <p:grpSp>
        <p:nvGrpSpPr>
          <p:cNvPr id="280" name="직사각형 5"/>
          <p:cNvGrpSpPr/>
          <p:nvPr/>
        </p:nvGrpSpPr>
        <p:grpSpPr>
          <a:xfrm>
            <a:off x="6516216" y="2791230"/>
            <a:ext cx="2016225" cy="307341"/>
            <a:chOff x="0" y="0"/>
            <a:chExt cx="2016224" cy="307340"/>
          </a:xfrm>
        </p:grpSpPr>
        <p:sp>
          <p:nvSpPr>
            <p:cNvPr id="278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9" name="문자열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3" name="직사각형 6"/>
          <p:cNvGrpSpPr/>
          <p:nvPr/>
        </p:nvGrpSpPr>
        <p:grpSpPr>
          <a:xfrm>
            <a:off x="3894192" y="3401317"/>
            <a:ext cx="2016225" cy="307341"/>
            <a:chOff x="0" y="0"/>
            <a:chExt cx="2016224" cy="307340"/>
          </a:xfrm>
        </p:grpSpPr>
        <p:sp>
          <p:nvSpPr>
            <p:cNvPr id="281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2" name="컨테이너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컨테이너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6" name="직사각형 7"/>
          <p:cNvGrpSpPr/>
          <p:nvPr/>
        </p:nvGrpSpPr>
        <p:grpSpPr>
          <a:xfrm>
            <a:off x="3894192" y="3910702"/>
            <a:ext cx="2016225" cy="307341"/>
            <a:chOff x="0" y="0"/>
            <a:chExt cx="2016224" cy="307340"/>
          </a:xfrm>
        </p:grpSpPr>
        <p:sp>
          <p:nvSpPr>
            <p:cNvPr id="284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5" name="함수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9" name="직사각형 8"/>
          <p:cNvGrpSpPr/>
          <p:nvPr/>
        </p:nvGrpSpPr>
        <p:grpSpPr>
          <a:xfrm>
            <a:off x="3894192" y="4420087"/>
            <a:ext cx="2016225" cy="307341"/>
            <a:chOff x="0" y="0"/>
            <a:chExt cx="2016224" cy="307340"/>
          </a:xfrm>
        </p:grpSpPr>
        <p:sp>
          <p:nvSpPr>
            <p:cNvPr id="287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8" name="클래스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0" name="왼쪽 중괄호 9"/>
          <p:cNvSpPr/>
          <p:nvPr/>
        </p:nvSpPr>
        <p:spPr>
          <a:xfrm>
            <a:off x="2958088" y="2948890"/>
            <a:ext cx="648073" cy="2928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972"/>
                  <a:pt x="10800" y="17964"/>
                </a:cubicBezTo>
                <a:lnTo>
                  <a:pt x="10800" y="14436"/>
                </a:lnTo>
                <a:cubicBezTo>
                  <a:pt x="10800" y="12428"/>
                  <a:pt x="5965" y="10800"/>
                  <a:pt x="0" y="10800"/>
                </a:cubicBezTo>
                <a:cubicBezTo>
                  <a:pt x="5965" y="10800"/>
                  <a:pt x="10800" y="9172"/>
                  <a:pt x="10800" y="7164"/>
                </a:cubicBezTo>
                <a:lnTo>
                  <a:pt x="10800" y="3636"/>
                </a:lnTo>
                <a:cubicBezTo>
                  <a:pt x="10800" y="1628"/>
                  <a:pt x="15635" y="0"/>
                  <a:pt x="21600" y="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3" name="직사각형 10"/>
          <p:cNvGrpSpPr/>
          <p:nvPr/>
        </p:nvGrpSpPr>
        <p:grpSpPr>
          <a:xfrm>
            <a:off x="6516216" y="3460433"/>
            <a:ext cx="2016225" cy="307341"/>
            <a:chOff x="0" y="0"/>
            <a:chExt cx="2016224" cy="307340"/>
          </a:xfrm>
        </p:grpSpPr>
        <p:sp>
          <p:nvSpPr>
            <p:cNvPr id="291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2" name="튜플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튜플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6" name="직사각형 11"/>
          <p:cNvGrpSpPr/>
          <p:nvPr/>
        </p:nvGrpSpPr>
        <p:grpSpPr>
          <a:xfrm>
            <a:off x="6516216" y="3795035"/>
            <a:ext cx="2016225" cy="307341"/>
            <a:chOff x="0" y="0"/>
            <a:chExt cx="2016224" cy="307340"/>
          </a:xfrm>
        </p:grpSpPr>
        <p:sp>
          <p:nvSpPr>
            <p:cNvPr id="294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5" name="리스트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9" name="직사각형 12"/>
          <p:cNvGrpSpPr/>
          <p:nvPr/>
        </p:nvGrpSpPr>
        <p:grpSpPr>
          <a:xfrm>
            <a:off x="6516216" y="4129636"/>
            <a:ext cx="2016225" cy="307341"/>
            <a:chOff x="0" y="0"/>
            <a:chExt cx="2016224" cy="307340"/>
          </a:xfrm>
        </p:grpSpPr>
        <p:sp>
          <p:nvSpPr>
            <p:cNvPr id="297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" name="딕션너리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딕션너리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4" name="꺾인 연결선 14"/>
          <p:cNvSpPr/>
          <p:nvPr/>
        </p:nvSpPr>
        <p:spPr>
          <a:xfrm>
            <a:off x="5919470" y="3554730"/>
            <a:ext cx="586741" cy="58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5" name="꺾인 연결선 16"/>
          <p:cNvSpPr/>
          <p:nvPr/>
        </p:nvSpPr>
        <p:spPr>
          <a:xfrm>
            <a:off x="5919470" y="3554730"/>
            <a:ext cx="586741" cy="727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6" name="꺾인 연결선 18"/>
          <p:cNvSpPr/>
          <p:nvPr/>
        </p:nvSpPr>
        <p:spPr>
          <a:xfrm>
            <a:off x="5919470" y="3554730"/>
            <a:ext cx="586741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5" name="직사각형 22"/>
          <p:cNvGrpSpPr/>
          <p:nvPr/>
        </p:nvGrpSpPr>
        <p:grpSpPr>
          <a:xfrm>
            <a:off x="6516216" y="3125832"/>
            <a:ext cx="2016225" cy="307341"/>
            <a:chOff x="0" y="0"/>
            <a:chExt cx="2016224" cy="307340"/>
          </a:xfrm>
        </p:grpSpPr>
        <p:sp>
          <p:nvSpPr>
            <p:cNvPr id="303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집합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집합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7" name="꺾인 연결선 24"/>
          <p:cNvSpPr/>
          <p:nvPr/>
        </p:nvSpPr>
        <p:spPr>
          <a:xfrm>
            <a:off x="5919470" y="2943860"/>
            <a:ext cx="586741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꺾인 연결선 26"/>
          <p:cNvSpPr/>
          <p:nvPr/>
        </p:nvSpPr>
        <p:spPr>
          <a:xfrm>
            <a:off x="5919470" y="3279140"/>
            <a:ext cx="586741" cy="275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" name="TextBox 13"/>
          <p:cNvSpPr txBox="1"/>
          <p:nvPr/>
        </p:nvSpPr>
        <p:spPr>
          <a:xfrm>
            <a:off x="611559" y="1630540"/>
            <a:ext cx="79928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인식한다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가지고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가지고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1" name="직사각형 20"/>
          <p:cNvGrpSpPr/>
          <p:nvPr/>
        </p:nvGrpSpPr>
        <p:grpSpPr>
          <a:xfrm>
            <a:off x="3902176" y="5426950"/>
            <a:ext cx="2016225" cy="307341"/>
            <a:chOff x="0" y="0"/>
            <a:chExt cx="2016224" cy="307340"/>
          </a:xfrm>
        </p:grpSpPr>
        <p:sp>
          <p:nvSpPr>
            <p:cNvPr id="309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0" name="파일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4" name="직사각형 21"/>
          <p:cNvGrpSpPr/>
          <p:nvPr/>
        </p:nvGrpSpPr>
        <p:grpSpPr>
          <a:xfrm>
            <a:off x="3885031" y="4929472"/>
            <a:ext cx="2016225" cy="307341"/>
            <a:chOff x="0" y="0"/>
            <a:chExt cx="2016224" cy="307340"/>
          </a:xfrm>
        </p:grpSpPr>
        <p:sp>
          <p:nvSpPr>
            <p:cNvPr id="312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3" name="모듈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7" name="직사각형 23"/>
          <p:cNvGrpSpPr/>
          <p:nvPr/>
        </p:nvGrpSpPr>
        <p:grpSpPr>
          <a:xfrm>
            <a:off x="6542503" y="5063264"/>
            <a:ext cx="2016225" cy="307341"/>
            <a:chOff x="0" y="0"/>
            <a:chExt cx="2016224" cy="307340"/>
          </a:xfrm>
        </p:grpSpPr>
        <p:sp>
          <p:nvSpPr>
            <p:cNvPr id="315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패키지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0" name="직사각형 25"/>
          <p:cNvGrpSpPr/>
          <p:nvPr/>
        </p:nvGrpSpPr>
        <p:grpSpPr>
          <a:xfrm>
            <a:off x="6542503" y="4724014"/>
            <a:ext cx="2016225" cy="307341"/>
            <a:chOff x="0" y="0"/>
            <a:chExt cx="2016224" cy="307340"/>
          </a:xfrm>
        </p:grpSpPr>
        <p:sp>
          <p:nvSpPr>
            <p:cNvPr id="318" name="직사각형"/>
            <p:cNvSpPr/>
            <p:nvPr/>
          </p:nvSpPr>
          <p:spPr>
            <a:xfrm>
              <a:off x="0" y="18273"/>
              <a:ext cx="2016225" cy="27079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9" name="모듈"/>
            <p:cNvSpPr txBox="1"/>
            <p:nvPr/>
          </p:nvSpPr>
          <p:spPr>
            <a:xfrm>
              <a:off x="0" y="0"/>
              <a:ext cx="2016225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9" name="꺾인 연결선 17"/>
          <p:cNvSpPr/>
          <p:nvPr/>
        </p:nvSpPr>
        <p:spPr>
          <a:xfrm>
            <a:off x="5910580" y="4876800"/>
            <a:ext cx="622300" cy="205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0" name="꺾인 연결선 27"/>
          <p:cNvSpPr/>
          <p:nvPr/>
        </p:nvSpPr>
        <p:spPr>
          <a:xfrm>
            <a:off x="5910580" y="5082540"/>
            <a:ext cx="622300" cy="133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50373" y="1256354"/>
            <a:ext cx="2326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1236</Words>
  <Application>Microsoft Office PowerPoint</Application>
  <PresentationFormat>화면 슬라이드 쇼(4:3)</PresentationFormat>
  <Paragraphs>315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Python 완전정복</vt:lpstr>
      <vt:lpstr>3. 클래스정의 알아보기</vt:lpstr>
      <vt:lpstr>Class/인스턴스</vt:lpstr>
      <vt:lpstr>Class란</vt:lpstr>
      <vt:lpstr>Class Notation</vt:lpstr>
      <vt:lpstr> class 내부 구조</vt:lpstr>
      <vt:lpstr>Instance Notation</vt:lpstr>
      <vt:lpstr>객체로 관리하는 이유</vt:lpstr>
      <vt:lpstr>왜 모든 것을 객체로 관리하나?</vt:lpstr>
      <vt:lpstr>객체로  구성했나?</vt:lpstr>
      <vt:lpstr>Class 속성의 변수는 public</vt:lpstr>
      <vt:lpstr>실행시 네임스페이스 참조</vt:lpstr>
      <vt:lpstr>namespace 관리</vt:lpstr>
      <vt:lpstr>Object Namespace 흐름</vt:lpstr>
      <vt:lpstr>Class &amp; instance scope</vt:lpstr>
      <vt:lpstr>Class/Instance 관계 매핑</vt:lpstr>
      <vt:lpstr> 클래스, 인스턴스 속성 접근</vt:lpstr>
      <vt:lpstr>Method Bound/unbound</vt:lpstr>
      <vt:lpstr> class : global 변수 참조 </vt:lpstr>
      <vt:lpstr>인스턴스 생성 기초</vt:lpstr>
      <vt:lpstr>Instance 구조</vt:lpstr>
      <vt:lpstr>Instance 생성 방식</vt:lpstr>
      <vt:lpstr>Instance 생성 예시</vt:lpstr>
      <vt:lpstr>Instance 호출 및 실행 </vt:lpstr>
      <vt:lpstr>생성자 알아보기</vt:lpstr>
      <vt:lpstr> 클래스 생성자가 하는 일</vt:lpstr>
      <vt:lpstr> 클래스 실행연산자 정의</vt:lpstr>
      <vt:lpstr>초기화 알아보기</vt:lpstr>
      <vt:lpstr>  __init__ 메소드</vt:lpstr>
      <vt:lpstr>Explicit is better than implicit</vt:lpstr>
      <vt:lpstr>상속해서 초기화 하기</vt:lpstr>
      <vt:lpstr>다른 메소드로 초기화</vt:lpstr>
      <vt:lpstr>소멸자 알아보기</vt:lpstr>
      <vt:lpstr> __del__ 소멸자 처리 </vt:lpstr>
      <vt:lpstr>__slots__ 이해하기</vt:lpstr>
      <vt:lpstr> __slots__ : 사용하는 이유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cp:lastModifiedBy>Windows 사용자</cp:lastModifiedBy>
  <cp:revision>15</cp:revision>
  <dcterms:modified xsi:type="dcterms:W3CDTF">2018-09-16T20:27:24Z</dcterms:modified>
</cp:coreProperties>
</file>