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4" r:id="rId4"/>
    <p:sldId id="305" r:id="rId5"/>
    <p:sldId id="258" r:id="rId6"/>
    <p:sldId id="259" r:id="rId7"/>
    <p:sldId id="261" r:id="rId8"/>
    <p:sldId id="263" r:id="rId9"/>
    <p:sldId id="265" r:id="rId10"/>
    <p:sldId id="266" r:id="rId11"/>
    <p:sldId id="275" r:id="rId12"/>
    <p:sldId id="276" r:id="rId13"/>
    <p:sldId id="277" r:id="rId14"/>
    <p:sldId id="290" r:id="rId15"/>
    <p:sldId id="312" r:id="rId16"/>
    <p:sldId id="315" r:id="rId17"/>
    <p:sldId id="313" r:id="rId18"/>
    <p:sldId id="306" r:id="rId19"/>
    <p:sldId id="314" r:id="rId20"/>
    <p:sldId id="291" r:id="rId21"/>
    <p:sldId id="311" r:id="rId22"/>
    <p:sldId id="294" r:id="rId23"/>
    <p:sldId id="295" r:id="rId24"/>
    <p:sldId id="298" r:id="rId25"/>
    <p:sldId id="299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002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심화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속성</a:t>
            </a:r>
            <a:r>
              <a:rPr lang="en-US" dirty="0" smtClean="0"/>
              <a:t> </a:t>
            </a:r>
            <a:r>
              <a:rPr lang="ko-KR" altLang="en-US" dirty="0" smtClean="0"/>
              <a:t>이름 관리</a:t>
            </a:r>
            <a:endParaRPr dirty="0"/>
          </a:p>
        </p:txBody>
      </p:sp>
      <p:sp>
        <p:nvSpPr>
          <p:cNvPr id="2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800"/>
            <a:ext cx="8229600" cy="16561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속성을</a:t>
            </a:r>
            <a:r>
              <a:rPr dirty="0"/>
              <a:t> </a:t>
            </a:r>
            <a:r>
              <a:rPr dirty="0" err="1"/>
              <a:t>관행상으로</a:t>
            </a:r>
            <a:r>
              <a:rPr dirty="0"/>
              <a:t> _</a:t>
            </a:r>
            <a:r>
              <a:rPr dirty="0" err="1"/>
              <a:t>속성명을</a:t>
            </a:r>
            <a:r>
              <a:rPr dirty="0"/>
              <a:t> </a:t>
            </a:r>
            <a:r>
              <a:rPr dirty="0" err="1"/>
              <a:t>사용하면</a:t>
            </a:r>
            <a:r>
              <a:rPr dirty="0"/>
              <a:t> </a:t>
            </a:r>
            <a:r>
              <a:rPr dirty="0" err="1"/>
              <a:t>보호된</a:t>
            </a:r>
            <a:r>
              <a:rPr dirty="0"/>
              <a:t> </a:t>
            </a:r>
            <a:r>
              <a:rPr dirty="0" err="1"/>
              <a:t>속성으로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 smtClean="0"/>
              <a:t>처리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맹글링은</a:t>
            </a:r>
            <a:r>
              <a:rPr lang="ko-KR" altLang="en-US" dirty="0" smtClean="0"/>
              <a:t> </a:t>
            </a:r>
            <a:r>
              <a:rPr lang="en-US" altLang="ko-KR" dirty="0"/>
              <a:t>__</a:t>
            </a:r>
            <a:r>
              <a:rPr lang="ko-KR" altLang="en-US" dirty="0" err="1"/>
              <a:t>속성명을</a:t>
            </a:r>
            <a:r>
              <a:rPr lang="ko-KR" altLang="en-US" dirty="0"/>
              <a:t> 이용해서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처리했다</a:t>
            </a:r>
            <a:r>
              <a:rPr lang="en-US" altLang="ko-KR" dirty="0"/>
              <a:t>. </a:t>
            </a:r>
            <a:r>
              <a:rPr lang="ko-KR" altLang="en-US" dirty="0"/>
              <a:t>실행해도 특별한 예외가 없다</a:t>
            </a:r>
            <a:r>
              <a:rPr lang="en-US" altLang="ko-KR" dirty="0"/>
              <a:t>.</a:t>
            </a:r>
          </a:p>
          <a:p>
            <a:pPr marL="0" indent="0">
              <a:buSzTx/>
              <a:buFont typeface="Wingdings"/>
              <a:buNone/>
            </a:pPr>
            <a:endParaRPr dirty="0"/>
          </a:p>
        </p:txBody>
      </p:sp>
      <p:sp>
        <p:nvSpPr>
          <p:cNvPr id="228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56214" y="1268794"/>
            <a:ext cx="22097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2391881" y="4153857"/>
            <a:ext cx="3318251" cy="1418087"/>
            <a:chOff x="2843808" y="4071609"/>
            <a:chExt cx="3318251" cy="1147888"/>
          </a:xfrm>
        </p:grpSpPr>
        <p:sp>
          <p:nvSpPr>
            <p:cNvPr id="2" name="직사각형 1"/>
            <p:cNvSpPr/>
            <p:nvPr/>
          </p:nvSpPr>
          <p:spPr>
            <a:xfrm>
              <a:off x="2843808" y="4071609"/>
              <a:ext cx="3312368" cy="29895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_</a:t>
              </a:r>
              <a:r>
                <a:rPr kumimoji="0" lang="ko-KR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이름 </a:t>
              </a: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: </a:t>
              </a:r>
              <a:r>
                <a:rPr kumimoji="0" lang="ko-KR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보호속성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49691" y="4920538"/>
              <a:ext cx="3312368" cy="29895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__</a:t>
              </a:r>
              <a:r>
                <a:rPr kumimoji="0" lang="ko-KR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이름 </a:t>
              </a: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:  </a:t>
              </a:r>
              <a:r>
                <a:rPr kumimoji="0" lang="ko-KR" alt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맹글링</a:t>
              </a:r>
              <a:r>
                <a:rPr kumimoji="0" lang="ko-KR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 보호속성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endParaRPr>
            </a:p>
          </p:txBody>
        </p:sp>
      </p:grpSp>
      <p:grpSp>
        <p:nvGrpSpPr>
          <p:cNvPr id="9" name="직사각형 7"/>
          <p:cNvGrpSpPr/>
          <p:nvPr/>
        </p:nvGrpSpPr>
        <p:grpSpPr>
          <a:xfrm>
            <a:off x="539552" y="4064554"/>
            <a:ext cx="1728192" cy="1596694"/>
            <a:chOff x="-1" y="-1"/>
            <a:chExt cx="2520282" cy="1008114"/>
          </a:xfrm>
        </p:grpSpPr>
        <p:sp>
          <p:nvSpPr>
            <p:cNvPr id="10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메소드"/>
            <p:cNvSpPr txBox="1"/>
            <p:nvPr/>
          </p:nvSpPr>
          <p:spPr>
            <a:xfrm>
              <a:off x="-1" y="387463"/>
              <a:ext cx="2520282" cy="233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12160" y="4168056"/>
            <a:ext cx="21602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+mn-ea"/>
                <a:ea typeface="+mn-ea"/>
              </a:rPr>
              <a:t>직접 접근 가능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8894" y="5202614"/>
            <a:ext cx="240952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+mn-ea"/>
                <a:ea typeface="+mn-ea"/>
              </a:rPr>
              <a:t>외부 접근 </a:t>
            </a:r>
            <a:r>
              <a:rPr lang="en-US" altLang="ko-KR" sz="1400" dirty="0" smtClean="0">
                <a:latin typeface="+mn-ea"/>
                <a:ea typeface="+mn-ea"/>
              </a:rPr>
              <a:t>: _class</a:t>
            </a:r>
            <a:r>
              <a:rPr lang="ko-KR" altLang="en-US" sz="1400" dirty="0" smtClean="0">
                <a:latin typeface="+mn-ea"/>
                <a:ea typeface="+mn-ea"/>
              </a:rPr>
              <a:t>명</a:t>
            </a:r>
            <a:r>
              <a:rPr lang="en-US" altLang="ko-KR" sz="1400" dirty="0" smtClean="0">
                <a:latin typeface="+mn-ea"/>
                <a:ea typeface="+mn-ea"/>
              </a:rPr>
              <a:t>__</a:t>
            </a:r>
            <a:r>
              <a:rPr lang="ko-KR" altLang="en-US" sz="1400" dirty="0" smtClean="0">
                <a:latin typeface="+mn-ea"/>
                <a:ea typeface="+mn-ea"/>
              </a:rPr>
              <a:t>이름 으로 접근 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내부 접근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__</a:t>
            </a:r>
            <a:r>
              <a:rPr lang="ko-KR" altLang="en-US" sz="1400" dirty="0" smtClean="0">
                <a:latin typeface="+mn-ea"/>
                <a:ea typeface="+mn-ea"/>
              </a:rPr>
              <a:t>이름으로 접근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 smtClean="0"/>
              <a:t>변수와 속성 바인딩</a:t>
            </a:r>
            <a:endParaRPr dirty="0"/>
          </a:p>
        </p:txBody>
      </p:sp>
      <p:sp>
        <p:nvSpPr>
          <p:cNvPr id="27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함수 정의에서 변수 바인딩</a:t>
            </a:r>
            <a:endParaRPr dirty="0"/>
          </a:p>
        </p:txBody>
      </p:sp>
      <p:sp>
        <p:nvSpPr>
          <p:cNvPr id="27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800"/>
            <a:ext cx="8229600" cy="1368152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lnSpc>
                <a:spcPct val="96000"/>
              </a:lnSpc>
              <a:spcBef>
                <a:spcPts val="600"/>
              </a:spcBef>
              <a:buSzTx/>
              <a:buFont typeface="Wingdings"/>
              <a:buNone/>
              <a:defRPr sz="2046"/>
            </a:pPr>
            <a:r>
              <a:rPr lang="ko-KR" altLang="en-US" dirty="0" smtClean="0"/>
              <a:t>클래스 정의할 때 </a:t>
            </a:r>
            <a:r>
              <a:rPr lang="en-US" altLang="ko-KR" dirty="0" err="1" smtClean="0"/>
              <a:t>def</a:t>
            </a:r>
            <a:r>
              <a:rPr lang="ko-KR" altLang="en-US" dirty="0" smtClean="0"/>
              <a:t>는 함수이므로 실질적으로 글로벌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변수를 참조하므로 클래스 속성과 이름이 같아서 접근이 되지 않는다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클래스 속성을 참조하려면 한정자로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지정해야 함</a:t>
            </a:r>
            <a:endParaRPr dirty="0"/>
          </a:p>
        </p:txBody>
      </p:sp>
      <p:grpSp>
        <p:nvGrpSpPr>
          <p:cNvPr id="281" name="직사각형 2"/>
          <p:cNvGrpSpPr/>
          <p:nvPr/>
        </p:nvGrpSpPr>
        <p:grpSpPr>
          <a:xfrm>
            <a:off x="819876" y="3068960"/>
            <a:ext cx="2880002" cy="2016225"/>
            <a:chOff x="0" y="0"/>
            <a:chExt cx="2880000" cy="1728192"/>
          </a:xfrm>
        </p:grpSpPr>
        <p:sp>
          <p:nvSpPr>
            <p:cNvPr id="279" name="직사각형"/>
            <p:cNvSpPr/>
            <p:nvPr/>
          </p:nvSpPr>
          <p:spPr>
            <a:xfrm>
              <a:off x="0" y="0"/>
              <a:ext cx="2880000" cy="172819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class B() :…"/>
            <p:cNvSpPr txBox="1"/>
            <p:nvPr/>
          </p:nvSpPr>
          <p:spPr>
            <a:xfrm>
              <a:off x="0" y="448599"/>
              <a:ext cx="2880000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B()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name = "class variable "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self.name = name</a:t>
              </a:r>
            </a:p>
          </p:txBody>
        </p:sp>
      </p:grpSp>
      <p:sp>
        <p:nvSpPr>
          <p:cNvPr id="282" name="TextBox 3"/>
          <p:cNvSpPr txBox="1"/>
          <p:nvPr/>
        </p:nvSpPr>
        <p:spPr>
          <a:xfrm>
            <a:off x="827584" y="5301207"/>
            <a:ext cx="273630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이름으로 호출하면 매개변수가 없는 경우 글로벌을 참조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5" name="직사각형 18"/>
          <p:cNvGrpSpPr/>
          <p:nvPr/>
        </p:nvGrpSpPr>
        <p:grpSpPr>
          <a:xfrm>
            <a:off x="5292080" y="3068960"/>
            <a:ext cx="2880002" cy="2016225"/>
            <a:chOff x="0" y="0"/>
            <a:chExt cx="2880000" cy="1728192"/>
          </a:xfrm>
        </p:grpSpPr>
        <p:sp>
          <p:nvSpPr>
            <p:cNvPr id="283" name="직사각형"/>
            <p:cNvSpPr/>
            <p:nvPr/>
          </p:nvSpPr>
          <p:spPr>
            <a:xfrm>
              <a:off x="0" y="0"/>
              <a:ext cx="2880000" cy="172819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4" name="class B() :…"/>
            <p:cNvSpPr txBox="1"/>
            <p:nvPr/>
          </p:nvSpPr>
          <p:spPr>
            <a:xfrm>
              <a:off x="0" y="171600"/>
              <a:ext cx="2880000" cy="138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B()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name = "class variable "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self.name =   B.name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 = B()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 b.name</a:t>
              </a:r>
            </a:p>
          </p:txBody>
        </p:sp>
      </p:grpSp>
      <p:sp>
        <p:nvSpPr>
          <p:cNvPr id="286" name="TextBox 20"/>
          <p:cNvSpPr txBox="1"/>
          <p:nvPr/>
        </p:nvSpPr>
        <p:spPr>
          <a:xfrm>
            <a:off x="5371796" y="5229199"/>
            <a:ext cx="273630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속성을 함수에서 접근하려면 한정자가 필요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9" name="오른쪽 화살표 4"/>
          <p:cNvGrpSpPr/>
          <p:nvPr/>
        </p:nvGrpSpPr>
        <p:grpSpPr>
          <a:xfrm>
            <a:off x="3995934" y="3243138"/>
            <a:ext cx="1080121" cy="1224137"/>
            <a:chOff x="0" y="0"/>
            <a:chExt cx="936104" cy="1224136"/>
          </a:xfrm>
        </p:grpSpPr>
        <p:sp>
          <p:nvSpPr>
            <p:cNvPr id="287" name="화살표"/>
            <p:cNvSpPr/>
            <p:nvPr/>
          </p:nvSpPr>
          <p:spPr>
            <a:xfrm>
              <a:off x="0" y="0"/>
              <a:ext cx="936105" cy="1224137"/>
            </a:xfrm>
            <a:prstGeom prst="rightArrow">
              <a:avLst>
                <a:gd name="adj1" fmla="val 58566"/>
                <a:gd name="adj2" fmla="val 24847"/>
              </a:avLst>
            </a:prstGeom>
            <a:solidFill>
              <a:schemeClr val="accent2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한정자…"/>
            <p:cNvSpPr txBox="1"/>
            <p:nvPr/>
          </p:nvSpPr>
          <p:spPr>
            <a:xfrm>
              <a:off x="-1" y="350448"/>
              <a:ext cx="7998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rPr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한정자</a:t>
              </a: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rPr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부여</a:t>
              </a: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0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48897" y="1268794"/>
            <a:ext cx="23560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메소드는</a:t>
            </a:r>
            <a:r>
              <a:rPr dirty="0"/>
              <a:t> </a:t>
            </a:r>
            <a:r>
              <a:rPr dirty="0" err="1"/>
              <a:t>오버로딩</a:t>
            </a:r>
            <a:r>
              <a:rPr dirty="0"/>
              <a:t> </a:t>
            </a:r>
            <a:r>
              <a:rPr dirty="0" err="1"/>
              <a:t>불가</a:t>
            </a:r>
            <a:endParaRPr dirty="0"/>
          </a:p>
        </p:txBody>
      </p:sp>
      <p:sp>
        <p:nvSpPr>
          <p:cNvPr id="294" name="TextBox 13"/>
          <p:cNvSpPr txBox="1"/>
          <p:nvPr/>
        </p:nvSpPr>
        <p:spPr>
          <a:xfrm>
            <a:off x="611559" y="1591632"/>
            <a:ext cx="799289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내부의 네임스페이스는 키 즉 이름으로 관리하므로 클래스 내부에 오버로딩이 원칙적으로 불가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41580" y="1268794"/>
            <a:ext cx="250240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476056" y="3603654"/>
            <a:ext cx="223224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동일 이름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69362" y="5373216"/>
            <a:ext cx="223224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동일 이름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3972984"/>
            <a:ext cx="2160240" cy="15442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603654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네임스페이스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431434"/>
            <a:ext cx="79208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이름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cxnSp>
        <p:nvCxnSpPr>
          <p:cNvPr id="9" name="꺾인 연결선 8"/>
          <p:cNvCxnSpPr>
            <a:stCxn id="2" idx="1"/>
            <a:endCxn id="13" idx="3"/>
          </p:cNvCxnSpPr>
          <p:nvPr/>
        </p:nvCxnSpPr>
        <p:spPr>
          <a:xfrm rot="10800000" flipV="1">
            <a:off x="2699792" y="3788319"/>
            <a:ext cx="2776264" cy="827780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직사각형 12"/>
          <p:cNvSpPr/>
          <p:nvPr/>
        </p:nvSpPr>
        <p:spPr>
          <a:xfrm>
            <a:off x="1907704" y="4431434"/>
            <a:ext cx="79208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+mn-ea"/>
                <a:ea typeface="+mn-ea"/>
              </a:rPr>
              <a:t>값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377" y="3428999"/>
            <a:ext cx="12961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첫번째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할당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2832" y="5742546"/>
            <a:ext cx="12961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>
                <a:latin typeface="+mn-ea"/>
                <a:ea typeface="+mn-ea"/>
              </a:rPr>
              <a:t>두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번째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할당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cxnSp>
        <p:nvCxnSpPr>
          <p:cNvPr id="15" name="꺾인 연결선 14"/>
          <p:cNvCxnSpPr>
            <a:stCxn id="8" idx="1"/>
            <a:endCxn id="13" idx="3"/>
          </p:cNvCxnSpPr>
          <p:nvPr/>
        </p:nvCxnSpPr>
        <p:spPr>
          <a:xfrm rot="10800000">
            <a:off x="2699792" y="4616099"/>
            <a:ext cx="2769570" cy="94178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포인트가 7개인 별 2"/>
          <p:cNvSpPr/>
          <p:nvPr/>
        </p:nvSpPr>
        <p:spPr>
          <a:xfrm>
            <a:off x="3625416" y="3788319"/>
            <a:ext cx="1621904" cy="1410857"/>
          </a:xfrm>
          <a:prstGeom prst="star7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 할 수 없다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3202" y="5680990"/>
            <a:ext cx="202738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이름과 값이 한번 생성 이후에는 항상 값만 갱신됨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메소드</a:t>
            </a:r>
            <a:r>
              <a:rPr dirty="0"/>
              <a:t> </a:t>
            </a:r>
            <a:r>
              <a:rPr dirty="0" err="1" smtClean="0"/>
              <a:t>접근자</a:t>
            </a:r>
            <a:endParaRPr dirty="0"/>
          </a:p>
        </p:txBody>
      </p:sp>
      <p:sp>
        <p:nvSpPr>
          <p:cNvPr id="37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dirty="0" smtClean="0"/>
              <a:t> </a:t>
            </a:r>
            <a:r>
              <a:rPr dirty="0" err="1"/>
              <a:t>Method란</a:t>
            </a:r>
            <a:endParaRPr dirty="0"/>
          </a:p>
        </p:txBody>
      </p:sp>
      <p:sp>
        <p:nvSpPr>
          <p:cNvPr id="378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407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lang="ko-KR" altLang="en-US" dirty="0" smtClean="0"/>
              <a:t>별도의 </a:t>
            </a:r>
            <a:r>
              <a:rPr lang="ko-KR" altLang="en-US" dirty="0" err="1" smtClean="0"/>
              <a:t>장식자나</a:t>
            </a:r>
            <a:r>
              <a:rPr lang="ko-KR" altLang="en-US" dirty="0" smtClean="0"/>
              <a:t> 클래스가 존재하지 않지만 엔진 내부적으로 런타임 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호출하면 </a:t>
            </a:r>
            <a:r>
              <a:rPr lang="ko-KR" altLang="en-US" dirty="0" err="1" smtClean="0"/>
              <a:t>바인딩되는</a:t>
            </a:r>
            <a:r>
              <a:rPr lang="ko-KR" altLang="en-US" dirty="0" smtClean="0"/>
              <a:t> 구조</a:t>
            </a:r>
            <a:endParaRPr dirty="0"/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0852" y="1268794"/>
            <a:ext cx="27169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043608" y="4869160"/>
            <a:ext cx="1944216" cy="9001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509119"/>
            <a:ext cx="20162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사용자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메소드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클래스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293096"/>
            <a:ext cx="2520280" cy="18002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933056"/>
            <a:ext cx="136815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클래스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3968" y="5134545"/>
            <a:ext cx="194421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30661"/>
            <a:ext cx="223224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</a:rPr>
              <a:t>@</a:t>
            </a:r>
            <a:r>
              <a:rPr lang="ko-KR" altLang="en-US" sz="1200" dirty="0" smtClean="0">
                <a:latin typeface="+mn-ea"/>
                <a:ea typeface="+mn-ea"/>
              </a:rPr>
              <a:t>사용자 </a:t>
            </a:r>
            <a:r>
              <a:rPr lang="ko-KR" altLang="en-US" sz="1200" dirty="0" err="1" smtClean="0">
                <a:latin typeface="+mn-ea"/>
                <a:ea typeface="+mn-ea"/>
              </a:rPr>
              <a:t>메소드</a:t>
            </a:r>
            <a:r>
              <a:rPr lang="ko-KR" altLang="en-US" sz="1200" dirty="0" smtClean="0">
                <a:latin typeface="+mn-ea"/>
                <a:ea typeface="+mn-ea"/>
              </a:rPr>
              <a:t> 클래스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cxnSp>
        <p:nvCxnSpPr>
          <p:cNvPr id="9" name="꺾인 연결선 8"/>
          <p:cNvCxnSpPr>
            <a:stCxn id="6" idx="1"/>
            <a:endCxn id="2" idx="3"/>
          </p:cNvCxnSpPr>
          <p:nvPr/>
        </p:nvCxnSpPr>
        <p:spPr>
          <a:xfrm rot="10800000" flipV="1">
            <a:off x="2987824" y="4869160"/>
            <a:ext cx="1224136" cy="450050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오른쪽 중괄호 9"/>
          <p:cNvSpPr/>
          <p:nvPr/>
        </p:nvSpPr>
        <p:spPr>
          <a:xfrm>
            <a:off x="6300192" y="4730661"/>
            <a:ext cx="360040" cy="930587"/>
          </a:xfrm>
          <a:prstGeom prst="rightBrace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248" y="4986944"/>
            <a:ext cx="172819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사용자 정의 </a:t>
            </a:r>
            <a:r>
              <a:rPr kumimoji="0" lang="ko-KR" altLang="en-US" sz="1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메소드로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전환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3325214"/>
            <a:ext cx="734481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 u="sng" dirty="0" smtClean="0">
                <a:latin typeface="+mn-ea"/>
                <a:ea typeface="+mn-ea"/>
              </a:rPr>
              <a:t>사용자 </a:t>
            </a:r>
            <a:r>
              <a:rPr lang="ko-KR" altLang="en-US" sz="1600" b="1" u="sng" dirty="0" err="1" smtClean="0">
                <a:latin typeface="+mn-ea"/>
                <a:ea typeface="+mn-ea"/>
              </a:rPr>
              <a:t>메소드</a:t>
            </a:r>
            <a:r>
              <a:rPr lang="ko-KR" altLang="en-US" sz="1600" b="1" u="sng" dirty="0" smtClean="0">
                <a:latin typeface="+mn-ea"/>
                <a:ea typeface="+mn-ea"/>
              </a:rPr>
              <a:t> 클래스를 지정해서 </a:t>
            </a:r>
            <a:r>
              <a:rPr lang="ko-KR" altLang="en-US" sz="1600" b="1" u="sng" dirty="0" err="1" smtClean="0">
                <a:latin typeface="+mn-ea"/>
                <a:ea typeface="+mn-ea"/>
              </a:rPr>
              <a:t>인스턴스</a:t>
            </a:r>
            <a:r>
              <a:rPr lang="ko-KR" altLang="en-US" sz="1600" b="1" u="sng" dirty="0" smtClean="0">
                <a:latin typeface="+mn-ea"/>
                <a:ea typeface="+mn-ea"/>
              </a:rPr>
              <a:t> </a:t>
            </a:r>
            <a:r>
              <a:rPr lang="ko-KR" altLang="en-US" sz="1600" b="1" u="sng" dirty="0" err="1" smtClean="0">
                <a:latin typeface="+mn-ea"/>
                <a:ea typeface="+mn-ea"/>
              </a:rPr>
              <a:t>메소드</a:t>
            </a:r>
            <a:r>
              <a:rPr lang="ko-KR" altLang="en-US" sz="1600" b="1" u="sng" dirty="0" smtClean="0">
                <a:latin typeface="+mn-ea"/>
                <a:ea typeface="+mn-ea"/>
              </a:rPr>
              <a:t> </a:t>
            </a:r>
            <a:r>
              <a:rPr lang="ko-KR" altLang="en-US" sz="1600" b="1" u="sng" dirty="0" err="1" smtClean="0">
                <a:latin typeface="+mn-ea"/>
                <a:ea typeface="+mn-ea"/>
              </a:rPr>
              <a:t>처럼</a:t>
            </a:r>
            <a:r>
              <a:rPr lang="ko-KR" altLang="en-US" sz="1600" b="1" u="sng" dirty="0" smtClean="0">
                <a:latin typeface="+mn-ea"/>
                <a:ea typeface="+mn-ea"/>
              </a:rPr>
              <a:t> 사용 가능</a:t>
            </a:r>
            <a:endParaRPr kumimoji="0" lang="ko-KR" altLang="en-US" sz="16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537418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bound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30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913272"/>
          </a:xfrm>
          <a:prstGeom prst="rect">
            <a:avLst/>
          </a:prstGeom>
        </p:spPr>
        <p:txBody>
          <a:bodyPr/>
          <a:lstStyle/>
          <a:p>
            <a:pPr marL="0" lvl="1" indent="379475" defTabSz="758951">
              <a:spcBef>
                <a:spcPts val="400"/>
              </a:spcBef>
              <a:buSzTx/>
              <a:buFont typeface="Wingdings"/>
              <a:buNone/>
              <a:defRPr sz="2324"/>
            </a:pP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메소드와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메소드에는</a:t>
            </a:r>
            <a:r>
              <a:rPr dirty="0"/>
              <a:t> __self__</a:t>
            </a:r>
            <a:r>
              <a:rPr dirty="0" err="1"/>
              <a:t>속성이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bound시에</a:t>
            </a:r>
            <a:r>
              <a:rPr dirty="0"/>
              <a:t> __self__</a:t>
            </a:r>
            <a:r>
              <a:rPr dirty="0" err="1"/>
              <a:t>속성에</a:t>
            </a:r>
            <a:r>
              <a:rPr dirty="0"/>
              <a:t> </a:t>
            </a:r>
            <a:r>
              <a:rPr dirty="0" err="1"/>
              <a:t>bound되어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pSp>
        <p:nvGrpSpPr>
          <p:cNvPr id="306" name="직사각형 3"/>
          <p:cNvGrpSpPr/>
          <p:nvPr/>
        </p:nvGrpSpPr>
        <p:grpSpPr>
          <a:xfrm>
            <a:off x="899590" y="4131230"/>
            <a:ext cx="2664300" cy="1080123"/>
            <a:chOff x="-1" y="-1"/>
            <a:chExt cx="2664298" cy="1080122"/>
          </a:xfrm>
        </p:grpSpPr>
        <p:sp>
          <p:nvSpPr>
            <p:cNvPr id="304" name="직사각형"/>
            <p:cNvSpPr/>
            <p:nvPr/>
          </p:nvSpPr>
          <p:spPr>
            <a:xfrm>
              <a:off x="-1" y="-1"/>
              <a:ext cx="2664298" cy="1080122"/>
            </a:xfrm>
            <a:prstGeom prst="rect">
              <a:avLst/>
            </a:prstGeom>
            <a:solidFill>
              <a:srgbClr val="EAF0F6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__self__"/>
            <p:cNvSpPr txBox="1"/>
            <p:nvPr/>
          </p:nvSpPr>
          <p:spPr>
            <a:xfrm>
              <a:off x="-1" y="355395"/>
              <a:ext cx="266429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__self__</a:t>
              </a:r>
            </a:p>
          </p:txBody>
        </p:sp>
      </p:grpSp>
      <p:grpSp>
        <p:nvGrpSpPr>
          <p:cNvPr id="309" name="직사각형 4"/>
          <p:cNvGrpSpPr/>
          <p:nvPr/>
        </p:nvGrpSpPr>
        <p:grpSpPr>
          <a:xfrm>
            <a:off x="5004048" y="3356991"/>
            <a:ext cx="3528394" cy="792090"/>
            <a:chOff x="0" y="0"/>
            <a:chExt cx="3528392" cy="792088"/>
          </a:xfrm>
        </p:grpSpPr>
        <p:sp>
          <p:nvSpPr>
            <p:cNvPr id="307" name="직사각형"/>
            <p:cNvSpPr/>
            <p:nvPr/>
          </p:nvSpPr>
          <p:spPr>
            <a:xfrm>
              <a:off x="0" y="0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8" name="Class method(cls, …)"/>
            <p:cNvSpPr txBox="1"/>
            <p:nvPr/>
          </p:nvSpPr>
          <p:spPr>
            <a:xfrm>
              <a:off x="0" y="211378"/>
              <a:ext cx="352839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method(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…)</a:t>
              </a:r>
            </a:p>
          </p:txBody>
        </p:sp>
      </p:grpSp>
      <p:grpSp>
        <p:nvGrpSpPr>
          <p:cNvPr id="312" name="직사각형 6"/>
          <p:cNvGrpSpPr/>
          <p:nvPr/>
        </p:nvGrpSpPr>
        <p:grpSpPr>
          <a:xfrm>
            <a:off x="5004048" y="4830114"/>
            <a:ext cx="3528394" cy="792090"/>
            <a:chOff x="0" y="0"/>
            <a:chExt cx="3528392" cy="792088"/>
          </a:xfrm>
        </p:grpSpPr>
        <p:sp>
          <p:nvSpPr>
            <p:cNvPr id="310" name="직사각형"/>
            <p:cNvSpPr/>
            <p:nvPr/>
          </p:nvSpPr>
          <p:spPr>
            <a:xfrm>
              <a:off x="0" y="0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1" name="instance method(self, …)"/>
            <p:cNvSpPr txBox="1"/>
            <p:nvPr/>
          </p:nvSpPr>
          <p:spPr>
            <a:xfrm>
              <a:off x="0" y="211378"/>
              <a:ext cx="352839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method(self, …)</a:t>
              </a:r>
            </a:p>
          </p:txBody>
        </p:sp>
      </p:grpSp>
      <p:sp>
        <p:nvSpPr>
          <p:cNvPr id="317" name="직선 화살표 연결선 7"/>
          <p:cNvSpPr/>
          <p:nvPr/>
        </p:nvSpPr>
        <p:spPr>
          <a:xfrm>
            <a:off x="3573338" y="4112063"/>
            <a:ext cx="1421186" cy="28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8" name="직선 화살표 연결선 9"/>
          <p:cNvSpPr/>
          <p:nvPr/>
        </p:nvSpPr>
        <p:spPr>
          <a:xfrm>
            <a:off x="3573338" y="4835384"/>
            <a:ext cx="1421186" cy="17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" name="TextBox 10"/>
          <p:cNvSpPr txBox="1"/>
          <p:nvPr/>
        </p:nvSpPr>
        <p:spPr>
          <a:xfrm>
            <a:off x="2627783" y="5733255"/>
            <a:ext cx="302433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친,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속성인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self__에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37177" y="1268794"/>
            <a:ext cx="259046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5275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Binding instance</a:t>
            </a:r>
          </a:p>
        </p:txBody>
      </p:sp>
      <p:sp>
        <p:nvSpPr>
          <p:cNvPr id="82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800"/>
            <a:ext cx="8229600" cy="136815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SzTx/>
              <a:buFont typeface="Wingdings"/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</a:t>
            </a:r>
            <a:r>
              <a:rPr dirty="0" smtClean="0"/>
              <a:t>binding </a:t>
            </a:r>
            <a:r>
              <a:rPr lang="ko-KR" altLang="en-US" dirty="0" smtClean="0"/>
              <a:t>될 때 엔진 내부적으로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생기면서  </a:t>
            </a:r>
            <a:r>
              <a:rPr lang="en-US" altLang="ko-KR" dirty="0" smtClean="0"/>
              <a:t>__self__, __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만들어짐</a:t>
            </a:r>
            <a:endParaRPr dirty="0"/>
          </a:p>
        </p:txBody>
      </p:sp>
      <p:sp>
        <p:nvSpPr>
          <p:cNvPr id="830" name="직사각형"/>
          <p:cNvSpPr/>
          <p:nvPr/>
        </p:nvSpPr>
        <p:spPr>
          <a:xfrm>
            <a:off x="827582" y="3645023"/>
            <a:ext cx="2664300" cy="1872208"/>
          </a:xfrm>
          <a:prstGeom prst="rect">
            <a:avLst/>
          </a:prstGeom>
          <a:solidFill>
            <a:schemeClr val="accent1"/>
          </a:solidFill>
          <a:ln w="19050" cap="flat">
            <a:solidFill>
              <a:srgbClr val="6C8599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3463" y="1256354"/>
            <a:ext cx="28647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115616" y="4252448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717032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클래스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5616" y="4754097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4128" y="3717032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779912" y="3736225"/>
            <a:ext cx="1554472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3140968"/>
            <a:ext cx="165618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생성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8044" y="4938762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호출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8" name="꺾인 연결선 7"/>
          <p:cNvCxnSpPr>
            <a:stCxn id="4" idx="2"/>
            <a:endCxn id="25" idx="0"/>
          </p:cNvCxnSpPr>
          <p:nvPr/>
        </p:nvCxnSpPr>
        <p:spPr>
          <a:xfrm rot="5400000">
            <a:off x="5927998" y="4134520"/>
            <a:ext cx="852400" cy="75608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25" idx="1"/>
            <a:endCxn id="2" idx="3"/>
          </p:cNvCxnSpPr>
          <p:nvPr/>
        </p:nvCxnSpPr>
        <p:spPr>
          <a:xfrm rot="10800000">
            <a:off x="3203848" y="4437113"/>
            <a:ext cx="1764196" cy="68631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3563888" y="5335405"/>
            <a:ext cx="18722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함수 바인딩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__</a:t>
            </a:r>
            <a:r>
              <a:rPr lang="en-US" altLang="ko-KR" sz="1400" dirty="0" err="1" smtClean="0">
                <a:latin typeface="+mn-ea"/>
                <a:ea typeface="+mn-ea"/>
              </a:rPr>
              <a:t>func</a:t>
            </a:r>
            <a:r>
              <a:rPr lang="en-US" altLang="ko-KR" sz="1400" dirty="0" smtClean="0">
                <a:latin typeface="+mn-ea"/>
                <a:ea typeface="+mn-ea"/>
              </a:rPr>
              <a:t>__ </a:t>
            </a:r>
            <a:r>
              <a:rPr lang="ko-KR" altLang="en-US" sz="1400" dirty="0" smtClean="0">
                <a:latin typeface="+mn-ea"/>
                <a:ea typeface="+mn-ea"/>
              </a:rPr>
              <a:t>저장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268" y="4257962"/>
            <a:ext cx="187220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>
                <a:latin typeface="+mn-ea"/>
                <a:ea typeface="+mn-ea"/>
              </a:rPr>
              <a:t>메소</a:t>
            </a:r>
            <a:r>
              <a:rPr lang="ko-KR" altLang="en-US" sz="1400" dirty="0" err="1">
                <a:latin typeface="+mn-ea"/>
                <a:ea typeface="+mn-ea"/>
              </a:rPr>
              <a:t>드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 바인딩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__self__ </a:t>
            </a:r>
            <a:r>
              <a:rPr lang="ko-KR" altLang="en-US" sz="1400" dirty="0" smtClean="0">
                <a:latin typeface="+mn-ea"/>
                <a:ea typeface="+mn-ea"/>
              </a:rPr>
              <a:t>에 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 저장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78021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Class</a:t>
            </a:r>
            <a:r>
              <a:rPr dirty="0" smtClean="0"/>
              <a:t> </a:t>
            </a:r>
            <a:r>
              <a:rPr dirty="0" err="1"/>
              <a:t>Method란</a:t>
            </a:r>
            <a:endParaRPr dirty="0"/>
          </a:p>
        </p:txBody>
      </p:sp>
      <p:sp>
        <p:nvSpPr>
          <p:cNvPr id="378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45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생성된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공유하여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/>
              <a:t>장식자</a:t>
            </a:r>
            <a:r>
              <a:rPr dirty="0"/>
              <a:t> </a:t>
            </a:r>
            <a:r>
              <a:rPr dirty="0" smtClean="0"/>
              <a:t>@</a:t>
            </a:r>
            <a:r>
              <a:rPr lang="en-US" dirty="0" err="1" smtClean="0"/>
              <a:t>class</a:t>
            </a:r>
            <a:r>
              <a:rPr dirty="0" err="1" smtClean="0"/>
              <a:t>method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정적함수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표시</a:t>
            </a:r>
            <a:r>
              <a:rPr dirty="0"/>
              <a:t> </a:t>
            </a:r>
            <a:endParaRPr lang="en-US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 smtClean="0"/>
              <a:t>함수</a:t>
            </a:r>
            <a:r>
              <a:rPr dirty="0" smtClean="0"/>
              <a:t> </a:t>
            </a:r>
            <a:r>
              <a:rPr lang="en-US" dirty="0" err="1" smtClean="0"/>
              <a:t>class</a:t>
            </a:r>
            <a:r>
              <a:rPr dirty="0" err="1" smtClean="0"/>
              <a:t>method</a:t>
            </a:r>
            <a:r>
              <a:rPr dirty="0"/>
              <a:t>()는 </a:t>
            </a:r>
            <a:r>
              <a:rPr dirty="0" err="1"/>
              <a:t>별도의</a:t>
            </a:r>
            <a:r>
              <a:rPr dirty="0"/>
              <a:t> </a:t>
            </a:r>
            <a:r>
              <a:rPr dirty="0" err="1"/>
              <a:t>문장으로</a:t>
            </a:r>
            <a:r>
              <a:rPr dirty="0"/>
              <a:t> </a:t>
            </a:r>
            <a:r>
              <a:rPr dirty="0" err="1"/>
              <a:t>표시</a:t>
            </a:r>
            <a:r>
              <a:rPr dirty="0"/>
              <a:t> </a:t>
            </a: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dirty="0" err="1" smtClean="0"/>
              <a:t>메소드는</a:t>
            </a:r>
            <a:r>
              <a:rPr dirty="0" smtClean="0"/>
              <a:t> </a:t>
            </a:r>
            <a:r>
              <a:rPr dirty="0" err="1"/>
              <a:t>파라미터에</a:t>
            </a:r>
            <a:r>
              <a:rPr dirty="0"/>
              <a:t> </a:t>
            </a:r>
            <a:r>
              <a:rPr dirty="0" err="1"/>
              <a:t>별도의</a:t>
            </a:r>
            <a:r>
              <a:rPr dirty="0"/>
              <a:t> </a:t>
            </a:r>
            <a:r>
              <a:rPr dirty="0" err="1" smtClean="0"/>
              <a:t>cls</a:t>
            </a:r>
            <a:r>
              <a:rPr lang="en-US" dirty="0"/>
              <a:t> </a:t>
            </a:r>
            <a:r>
              <a:rPr lang="ko-KR" altLang="en-US" dirty="0" smtClean="0"/>
              <a:t>을 전달해야 함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0852" y="1268794"/>
            <a:ext cx="27169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6208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Binding </a:t>
            </a:r>
            <a:r>
              <a:rPr lang="en-US" dirty="0" err="1" smtClean="0"/>
              <a:t>classmethod</a:t>
            </a:r>
            <a:r>
              <a:rPr lang="en-US" dirty="0" smtClean="0"/>
              <a:t> : loading</a:t>
            </a:r>
            <a:endParaRPr dirty="0"/>
          </a:p>
        </p:txBody>
      </p:sp>
      <p:sp>
        <p:nvSpPr>
          <p:cNvPr id="84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800"/>
            <a:ext cx="82296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Font typeface="Wingdings"/>
              <a:buNone/>
            </a:pPr>
            <a:r>
              <a:rPr lang="ko-KR" altLang="en-US" dirty="0" err="1" smtClean="0"/>
              <a:t>클래스메소드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작동시</a:t>
            </a:r>
            <a:r>
              <a:rPr lang="ko-KR" altLang="en-US" dirty="0" smtClean="0"/>
              <a:t> 클래스 내부에 </a:t>
            </a:r>
            <a:r>
              <a:rPr lang="ko-KR" altLang="en-US" dirty="0" err="1" smtClean="0"/>
              <a:t>클래스메소드의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</a:t>
            </a:r>
            <a:endParaRPr dirty="0"/>
          </a:p>
        </p:txBody>
      </p:sp>
      <p:sp>
        <p:nvSpPr>
          <p:cNvPr id="86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6055" y="1256354"/>
            <a:ext cx="2812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  <p:sp>
        <p:nvSpPr>
          <p:cNvPr id="23" name="직사각형"/>
          <p:cNvSpPr/>
          <p:nvPr/>
        </p:nvSpPr>
        <p:spPr>
          <a:xfrm>
            <a:off x="827582" y="3294855"/>
            <a:ext cx="2664300" cy="2222376"/>
          </a:xfrm>
          <a:prstGeom prst="rect">
            <a:avLst/>
          </a:prstGeom>
          <a:solidFill>
            <a:schemeClr val="accent1"/>
          </a:solidFill>
          <a:ln w="19050" cap="flat">
            <a:solidFill>
              <a:srgbClr val="6C8599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616" y="4252448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3532367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클래스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5003886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3717032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779912" y="3736225"/>
            <a:ext cx="1554472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3072565"/>
            <a:ext cx="165618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>
                <a:latin typeface="+mn-ea"/>
                <a:ea typeface="+mn-ea"/>
              </a:rPr>
              <a:t>클래스메소드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생성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68044" y="4938762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호출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31" name="꺾인 연결선 30"/>
          <p:cNvCxnSpPr>
            <a:stCxn id="27" idx="2"/>
            <a:endCxn id="30" idx="0"/>
          </p:cNvCxnSpPr>
          <p:nvPr/>
        </p:nvCxnSpPr>
        <p:spPr>
          <a:xfrm rot="5400000">
            <a:off x="5927998" y="4134520"/>
            <a:ext cx="852400" cy="75608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꺾인 연결선 31"/>
          <p:cNvCxnSpPr>
            <a:stCxn id="30" idx="1"/>
            <a:endCxn id="24" idx="3"/>
          </p:cNvCxnSpPr>
          <p:nvPr/>
        </p:nvCxnSpPr>
        <p:spPr>
          <a:xfrm rot="10800000">
            <a:off x="3203848" y="4437113"/>
            <a:ext cx="1764196" cy="68631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3563888" y="5335405"/>
            <a:ext cx="18722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함수 바인딩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__</a:t>
            </a:r>
            <a:r>
              <a:rPr lang="en-US" altLang="ko-KR" sz="1400" dirty="0" err="1" smtClean="0">
                <a:latin typeface="+mn-ea"/>
                <a:ea typeface="+mn-ea"/>
              </a:rPr>
              <a:t>func</a:t>
            </a:r>
            <a:r>
              <a:rPr lang="en-US" altLang="ko-KR" sz="1400" dirty="0" smtClean="0">
                <a:latin typeface="+mn-ea"/>
                <a:ea typeface="+mn-ea"/>
              </a:rPr>
              <a:t>__ </a:t>
            </a:r>
            <a:r>
              <a:rPr lang="ko-KR" altLang="en-US" sz="1400" dirty="0" smtClean="0">
                <a:latin typeface="+mn-ea"/>
                <a:ea typeface="+mn-ea"/>
              </a:rPr>
              <a:t>저장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4268" y="4257962"/>
            <a:ext cx="187220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>
                <a:latin typeface="+mn-ea"/>
                <a:ea typeface="+mn-ea"/>
              </a:rPr>
              <a:t>메소</a:t>
            </a:r>
            <a:r>
              <a:rPr lang="ko-KR" altLang="en-US" sz="1400" dirty="0" err="1">
                <a:latin typeface="+mn-ea"/>
                <a:ea typeface="+mn-ea"/>
              </a:rPr>
              <a:t>드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 바인딩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__self__ </a:t>
            </a:r>
            <a:r>
              <a:rPr lang="ko-KR" altLang="en-US" sz="1400" dirty="0" smtClean="0">
                <a:latin typeface="+mn-ea"/>
                <a:ea typeface="+mn-ea"/>
              </a:rPr>
              <a:t>에 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 저장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3933056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classmethod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5616" y="4627294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classmethod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8154" y="3118731"/>
            <a:ext cx="205222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클래스 내부에 속성 생성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25221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79512" y="1412776"/>
            <a:ext cx="8659689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lang="en-US" dirty="0" smtClean="0"/>
              <a:t>5</a:t>
            </a:r>
            <a:r>
              <a:rPr dirty="0" smtClean="0"/>
              <a:t>.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심화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Static </a:t>
            </a:r>
            <a:r>
              <a:rPr dirty="0" err="1"/>
              <a:t>Method란</a:t>
            </a:r>
            <a:endParaRPr dirty="0"/>
          </a:p>
        </p:txBody>
      </p:sp>
      <p:sp>
        <p:nvSpPr>
          <p:cNvPr id="378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450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생성된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공유하여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/>
              <a:t>장식자</a:t>
            </a:r>
            <a:r>
              <a:rPr dirty="0"/>
              <a:t> @</a:t>
            </a:r>
            <a:r>
              <a:rPr dirty="0" err="1"/>
              <a:t>staticmethod</a:t>
            </a:r>
            <a:r>
              <a:rPr dirty="0"/>
              <a:t> : </a:t>
            </a:r>
            <a:r>
              <a:rPr dirty="0" err="1"/>
              <a:t>정적함수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표시</a:t>
            </a:r>
            <a:r>
              <a:rPr dirty="0"/>
              <a:t> – Python 2.x</a:t>
            </a: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staticmethod</a:t>
            </a:r>
            <a:r>
              <a:rPr dirty="0"/>
              <a:t>()는 </a:t>
            </a:r>
            <a:r>
              <a:rPr dirty="0" err="1"/>
              <a:t>별도의</a:t>
            </a:r>
            <a:r>
              <a:rPr dirty="0"/>
              <a:t> </a:t>
            </a:r>
            <a:r>
              <a:rPr dirty="0" err="1"/>
              <a:t>문장으로</a:t>
            </a:r>
            <a:r>
              <a:rPr dirty="0"/>
              <a:t> </a:t>
            </a:r>
            <a:r>
              <a:rPr dirty="0" err="1"/>
              <a:t>표시</a:t>
            </a:r>
            <a:r>
              <a:rPr dirty="0"/>
              <a:t> –Python 3.x</a:t>
            </a: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endParaRPr sz="2236" dirty="0"/>
          </a:p>
          <a:p>
            <a:pPr marL="0" lvl="1" indent="393192" defTabSz="786384">
              <a:spcBef>
                <a:spcPts val="400"/>
              </a:spcBef>
              <a:buSzTx/>
              <a:buFont typeface="Wingdings"/>
              <a:buNone/>
              <a:defRPr sz="2408"/>
            </a:pPr>
            <a:r>
              <a:rPr dirty="0" err="1"/>
              <a:t>정적메소드는</a:t>
            </a:r>
            <a:r>
              <a:rPr dirty="0"/>
              <a:t> </a:t>
            </a:r>
            <a:r>
              <a:rPr dirty="0" err="1"/>
              <a:t>파라미터에</a:t>
            </a:r>
            <a:r>
              <a:rPr dirty="0"/>
              <a:t> </a:t>
            </a:r>
            <a:r>
              <a:rPr dirty="0" err="1"/>
              <a:t>별도의</a:t>
            </a:r>
            <a:r>
              <a:rPr dirty="0"/>
              <a:t> self, </a:t>
            </a:r>
            <a:r>
              <a:rPr dirty="0" err="1"/>
              <a:t>cls</a:t>
            </a:r>
            <a:r>
              <a:rPr dirty="0"/>
              <a:t>, 등 </a:t>
            </a:r>
            <a:r>
              <a:rPr dirty="0" err="1"/>
              <a:t>객체에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참조값을</a:t>
            </a:r>
            <a:r>
              <a:rPr dirty="0"/>
              <a:t> </a:t>
            </a:r>
            <a:r>
              <a:rPr dirty="0" err="1"/>
              <a:t>전달하지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됨 </a:t>
            </a:r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0852" y="1268794"/>
            <a:ext cx="27169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Binding </a:t>
            </a:r>
            <a:r>
              <a:rPr lang="en-US" dirty="0" err="1" smtClean="0"/>
              <a:t>staticmethod</a:t>
            </a:r>
            <a:r>
              <a:rPr lang="en-US" dirty="0" smtClean="0"/>
              <a:t> : loading</a:t>
            </a:r>
            <a:endParaRPr dirty="0"/>
          </a:p>
        </p:txBody>
      </p:sp>
      <p:sp>
        <p:nvSpPr>
          <p:cNvPr id="84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800"/>
            <a:ext cx="8229600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Font typeface="Wingdings"/>
              <a:buNone/>
            </a:pPr>
            <a:r>
              <a:rPr lang="ko-KR" altLang="en-US" dirty="0" err="1" smtClean="0"/>
              <a:t>정적메소드는</a:t>
            </a:r>
            <a:r>
              <a:rPr lang="ko-KR" altLang="en-US" dirty="0" smtClean="0"/>
              <a:t> 실제 클래스 내부에서 사용되는 함수로 연결되어 처리됨</a:t>
            </a:r>
            <a:endParaRPr dirty="0"/>
          </a:p>
        </p:txBody>
      </p:sp>
      <p:sp>
        <p:nvSpPr>
          <p:cNvPr id="86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6055" y="1256354"/>
            <a:ext cx="2812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23" name="직사각형"/>
          <p:cNvSpPr/>
          <p:nvPr/>
        </p:nvSpPr>
        <p:spPr>
          <a:xfrm>
            <a:off x="827582" y="3294855"/>
            <a:ext cx="2664300" cy="2222376"/>
          </a:xfrm>
          <a:prstGeom prst="rect">
            <a:avLst/>
          </a:prstGeom>
          <a:solidFill>
            <a:schemeClr val="accent1"/>
          </a:solidFill>
          <a:ln w="19050" cap="flat">
            <a:solidFill>
              <a:srgbClr val="6C8599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616" y="4252448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3532367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클래스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5003886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3717032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779912" y="3736225"/>
            <a:ext cx="1554472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3072565"/>
            <a:ext cx="165618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>
                <a:latin typeface="+mn-ea"/>
                <a:ea typeface="+mn-ea"/>
              </a:rPr>
              <a:t>정</a:t>
            </a:r>
            <a:r>
              <a:rPr lang="ko-KR" altLang="en-US" sz="1400" dirty="0" err="1">
                <a:latin typeface="+mn-ea"/>
                <a:ea typeface="+mn-ea"/>
              </a:rPr>
              <a:t>적</a:t>
            </a:r>
            <a:r>
              <a:rPr lang="ko-KR" altLang="en-US" sz="1400" dirty="0" err="1" smtClean="0">
                <a:latin typeface="+mn-ea"/>
                <a:ea typeface="+mn-ea"/>
              </a:rPr>
              <a:t>메소드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생성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cxnSp>
        <p:nvCxnSpPr>
          <p:cNvPr id="31" name="꺾인 연결선 30"/>
          <p:cNvCxnSpPr>
            <a:stCxn id="27" idx="2"/>
            <a:endCxn id="24" idx="3"/>
          </p:cNvCxnSpPr>
          <p:nvPr/>
        </p:nvCxnSpPr>
        <p:spPr>
          <a:xfrm rot="5400000">
            <a:off x="4792669" y="2497541"/>
            <a:ext cx="350751" cy="3528392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5112060" y="4641413"/>
            <a:ext cx="18722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함수를 그대로 바인딩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3933056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staticmethod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5616" y="4627294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lang="en-US" altLang="ko-KR" dirty="0" err="1" smtClean="0">
                <a:latin typeface="+mn-ea"/>
                <a:ea typeface="+mn-ea"/>
              </a:rPr>
              <a:t>statkc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0112" y="3280984"/>
            <a:ext cx="24302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클래스 내부에 속성 생성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209072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Method Chain</a:t>
            </a:r>
          </a:p>
        </p:txBody>
      </p:sp>
      <p:sp>
        <p:nvSpPr>
          <p:cNvPr id="39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Self Method Chain</a:t>
            </a:r>
          </a:p>
        </p:txBody>
      </p:sp>
      <p:sp>
        <p:nvSpPr>
          <p:cNvPr id="39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9"/>
            <a:ext cx="8153401" cy="10367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905255">
              <a:lnSpc>
                <a:spcPct val="120000"/>
              </a:lnSpc>
              <a:spcBef>
                <a:spcPts val="600"/>
              </a:spcBef>
              <a:buSzTx/>
              <a:buFont typeface="Wingdings"/>
              <a:buNone/>
              <a:defRPr sz="2772"/>
            </a:lvl1pPr>
          </a:lstStyle>
          <a:p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메소드의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자기자신으로</a:t>
            </a:r>
            <a:r>
              <a:rPr dirty="0"/>
              <a:t> </a:t>
            </a:r>
            <a:r>
              <a:rPr dirty="0" err="1"/>
              <a:t>리턴하여</a:t>
            </a:r>
            <a:r>
              <a:rPr dirty="0"/>
              <a:t>  </a:t>
            </a:r>
            <a:r>
              <a:rPr dirty="0" err="1"/>
              <a:t>메소드를</a:t>
            </a:r>
            <a:r>
              <a:rPr dirty="0"/>
              <a:t>  </a:t>
            </a:r>
            <a:r>
              <a:rPr dirty="0" err="1"/>
              <a:t>연속해</a:t>
            </a:r>
            <a:r>
              <a:rPr dirty="0"/>
              <a:t> </a:t>
            </a:r>
            <a:r>
              <a:rPr dirty="0" err="1"/>
              <a:t>호출하여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</a:p>
        </p:txBody>
      </p:sp>
      <p:sp>
        <p:nvSpPr>
          <p:cNvPr id="39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34324" y="1268794"/>
            <a:ext cx="26475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043608" y="4293096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93096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176" y="4293096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348476" y="4743812"/>
            <a:ext cx="6624736" cy="7336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 cap="flat">
            <a:noFill/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5589240"/>
            <a:ext cx="42484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메소드가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연속적으로 처리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9792" y="3896587"/>
            <a:ext cx="1224136" cy="27699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반환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20072" y="3886758"/>
            <a:ext cx="1224136" cy="27699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반환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연산자</a:t>
            </a:r>
            <a:r>
              <a:rPr dirty="0"/>
              <a:t> </a:t>
            </a:r>
            <a:r>
              <a:rPr lang="ko-KR" altLang="en-US" dirty="0" smtClean="0"/>
              <a:t>오버로</a:t>
            </a:r>
            <a:r>
              <a:rPr lang="ko-KR" altLang="en-US" dirty="0"/>
              <a:t>딩</a:t>
            </a:r>
            <a:endParaRPr dirty="0"/>
          </a:p>
        </p:txBody>
      </p:sp>
      <p:sp>
        <p:nvSpPr>
          <p:cNvPr id="41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스페셜메소드는</a:t>
            </a:r>
            <a:r>
              <a:rPr dirty="0"/>
              <a:t> </a:t>
            </a:r>
            <a:r>
              <a:rPr dirty="0" err="1"/>
              <a:t>연산자를</a:t>
            </a:r>
            <a:r>
              <a:rPr dirty="0"/>
              <a:t> </a:t>
            </a:r>
            <a:r>
              <a:rPr dirty="0" err="1"/>
              <a:t>대치</a:t>
            </a:r>
            <a:endParaRPr dirty="0"/>
          </a:p>
        </p:txBody>
      </p:sp>
      <p:sp>
        <p:nvSpPr>
          <p:cNvPr id="41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252737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새로운</a:t>
            </a:r>
            <a:r>
              <a:rPr dirty="0"/>
              <a:t> class </a:t>
            </a:r>
            <a:r>
              <a:rPr dirty="0" err="1"/>
              <a:t>object를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override하면</a:t>
            </a:r>
            <a:r>
              <a:rPr dirty="0"/>
              <a:t> </a:t>
            </a:r>
            <a:r>
              <a:rPr dirty="0" err="1"/>
              <a:t>연산자가</a:t>
            </a:r>
            <a:r>
              <a:rPr dirty="0"/>
              <a:t> </a:t>
            </a:r>
            <a:r>
              <a:rPr dirty="0" err="1"/>
              <a:t>스페셜메소드로</a:t>
            </a:r>
            <a:r>
              <a:rPr dirty="0"/>
              <a:t> </a:t>
            </a:r>
            <a:r>
              <a:rPr dirty="0" err="1"/>
              <a:t>대치됨</a:t>
            </a:r>
            <a:endParaRPr dirty="0"/>
          </a:p>
        </p:txBody>
      </p:sp>
      <p:sp>
        <p:nvSpPr>
          <p:cNvPr id="41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2774" y="1268794"/>
            <a:ext cx="26785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25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259632" y="4144435"/>
            <a:ext cx="288032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7744" y="4203958"/>
            <a:ext cx="1584176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연산자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스페셜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429000"/>
            <a:ext cx="1512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4144435"/>
            <a:ext cx="288032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4203958"/>
            <a:ext cx="1584176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연산자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스페셜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429000"/>
            <a:ext cx="1512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5733256"/>
            <a:ext cx="41764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연산자를 사용하면 클래스의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스페셜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메소드를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호출해서 처리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6" name="오른쪽 화살표 5"/>
          <p:cNvSpPr/>
          <p:nvPr/>
        </p:nvSpPr>
        <p:spPr>
          <a:xfrm rot="18502091">
            <a:off x="5224508" y="5017421"/>
            <a:ext cx="978408" cy="733659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4" name="오른쪽 화살표 13"/>
          <p:cNvSpPr/>
          <p:nvPr/>
        </p:nvSpPr>
        <p:spPr>
          <a:xfrm rot="13494842">
            <a:off x="3067515" y="5034385"/>
            <a:ext cx="978408" cy="733659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5362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 smtClean="0"/>
              <a:t>클래스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인스턴스만</a:t>
            </a:r>
            <a:r>
              <a:rPr lang="ko-KR" altLang="en-US" dirty="0" smtClean="0"/>
              <a:t> 존재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800"/>
            <a:ext cx="8229600" cy="86409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인스턴스만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1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3702" y="1268794"/>
            <a:ext cx="18599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grpSp>
        <p:nvGrpSpPr>
          <p:cNvPr id="144" name="직사각형 2"/>
          <p:cNvGrpSpPr/>
          <p:nvPr/>
        </p:nvGrpSpPr>
        <p:grpSpPr>
          <a:xfrm>
            <a:off x="755576" y="2996952"/>
            <a:ext cx="2216476" cy="1008115"/>
            <a:chOff x="-1" y="-1"/>
            <a:chExt cx="2520282" cy="1008114"/>
          </a:xfrm>
        </p:grpSpPr>
        <p:sp>
          <p:nvSpPr>
            <p:cNvPr id="142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class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47" name="직사각형 4"/>
          <p:cNvGrpSpPr/>
          <p:nvPr/>
        </p:nvGrpSpPr>
        <p:grpSpPr>
          <a:xfrm>
            <a:off x="755577" y="5013176"/>
            <a:ext cx="2216475" cy="1008115"/>
            <a:chOff x="-1" y="-1"/>
            <a:chExt cx="2520282" cy="100811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__dict__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" name="직선 화살표 연결선 2"/>
          <p:cNvCxnSpPr>
            <a:stCxn id="142" idx="2"/>
            <a:endCxn id="145" idx="0"/>
          </p:cNvCxnSpPr>
          <p:nvPr/>
        </p:nvCxnSpPr>
        <p:spPr>
          <a:xfrm>
            <a:off x="1863814" y="4005067"/>
            <a:ext cx="0" cy="1008109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직사각형 3"/>
          <p:cNvSpPr/>
          <p:nvPr/>
        </p:nvSpPr>
        <p:spPr>
          <a:xfrm>
            <a:off x="3387640" y="2996952"/>
            <a:ext cx="2077945" cy="93610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Function class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7640" y="5006143"/>
            <a:ext cx="2077945" cy="93610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함수정의</a:t>
            </a:r>
            <a:endParaRPr lang="en-US" altLang="ko-KR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(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26612" y="3933059"/>
            <a:ext cx="0" cy="107308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직사각형 19"/>
          <p:cNvSpPr/>
          <p:nvPr/>
        </p:nvSpPr>
        <p:spPr>
          <a:xfrm>
            <a:off x="6526503" y="2962875"/>
            <a:ext cx="2077945" cy="93610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class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6503" y="4972066"/>
            <a:ext cx="2077945" cy="93610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(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565475" y="3898982"/>
            <a:ext cx="0" cy="107308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오른쪽 화살표 8"/>
          <p:cNvSpPr/>
          <p:nvPr/>
        </p:nvSpPr>
        <p:spPr>
          <a:xfrm rot="7981207">
            <a:off x="5106053" y="4167760"/>
            <a:ext cx="1478122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4238769"/>
            <a:ext cx="12241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함수를 </a:t>
            </a: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메소드로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전환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7640" y="6165304"/>
            <a:ext cx="201622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함수가 정의되면 로딩할 때 </a:t>
            </a:r>
            <a:r>
              <a:rPr lang="ko-KR" altLang="en-US" sz="1200" dirty="0" err="1" smtClean="0">
                <a:latin typeface="+mn-ea"/>
                <a:ea typeface="+mn-ea"/>
              </a:rPr>
              <a:t>인스턴스로</a:t>
            </a:r>
            <a:r>
              <a:rPr lang="ko-KR" altLang="en-US" sz="1200" dirty="0" smtClean="0">
                <a:latin typeface="+mn-ea"/>
                <a:ea typeface="+mn-ea"/>
              </a:rPr>
              <a:t> 전환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7" y="2564904"/>
            <a:ext cx="21602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파이썬의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기본 구조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940239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class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클래스</a:t>
            </a:r>
            <a:r>
              <a:rPr dirty="0"/>
              <a:t> namespace 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800"/>
            <a:ext cx="8229600" cy="165618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class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속성을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namespace가</a:t>
            </a:r>
            <a:r>
              <a:rPr dirty="0"/>
              <a:t> </a:t>
            </a:r>
            <a:r>
              <a:rPr dirty="0" err="1" smtClean="0"/>
              <a:t>생성</a:t>
            </a:r>
            <a:r>
              <a:rPr lang="ko-KR" altLang="en-US" dirty="0" smtClean="0"/>
              <a:t>하고 이름과 값으로 관리</a:t>
            </a:r>
            <a:endParaRPr dirty="0"/>
          </a:p>
        </p:txBody>
      </p:sp>
      <p:grpSp>
        <p:nvGrpSpPr>
          <p:cNvPr id="144" name="직사각형 2"/>
          <p:cNvGrpSpPr/>
          <p:nvPr/>
        </p:nvGrpSpPr>
        <p:grpSpPr>
          <a:xfrm>
            <a:off x="1125350" y="3140964"/>
            <a:ext cx="2520284" cy="1008115"/>
            <a:chOff x="-1" y="-1"/>
            <a:chExt cx="2520282" cy="1008114"/>
          </a:xfrm>
        </p:grpSpPr>
        <p:sp>
          <p:nvSpPr>
            <p:cNvPr id="142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class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47" name="직사각형 4"/>
          <p:cNvGrpSpPr/>
          <p:nvPr/>
        </p:nvGrpSpPr>
        <p:grpSpPr>
          <a:xfrm>
            <a:off x="5517839" y="3140964"/>
            <a:ext cx="2520283" cy="1008115"/>
            <a:chOff x="-1" y="-1"/>
            <a:chExt cx="2520282" cy="100811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__dict__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151" name="직선 화살표 연결선 5"/>
          <p:cNvSpPr/>
          <p:nvPr/>
        </p:nvSpPr>
        <p:spPr>
          <a:xfrm>
            <a:off x="3655033" y="3645021"/>
            <a:ext cx="185328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6"/>
          <p:cNvSpPr txBox="1"/>
          <p:nvPr/>
        </p:nvSpPr>
        <p:spPr>
          <a:xfrm>
            <a:off x="3861655" y="3861045"/>
            <a:ext cx="14401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sp>
        <p:nvSpPr>
          <p:cNvPr id="1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3702" y="1268794"/>
            <a:ext cx="18599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436096" y="458112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3185" y="458112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0274" y="458112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17363" y="458112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36096" y="566124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63185" y="566124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0274" y="566124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17363" y="5661248"/>
            <a:ext cx="576064" cy="79208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5" name="직선 화살표 연결선 4"/>
          <p:cNvCxnSpPr>
            <a:stCxn id="18" idx="0"/>
            <a:endCxn id="2" idx="2"/>
          </p:cNvCxnSpPr>
          <p:nvPr/>
        </p:nvCxnSpPr>
        <p:spPr>
          <a:xfrm flipV="1">
            <a:off x="5724128" y="5373216"/>
            <a:ext cx="0" cy="28803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화살표 연결선 6"/>
          <p:cNvCxnSpPr>
            <a:stCxn id="19" idx="0"/>
            <a:endCxn id="14" idx="2"/>
          </p:cNvCxnSpPr>
          <p:nvPr/>
        </p:nvCxnSpPr>
        <p:spPr>
          <a:xfrm flipV="1">
            <a:off x="6451217" y="5373216"/>
            <a:ext cx="0" cy="28803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직선 화살표 연결선 8"/>
          <p:cNvCxnSpPr>
            <a:stCxn id="20" idx="0"/>
            <a:endCxn id="15" idx="2"/>
          </p:cNvCxnSpPr>
          <p:nvPr/>
        </p:nvCxnSpPr>
        <p:spPr>
          <a:xfrm flipV="1">
            <a:off x="7178306" y="5373216"/>
            <a:ext cx="0" cy="28803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21" idx="0"/>
            <a:endCxn id="16" idx="2"/>
          </p:cNvCxnSpPr>
          <p:nvPr/>
        </p:nvCxnSpPr>
        <p:spPr>
          <a:xfrm flipV="1">
            <a:off x="7905395" y="5373216"/>
            <a:ext cx="0" cy="28803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꺾인 연결선 12"/>
          <p:cNvCxnSpPr>
            <a:stCxn id="2" idx="0"/>
            <a:endCxn id="145" idx="2"/>
          </p:cNvCxnSpPr>
          <p:nvPr/>
        </p:nvCxnSpPr>
        <p:spPr>
          <a:xfrm rot="5400000" flipH="1" flipV="1">
            <a:off x="6035030" y="3838178"/>
            <a:ext cx="432049" cy="1053853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꺾인 연결선 21"/>
          <p:cNvCxnSpPr>
            <a:stCxn id="16" idx="0"/>
            <a:endCxn id="145" idx="2"/>
          </p:cNvCxnSpPr>
          <p:nvPr/>
        </p:nvCxnSpPr>
        <p:spPr>
          <a:xfrm rot="16200000" flipV="1">
            <a:off x="7125664" y="3801397"/>
            <a:ext cx="432049" cy="112741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꺾인 연결선 23"/>
          <p:cNvCxnSpPr>
            <a:stCxn id="14" idx="0"/>
            <a:endCxn id="145" idx="2"/>
          </p:cNvCxnSpPr>
          <p:nvPr/>
        </p:nvCxnSpPr>
        <p:spPr>
          <a:xfrm rot="5400000" flipH="1" flipV="1">
            <a:off x="6398575" y="4201722"/>
            <a:ext cx="432049" cy="32676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꺾인 연결선 25"/>
          <p:cNvCxnSpPr>
            <a:stCxn id="15" idx="0"/>
            <a:endCxn id="145" idx="2"/>
          </p:cNvCxnSpPr>
          <p:nvPr/>
        </p:nvCxnSpPr>
        <p:spPr>
          <a:xfrm rot="16200000" flipV="1">
            <a:off x="6762120" y="4164941"/>
            <a:ext cx="432049" cy="400325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namespace </a:t>
            </a:r>
          </a:p>
        </p:txBody>
      </p:sp>
      <p:sp>
        <p:nvSpPr>
          <p:cNvPr id="159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800"/>
            <a:ext cx="8229600" cy="165618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class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속성이</a:t>
            </a:r>
            <a:r>
              <a:rPr dirty="0"/>
              <a:t> </a:t>
            </a:r>
            <a:r>
              <a:rPr dirty="0" err="1"/>
              <a:t>생성되고</a:t>
            </a:r>
            <a:r>
              <a:rPr dirty="0"/>
              <a:t> </a:t>
            </a:r>
            <a:r>
              <a:rPr dirty="0" err="1"/>
              <a:t>instance를</a:t>
            </a:r>
            <a:r>
              <a:rPr dirty="0"/>
              <a:t> </a:t>
            </a:r>
            <a:r>
              <a:rPr dirty="0" err="1"/>
              <a:t>생성시</a:t>
            </a:r>
            <a:r>
              <a:rPr dirty="0"/>
              <a:t> __</a:t>
            </a:r>
            <a:r>
              <a:rPr dirty="0" err="1"/>
              <a:t>init</a:t>
            </a:r>
            <a:r>
              <a:rPr dirty="0"/>
              <a:t>__</a:t>
            </a:r>
            <a:r>
              <a:rPr dirty="0" err="1"/>
              <a:t>메소드에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속성들을</a:t>
            </a:r>
            <a:r>
              <a:rPr dirty="0"/>
              <a:t> </a:t>
            </a:r>
            <a:r>
              <a:rPr dirty="0" err="1"/>
              <a:t>추가</a:t>
            </a:r>
            <a:r>
              <a:rPr dirty="0"/>
              <a:t> </a:t>
            </a:r>
          </a:p>
        </p:txBody>
      </p:sp>
      <p:grpSp>
        <p:nvGrpSpPr>
          <p:cNvPr id="162" name="직사각형 2"/>
          <p:cNvGrpSpPr/>
          <p:nvPr/>
        </p:nvGrpSpPr>
        <p:grpSpPr>
          <a:xfrm>
            <a:off x="1331638" y="3212974"/>
            <a:ext cx="2520284" cy="1008115"/>
            <a:chOff x="-1" y="-1"/>
            <a:chExt cx="2520282" cy="1008114"/>
          </a:xfrm>
        </p:grpSpPr>
        <p:sp>
          <p:nvSpPr>
            <p:cNvPr id="160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 anchorCtr="0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class"/>
            <p:cNvSpPr txBox="1"/>
            <p:nvPr/>
          </p:nvSpPr>
          <p:spPr>
            <a:xfrm>
              <a:off x="-1" y="72009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 anchorCtr="0">
              <a:no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65" name="직사각형 4"/>
          <p:cNvGrpSpPr/>
          <p:nvPr/>
        </p:nvGrpSpPr>
        <p:grpSpPr>
          <a:xfrm>
            <a:off x="5796135" y="3212974"/>
            <a:ext cx="2520283" cy="1008115"/>
            <a:chOff x="-1" y="-1"/>
            <a:chExt cx="2520282" cy="1008114"/>
          </a:xfrm>
        </p:grpSpPr>
        <p:sp>
          <p:nvSpPr>
            <p:cNvPr id="163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__dict__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181" name="직선 화살표 연결선 5"/>
          <p:cNvSpPr/>
          <p:nvPr/>
        </p:nvSpPr>
        <p:spPr>
          <a:xfrm>
            <a:off x="3861321" y="3717031"/>
            <a:ext cx="192529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0"/>
                  <a:pt x="14400" y="-1080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6"/>
          <p:cNvSpPr txBox="1"/>
          <p:nvPr/>
        </p:nvSpPr>
        <p:spPr>
          <a:xfrm>
            <a:off x="4067943" y="3789040"/>
            <a:ext cx="14401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170" name="직사각형 7"/>
          <p:cNvGrpSpPr/>
          <p:nvPr/>
        </p:nvGrpSpPr>
        <p:grpSpPr>
          <a:xfrm>
            <a:off x="1403647" y="5085183"/>
            <a:ext cx="2520283" cy="1008115"/>
            <a:chOff x="-1" y="-1"/>
            <a:chExt cx="2520282" cy="1008114"/>
          </a:xfrm>
        </p:grpSpPr>
        <p:sp>
          <p:nvSpPr>
            <p:cNvPr id="168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 anchorCtr="0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instance"/>
            <p:cNvSpPr txBox="1"/>
            <p:nvPr/>
          </p:nvSpPr>
          <p:spPr>
            <a:xfrm>
              <a:off x="-1" y="72008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 anchorCtr="0">
              <a:no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173" name="직사각형 8"/>
          <p:cNvGrpSpPr/>
          <p:nvPr/>
        </p:nvGrpSpPr>
        <p:grpSpPr>
          <a:xfrm>
            <a:off x="5796135" y="5085183"/>
            <a:ext cx="2520283" cy="1008115"/>
            <a:chOff x="-1" y="-1"/>
            <a:chExt cx="2520282" cy="1008114"/>
          </a:xfrm>
        </p:grpSpPr>
        <p:sp>
          <p:nvSpPr>
            <p:cNvPr id="171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__dict__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182" name="직선 화살표 연결선 9"/>
          <p:cNvSpPr/>
          <p:nvPr/>
        </p:nvSpPr>
        <p:spPr>
          <a:xfrm>
            <a:off x="3933329" y="5589240"/>
            <a:ext cx="185328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-10800"/>
                  <a:pt x="14400" y="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0"/>
          <p:cNvSpPr txBox="1"/>
          <p:nvPr/>
        </p:nvSpPr>
        <p:spPr>
          <a:xfrm>
            <a:off x="4139951" y="5661248"/>
            <a:ext cx="14401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sp>
        <p:nvSpPr>
          <p:cNvPr id="176" name="아래쪽 화살표 3"/>
          <p:cNvSpPr/>
          <p:nvPr/>
        </p:nvSpPr>
        <p:spPr>
          <a:xfrm>
            <a:off x="2259503" y="4328960"/>
            <a:ext cx="484633" cy="612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51"/>
                </a:moveTo>
                <a:lnTo>
                  <a:pt x="5400" y="13051"/>
                </a:lnTo>
                <a:lnTo>
                  <a:pt x="5400" y="0"/>
                </a:lnTo>
                <a:lnTo>
                  <a:pt x="16200" y="0"/>
                </a:lnTo>
                <a:lnTo>
                  <a:pt x="16200" y="13051"/>
                </a:lnTo>
                <a:lnTo>
                  <a:pt x="21600" y="130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1"/>
          <p:cNvSpPr txBox="1"/>
          <p:nvPr/>
        </p:nvSpPr>
        <p:spPr>
          <a:xfrm>
            <a:off x="827583" y="4494521"/>
            <a:ext cx="15121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선 화살표 연결선 13"/>
          <p:cNvSpPr/>
          <p:nvPr/>
        </p:nvSpPr>
        <p:spPr>
          <a:xfrm>
            <a:off x="7056276" y="4230563"/>
            <a:ext cx="1" cy="845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4400"/>
                  <a:pt x="0" y="720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4"/>
          <p:cNvSpPr txBox="1"/>
          <p:nvPr/>
        </p:nvSpPr>
        <p:spPr>
          <a:xfrm>
            <a:off x="7308304" y="4494521"/>
            <a:ext cx="15841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0" name="슬라이드 번호 개체 틀 12"/>
          <p:cNvSpPr txBox="1">
            <a:spLocks noGrp="1"/>
          </p:cNvSpPr>
          <p:nvPr>
            <p:ph type="sldNum" sz="quarter" idx="2"/>
          </p:nvPr>
        </p:nvSpPr>
        <p:spPr>
          <a:xfrm>
            <a:off x="172679" y="1268794"/>
            <a:ext cx="18804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907704" y="3692064"/>
            <a:ext cx="151216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init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아래쪽 화살표 2"/>
          <p:cNvSpPr/>
          <p:nvPr/>
        </p:nvSpPr>
        <p:spPr>
          <a:xfrm rot="18131846">
            <a:off x="4471259" y="3537650"/>
            <a:ext cx="380978" cy="218466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4679186"/>
            <a:ext cx="1494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Lucida Sans Unicode"/>
              </a:rPr>
              <a:t>__</a:t>
            </a:r>
            <a:r>
              <a:rPr lang="en-US" altLang="ko-KR" sz="1200" dirty="0" err="1" smtClean="0">
                <a:latin typeface="+mn-ea"/>
                <a:ea typeface="+mn-ea"/>
              </a:rPr>
              <a:t>init</a:t>
            </a:r>
            <a:r>
              <a:rPr lang="en-US" altLang="ko-KR" sz="1200" dirty="0" smtClean="0">
                <a:latin typeface="+mn-ea"/>
                <a:ea typeface="+mn-ea"/>
              </a:rPr>
              <a:t>__ </a:t>
            </a:r>
            <a:r>
              <a:rPr lang="ko-KR" altLang="en-US" sz="1200" dirty="0" smtClean="0">
                <a:latin typeface="+mn-ea"/>
                <a:ea typeface="+mn-ea"/>
              </a:rPr>
              <a:t>내부 값 저장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namespace </a:t>
            </a:r>
          </a:p>
        </p:txBody>
      </p:sp>
      <p:sp>
        <p:nvSpPr>
          <p:cNvPr id="19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800"/>
            <a:ext cx="8229600" cy="165618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class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속성이</a:t>
            </a:r>
            <a:r>
              <a:rPr dirty="0"/>
              <a:t> </a:t>
            </a:r>
            <a:r>
              <a:rPr dirty="0" err="1"/>
              <a:t>생성되고</a:t>
            </a:r>
            <a:r>
              <a:rPr dirty="0"/>
              <a:t> </a:t>
            </a:r>
            <a:r>
              <a:rPr dirty="0" err="1"/>
              <a:t>instance를</a:t>
            </a:r>
            <a:r>
              <a:rPr dirty="0"/>
              <a:t> </a:t>
            </a:r>
            <a:r>
              <a:rPr dirty="0" err="1"/>
              <a:t>생성시</a:t>
            </a:r>
            <a:r>
              <a:rPr dirty="0"/>
              <a:t> __</a:t>
            </a:r>
            <a:r>
              <a:rPr dirty="0" err="1"/>
              <a:t>init</a:t>
            </a:r>
            <a:r>
              <a:rPr dirty="0"/>
              <a:t>__</a:t>
            </a:r>
            <a:r>
              <a:rPr dirty="0" err="1"/>
              <a:t>메소드에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속성들을</a:t>
            </a:r>
            <a:r>
              <a:rPr dirty="0"/>
              <a:t> </a:t>
            </a:r>
            <a:r>
              <a:rPr dirty="0" err="1"/>
              <a:t>추가</a:t>
            </a:r>
            <a:r>
              <a:rPr dirty="0"/>
              <a:t> </a:t>
            </a:r>
          </a:p>
        </p:txBody>
      </p:sp>
      <p:grpSp>
        <p:nvGrpSpPr>
          <p:cNvPr id="194" name="직사각형 2"/>
          <p:cNvGrpSpPr/>
          <p:nvPr/>
        </p:nvGrpSpPr>
        <p:grpSpPr>
          <a:xfrm>
            <a:off x="1322713" y="3212974"/>
            <a:ext cx="2529209" cy="1409012"/>
            <a:chOff x="-8926" y="-1"/>
            <a:chExt cx="2529207" cy="1008114"/>
          </a:xfrm>
        </p:grpSpPr>
        <p:sp>
          <p:nvSpPr>
            <p:cNvPr id="192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class"/>
            <p:cNvSpPr txBox="1"/>
            <p:nvPr/>
          </p:nvSpPr>
          <p:spPr>
            <a:xfrm>
              <a:off x="-8926" y="4385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97" name="직사각형 4"/>
          <p:cNvGrpSpPr/>
          <p:nvPr/>
        </p:nvGrpSpPr>
        <p:grpSpPr>
          <a:xfrm>
            <a:off x="5796135" y="3212974"/>
            <a:ext cx="2520283" cy="1008115"/>
            <a:chOff x="-1" y="-1"/>
            <a:chExt cx="2520282" cy="1008114"/>
          </a:xfrm>
        </p:grpSpPr>
        <p:sp>
          <p:nvSpPr>
            <p:cNvPr id="195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__dict__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213" name="직선 화살표 연결선 5"/>
          <p:cNvSpPr/>
          <p:nvPr/>
        </p:nvSpPr>
        <p:spPr>
          <a:xfrm>
            <a:off x="3861321" y="3717031"/>
            <a:ext cx="192529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0"/>
                  <a:pt x="14400" y="-1080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6"/>
          <p:cNvSpPr txBox="1"/>
          <p:nvPr/>
        </p:nvSpPr>
        <p:spPr>
          <a:xfrm>
            <a:off x="4058612" y="3837964"/>
            <a:ext cx="14401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202" name="직사각형 7"/>
          <p:cNvGrpSpPr/>
          <p:nvPr/>
        </p:nvGrpSpPr>
        <p:grpSpPr>
          <a:xfrm>
            <a:off x="1322713" y="5085183"/>
            <a:ext cx="2601218" cy="1008115"/>
            <a:chOff x="-1" y="-1"/>
            <a:chExt cx="2520282" cy="1008114"/>
          </a:xfrm>
        </p:grpSpPr>
        <p:sp>
          <p:nvSpPr>
            <p:cNvPr id="200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메소드"/>
            <p:cNvSpPr txBox="1"/>
            <p:nvPr/>
          </p:nvSpPr>
          <p:spPr>
            <a:xfrm>
              <a:off x="-1" y="319391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" name="직사각형 8"/>
          <p:cNvGrpSpPr/>
          <p:nvPr/>
        </p:nvGrpSpPr>
        <p:grpSpPr>
          <a:xfrm>
            <a:off x="5796135" y="5085183"/>
            <a:ext cx="2520283" cy="1008115"/>
            <a:chOff x="-1" y="-1"/>
            <a:chExt cx="2520282" cy="1008114"/>
          </a:xfrm>
        </p:grpSpPr>
        <p:sp>
          <p:nvSpPr>
            <p:cNvPr id="203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locals()…"/>
            <p:cNvSpPr txBox="1"/>
            <p:nvPr/>
          </p:nvSpPr>
          <p:spPr>
            <a:xfrm>
              <a:off x="-1" y="180892"/>
              <a:ext cx="252028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locals()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214" name="직선 화살표 연결선 9"/>
          <p:cNvSpPr/>
          <p:nvPr/>
        </p:nvSpPr>
        <p:spPr>
          <a:xfrm>
            <a:off x="3933329" y="5589240"/>
            <a:ext cx="185328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-10800"/>
                  <a:pt x="14400" y="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TextBox 10"/>
          <p:cNvSpPr txBox="1"/>
          <p:nvPr/>
        </p:nvSpPr>
        <p:spPr>
          <a:xfrm>
            <a:off x="4111959" y="5688266"/>
            <a:ext cx="14401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sp>
        <p:nvSpPr>
          <p:cNvPr id="215" name="직선 화살표 연결선 13"/>
          <p:cNvSpPr/>
          <p:nvPr/>
        </p:nvSpPr>
        <p:spPr>
          <a:xfrm>
            <a:off x="7056276" y="4230563"/>
            <a:ext cx="1" cy="845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4400"/>
                  <a:pt x="0" y="7200"/>
                  <a:pt x="21600" y="0"/>
                </a:cubicBezTo>
              </a:path>
            </a:pathLst>
          </a:custGeom>
          <a:ln w="28575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TextBox 14"/>
          <p:cNvSpPr txBox="1"/>
          <p:nvPr/>
        </p:nvSpPr>
        <p:spPr>
          <a:xfrm>
            <a:off x="7236296" y="4298822"/>
            <a:ext cx="15841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시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아래쪽 화살표 12"/>
          <p:cNvSpPr/>
          <p:nvPr/>
        </p:nvSpPr>
        <p:spPr>
          <a:xfrm rot="13748506">
            <a:off x="4672330" y="3835993"/>
            <a:ext cx="484633" cy="1571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57"/>
                </a:moveTo>
                <a:lnTo>
                  <a:pt x="5400" y="13457"/>
                </a:lnTo>
                <a:lnTo>
                  <a:pt x="5400" y="0"/>
                </a:lnTo>
                <a:lnTo>
                  <a:pt x="16200" y="0"/>
                </a:lnTo>
                <a:lnTo>
                  <a:pt x="16200" y="13457"/>
                </a:lnTo>
                <a:lnTo>
                  <a:pt x="21600" y="1345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15"/>
          <p:cNvSpPr txBox="1"/>
          <p:nvPr/>
        </p:nvSpPr>
        <p:spPr>
          <a:xfrm>
            <a:off x="4644008" y="4890994"/>
            <a:ext cx="79208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4229" y="1268794"/>
            <a:ext cx="18494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726364" y="3917480"/>
            <a:ext cx="1800200" cy="28981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함수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4" name="꺾인 연결선 3"/>
          <p:cNvCxnSpPr>
            <a:stCxn id="2" idx="2"/>
            <a:endCxn id="200" idx="0"/>
          </p:cNvCxnSpPr>
          <p:nvPr/>
        </p:nvCxnSpPr>
        <p:spPr>
          <a:xfrm rot="5400000">
            <a:off x="2185950" y="4644668"/>
            <a:ext cx="877887" cy="314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1043608" y="4635667"/>
            <a:ext cx="129614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메소드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변환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 </a:t>
            </a:r>
            <a:r>
              <a:rPr dirty="0" err="1"/>
              <a:t>보호되는</a:t>
            </a:r>
            <a:r>
              <a:rPr dirty="0"/>
              <a:t>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  <p:sp>
        <p:nvSpPr>
          <p:cNvPr id="2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8" y="2981325"/>
            <a:ext cx="270265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780</Words>
  <Application>Microsoft Office PowerPoint</Application>
  <PresentationFormat>화면 슬라이드 쇼(4:3)</PresentationFormat>
  <Paragraphs>212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가을</vt:lpstr>
      <vt:lpstr>Python 심화</vt:lpstr>
      <vt:lpstr>5. 클래스 심화</vt:lpstr>
      <vt:lpstr> 클래스와 인스턴스</vt:lpstr>
      <vt:lpstr>클래스와 인스턴스만 존재 </vt:lpstr>
      <vt:lpstr> class 속성 관리</vt:lpstr>
      <vt:lpstr>클래스 namespace </vt:lpstr>
      <vt:lpstr>instance namespace </vt:lpstr>
      <vt:lpstr>method namespace </vt:lpstr>
      <vt:lpstr> 보호되는 속성 관리</vt:lpstr>
      <vt:lpstr>속성 이름 관리</vt:lpstr>
      <vt:lpstr>변수와 속성 바인딩</vt:lpstr>
      <vt:lpstr>함수 정의에서 변수 바인딩</vt:lpstr>
      <vt:lpstr>메소드는 오버로딩 불가</vt:lpstr>
      <vt:lpstr>메소드 접근자</vt:lpstr>
      <vt:lpstr>인스턴스 Method란</vt:lpstr>
      <vt:lpstr>Method bound 방식</vt:lpstr>
      <vt:lpstr>Binding instance</vt:lpstr>
      <vt:lpstr>Class Method란</vt:lpstr>
      <vt:lpstr>Binding classmethod : loading</vt:lpstr>
      <vt:lpstr>Static Method란</vt:lpstr>
      <vt:lpstr>Binding staticmethod : loading</vt:lpstr>
      <vt:lpstr>Method Chain</vt:lpstr>
      <vt:lpstr>Self Method Chain</vt:lpstr>
      <vt:lpstr>연산자 오버로딩</vt:lpstr>
      <vt:lpstr>스페셜메소드는 연산자를 대치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심화</dc:title>
  <cp:lastModifiedBy>Windows 사용자</cp:lastModifiedBy>
  <cp:revision>11</cp:revision>
  <dcterms:modified xsi:type="dcterms:W3CDTF">2018-09-16T20:27:15Z</dcterms:modified>
</cp:coreProperties>
</file>