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317" r:id="rId9"/>
    <p:sldId id="272" r:id="rId10"/>
    <p:sldId id="275" r:id="rId11"/>
    <p:sldId id="278" r:id="rId12"/>
    <p:sldId id="280" r:id="rId13"/>
    <p:sldId id="286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5" r:id="rId28"/>
    <p:sldId id="306" r:id="rId29"/>
    <p:sldId id="307" r:id="rId30"/>
    <p:sldId id="310" r:id="rId31"/>
    <p:sldId id="313" r:id="rId32"/>
    <p:sldId id="314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심화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Super()</a:t>
            </a:r>
          </a:p>
        </p:txBody>
      </p:sp>
      <p:sp>
        <p:nvSpPr>
          <p:cNvPr id="26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967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lang="ko-KR" altLang="en-US" dirty="0" smtClean="0"/>
              <a:t>클래스의 이름으로 지정해서 가져올 수 있지만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클래스를 이용해서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호출도 가능</a:t>
            </a:r>
            <a:endParaRPr dirty="0"/>
          </a:p>
        </p:txBody>
      </p:sp>
      <p:sp>
        <p:nvSpPr>
          <p:cNvPr id="2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8727" y="1268794"/>
            <a:ext cx="25594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282698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3282698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1840" y="4795772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자식클래스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9" name="꺾인 연결선 8"/>
          <p:cNvCxnSpPr>
            <a:stCxn id="8" idx="0"/>
            <a:endCxn id="6" idx="2"/>
          </p:cNvCxnSpPr>
          <p:nvPr/>
        </p:nvCxnSpPr>
        <p:spPr>
          <a:xfrm rot="16200000" flipV="1">
            <a:off x="2848000" y="3575828"/>
            <a:ext cx="1143744" cy="129614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8" idx="0"/>
            <a:endCxn id="7" idx="2"/>
          </p:cNvCxnSpPr>
          <p:nvPr/>
        </p:nvCxnSpPr>
        <p:spPr>
          <a:xfrm rot="5400000" flipH="1" flipV="1">
            <a:off x="4180148" y="3539824"/>
            <a:ext cx="1143744" cy="136815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2483768" y="5381208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super().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명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0112" y="5565873"/>
            <a:ext cx="266429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Super 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클래스에 클래스 이름을 주면 그 다음 순서의 클래스로 접근한다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.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 smtClean="0"/>
              <a:t>부모</a:t>
            </a:r>
            <a:r>
              <a:rPr lang="en-US" dirty="0" smtClean="0"/>
              <a:t>/</a:t>
            </a:r>
            <a:r>
              <a:rPr lang="ko-KR" altLang="en-US" dirty="0" smtClean="0"/>
              <a:t>자식</a:t>
            </a:r>
            <a:r>
              <a:rPr dirty="0" smtClean="0"/>
              <a:t> </a:t>
            </a:r>
            <a:r>
              <a:rPr dirty="0"/>
              <a:t>class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sp>
        <p:nvSpPr>
          <p:cNvPr id="27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lang="ko-KR" altLang="en-US" dirty="0" smtClean="0"/>
              <a:t>부모 클래스와</a:t>
            </a:r>
            <a:r>
              <a:rPr lang="en-US" altLang="ko-KR" dirty="0" smtClean="0"/>
              <a:t> super </a:t>
            </a:r>
            <a:r>
              <a:rPr lang="ko-KR" altLang="en-US" dirty="0" smtClean="0"/>
              <a:t>접근 차이 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96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697"/>
            </a:pPr>
            <a:r>
              <a:rPr dirty="0" err="1"/>
              <a:t>클래스명.메소드로</a:t>
            </a:r>
            <a:r>
              <a:rPr dirty="0"/>
              <a:t> </a:t>
            </a:r>
            <a:r>
              <a:rPr dirty="0" err="1"/>
              <a:t>호출시</a:t>
            </a:r>
            <a:r>
              <a:rPr dirty="0"/>
              <a:t> self/</a:t>
            </a:r>
            <a:r>
              <a:rPr dirty="0" err="1"/>
              <a:t>cls</a:t>
            </a:r>
            <a:r>
              <a:rPr dirty="0"/>
              <a:t> 즉 </a:t>
            </a:r>
            <a:r>
              <a:rPr dirty="0" err="1"/>
              <a:t>첫번째</a:t>
            </a:r>
            <a:r>
              <a:rPr dirty="0"/>
              <a:t> </a:t>
            </a:r>
            <a:r>
              <a:rPr dirty="0" err="1"/>
              <a:t>인자에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제공해야</a:t>
            </a:r>
            <a:r>
              <a:rPr dirty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0" indent="0" defTabSz="850391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697"/>
            </a:pPr>
            <a:endParaRPr dirty="0"/>
          </a:p>
        </p:txBody>
      </p:sp>
      <p:grpSp>
        <p:nvGrpSpPr>
          <p:cNvPr id="289" name="직사각형 3"/>
          <p:cNvGrpSpPr/>
          <p:nvPr/>
        </p:nvGrpSpPr>
        <p:grpSpPr>
          <a:xfrm>
            <a:off x="3635894" y="3573015"/>
            <a:ext cx="4680523" cy="1008115"/>
            <a:chOff x="-1" y="-1"/>
            <a:chExt cx="4680522" cy="1008114"/>
          </a:xfrm>
        </p:grpSpPr>
        <p:sp>
          <p:nvSpPr>
            <p:cNvPr id="287" name="직사각형"/>
            <p:cNvSpPr/>
            <p:nvPr/>
          </p:nvSpPr>
          <p:spPr>
            <a:xfrm>
              <a:off x="-1" y="-1"/>
              <a:ext cx="468052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클래스명.메소드(객체,…)"/>
            <p:cNvSpPr txBox="1"/>
            <p:nvPr/>
          </p:nvSpPr>
          <p:spPr>
            <a:xfrm>
              <a:off x="-1" y="319391"/>
              <a:ext cx="46805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클래스명.메소드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,…)</a:t>
              </a:r>
            </a:p>
          </p:txBody>
        </p:sp>
      </p:grpSp>
      <p:grpSp>
        <p:nvGrpSpPr>
          <p:cNvPr id="292" name="직사각형 5"/>
          <p:cNvGrpSpPr/>
          <p:nvPr/>
        </p:nvGrpSpPr>
        <p:grpSpPr>
          <a:xfrm>
            <a:off x="3635894" y="5085183"/>
            <a:ext cx="4680523" cy="1008115"/>
            <a:chOff x="-1" y="-1"/>
            <a:chExt cx="4680522" cy="1008114"/>
          </a:xfrm>
        </p:grpSpPr>
        <p:sp>
          <p:nvSpPr>
            <p:cNvPr id="290" name="직사각형"/>
            <p:cNvSpPr/>
            <p:nvPr/>
          </p:nvSpPr>
          <p:spPr>
            <a:xfrm>
              <a:off x="-1" y="-1"/>
              <a:ext cx="468052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1" name="인스턴스명.메소드(…)"/>
            <p:cNvSpPr txBox="1"/>
            <p:nvPr/>
          </p:nvSpPr>
          <p:spPr>
            <a:xfrm>
              <a:off x="-1" y="319391"/>
              <a:ext cx="46805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Super()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(…)</a:t>
              </a:r>
            </a:p>
          </p:txBody>
        </p:sp>
      </p:grpSp>
      <p:sp>
        <p:nvSpPr>
          <p:cNvPr id="293" name="TextBox 6"/>
          <p:cNvSpPr txBox="1"/>
          <p:nvPr/>
        </p:nvSpPr>
        <p:spPr>
          <a:xfrm>
            <a:off x="1115616" y="3861048"/>
            <a:ext cx="2016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unbound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8"/>
          <p:cNvSpPr txBox="1"/>
          <p:nvPr/>
        </p:nvSpPr>
        <p:spPr>
          <a:xfrm>
            <a:off x="1125555" y="5445223"/>
            <a:ext cx="2016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bound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2024" y="1256354"/>
            <a:ext cx="2693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Overriding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32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instance/Class/Super </a:t>
            </a:r>
            <a:r>
              <a:rPr dirty="0" err="1"/>
              <a:t>Class에</a:t>
            </a:r>
            <a:r>
              <a:rPr dirty="0"/>
              <a:t> 다 </a:t>
            </a:r>
            <a:r>
              <a:rPr dirty="0" err="1"/>
              <a:t>정의할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실행시</a:t>
            </a:r>
            <a:r>
              <a:rPr dirty="0"/>
              <a:t> </a:t>
            </a:r>
            <a:r>
              <a:rPr dirty="0" err="1"/>
              <a:t>instance부터</a:t>
            </a:r>
            <a:r>
              <a:rPr dirty="0"/>
              <a:t> </a:t>
            </a:r>
            <a:r>
              <a:rPr dirty="0" err="1"/>
              <a:t>호출이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grpSp>
        <p:nvGrpSpPr>
          <p:cNvPr id="325" name="그룹 12"/>
          <p:cNvGrpSpPr/>
          <p:nvPr/>
        </p:nvGrpSpPr>
        <p:grpSpPr>
          <a:xfrm>
            <a:off x="3851919" y="4313447"/>
            <a:ext cx="1440161" cy="1152128"/>
            <a:chOff x="0" y="0"/>
            <a:chExt cx="1440160" cy="1152127"/>
          </a:xfrm>
        </p:grpSpPr>
        <p:sp>
          <p:nvSpPr>
            <p:cNvPr id="322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3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4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9" name="그룹 32"/>
          <p:cNvGrpSpPr/>
          <p:nvPr/>
        </p:nvGrpSpPr>
        <p:grpSpPr>
          <a:xfrm>
            <a:off x="1115615" y="4314914"/>
            <a:ext cx="1440161" cy="1152128"/>
            <a:chOff x="0" y="0"/>
            <a:chExt cx="1440160" cy="1152127"/>
          </a:xfrm>
        </p:grpSpPr>
        <p:sp>
          <p:nvSpPr>
            <p:cNvPr id="326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7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8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3" name="그룹 36"/>
          <p:cNvGrpSpPr/>
          <p:nvPr/>
        </p:nvGrpSpPr>
        <p:grpSpPr>
          <a:xfrm>
            <a:off x="6588224" y="4304115"/>
            <a:ext cx="1440161" cy="1152129"/>
            <a:chOff x="0" y="0"/>
            <a:chExt cx="1440160" cy="1152127"/>
          </a:xfrm>
        </p:grpSpPr>
        <p:sp>
          <p:nvSpPr>
            <p:cNvPr id="330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1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4" name="TextBox 15"/>
          <p:cNvSpPr txBox="1"/>
          <p:nvPr/>
        </p:nvSpPr>
        <p:spPr>
          <a:xfrm>
            <a:off x="6588224" y="3842463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335" name="TextBox 42"/>
          <p:cNvSpPr txBox="1"/>
          <p:nvPr/>
        </p:nvSpPr>
        <p:spPr>
          <a:xfrm>
            <a:off x="3851919" y="3871335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336" name="TextBox 43"/>
          <p:cNvSpPr txBox="1"/>
          <p:nvPr/>
        </p:nvSpPr>
        <p:spPr>
          <a:xfrm>
            <a:off x="1115615" y="3871335"/>
            <a:ext cx="14401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349" name="꺾인 연결선 27"/>
          <p:cNvSpPr/>
          <p:nvPr/>
        </p:nvSpPr>
        <p:spPr>
          <a:xfrm>
            <a:off x="4570730" y="4048759"/>
            <a:ext cx="2007870" cy="83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0" name="직선 화살표 연결선 45"/>
          <p:cNvSpPr/>
          <p:nvPr/>
        </p:nvSpPr>
        <p:spPr>
          <a:xfrm>
            <a:off x="2565400" y="4889901"/>
            <a:ext cx="1276995" cy="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TextBox 47"/>
          <p:cNvSpPr txBox="1"/>
          <p:nvPr/>
        </p:nvSpPr>
        <p:spPr>
          <a:xfrm>
            <a:off x="5508104" y="5066600"/>
            <a:ext cx="8640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48"/>
          <p:cNvSpPr txBox="1"/>
          <p:nvPr/>
        </p:nvSpPr>
        <p:spPr>
          <a:xfrm>
            <a:off x="2699791" y="5062923"/>
            <a:ext cx="100811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Box 2"/>
          <p:cNvSpPr txBox="1"/>
          <p:nvPr/>
        </p:nvSpPr>
        <p:spPr>
          <a:xfrm>
            <a:off x="6588224" y="5642664"/>
            <a:ext cx="187220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TextBox 24"/>
          <p:cNvSpPr txBox="1"/>
          <p:nvPr/>
        </p:nvSpPr>
        <p:spPr>
          <a:xfrm>
            <a:off x="3707903" y="5642664"/>
            <a:ext cx="1872209" cy="76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슈퍼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" name="TextBox 25"/>
          <p:cNvSpPr txBox="1"/>
          <p:nvPr/>
        </p:nvSpPr>
        <p:spPr>
          <a:xfrm>
            <a:off x="971599" y="5642664"/>
            <a:ext cx="187221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Runtime 시 </a:t>
            </a:r>
          </a:p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슈퍼클래스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왼쪽 중괄호 3"/>
          <p:cNvSpPr/>
          <p:nvPr/>
        </p:nvSpPr>
        <p:spPr>
          <a:xfrm rot="5400000">
            <a:off x="2982679" y="2397161"/>
            <a:ext cx="370329" cy="2520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TextBox 4"/>
          <p:cNvSpPr txBox="1"/>
          <p:nvPr/>
        </p:nvSpPr>
        <p:spPr>
          <a:xfrm>
            <a:off x="2339751" y="3212975"/>
            <a:ext cx="20162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Overriding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왼쪽 중괄호 28"/>
          <p:cNvSpPr/>
          <p:nvPr/>
        </p:nvSpPr>
        <p:spPr>
          <a:xfrm rot="5400000">
            <a:off x="5646975" y="2397161"/>
            <a:ext cx="370329" cy="2520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TextBox 30"/>
          <p:cNvSpPr txBox="1"/>
          <p:nvPr/>
        </p:nvSpPr>
        <p:spPr>
          <a:xfrm>
            <a:off x="5004048" y="3212975"/>
            <a:ext cx="20162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Overriding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36492" y="1256354"/>
            <a:ext cx="26041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6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smtClean="0"/>
              <a:t>단일 클래스 </a:t>
            </a:r>
            <a:r>
              <a:rPr dirty="0" err="1" smtClean="0"/>
              <a:t>오버로딩</a:t>
            </a:r>
            <a:r>
              <a:rPr dirty="0" smtClean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36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오버로딩</a:t>
            </a:r>
            <a:endParaRPr dirty="0"/>
          </a:p>
        </p:txBody>
      </p:sp>
      <p:sp>
        <p:nvSpPr>
          <p:cNvPr id="367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6191" y="1256354"/>
            <a:ext cx="28101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3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4687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오버로딩은</a:t>
            </a:r>
            <a:r>
              <a:rPr dirty="0"/>
              <a:t> </a:t>
            </a:r>
            <a:r>
              <a:rPr dirty="0" err="1"/>
              <a:t>불가하지만</a:t>
            </a:r>
            <a:r>
              <a:rPr dirty="0"/>
              <a:t> </a:t>
            </a:r>
            <a:r>
              <a:rPr dirty="0" err="1"/>
              <a:t>오버로딩</a:t>
            </a:r>
            <a:r>
              <a:rPr dirty="0"/>
              <a:t> </a:t>
            </a:r>
            <a:r>
              <a:rPr dirty="0" err="1"/>
              <a:t>모듈을</a:t>
            </a:r>
            <a:r>
              <a:rPr dirty="0"/>
              <a:t> </a:t>
            </a:r>
            <a:r>
              <a:rPr dirty="0" err="1"/>
              <a:t>이용해서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오버로딩이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 </a:t>
            </a:r>
          </a:p>
        </p:txBody>
      </p:sp>
      <p:grpSp>
        <p:nvGrpSpPr>
          <p:cNvPr id="6" name="그룹 12"/>
          <p:cNvGrpSpPr/>
          <p:nvPr/>
        </p:nvGrpSpPr>
        <p:grpSpPr>
          <a:xfrm>
            <a:off x="3851919" y="4313447"/>
            <a:ext cx="1440161" cy="1152128"/>
            <a:chOff x="0" y="0"/>
            <a:chExt cx="1440160" cy="1152127"/>
          </a:xfrm>
        </p:grpSpPr>
        <p:sp>
          <p:nvSpPr>
            <p:cNvPr id="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42"/>
          <p:cNvSpPr txBox="1"/>
          <p:nvPr/>
        </p:nvSpPr>
        <p:spPr>
          <a:xfrm>
            <a:off x="3851919" y="3871335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3707903" y="5642664"/>
            <a:ext cx="187220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재정의 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왼쪽 중괄호 3"/>
          <p:cNvSpPr/>
          <p:nvPr/>
        </p:nvSpPr>
        <p:spPr>
          <a:xfrm rot="5400000">
            <a:off x="4278823" y="2397161"/>
            <a:ext cx="370329" cy="2520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446"/>
                  <a:pt x="10800" y="19022"/>
                </a:cubicBezTo>
                <a:lnTo>
                  <a:pt x="10800" y="13138"/>
                </a:lnTo>
                <a:cubicBezTo>
                  <a:pt x="10800" y="11714"/>
                  <a:pt x="5965" y="10560"/>
                  <a:pt x="0" y="10560"/>
                </a:cubicBezTo>
                <a:cubicBezTo>
                  <a:pt x="5965" y="10560"/>
                  <a:pt x="10800" y="9406"/>
                  <a:pt x="10800" y="7982"/>
                </a:cubicBezTo>
                <a:lnTo>
                  <a:pt x="10800" y="2578"/>
                </a:lnTo>
                <a:cubicBezTo>
                  <a:pt x="10800" y="1154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3635895" y="3212975"/>
            <a:ext cx="20162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loadi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ng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Association </a:t>
            </a:r>
            <a:r>
              <a:rPr dirty="0" err="1"/>
              <a:t>이해</a:t>
            </a:r>
            <a:endParaRPr dirty="0"/>
          </a:p>
        </p:txBody>
      </p:sp>
      <p:sp>
        <p:nvSpPr>
          <p:cNvPr id="37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</a:t>
            </a:r>
          </a:p>
        </p:txBody>
      </p:sp>
      <p:sp>
        <p:nvSpPr>
          <p:cNvPr id="38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96470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buSzTx/>
              <a:buFont typeface="Wingdings"/>
              <a:buNone/>
              <a:defRPr sz="2200"/>
            </a:pPr>
            <a:r>
              <a:rPr dirty="0" err="1"/>
              <a:t>객체간에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구성하여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  <a:p>
            <a:pPr marL="0" indent="0">
              <a:lnSpc>
                <a:spcPct val="108000"/>
              </a:lnSpc>
              <a:buSzTx/>
              <a:buFont typeface="Wingdings"/>
              <a:buNone/>
              <a:defRPr sz="2200"/>
            </a:pPr>
            <a:r>
              <a:rPr dirty="0" err="1"/>
              <a:t>객체내부에</a:t>
            </a:r>
            <a:r>
              <a:rPr dirty="0"/>
              <a:t>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생성하여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387" name="그룹 5"/>
          <p:cNvGrpSpPr/>
          <p:nvPr/>
        </p:nvGrpSpPr>
        <p:grpSpPr>
          <a:xfrm>
            <a:off x="2051719" y="3610154"/>
            <a:ext cx="1440161" cy="1547038"/>
            <a:chOff x="0" y="0"/>
            <a:chExt cx="1440160" cy="1547036"/>
          </a:xfrm>
        </p:grpSpPr>
        <p:grpSp>
          <p:nvGrpSpPr>
            <p:cNvPr id="384" name="직사각형 6"/>
            <p:cNvGrpSpPr/>
            <p:nvPr/>
          </p:nvGrpSpPr>
          <p:grpSpPr>
            <a:xfrm>
              <a:off x="-1" y="-1"/>
              <a:ext cx="1440161" cy="368343"/>
              <a:chOff x="0" y="0"/>
              <a:chExt cx="1440160" cy="368342"/>
            </a:xfrm>
          </p:grpSpPr>
          <p:sp>
            <p:nvSpPr>
              <p:cNvPr id="382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3" name="A"/>
              <p:cNvSpPr txBox="1"/>
              <p:nvPr/>
            </p:nvSpPr>
            <p:spPr>
              <a:xfrm>
                <a:off x="-1" y="58505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385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6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3" name="그룹 9"/>
          <p:cNvGrpSpPr/>
          <p:nvPr/>
        </p:nvGrpSpPr>
        <p:grpSpPr>
          <a:xfrm>
            <a:off x="5076055" y="3782350"/>
            <a:ext cx="1440162" cy="1152128"/>
            <a:chOff x="0" y="0"/>
            <a:chExt cx="1440160" cy="1152127"/>
          </a:xfrm>
        </p:grpSpPr>
        <p:grpSp>
          <p:nvGrpSpPr>
            <p:cNvPr id="390" name="직사각형 10"/>
            <p:cNvGrpSpPr/>
            <p:nvPr/>
          </p:nvGrpSpPr>
          <p:grpSpPr>
            <a:xfrm>
              <a:off x="-1" y="0"/>
              <a:ext cx="1440161" cy="274317"/>
              <a:chOff x="0" y="0"/>
              <a:chExt cx="1440160" cy="274315"/>
            </a:xfrm>
          </p:grpSpPr>
          <p:sp>
            <p:nvSpPr>
              <p:cNvPr id="388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" name="B"/>
              <p:cNvSpPr txBox="1"/>
              <p:nvPr/>
            </p:nvSpPr>
            <p:spPr>
              <a:xfrm>
                <a:off x="-1" y="11492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391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2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6" name="직선 연결선 13"/>
          <p:cNvSpPr/>
          <p:nvPr/>
        </p:nvSpPr>
        <p:spPr>
          <a:xfrm>
            <a:off x="3501504" y="4364507"/>
            <a:ext cx="1565028" cy="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4179" y="1256354"/>
            <a:ext cx="28504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 Notation</a:t>
            </a:r>
          </a:p>
        </p:txBody>
      </p:sp>
      <p:sp>
        <p:nvSpPr>
          <p:cNvPr id="39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96470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buSzTx/>
              <a:buFont typeface="Wingdings"/>
              <a:buNone/>
              <a:defRPr sz="2200"/>
            </a:pPr>
            <a:r>
              <a:rPr dirty="0" err="1"/>
              <a:t>객체간에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구성하여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  <a:p>
            <a:pPr marL="0" indent="0">
              <a:lnSpc>
                <a:spcPct val="108000"/>
              </a:lnSpc>
              <a:buSzTx/>
              <a:buFont typeface="Wingdings"/>
              <a:buNone/>
              <a:defRPr sz="2200"/>
            </a:pPr>
            <a:r>
              <a:rPr dirty="0" err="1"/>
              <a:t>객체내부에</a:t>
            </a:r>
            <a:r>
              <a:rPr dirty="0"/>
              <a:t>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생성하여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pic>
        <p:nvPicPr>
          <p:cNvPr id="4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703" y="3501008"/>
            <a:ext cx="4896546" cy="2362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3292" y="1256354"/>
            <a:ext cx="28681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Association</a:t>
            </a:r>
          </a:p>
        </p:txBody>
      </p:sp>
      <p:sp>
        <p:nvSpPr>
          <p:cNvPr id="40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1468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Tx/>
              <a:buFont typeface="Wingdings"/>
              <a:buNone/>
              <a:defRPr sz="2800"/>
            </a:lvl1pPr>
          </a:lstStyle>
          <a:p>
            <a:r>
              <a:rPr dirty="0" err="1"/>
              <a:t>객체간에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구성하여</a:t>
            </a:r>
            <a:r>
              <a:rPr dirty="0"/>
              <a:t> </a:t>
            </a:r>
            <a:r>
              <a:rPr dirty="0" err="1"/>
              <a:t>처리하기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객체내부에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</p:txBody>
      </p:sp>
      <p:sp>
        <p:nvSpPr>
          <p:cNvPr id="405" name="TextBox 2"/>
          <p:cNvSpPr txBox="1"/>
          <p:nvPr/>
        </p:nvSpPr>
        <p:spPr>
          <a:xfrm>
            <a:off x="827583" y="3068959"/>
            <a:ext cx="7992890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Composition is an Association</a:t>
            </a:r>
          </a:p>
          <a:p>
            <a:pPr marL="285750" indent="-285750">
              <a:buSzPct val="100000"/>
              <a:buChar char="▪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Aggregation is an Association</a:t>
            </a:r>
          </a:p>
          <a:p>
            <a:pPr marL="285750" indent="-285750">
              <a:buSzPct val="100000"/>
              <a:buChar char="▪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Composition is a strong Association (If the life of contained object totally depends on the container object, it is called strong association)</a:t>
            </a:r>
          </a:p>
          <a:p>
            <a:pPr marL="285750" indent="-285750">
              <a:buSzPct val="100000"/>
              <a:buChar char="▪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SzPct val="100000"/>
              <a:buChar char="▪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Aggregation is a weak Association (If the life of contained object doesn't depends on the container object, it is called weak association) </a:t>
            </a:r>
          </a:p>
        </p:txBody>
      </p:sp>
      <p:sp>
        <p:nvSpPr>
          <p:cNvPr id="40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6294" y="1256354"/>
            <a:ext cx="28081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691679" y="1412776"/>
            <a:ext cx="7147522" cy="44546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r">
              <a:defRPr sz="9600"/>
            </a:pPr>
            <a:r>
              <a:rPr lang="en-US" dirty="0" smtClean="0"/>
              <a:t>7</a:t>
            </a:r>
            <a:r>
              <a:rPr dirty="0" smtClean="0"/>
              <a:t>. </a:t>
            </a:r>
            <a:r>
              <a:rPr lang="ko-KR" altLang="en-US" dirty="0"/>
              <a:t>클래스 </a:t>
            </a:r>
            <a:r>
              <a:rPr lang="ko-KR" altLang="en-US" dirty="0" err="1"/>
              <a:t>다형성</a:t>
            </a:r>
            <a:r>
              <a:rPr lang="ko-KR" altLang="en-US" dirty="0"/>
              <a:t> 및 상속 알아보기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Association </a:t>
            </a:r>
            <a:r>
              <a:rPr dirty="0" err="1"/>
              <a:t>이해</a:t>
            </a:r>
            <a:endParaRPr dirty="0"/>
          </a:p>
        </p:txBody>
      </p:sp>
      <p:sp>
        <p:nvSpPr>
          <p:cNvPr id="41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구성관계</a:t>
            </a:r>
            <a:r>
              <a:rPr dirty="0"/>
              <a:t> : composition</a:t>
            </a:r>
          </a:p>
        </p:txBody>
      </p:sp>
      <p:sp>
        <p:nvSpPr>
          <p:cNvPr id="41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612648" y="1600200"/>
            <a:ext cx="8153401" cy="16847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Font typeface="Wingdings"/>
              <a:buNone/>
              <a:defRPr sz="2800"/>
            </a:pPr>
            <a:r>
              <a:rPr dirty="0" err="1"/>
              <a:t>구성관계는</a:t>
            </a:r>
            <a:r>
              <a:rPr dirty="0"/>
              <a:t> </a:t>
            </a:r>
            <a:r>
              <a:rPr dirty="0" err="1"/>
              <a:t>초기화</a:t>
            </a:r>
            <a:r>
              <a:rPr dirty="0"/>
              <a:t> </a:t>
            </a:r>
            <a:r>
              <a:rPr dirty="0" err="1"/>
              <a:t>모듈에</a:t>
            </a:r>
            <a:r>
              <a:rPr dirty="0"/>
              <a:t> </a:t>
            </a:r>
            <a:r>
              <a:rPr dirty="0" err="1"/>
              <a:t>속성에</a:t>
            </a:r>
            <a:r>
              <a:rPr dirty="0"/>
              <a:t> 타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생성자를</a:t>
            </a:r>
            <a:r>
              <a:rPr dirty="0"/>
              <a:t> </a:t>
            </a:r>
            <a:r>
              <a:rPr dirty="0" err="1"/>
              <a:t>이용해서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메인클래스가</a:t>
            </a:r>
            <a:r>
              <a:rPr dirty="0"/>
              <a:t> </a:t>
            </a:r>
            <a:r>
              <a:rPr dirty="0" err="1"/>
              <a:t>사라지면</a:t>
            </a:r>
            <a:r>
              <a:rPr dirty="0"/>
              <a:t> </a:t>
            </a:r>
            <a:r>
              <a:rPr dirty="0" err="1"/>
              <a:t>구성관계도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사라진다</a:t>
            </a:r>
            <a:r>
              <a:rPr dirty="0"/>
              <a:t>.</a:t>
            </a:r>
          </a:p>
        </p:txBody>
      </p:sp>
      <p:sp>
        <p:nvSpPr>
          <p:cNvPr id="41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9432" y="1256354"/>
            <a:ext cx="27453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51719" y="3466138"/>
            <a:ext cx="1440161" cy="1547038"/>
            <a:chOff x="0" y="0"/>
            <a:chExt cx="1440160" cy="1547036"/>
          </a:xfrm>
        </p:grpSpPr>
        <p:grpSp>
          <p:nvGrpSpPr>
            <p:cNvPr id="21" name="직사각형 6"/>
            <p:cNvGrpSpPr/>
            <p:nvPr/>
          </p:nvGrpSpPr>
          <p:grpSpPr>
            <a:xfrm>
              <a:off x="-1" y="-1"/>
              <a:ext cx="1440161" cy="368343"/>
              <a:chOff x="0" y="0"/>
              <a:chExt cx="1440160" cy="368342"/>
            </a:xfrm>
          </p:grpSpPr>
          <p:sp>
            <p:nvSpPr>
              <p:cNvPr id="24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A"/>
              <p:cNvSpPr txBox="1"/>
              <p:nvPr/>
            </p:nvSpPr>
            <p:spPr>
              <a:xfrm>
                <a:off x="-1" y="58505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9"/>
          <p:cNvGrpSpPr/>
          <p:nvPr/>
        </p:nvGrpSpPr>
        <p:grpSpPr>
          <a:xfrm>
            <a:off x="5076055" y="3638334"/>
            <a:ext cx="1440162" cy="1152128"/>
            <a:chOff x="0" y="0"/>
            <a:chExt cx="1440160" cy="1152127"/>
          </a:xfrm>
        </p:grpSpPr>
        <p:grpSp>
          <p:nvGrpSpPr>
            <p:cNvPr id="27" name="직사각형 10"/>
            <p:cNvGrpSpPr/>
            <p:nvPr/>
          </p:nvGrpSpPr>
          <p:grpSpPr>
            <a:xfrm>
              <a:off x="-1" y="0"/>
              <a:ext cx="1440161" cy="274317"/>
              <a:chOff x="0" y="0"/>
              <a:chExt cx="1440160" cy="274315"/>
            </a:xfrm>
          </p:grpSpPr>
          <p:sp>
            <p:nvSpPr>
              <p:cNvPr id="30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B"/>
              <p:cNvSpPr txBox="1"/>
              <p:nvPr/>
            </p:nvSpPr>
            <p:spPr>
              <a:xfrm>
                <a:off x="-1" y="11492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28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직선 연결선 13"/>
          <p:cNvSpPr/>
          <p:nvPr/>
        </p:nvSpPr>
        <p:spPr>
          <a:xfrm>
            <a:off x="3501504" y="4220491"/>
            <a:ext cx="1565028" cy="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다이아몬드 32"/>
          <p:cNvSpPr/>
          <p:nvPr/>
        </p:nvSpPr>
        <p:spPr>
          <a:xfrm rot="5400000">
            <a:off x="3563880" y="3860198"/>
            <a:ext cx="540000" cy="733659"/>
          </a:xfrm>
          <a:prstGeom prst="diamond">
            <a:avLst/>
          </a:prstGeom>
          <a:solidFill>
            <a:schemeClr val="tx1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집합관계</a:t>
            </a:r>
            <a:r>
              <a:rPr dirty="0"/>
              <a:t> : </a:t>
            </a:r>
            <a:r>
              <a:rPr b="1" dirty="0"/>
              <a:t>Aggregation</a:t>
            </a:r>
          </a:p>
        </p:txBody>
      </p:sp>
      <p:sp>
        <p:nvSpPr>
          <p:cNvPr id="41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110872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생성할</a:t>
            </a:r>
            <a:r>
              <a:rPr dirty="0"/>
              <a:t> 때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처리하므로</a:t>
            </a:r>
            <a:r>
              <a:rPr dirty="0"/>
              <a:t> </a:t>
            </a:r>
            <a:r>
              <a:rPr dirty="0" err="1"/>
              <a:t>집합관계는</a:t>
            </a:r>
            <a:r>
              <a:rPr dirty="0"/>
              <a:t> </a:t>
            </a:r>
            <a:r>
              <a:rPr dirty="0" err="1"/>
              <a:t>삭제되어도</a:t>
            </a:r>
            <a:r>
              <a:rPr dirty="0"/>
              <a:t> 모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1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3599" y="1256354"/>
            <a:ext cx="28620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grpSp>
        <p:nvGrpSpPr>
          <p:cNvPr id="33" name="그룹 32"/>
          <p:cNvGrpSpPr/>
          <p:nvPr/>
        </p:nvGrpSpPr>
        <p:grpSpPr>
          <a:xfrm>
            <a:off x="2213743" y="3789040"/>
            <a:ext cx="1440161" cy="1547038"/>
            <a:chOff x="0" y="0"/>
            <a:chExt cx="1440160" cy="1547036"/>
          </a:xfrm>
        </p:grpSpPr>
        <p:grpSp>
          <p:nvGrpSpPr>
            <p:cNvPr id="34" name="직사각형 6"/>
            <p:cNvGrpSpPr/>
            <p:nvPr/>
          </p:nvGrpSpPr>
          <p:grpSpPr>
            <a:xfrm>
              <a:off x="-1" y="-1"/>
              <a:ext cx="1440161" cy="368343"/>
              <a:chOff x="0" y="0"/>
              <a:chExt cx="1440160" cy="368342"/>
            </a:xfrm>
          </p:grpSpPr>
          <p:sp>
            <p:nvSpPr>
              <p:cNvPr id="37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A"/>
              <p:cNvSpPr txBox="1"/>
              <p:nvPr/>
            </p:nvSpPr>
            <p:spPr>
              <a:xfrm>
                <a:off x="-1" y="58505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9"/>
          <p:cNvGrpSpPr/>
          <p:nvPr/>
        </p:nvGrpSpPr>
        <p:grpSpPr>
          <a:xfrm>
            <a:off x="5238079" y="3961236"/>
            <a:ext cx="1440162" cy="1152128"/>
            <a:chOff x="0" y="0"/>
            <a:chExt cx="1440160" cy="1152127"/>
          </a:xfrm>
        </p:grpSpPr>
        <p:grpSp>
          <p:nvGrpSpPr>
            <p:cNvPr id="40" name="직사각형 10"/>
            <p:cNvGrpSpPr/>
            <p:nvPr/>
          </p:nvGrpSpPr>
          <p:grpSpPr>
            <a:xfrm>
              <a:off x="-1" y="0"/>
              <a:ext cx="1440161" cy="274317"/>
              <a:chOff x="0" y="0"/>
              <a:chExt cx="1440160" cy="274315"/>
            </a:xfrm>
          </p:grpSpPr>
          <p:sp>
            <p:nvSpPr>
              <p:cNvPr id="43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B"/>
              <p:cNvSpPr txBox="1"/>
              <p:nvPr/>
            </p:nvSpPr>
            <p:spPr>
              <a:xfrm>
                <a:off x="-1" y="11492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41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직선 연결선 13"/>
          <p:cNvSpPr/>
          <p:nvPr/>
        </p:nvSpPr>
        <p:spPr>
          <a:xfrm>
            <a:off x="3663528" y="4543393"/>
            <a:ext cx="1565028" cy="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>
          <a:xfrm rot="5400000">
            <a:off x="3725904" y="4183100"/>
            <a:ext cx="540000" cy="733659"/>
          </a:xfrm>
          <a:prstGeom prst="diamond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Dependency</a:t>
            </a:r>
          </a:p>
        </p:txBody>
      </p:sp>
      <p:sp>
        <p:nvSpPr>
          <p:cNvPr id="4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Dependency</a:t>
            </a:r>
          </a:p>
        </p:txBody>
      </p:sp>
      <p:sp>
        <p:nvSpPr>
          <p:cNvPr id="4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612648" y="1600200"/>
            <a:ext cx="8153401" cy="1684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6000"/>
              </a:lnSpc>
              <a:buSzTx/>
              <a:buFont typeface="Wingdings"/>
              <a:buNone/>
              <a:defRPr sz="3300"/>
            </a:lvl1pPr>
          </a:lstStyle>
          <a:p>
            <a:r>
              <a:rPr dirty="0" err="1"/>
              <a:t>객체내부에</a:t>
            </a:r>
            <a:r>
              <a:rPr dirty="0"/>
              <a:t>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객체로써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등에서</a:t>
            </a:r>
            <a:r>
              <a:rPr dirty="0"/>
              <a:t> </a:t>
            </a:r>
            <a:r>
              <a:rPr dirty="0" err="1"/>
              <a:t>일회성</a:t>
            </a:r>
            <a:r>
              <a:rPr dirty="0"/>
              <a:t> 등 </a:t>
            </a:r>
            <a:r>
              <a:rPr dirty="0" err="1"/>
              <a:t>필요</a:t>
            </a:r>
            <a:r>
              <a:rPr dirty="0"/>
              <a:t> 할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생성해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grpSp>
        <p:nvGrpSpPr>
          <p:cNvPr id="433" name="그룹 5"/>
          <p:cNvGrpSpPr/>
          <p:nvPr/>
        </p:nvGrpSpPr>
        <p:grpSpPr>
          <a:xfrm>
            <a:off x="2051719" y="3466138"/>
            <a:ext cx="1440161" cy="1547038"/>
            <a:chOff x="0" y="0"/>
            <a:chExt cx="1440160" cy="1547036"/>
          </a:xfrm>
        </p:grpSpPr>
        <p:grpSp>
          <p:nvGrpSpPr>
            <p:cNvPr id="430" name="직사각형 6"/>
            <p:cNvGrpSpPr/>
            <p:nvPr/>
          </p:nvGrpSpPr>
          <p:grpSpPr>
            <a:xfrm>
              <a:off x="-1" y="-1"/>
              <a:ext cx="1440161" cy="368343"/>
              <a:chOff x="0" y="0"/>
              <a:chExt cx="1440160" cy="368342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9" name="A"/>
              <p:cNvSpPr txBox="1"/>
              <p:nvPr/>
            </p:nvSpPr>
            <p:spPr>
              <a:xfrm>
                <a:off x="-1" y="58505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431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2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9" name="그룹 9"/>
          <p:cNvGrpSpPr/>
          <p:nvPr/>
        </p:nvGrpSpPr>
        <p:grpSpPr>
          <a:xfrm>
            <a:off x="5076055" y="3638334"/>
            <a:ext cx="1440162" cy="1152128"/>
            <a:chOff x="0" y="0"/>
            <a:chExt cx="1440160" cy="1152127"/>
          </a:xfrm>
        </p:grpSpPr>
        <p:grpSp>
          <p:nvGrpSpPr>
            <p:cNvPr id="436" name="직사각형 10"/>
            <p:cNvGrpSpPr/>
            <p:nvPr/>
          </p:nvGrpSpPr>
          <p:grpSpPr>
            <a:xfrm>
              <a:off x="-1" y="0"/>
              <a:ext cx="1440161" cy="274317"/>
              <a:chOff x="0" y="0"/>
              <a:chExt cx="1440160" cy="274315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5" name="B"/>
              <p:cNvSpPr txBox="1"/>
              <p:nvPr/>
            </p:nvSpPr>
            <p:spPr>
              <a:xfrm>
                <a:off x="-1" y="11492"/>
                <a:ext cx="1440162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437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8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2" name="직선 연결선 13"/>
          <p:cNvSpPr/>
          <p:nvPr/>
        </p:nvSpPr>
        <p:spPr>
          <a:xfrm>
            <a:off x="3501504" y="4220491"/>
            <a:ext cx="1565028" cy="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ysDash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7181" y="1256354"/>
            <a:ext cx="2790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위임처리</a:t>
            </a:r>
            <a:endParaRPr dirty="0"/>
          </a:p>
        </p:txBody>
      </p:sp>
      <p:sp>
        <p:nvSpPr>
          <p:cNvPr id="45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위임</a:t>
            </a:r>
            <a:r>
              <a:rPr dirty="0"/>
              <a:t>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 smtClean="0"/>
              <a:t>처리</a:t>
            </a:r>
            <a:endParaRPr dirty="0"/>
          </a:p>
        </p:txBody>
      </p:sp>
      <p:sp>
        <p:nvSpPr>
          <p:cNvPr id="45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8"/>
            <a:ext cx="8153401" cy="11807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877823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784"/>
            </a:pPr>
            <a:r>
              <a:rPr dirty="0"/>
              <a:t>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클래스가</a:t>
            </a:r>
            <a:r>
              <a:rPr dirty="0"/>
              <a:t> </a:t>
            </a:r>
            <a:r>
              <a:rPr dirty="0" err="1"/>
              <a:t>상속관계는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사용관계를</a:t>
            </a:r>
            <a:r>
              <a:rPr dirty="0"/>
              <a:t> </a:t>
            </a:r>
            <a:r>
              <a:rPr dirty="0" err="1" smtClean="0"/>
              <a:t>유지</a:t>
            </a:r>
            <a:r>
              <a:rPr lang="ko-KR" altLang="en-US" dirty="0" smtClean="0"/>
              <a:t>하면서 기능을 타 클래스의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넘겨서 처리를 하도록 구성</a:t>
            </a:r>
            <a:endParaRPr dirty="0"/>
          </a:p>
        </p:txBody>
      </p:sp>
      <p:sp>
        <p:nvSpPr>
          <p:cNvPr id="45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5168" y="1256354"/>
            <a:ext cx="28306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17" y="3023972"/>
            <a:ext cx="1440161" cy="1547038"/>
            <a:chOff x="0" y="0"/>
            <a:chExt cx="1440160" cy="1547036"/>
          </a:xfrm>
        </p:grpSpPr>
        <p:grpSp>
          <p:nvGrpSpPr>
            <p:cNvPr id="7" name="직사각형 6"/>
            <p:cNvGrpSpPr/>
            <p:nvPr/>
          </p:nvGrpSpPr>
          <p:grpSpPr>
            <a:xfrm>
              <a:off x="-1" y="-1"/>
              <a:ext cx="1440161" cy="368343"/>
              <a:chOff x="0" y="0"/>
              <a:chExt cx="1440160" cy="368342"/>
            </a:xfrm>
          </p:grpSpPr>
          <p:sp>
            <p:nvSpPr>
              <p:cNvPr id="10" name="직사각형"/>
              <p:cNvSpPr/>
              <p:nvPr/>
            </p:nvSpPr>
            <p:spPr>
              <a:xfrm>
                <a:off x="-1" y="-1"/>
                <a:ext cx="1440162" cy="368344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A"/>
              <p:cNvSpPr txBox="1"/>
              <p:nvPr/>
            </p:nvSpPr>
            <p:spPr>
              <a:xfrm>
                <a:off x="-1" y="58505"/>
                <a:ext cx="1440162" cy="251332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-1" y="368342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" y="957689"/>
              <a:ext cx="1440161" cy="589348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9"/>
          <p:cNvGrpSpPr/>
          <p:nvPr/>
        </p:nvGrpSpPr>
        <p:grpSpPr>
          <a:xfrm>
            <a:off x="5076053" y="3196168"/>
            <a:ext cx="1440162" cy="1152128"/>
            <a:chOff x="0" y="0"/>
            <a:chExt cx="1440160" cy="1152127"/>
          </a:xfrm>
        </p:grpSpPr>
        <p:grpSp>
          <p:nvGrpSpPr>
            <p:cNvPr id="13" name="직사각형 10"/>
            <p:cNvGrpSpPr/>
            <p:nvPr/>
          </p:nvGrpSpPr>
          <p:grpSpPr>
            <a:xfrm>
              <a:off x="-1" y="0"/>
              <a:ext cx="1440161" cy="274317"/>
              <a:chOff x="0" y="0"/>
              <a:chExt cx="1440160" cy="274315"/>
            </a:xfrm>
          </p:grpSpPr>
          <p:sp>
            <p:nvSpPr>
              <p:cNvPr id="16" name="직사각형"/>
              <p:cNvSpPr/>
              <p:nvPr/>
            </p:nvSpPr>
            <p:spPr>
              <a:xfrm>
                <a:off x="-1" y="0"/>
                <a:ext cx="1440162" cy="274316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B"/>
              <p:cNvSpPr txBox="1"/>
              <p:nvPr/>
            </p:nvSpPr>
            <p:spPr>
              <a:xfrm>
                <a:off x="-1" y="11492"/>
                <a:ext cx="1440162" cy="251332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14" name="직사각형 11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2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선 연결선 13"/>
          <p:cNvSpPr/>
          <p:nvPr/>
        </p:nvSpPr>
        <p:spPr>
          <a:xfrm>
            <a:off x="3501502" y="3778325"/>
            <a:ext cx="1565028" cy="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70263" y="4829417"/>
            <a:ext cx="158417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A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797152"/>
            <a:ext cx="158417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B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6" y="5305237"/>
            <a:ext cx="187221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처리되는 역할을 분할되어 특정 기능을 다른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5" name="꺾인 연결선 4"/>
          <p:cNvCxnSpPr>
            <a:stCxn id="2" idx="3"/>
            <a:endCxn id="20" idx="1"/>
          </p:cNvCxnSpPr>
          <p:nvPr/>
        </p:nvCxnSpPr>
        <p:spPr>
          <a:xfrm flipV="1">
            <a:off x="3654439" y="4981817"/>
            <a:ext cx="1565633" cy="32265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Duck typing</a:t>
            </a:r>
          </a:p>
        </p:txBody>
      </p:sp>
      <p:sp>
        <p:nvSpPr>
          <p:cNvPr id="4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4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24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클래스가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갖도록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법</a:t>
            </a:r>
          </a:p>
        </p:txBody>
      </p:sp>
      <p:grpSp>
        <p:nvGrpSpPr>
          <p:cNvPr id="471" name="직사각형 4"/>
          <p:cNvGrpSpPr/>
          <p:nvPr/>
        </p:nvGrpSpPr>
        <p:grpSpPr>
          <a:xfrm>
            <a:off x="1403647" y="3212974"/>
            <a:ext cx="2088235" cy="648075"/>
            <a:chOff x="-1" y="-1"/>
            <a:chExt cx="2088234" cy="648074"/>
          </a:xfrm>
        </p:grpSpPr>
        <p:sp>
          <p:nvSpPr>
            <p:cNvPr id="469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0" name="함수"/>
            <p:cNvSpPr txBox="1"/>
            <p:nvPr/>
          </p:nvSpPr>
          <p:spPr>
            <a:xfrm>
              <a:off x="-1" y="139372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4" name="직사각형 25"/>
          <p:cNvGrpSpPr/>
          <p:nvPr/>
        </p:nvGrpSpPr>
        <p:grpSpPr>
          <a:xfrm>
            <a:off x="1403647" y="4869159"/>
            <a:ext cx="2088235" cy="648075"/>
            <a:chOff x="-1" y="-1"/>
            <a:chExt cx="2088234" cy="648074"/>
          </a:xfrm>
        </p:grpSpPr>
        <p:sp>
          <p:nvSpPr>
            <p:cNvPr id="472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클래스"/>
            <p:cNvSpPr txBox="1"/>
            <p:nvPr/>
          </p:nvSpPr>
          <p:spPr>
            <a:xfrm>
              <a:off x="-1" y="139372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TextBox 6"/>
          <p:cNvSpPr txBox="1"/>
          <p:nvPr/>
        </p:nvSpPr>
        <p:spPr>
          <a:xfrm>
            <a:off x="4139951" y="3068959"/>
            <a:ext cx="41044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Duck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typing에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6" name="TextBox 31"/>
          <p:cNvSpPr txBox="1"/>
          <p:nvPr/>
        </p:nvSpPr>
        <p:spPr>
          <a:xfrm>
            <a:off x="4139951" y="4725144"/>
            <a:ext cx="41044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Duck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typing에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: </a:t>
            </a:r>
            <a:r>
              <a:rPr dirty="0" err="1"/>
              <a:t>함수</a:t>
            </a:r>
            <a:endParaRPr dirty="0"/>
          </a:p>
        </p:txBody>
      </p:sp>
      <p:sp>
        <p:nvSpPr>
          <p:cNvPr id="48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24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클래스들의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통합</a:t>
            </a:r>
            <a:endParaRPr dirty="0"/>
          </a:p>
        </p:txBody>
      </p:sp>
      <p:grpSp>
        <p:nvGrpSpPr>
          <p:cNvPr id="486" name="그룹 11"/>
          <p:cNvGrpSpPr/>
          <p:nvPr/>
        </p:nvGrpSpPr>
        <p:grpSpPr>
          <a:xfrm>
            <a:off x="1331640" y="5369488"/>
            <a:ext cx="992111" cy="807866"/>
            <a:chOff x="0" y="0"/>
            <a:chExt cx="992109" cy="807865"/>
          </a:xfrm>
        </p:grpSpPr>
        <p:grpSp>
          <p:nvGrpSpPr>
            <p:cNvPr id="483" name="직사각형 12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481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2" name="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484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5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2" name="그룹 15"/>
          <p:cNvGrpSpPr/>
          <p:nvPr/>
        </p:nvGrpSpPr>
        <p:grpSpPr>
          <a:xfrm>
            <a:off x="1331640" y="3773341"/>
            <a:ext cx="992111" cy="807866"/>
            <a:chOff x="0" y="0"/>
            <a:chExt cx="992109" cy="807865"/>
          </a:xfrm>
        </p:grpSpPr>
        <p:grpSp>
          <p:nvGrpSpPr>
            <p:cNvPr id="489" name="직사각형 16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487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8" name="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490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1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8" name="그룹 21"/>
          <p:cNvGrpSpPr/>
          <p:nvPr/>
        </p:nvGrpSpPr>
        <p:grpSpPr>
          <a:xfrm>
            <a:off x="3361859" y="5346042"/>
            <a:ext cx="992111" cy="807866"/>
            <a:chOff x="0" y="0"/>
            <a:chExt cx="992109" cy="807865"/>
          </a:xfrm>
        </p:grpSpPr>
        <p:grpSp>
          <p:nvGrpSpPr>
            <p:cNvPr id="495" name="직사각형 22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493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n1: 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496" name="직사각형 2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7" name="직사각형 2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4" name="그룹 26"/>
          <p:cNvGrpSpPr/>
          <p:nvPr/>
        </p:nvGrpSpPr>
        <p:grpSpPr>
          <a:xfrm>
            <a:off x="3347863" y="3766456"/>
            <a:ext cx="992111" cy="807866"/>
            <a:chOff x="0" y="0"/>
            <a:chExt cx="992109" cy="807865"/>
          </a:xfrm>
        </p:grpSpPr>
        <p:grpSp>
          <p:nvGrpSpPr>
            <p:cNvPr id="501" name="직사각형 27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499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0" name="s1: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502" name="직사각형 28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3" name="직사각형 29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5" name="직선 화살표 연결선 30"/>
          <p:cNvSpPr/>
          <p:nvPr/>
        </p:nvSpPr>
        <p:spPr>
          <a:xfrm>
            <a:off x="2333352" y="5755813"/>
            <a:ext cx="1018983" cy="1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직선 화살표 연결선 32"/>
          <p:cNvSpPr/>
          <p:nvPr/>
        </p:nvSpPr>
        <p:spPr>
          <a:xfrm>
            <a:off x="2333352" y="4172115"/>
            <a:ext cx="1004987" cy="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9" name="직사각형 3"/>
          <p:cNvGrpSpPr/>
          <p:nvPr/>
        </p:nvGrpSpPr>
        <p:grpSpPr>
          <a:xfrm>
            <a:off x="5580112" y="4413524"/>
            <a:ext cx="1368154" cy="719631"/>
            <a:chOff x="0" y="0"/>
            <a:chExt cx="1368152" cy="719629"/>
          </a:xfrm>
        </p:grpSpPr>
        <p:sp>
          <p:nvSpPr>
            <p:cNvPr id="507" name="직사각형"/>
            <p:cNvSpPr/>
            <p:nvPr/>
          </p:nvSpPr>
          <p:spPr>
            <a:xfrm>
              <a:off x="0" y="0"/>
              <a:ext cx="1368152" cy="71962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8" name="함수 정의"/>
            <p:cNvSpPr txBox="1"/>
            <p:nvPr/>
          </p:nvSpPr>
          <p:spPr>
            <a:xfrm>
              <a:off x="0" y="175150"/>
              <a:ext cx="136815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0" name="TextBox 38"/>
          <p:cNvSpPr txBox="1"/>
          <p:nvPr/>
        </p:nvSpPr>
        <p:spPr>
          <a:xfrm>
            <a:off x="6012160" y="5306540"/>
            <a:ext cx="2808313" cy="6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직선 화살표 연결선 46"/>
          <p:cNvSpPr/>
          <p:nvPr/>
        </p:nvSpPr>
        <p:spPr>
          <a:xfrm>
            <a:off x="4349576" y="4296361"/>
            <a:ext cx="1221012" cy="30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직선 화살표 연결선 48"/>
          <p:cNvSpPr/>
          <p:nvPr/>
        </p:nvSpPr>
        <p:spPr>
          <a:xfrm>
            <a:off x="4363572" y="5054851"/>
            <a:ext cx="1207016" cy="48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TextBox 51"/>
          <p:cNvSpPr txBox="1"/>
          <p:nvPr/>
        </p:nvSpPr>
        <p:spPr>
          <a:xfrm>
            <a:off x="4655389" y="3608149"/>
            <a:ext cx="1370159" cy="65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2024" y="1256354"/>
            <a:ext cx="2693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29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Class Inheritance</a:t>
            </a:r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Duck </a:t>
            </a:r>
            <a:r>
              <a:rPr dirty="0" err="1"/>
              <a:t>typeing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: </a:t>
            </a:r>
            <a:r>
              <a:rPr dirty="0" err="1"/>
              <a:t>클래스</a:t>
            </a:r>
            <a:endParaRPr dirty="0"/>
          </a:p>
        </p:txBody>
      </p:sp>
      <p:sp>
        <p:nvSpPr>
          <p:cNvPr id="5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24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클래스들의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인터페이스를</a:t>
            </a:r>
            <a:r>
              <a:rPr dirty="0"/>
              <a:t> </a:t>
            </a:r>
            <a:r>
              <a:rPr dirty="0" err="1"/>
              <a:t>통합</a:t>
            </a:r>
            <a:endParaRPr dirty="0"/>
          </a:p>
        </p:txBody>
      </p:sp>
      <p:grpSp>
        <p:nvGrpSpPr>
          <p:cNvPr id="537" name="그룹 7"/>
          <p:cNvGrpSpPr/>
          <p:nvPr/>
        </p:nvGrpSpPr>
        <p:grpSpPr>
          <a:xfrm>
            <a:off x="5529491" y="4419099"/>
            <a:ext cx="992111" cy="807866"/>
            <a:chOff x="0" y="0"/>
            <a:chExt cx="992109" cy="807865"/>
          </a:xfrm>
        </p:grpSpPr>
        <p:grpSp>
          <p:nvGrpSpPr>
            <p:cNvPr id="534" name="직사각형 8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32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3" name="Mixin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Mixin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5" name="직사각형 9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6" name="직사각형 10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3" name="그룹 11"/>
          <p:cNvGrpSpPr/>
          <p:nvPr/>
        </p:nvGrpSpPr>
        <p:grpSpPr>
          <a:xfrm>
            <a:off x="1331640" y="5369488"/>
            <a:ext cx="992111" cy="807866"/>
            <a:chOff x="0" y="0"/>
            <a:chExt cx="992109" cy="807865"/>
          </a:xfrm>
        </p:grpSpPr>
        <p:grpSp>
          <p:nvGrpSpPr>
            <p:cNvPr id="540" name="직사각형 12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3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9" name="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541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9" name="그룹 15"/>
          <p:cNvGrpSpPr/>
          <p:nvPr/>
        </p:nvGrpSpPr>
        <p:grpSpPr>
          <a:xfrm>
            <a:off x="1331640" y="3773341"/>
            <a:ext cx="992111" cy="807866"/>
            <a:chOff x="0" y="0"/>
            <a:chExt cx="992109" cy="807865"/>
          </a:xfrm>
        </p:grpSpPr>
        <p:grpSp>
          <p:nvGrpSpPr>
            <p:cNvPr id="546" name="직사각형 16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4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5" name="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547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5" name="그룹 21"/>
          <p:cNvGrpSpPr/>
          <p:nvPr/>
        </p:nvGrpSpPr>
        <p:grpSpPr>
          <a:xfrm>
            <a:off x="3361859" y="5346042"/>
            <a:ext cx="992111" cy="807866"/>
            <a:chOff x="0" y="0"/>
            <a:chExt cx="992109" cy="807865"/>
          </a:xfrm>
        </p:grpSpPr>
        <p:grpSp>
          <p:nvGrpSpPr>
            <p:cNvPr id="552" name="직사각형 22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50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1" name="n1: 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553" name="직사각형 2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직사각형 2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1" name="그룹 26"/>
          <p:cNvGrpSpPr/>
          <p:nvPr/>
        </p:nvGrpSpPr>
        <p:grpSpPr>
          <a:xfrm>
            <a:off x="3347863" y="3766456"/>
            <a:ext cx="992111" cy="807866"/>
            <a:chOff x="0" y="0"/>
            <a:chExt cx="992109" cy="807865"/>
          </a:xfrm>
        </p:grpSpPr>
        <p:grpSp>
          <p:nvGrpSpPr>
            <p:cNvPr id="558" name="직사각형 27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56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7" name="s1: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559" name="직사각형 28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직사각형 29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9" name="직선 화살표 연결선 30"/>
          <p:cNvSpPr/>
          <p:nvPr/>
        </p:nvSpPr>
        <p:spPr>
          <a:xfrm>
            <a:off x="2333352" y="5755813"/>
            <a:ext cx="1018983" cy="1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0" name="직선 화살표 연결선 32"/>
          <p:cNvSpPr/>
          <p:nvPr/>
        </p:nvSpPr>
        <p:spPr>
          <a:xfrm>
            <a:off x="2333352" y="4172115"/>
            <a:ext cx="1004987" cy="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4" name="TextBox 38"/>
          <p:cNvSpPr txBox="1"/>
          <p:nvPr/>
        </p:nvSpPr>
        <p:spPr>
          <a:xfrm>
            <a:off x="6012160" y="5306540"/>
            <a:ext cx="2808313" cy="6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5" name="직선 화살표 연결선 46"/>
          <p:cNvSpPr/>
          <p:nvPr/>
        </p:nvSpPr>
        <p:spPr>
          <a:xfrm>
            <a:off x="4339973" y="4131814"/>
            <a:ext cx="1240139" cy="641526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6" name="직선 화살표 연결선 48"/>
          <p:cNvSpPr/>
          <p:nvPr/>
        </p:nvSpPr>
        <p:spPr>
          <a:xfrm flipV="1">
            <a:off x="4353969" y="4773339"/>
            <a:ext cx="1226143" cy="938061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7" name="TextBox 51"/>
          <p:cNvSpPr txBox="1"/>
          <p:nvPr/>
        </p:nvSpPr>
        <p:spPr>
          <a:xfrm>
            <a:off x="4655389" y="3436625"/>
            <a:ext cx="137015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정적메소드의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9773" y="1256354"/>
            <a:ext cx="2738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30</a:t>
            </a:fld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Mixin</a:t>
            </a:r>
            <a:r>
              <a:rPr dirty="0"/>
              <a:t> </a:t>
            </a:r>
            <a:r>
              <a:rPr dirty="0" err="1"/>
              <a:t>이해하기</a:t>
            </a:r>
            <a:endParaRPr dirty="0"/>
          </a:p>
        </p:txBody>
      </p:sp>
      <p:sp>
        <p:nvSpPr>
          <p:cNvPr id="58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Mixin</a:t>
            </a:r>
            <a:endParaRPr dirty="0"/>
          </a:p>
        </p:txBody>
      </p:sp>
      <p:sp>
        <p:nvSpPr>
          <p:cNvPr id="58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9"/>
            <a:ext cx="8229600" cy="11807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상위</a:t>
            </a:r>
            <a:r>
              <a:rPr dirty="0"/>
              <a:t>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하위</a:t>
            </a:r>
            <a:r>
              <a:rPr dirty="0"/>
              <a:t> </a:t>
            </a:r>
            <a:r>
              <a:rPr dirty="0" err="1"/>
              <a:t>클래스에서는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활용해서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593" name="그룹 7"/>
          <p:cNvGrpSpPr/>
          <p:nvPr/>
        </p:nvGrpSpPr>
        <p:grpSpPr>
          <a:xfrm>
            <a:off x="3203848" y="3129795"/>
            <a:ext cx="992111" cy="807866"/>
            <a:chOff x="0" y="0"/>
            <a:chExt cx="992109" cy="807865"/>
          </a:xfrm>
        </p:grpSpPr>
        <p:grpSp>
          <p:nvGrpSpPr>
            <p:cNvPr id="590" name="직사각형 8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8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9" name="Mixin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Mixin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91" name="직사각형 9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직사각형 10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9" name="그룹 11"/>
          <p:cNvGrpSpPr/>
          <p:nvPr/>
        </p:nvGrpSpPr>
        <p:grpSpPr>
          <a:xfrm>
            <a:off x="2558975" y="4236617"/>
            <a:ext cx="992111" cy="807866"/>
            <a:chOff x="0" y="0"/>
            <a:chExt cx="992109" cy="807865"/>
          </a:xfrm>
        </p:grpSpPr>
        <p:grpSp>
          <p:nvGrpSpPr>
            <p:cNvPr id="596" name="직사각형 12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59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5" name="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Number</a:t>
                </a:r>
              </a:p>
            </p:txBody>
          </p:sp>
        </p:grpSp>
        <p:sp>
          <p:nvSpPr>
            <p:cNvPr id="597" name="직사각형 13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직사각형 14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5" name="그룹 15"/>
          <p:cNvGrpSpPr/>
          <p:nvPr/>
        </p:nvGrpSpPr>
        <p:grpSpPr>
          <a:xfrm>
            <a:off x="3799113" y="4236617"/>
            <a:ext cx="992111" cy="807866"/>
            <a:chOff x="0" y="0"/>
            <a:chExt cx="992109" cy="807865"/>
          </a:xfrm>
        </p:grpSpPr>
        <p:grpSp>
          <p:nvGrpSpPr>
            <p:cNvPr id="602" name="직사각형 16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600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1" name="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</a:t>
                </a:r>
              </a:p>
            </p:txBody>
          </p:sp>
        </p:grpSp>
        <p:sp>
          <p:nvSpPr>
            <p:cNvPr id="603" name="직사각형 17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직사각형 18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9" name="꺾인 연결선 19"/>
          <p:cNvSpPr/>
          <p:nvPr/>
        </p:nvSpPr>
        <p:spPr>
          <a:xfrm>
            <a:off x="3054349" y="3945890"/>
            <a:ext cx="645161" cy="289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2653"/>
                </a:lnTo>
                <a:lnTo>
                  <a:pt x="10800" y="2653"/>
                </a:lnTo>
                <a:lnTo>
                  <a:pt x="10800" y="18947"/>
                </a:lnTo>
                <a:lnTo>
                  <a:pt x="21600" y="18947"/>
                </a:ln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0" name="꺾인 연결선 21"/>
          <p:cNvSpPr/>
          <p:nvPr/>
        </p:nvSpPr>
        <p:spPr>
          <a:xfrm>
            <a:off x="3699509" y="3945890"/>
            <a:ext cx="595631" cy="289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2653"/>
                </a:lnTo>
                <a:lnTo>
                  <a:pt x="10777" y="2653"/>
                </a:lnTo>
                <a:lnTo>
                  <a:pt x="10777" y="18947"/>
                </a:lnTo>
                <a:lnTo>
                  <a:pt x="0" y="18947"/>
                </a:ln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3" name="그룹 24"/>
          <p:cNvGrpSpPr/>
          <p:nvPr/>
        </p:nvGrpSpPr>
        <p:grpSpPr>
          <a:xfrm>
            <a:off x="2558975" y="5500448"/>
            <a:ext cx="992111" cy="807866"/>
            <a:chOff x="0" y="0"/>
            <a:chExt cx="992109" cy="807865"/>
          </a:xfrm>
        </p:grpSpPr>
        <p:grpSp>
          <p:nvGrpSpPr>
            <p:cNvPr id="610" name="직사각형 25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608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9" name="n1: Number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n1: Number</a:t>
                </a:r>
              </a:p>
            </p:txBody>
          </p:sp>
        </p:grpSp>
        <p:sp>
          <p:nvSpPr>
            <p:cNvPr id="611" name="직사각형 26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직사각형 27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9" name="그룹 28"/>
          <p:cNvGrpSpPr/>
          <p:nvPr/>
        </p:nvGrpSpPr>
        <p:grpSpPr>
          <a:xfrm>
            <a:off x="3799113" y="5500448"/>
            <a:ext cx="992111" cy="807866"/>
            <a:chOff x="0" y="0"/>
            <a:chExt cx="992109" cy="807865"/>
          </a:xfrm>
        </p:grpSpPr>
        <p:grpSp>
          <p:nvGrpSpPr>
            <p:cNvPr id="616" name="직사각형 29"/>
            <p:cNvGrpSpPr/>
            <p:nvPr/>
          </p:nvGrpSpPr>
          <p:grpSpPr>
            <a:xfrm>
              <a:off x="0" y="-1"/>
              <a:ext cx="992110" cy="251333"/>
              <a:chOff x="0" y="0"/>
              <a:chExt cx="992109" cy="251331"/>
            </a:xfrm>
          </p:grpSpPr>
          <p:sp>
            <p:nvSpPr>
              <p:cNvPr id="614" name="직사각형"/>
              <p:cNvSpPr/>
              <p:nvPr/>
            </p:nvSpPr>
            <p:spPr>
              <a:xfrm>
                <a:off x="0" y="33476"/>
                <a:ext cx="992110" cy="184379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" name="s1:String"/>
              <p:cNvSpPr txBox="1"/>
              <p:nvPr/>
            </p:nvSpPr>
            <p:spPr>
              <a:xfrm>
                <a:off x="0" y="0"/>
                <a:ext cx="992110" cy="251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s1:String</a:t>
                </a:r>
              </a:p>
            </p:txBody>
          </p:sp>
        </p:grpSp>
        <p:sp>
          <p:nvSpPr>
            <p:cNvPr id="617" name="직사각형 30"/>
            <p:cNvSpPr/>
            <p:nvPr/>
          </p:nvSpPr>
          <p:spPr>
            <a:xfrm>
              <a:off x="0" y="217854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직사각형 31"/>
            <p:cNvSpPr/>
            <p:nvPr/>
          </p:nvSpPr>
          <p:spPr>
            <a:xfrm>
              <a:off x="0" y="512860"/>
              <a:ext cx="992110" cy="2950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1" name="직선 화살표 연결선 32"/>
          <p:cNvSpPr/>
          <p:nvPr/>
        </p:nvSpPr>
        <p:spPr>
          <a:xfrm>
            <a:off x="3055030" y="5053783"/>
            <a:ext cx="1" cy="44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2" name="직선 화살표 연결선 34"/>
          <p:cNvSpPr/>
          <p:nvPr/>
        </p:nvSpPr>
        <p:spPr>
          <a:xfrm>
            <a:off x="4295168" y="5053783"/>
            <a:ext cx="1" cy="44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5875">
            <a:solidFill>
              <a:srgbClr val="000000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2" name="TextBox 3"/>
          <p:cNvSpPr txBox="1"/>
          <p:nvPr/>
        </p:nvSpPr>
        <p:spPr>
          <a:xfrm>
            <a:off x="5580112" y="3172797"/>
            <a:ext cx="2232249" cy="65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3" name="직선 화살표 연결선 5"/>
          <p:cNvSpPr/>
          <p:nvPr/>
        </p:nvSpPr>
        <p:spPr>
          <a:xfrm>
            <a:off x="4205560" y="3512293"/>
            <a:ext cx="1374553" cy="15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TextBox 33"/>
          <p:cNvSpPr txBox="1"/>
          <p:nvPr/>
        </p:nvSpPr>
        <p:spPr>
          <a:xfrm>
            <a:off x="5718921" y="4362282"/>
            <a:ext cx="223224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하위클래스에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정의하지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4" name="직선 화살표 연결선 22"/>
          <p:cNvSpPr/>
          <p:nvPr/>
        </p:nvSpPr>
        <p:spPr>
          <a:xfrm>
            <a:off x="4800826" y="4653064"/>
            <a:ext cx="918096" cy="2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" name="TextBox 35"/>
          <p:cNvSpPr txBox="1"/>
          <p:nvPr/>
        </p:nvSpPr>
        <p:spPr>
          <a:xfrm>
            <a:off x="5718921" y="5551253"/>
            <a:ext cx="223224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" name="직선 화살표 연결선 36"/>
          <p:cNvSpPr/>
          <p:nvPr/>
        </p:nvSpPr>
        <p:spPr>
          <a:xfrm>
            <a:off x="4800826" y="5905839"/>
            <a:ext cx="918096" cy="2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6874" y="1256354"/>
            <a:ext cx="2796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32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파이썬</a:t>
            </a:r>
            <a:r>
              <a:rPr dirty="0"/>
              <a:t>: </a:t>
            </a:r>
            <a:r>
              <a:rPr dirty="0" err="1"/>
              <a:t>인터프리터</a:t>
            </a:r>
            <a:r>
              <a:rPr dirty="0"/>
              <a:t> </a:t>
            </a:r>
            <a:r>
              <a:rPr dirty="0" err="1"/>
              <a:t>언어</a:t>
            </a:r>
            <a:endParaRPr dirty="0"/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22067"/>
          </a:xfrm>
          <a:prstGeom prst="rect">
            <a:avLst/>
          </a:prstGeom>
        </p:spPr>
        <p:txBody>
          <a:bodyPr/>
          <a:lstStyle/>
          <a:p>
            <a:pPr marL="0" lvl="1" indent="45720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인터프리터</a:t>
            </a:r>
            <a:r>
              <a:rPr dirty="0"/>
              <a:t> </a:t>
            </a:r>
            <a:r>
              <a:rPr dirty="0" err="1"/>
              <a:t>언어이므로</a:t>
            </a:r>
            <a:r>
              <a:rPr dirty="0"/>
              <a:t> </a:t>
            </a:r>
            <a:r>
              <a:rPr dirty="0" err="1"/>
              <a:t>동적으로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맺는다</a:t>
            </a:r>
            <a:r>
              <a:rPr dirty="0"/>
              <a:t>.</a:t>
            </a:r>
          </a:p>
          <a:p>
            <a:pPr marL="0" lvl="1" indent="45720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class </a:t>
            </a:r>
            <a:r>
              <a:rPr dirty="0" err="1"/>
              <a:t>object는</a:t>
            </a:r>
            <a:r>
              <a:rPr dirty="0"/>
              <a:t> type </a:t>
            </a:r>
            <a:r>
              <a:rPr dirty="0" err="1"/>
              <a:t>object의이므로</a:t>
            </a:r>
            <a:r>
              <a:rPr dirty="0"/>
              <a:t>  </a:t>
            </a:r>
            <a:r>
              <a:rPr dirty="0" err="1"/>
              <a:t>인스턴스인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유지하므로</a:t>
            </a:r>
            <a:r>
              <a:rPr dirty="0"/>
              <a:t> </a:t>
            </a:r>
            <a:r>
              <a:rPr dirty="0" err="1"/>
              <a:t>위임</a:t>
            </a:r>
            <a:r>
              <a:rPr dirty="0"/>
              <a:t> </a:t>
            </a:r>
            <a:r>
              <a:rPr dirty="0" err="1"/>
              <a:t>처럼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aphicFrame>
        <p:nvGraphicFramePr>
          <p:cNvPr id="142" name="표 5"/>
          <p:cNvGraphicFramePr/>
          <p:nvPr/>
        </p:nvGraphicFramePr>
        <p:xfrm>
          <a:off x="755576" y="3717032"/>
          <a:ext cx="7632850" cy="245081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16425"/>
                <a:gridCol w="3816425"/>
              </a:tblGrid>
              <a:tr h="57606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상속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(inheritance)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위임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(Delegation)﻿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4589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a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 a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06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정적인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동적인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589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589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컴파일시점에서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런타임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시점에서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69609" y="1256354"/>
            <a:ext cx="19418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</a:t>
            </a:r>
            <a:r>
              <a:rPr dirty="0" err="1"/>
              <a:t>상속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</a:pPr>
            <a:r>
              <a:rPr sz="2400" dirty="0"/>
              <a:t> </a:t>
            </a:r>
            <a:r>
              <a:rPr sz="2400" dirty="0" err="1"/>
              <a:t>클래스는</a:t>
            </a:r>
            <a:r>
              <a:rPr sz="2400" dirty="0"/>
              <a:t> </a:t>
            </a:r>
            <a:r>
              <a:rPr sz="2400" dirty="0" err="1"/>
              <a:t>슈퍼클래스를</a:t>
            </a:r>
            <a:r>
              <a:rPr sz="2400" dirty="0"/>
              <a:t> </a:t>
            </a:r>
            <a:r>
              <a:rPr sz="2400" dirty="0" err="1" smtClean="0"/>
              <a:t>상속</a:t>
            </a:r>
            <a:r>
              <a:rPr lang="ko-KR" altLang="en-US" sz="2400" dirty="0" smtClean="0"/>
              <a:t>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실질적으로는 네임스페이스를 공유해서 하나처럼 사용하는 구조를 만든다</a:t>
            </a:r>
            <a:r>
              <a:rPr lang="en-US" altLang="ko-KR" sz="2400" dirty="0" smtClean="0"/>
              <a:t>.</a:t>
            </a:r>
            <a:endParaRPr sz="2400" dirty="0"/>
          </a:p>
        </p:txBody>
      </p:sp>
      <p:grpSp>
        <p:nvGrpSpPr>
          <p:cNvPr id="150" name="그룹 12"/>
          <p:cNvGrpSpPr/>
          <p:nvPr/>
        </p:nvGrpSpPr>
        <p:grpSpPr>
          <a:xfrm>
            <a:off x="2237925" y="5062696"/>
            <a:ext cx="1440161" cy="1152129"/>
            <a:chOff x="0" y="0"/>
            <a:chExt cx="1440160" cy="1152127"/>
          </a:xfrm>
        </p:grpSpPr>
        <p:sp>
          <p:nvSpPr>
            <p:cNvPr id="14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36"/>
          <p:cNvGrpSpPr/>
          <p:nvPr/>
        </p:nvGrpSpPr>
        <p:grpSpPr>
          <a:xfrm>
            <a:off x="2228999" y="3303825"/>
            <a:ext cx="1440162" cy="1152129"/>
            <a:chOff x="0" y="0"/>
            <a:chExt cx="1440160" cy="1152127"/>
          </a:xfrm>
        </p:grpSpPr>
        <p:sp>
          <p:nvSpPr>
            <p:cNvPr id="151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TextBox 15"/>
          <p:cNvSpPr txBox="1"/>
          <p:nvPr/>
        </p:nvSpPr>
        <p:spPr>
          <a:xfrm>
            <a:off x="797763" y="3556525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156" name="TextBox 42"/>
          <p:cNvSpPr txBox="1"/>
          <p:nvPr/>
        </p:nvSpPr>
        <p:spPr>
          <a:xfrm>
            <a:off x="822306" y="5402576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158" name="TextBox 47"/>
          <p:cNvSpPr txBox="1"/>
          <p:nvPr/>
        </p:nvSpPr>
        <p:spPr>
          <a:xfrm>
            <a:off x="3151107" y="4646096"/>
            <a:ext cx="8640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cxnSp>
        <p:nvCxnSpPr>
          <p:cNvPr id="3" name="직선 화살표 연결선 2"/>
          <p:cNvCxnSpPr>
            <a:stCxn id="147" idx="0"/>
          </p:cNvCxnSpPr>
          <p:nvPr/>
        </p:nvCxnSpPr>
        <p:spPr>
          <a:xfrm flipV="1">
            <a:off x="2958005" y="4558640"/>
            <a:ext cx="0" cy="50405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직사각형 3"/>
          <p:cNvSpPr/>
          <p:nvPr/>
        </p:nvSpPr>
        <p:spPr>
          <a:xfrm>
            <a:off x="4572000" y="3613749"/>
            <a:ext cx="144016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8059" y="5362468"/>
            <a:ext cx="144016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6" name="직선 화살표 연결선 5"/>
          <p:cNvCxnSpPr>
            <a:stCxn id="152" idx="3"/>
            <a:endCxn id="4" idx="1"/>
          </p:cNvCxnSpPr>
          <p:nvPr/>
        </p:nvCxnSpPr>
        <p:spPr>
          <a:xfrm>
            <a:off x="3669161" y="3797595"/>
            <a:ext cx="902839" cy="819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/>
          <p:cNvCxnSpPr>
            <a:stCxn id="148" idx="3"/>
            <a:endCxn id="27" idx="1"/>
          </p:cNvCxnSpPr>
          <p:nvPr/>
        </p:nvCxnSpPr>
        <p:spPr>
          <a:xfrm flipV="1">
            <a:off x="3678086" y="5547133"/>
            <a:ext cx="969973" cy="933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오른쪽 화살표 8"/>
          <p:cNvSpPr/>
          <p:nvPr/>
        </p:nvSpPr>
        <p:spPr>
          <a:xfrm rot="16200000">
            <a:off x="4807448" y="4373900"/>
            <a:ext cx="978408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4455955"/>
            <a:ext cx="20162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+mj-ea"/>
                <a:ea typeface="+mj-ea"/>
              </a:rPr>
              <a:t>네임스페이스 공유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상속간의</a:t>
            </a:r>
            <a:r>
              <a:rPr dirty="0"/>
              <a:t> </a:t>
            </a:r>
            <a:r>
              <a:rPr dirty="0" err="1"/>
              <a:t>네임스페이스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20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Inheritance</a:t>
            </a:r>
            <a:r>
              <a:rPr lang="en-US" dirty="0" smtClean="0"/>
              <a:t> </a:t>
            </a:r>
            <a:endParaRPr dirty="0"/>
          </a:p>
        </p:txBody>
      </p:sp>
      <p:grpSp>
        <p:nvGrpSpPr>
          <p:cNvPr id="230" name="그룹 3"/>
          <p:cNvGrpSpPr/>
          <p:nvPr/>
        </p:nvGrpSpPr>
        <p:grpSpPr>
          <a:xfrm>
            <a:off x="1043607" y="2978089"/>
            <a:ext cx="2499190" cy="3462253"/>
            <a:chOff x="0" y="-1"/>
            <a:chExt cx="2499188" cy="3462252"/>
          </a:xfrm>
        </p:grpSpPr>
        <p:grpSp>
          <p:nvGrpSpPr>
            <p:cNvPr id="213" name="그룹 8"/>
            <p:cNvGrpSpPr/>
            <p:nvPr/>
          </p:nvGrpSpPr>
          <p:grpSpPr>
            <a:xfrm>
              <a:off x="1059026" y="-1"/>
              <a:ext cx="1440162" cy="966768"/>
              <a:chOff x="0" y="0"/>
              <a:chExt cx="1440160" cy="966766"/>
            </a:xfrm>
          </p:grpSpPr>
          <p:grpSp>
            <p:nvGrpSpPr>
              <p:cNvPr id="210" name="직사각형 9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08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Parent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Parent</a:t>
                  </a:r>
                </a:p>
              </p:txBody>
            </p:sp>
          </p:grpSp>
          <p:sp>
            <p:nvSpPr>
              <p:cNvPr id="211" name="직사각형 10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2" name="직사각형 12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9" name="그룹 13"/>
            <p:cNvGrpSpPr/>
            <p:nvPr/>
          </p:nvGrpSpPr>
          <p:grpSpPr>
            <a:xfrm>
              <a:off x="1059026" y="1206982"/>
              <a:ext cx="1440162" cy="966767"/>
              <a:chOff x="0" y="0"/>
              <a:chExt cx="1440160" cy="966766"/>
            </a:xfrm>
          </p:grpSpPr>
          <p:grpSp>
            <p:nvGrpSpPr>
              <p:cNvPr id="216" name="직사각형 14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14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Child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Child</a:t>
                  </a:r>
                </a:p>
              </p:txBody>
            </p:sp>
          </p:grpSp>
          <p:sp>
            <p:nvSpPr>
              <p:cNvPr id="217" name="직사각형 15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16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0" name="직선 화살표 연결선 4"/>
            <p:cNvSpPr/>
            <p:nvPr/>
          </p:nvSpPr>
          <p:spPr>
            <a:xfrm flipV="1">
              <a:off x="1779107" y="966766"/>
              <a:ext cx="1" cy="252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6" name="그룹 17"/>
            <p:cNvGrpSpPr/>
            <p:nvPr/>
          </p:nvGrpSpPr>
          <p:grpSpPr>
            <a:xfrm>
              <a:off x="1059026" y="2495484"/>
              <a:ext cx="1440162" cy="966767"/>
              <a:chOff x="0" y="0"/>
              <a:chExt cx="1440160" cy="966766"/>
            </a:xfrm>
          </p:grpSpPr>
          <p:grpSp>
            <p:nvGrpSpPr>
              <p:cNvPr id="223" name="직사각형 18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21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c: Child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c: Child</a:t>
                  </a:r>
                </a:p>
              </p:txBody>
            </p:sp>
          </p:grpSp>
          <p:sp>
            <p:nvSpPr>
              <p:cNvPr id="224" name="직사각형 19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0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7" name="직선 화살표 연결선 21"/>
            <p:cNvSpPr/>
            <p:nvPr/>
          </p:nvSpPr>
          <p:spPr>
            <a:xfrm>
              <a:off x="1779107" y="2173748"/>
              <a:ext cx="1" cy="3337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아래쪽 화살표 22"/>
            <p:cNvSpPr/>
            <p:nvPr/>
          </p:nvSpPr>
          <p:spPr>
            <a:xfrm rot="10800000">
              <a:off x="482962" y="603045"/>
              <a:ext cx="397990" cy="276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847"/>
                  </a:moveTo>
                  <a:lnTo>
                    <a:pt x="7479" y="18847"/>
                  </a:lnTo>
                  <a:lnTo>
                    <a:pt x="7479" y="0"/>
                  </a:lnTo>
                  <a:lnTo>
                    <a:pt x="14121" y="0"/>
                  </a:lnTo>
                  <a:lnTo>
                    <a:pt x="14121" y="18847"/>
                  </a:lnTo>
                  <a:lnTo>
                    <a:pt x="21600" y="1884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3"/>
            <p:cNvSpPr txBox="1"/>
            <p:nvPr/>
          </p:nvSpPr>
          <p:spPr>
            <a:xfrm>
              <a:off x="0" y="1281063"/>
              <a:ext cx="504057" cy="10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</a:p>
            <a:p>
              <a:pPr>
                <a:defRPr sz="1600"/>
              </a:pP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</a:t>
              </a:r>
              <a:endPara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600"/>
              </a:pP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7481" y="1256354"/>
            <a:ext cx="2584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23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87898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dirty="0" err="1" smtClean="0"/>
              <a:t>네임스페이스</a:t>
            </a:r>
            <a:r>
              <a:rPr lang="ko-KR" altLang="en-US" dirty="0" smtClean="0"/>
              <a:t>는 </a:t>
            </a:r>
            <a:r>
              <a:rPr dirty="0" err="1" smtClean="0"/>
              <a:t>상속관계에</a:t>
            </a:r>
            <a:r>
              <a:rPr dirty="0" smtClean="0"/>
              <a:t> </a:t>
            </a:r>
            <a:r>
              <a:rPr lang="ko-KR" altLang="en-US" dirty="0" smtClean="0"/>
              <a:t>따라 접근이 가능하다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29" name="직사각형 28"/>
          <p:cNvSpPr/>
          <p:nvPr/>
        </p:nvSpPr>
        <p:spPr>
          <a:xfrm>
            <a:off x="4211960" y="3356992"/>
            <a:ext cx="144016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4643846"/>
            <a:ext cx="144016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4612342" y="3865409"/>
            <a:ext cx="637368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5867982"/>
            <a:ext cx="144016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namespace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4639648" y="5161553"/>
            <a:ext cx="637368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4" name="폭발 1 33"/>
          <p:cNvSpPr/>
          <p:nvPr/>
        </p:nvSpPr>
        <p:spPr>
          <a:xfrm>
            <a:off x="6012160" y="3571800"/>
            <a:ext cx="2448272" cy="2333857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하위 네임스페이스에서 검색되면 상위로 검색하지 않음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dirty="0"/>
          </a:p>
        </p:txBody>
      </p:sp>
      <p:grpSp>
        <p:nvGrpSpPr>
          <p:cNvPr id="230" name="그룹 3"/>
          <p:cNvGrpSpPr/>
          <p:nvPr/>
        </p:nvGrpSpPr>
        <p:grpSpPr>
          <a:xfrm>
            <a:off x="1043607" y="2978089"/>
            <a:ext cx="2499190" cy="3462253"/>
            <a:chOff x="0" y="-1"/>
            <a:chExt cx="2499188" cy="3462252"/>
          </a:xfrm>
        </p:grpSpPr>
        <p:grpSp>
          <p:nvGrpSpPr>
            <p:cNvPr id="213" name="그룹 8"/>
            <p:cNvGrpSpPr/>
            <p:nvPr/>
          </p:nvGrpSpPr>
          <p:grpSpPr>
            <a:xfrm>
              <a:off x="1059026" y="-1"/>
              <a:ext cx="1440162" cy="966768"/>
              <a:chOff x="0" y="0"/>
              <a:chExt cx="1440160" cy="966766"/>
            </a:xfrm>
          </p:grpSpPr>
          <p:grpSp>
            <p:nvGrpSpPr>
              <p:cNvPr id="210" name="직사각형 9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08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Parent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Parent</a:t>
                  </a:r>
                </a:p>
              </p:txBody>
            </p:sp>
          </p:grpSp>
          <p:sp>
            <p:nvSpPr>
              <p:cNvPr id="211" name="직사각형 10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2" name="직사각형 12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9" name="그룹 13"/>
            <p:cNvGrpSpPr/>
            <p:nvPr/>
          </p:nvGrpSpPr>
          <p:grpSpPr>
            <a:xfrm>
              <a:off x="1059026" y="1206982"/>
              <a:ext cx="1440162" cy="966767"/>
              <a:chOff x="0" y="0"/>
              <a:chExt cx="1440160" cy="966766"/>
            </a:xfrm>
          </p:grpSpPr>
          <p:grpSp>
            <p:nvGrpSpPr>
              <p:cNvPr id="216" name="직사각형 14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14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Child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Child</a:t>
                  </a:r>
                </a:p>
              </p:txBody>
            </p:sp>
          </p:grpSp>
          <p:sp>
            <p:nvSpPr>
              <p:cNvPr id="217" name="직사각형 15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16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0" name="직선 화살표 연결선 4"/>
            <p:cNvSpPr/>
            <p:nvPr/>
          </p:nvSpPr>
          <p:spPr>
            <a:xfrm flipV="1">
              <a:off x="1779107" y="966766"/>
              <a:ext cx="1" cy="252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6" name="그룹 17"/>
            <p:cNvGrpSpPr/>
            <p:nvPr/>
          </p:nvGrpSpPr>
          <p:grpSpPr>
            <a:xfrm>
              <a:off x="1059026" y="2495484"/>
              <a:ext cx="1440162" cy="966767"/>
              <a:chOff x="0" y="0"/>
              <a:chExt cx="1440160" cy="966766"/>
            </a:xfrm>
          </p:grpSpPr>
          <p:grpSp>
            <p:nvGrpSpPr>
              <p:cNvPr id="223" name="직사각형 18"/>
              <p:cNvGrpSpPr/>
              <p:nvPr/>
            </p:nvGrpSpPr>
            <p:grpSpPr>
              <a:xfrm>
                <a:off x="0" y="-1"/>
                <a:ext cx="1440161" cy="251333"/>
                <a:chOff x="0" y="0"/>
                <a:chExt cx="1440160" cy="251331"/>
              </a:xfrm>
            </p:grpSpPr>
            <p:sp>
              <p:nvSpPr>
                <p:cNvPr id="221" name="직사각형"/>
                <p:cNvSpPr/>
                <p:nvPr/>
              </p:nvSpPr>
              <p:spPr>
                <a:xfrm>
                  <a:off x="0" y="12003"/>
                  <a:ext cx="1440161" cy="227325"/>
                </a:xfrm>
                <a:prstGeom prst="rect">
                  <a:avLst/>
                </a:prstGeom>
                <a:solidFill>
                  <a:srgbClr val="FFFF00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c: Child"/>
                <p:cNvSpPr txBox="1"/>
                <p:nvPr/>
              </p:nvSpPr>
              <p:spPr>
                <a:xfrm>
                  <a:off x="0" y="0"/>
                  <a:ext cx="1440161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c: Child</a:t>
                  </a:r>
                </a:p>
              </p:txBody>
            </p:sp>
          </p:grpSp>
          <p:sp>
            <p:nvSpPr>
              <p:cNvPr id="224" name="직사각형 19"/>
              <p:cNvSpPr/>
              <p:nvPr/>
            </p:nvSpPr>
            <p:spPr>
              <a:xfrm>
                <a:off x="0" y="239328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0"/>
              <p:cNvSpPr/>
              <p:nvPr/>
            </p:nvSpPr>
            <p:spPr>
              <a:xfrm>
                <a:off x="0" y="603047"/>
                <a:ext cx="1440161" cy="363720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7" name="직선 화살표 연결선 21"/>
            <p:cNvSpPr/>
            <p:nvPr/>
          </p:nvSpPr>
          <p:spPr>
            <a:xfrm>
              <a:off x="1779107" y="2173748"/>
              <a:ext cx="1" cy="3337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아래쪽 화살표 22"/>
            <p:cNvSpPr/>
            <p:nvPr/>
          </p:nvSpPr>
          <p:spPr>
            <a:xfrm rot="10800000">
              <a:off x="482962" y="603045"/>
              <a:ext cx="397990" cy="276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847"/>
                  </a:moveTo>
                  <a:lnTo>
                    <a:pt x="7479" y="18847"/>
                  </a:lnTo>
                  <a:lnTo>
                    <a:pt x="7479" y="0"/>
                  </a:lnTo>
                  <a:lnTo>
                    <a:pt x="14121" y="0"/>
                  </a:lnTo>
                  <a:lnTo>
                    <a:pt x="14121" y="18847"/>
                  </a:lnTo>
                  <a:lnTo>
                    <a:pt x="21600" y="1884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3"/>
            <p:cNvSpPr txBox="1"/>
            <p:nvPr/>
          </p:nvSpPr>
          <p:spPr>
            <a:xfrm>
              <a:off x="0" y="1281063"/>
              <a:ext cx="504057" cy="10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</a:t>
              </a:r>
            </a:p>
            <a:p>
              <a:pPr>
                <a:defRPr sz="16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</a:p>
            <a:p>
              <a:pPr>
                <a:defRPr sz="1600"/>
              </a:pP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</a:t>
              </a:r>
              <a:endPara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600"/>
              </a:pP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7481" y="1256354"/>
            <a:ext cx="2584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23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1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  <a:r>
              <a:rPr lang="ko-KR" altLang="en-US" dirty="0" smtClean="0"/>
              <a:t>상속을 했지만 하위 클래스에서 새로운 기능이 필요한 경우 하위 클래스에서 재정의하고 내부에서 상위 클래스의 기능을 참조해서 추가할 수 있다</a:t>
            </a:r>
            <a:r>
              <a:rPr lang="en-US" altLang="ko-KR" dirty="0" smtClean="0"/>
              <a:t>.  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283968" y="4452310"/>
            <a:ext cx="266429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이름의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3968" y="3214612"/>
            <a:ext cx="266429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이름의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6804248" y="3103755"/>
            <a:ext cx="1800200" cy="1815221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동일한 이름이 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존재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339475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상속시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순서</a:t>
            </a:r>
            <a:endParaRPr dirty="0"/>
          </a:p>
        </p:txBody>
      </p:sp>
      <p:sp>
        <p:nvSpPr>
          <p:cNvPr id="2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964704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581"/>
            </a:pPr>
            <a:r>
              <a:rPr lang="ko-KR" altLang="en-US" dirty="0" smtClean="0"/>
              <a:t>다중상속일 경우는 상속한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(MRO)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따라 검색해서 호출한다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24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979712" y="3431853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31853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5856" y="4944927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자식클래스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8" idx="0"/>
            <a:endCxn id="2" idx="2"/>
          </p:cNvCxnSpPr>
          <p:nvPr/>
        </p:nvCxnSpPr>
        <p:spPr>
          <a:xfrm rot="16200000" flipV="1">
            <a:off x="2992016" y="3724983"/>
            <a:ext cx="1143744" cy="129614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8" idx="0"/>
            <a:endCxn id="7" idx="2"/>
          </p:cNvCxnSpPr>
          <p:nvPr/>
        </p:nvCxnSpPr>
        <p:spPr>
          <a:xfrm rot="5400000" flipH="1" flipV="1">
            <a:off x="4324164" y="3688979"/>
            <a:ext cx="1143744" cy="136815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/>
          <p:cNvSpPr txBox="1"/>
          <p:nvPr/>
        </p:nvSpPr>
        <p:spPr>
          <a:xfrm>
            <a:off x="2393758" y="5609566"/>
            <a:ext cx="17641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289" y="5349956"/>
            <a:ext cx="30243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super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클래스를 통해 접근할 때도 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mro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기준으로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3668750" y="5609567"/>
            <a:ext cx="1479314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722</Words>
  <Application>Microsoft Office PowerPoint</Application>
  <PresentationFormat>화면 슬라이드 쇼(4:3)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Python 심화</vt:lpstr>
      <vt:lpstr>7. 클래스 다형성 및 상속 알아보기</vt:lpstr>
      <vt:lpstr>Class Inheritance</vt:lpstr>
      <vt:lpstr>파이썬: 인터프리터 언어</vt:lpstr>
      <vt:lpstr>Class 상속 구조</vt:lpstr>
      <vt:lpstr>상속간의 네임스페이스 처리</vt:lpstr>
      <vt:lpstr>Inheritance </vt:lpstr>
      <vt:lpstr>메소드 오버라이딩</vt:lpstr>
      <vt:lpstr>다중 상속시 메소드 호출 순서</vt:lpstr>
      <vt:lpstr>Super()</vt:lpstr>
      <vt:lpstr>부모/자식 class 메소드 사용</vt:lpstr>
      <vt:lpstr> 부모 클래스와 super 접근 차이 </vt:lpstr>
      <vt:lpstr>Overriding 구조</vt:lpstr>
      <vt:lpstr>단일 클래스 오버로딩 처리</vt:lpstr>
      <vt:lpstr>오버로딩</vt:lpstr>
      <vt:lpstr>Association 이해</vt:lpstr>
      <vt:lpstr>Association</vt:lpstr>
      <vt:lpstr>Association Notation</vt:lpstr>
      <vt:lpstr>Association</vt:lpstr>
      <vt:lpstr>Association 이해</vt:lpstr>
      <vt:lpstr>구성관계 : composition</vt:lpstr>
      <vt:lpstr>집합관계 : Aggregation</vt:lpstr>
      <vt:lpstr>Dependency</vt:lpstr>
      <vt:lpstr>Dependency</vt:lpstr>
      <vt:lpstr>위임처리</vt:lpstr>
      <vt:lpstr>위임 관계 처리</vt:lpstr>
      <vt:lpstr>Duck typing</vt:lpstr>
      <vt:lpstr>Duck typeing 정의 방법</vt:lpstr>
      <vt:lpstr>Duck typeing 정의 : 함수</vt:lpstr>
      <vt:lpstr>Duck typeing 정의 : 클래스</vt:lpstr>
      <vt:lpstr>Mixin 이해하기</vt:lpstr>
      <vt:lpstr>Mixin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심화</dc:title>
  <cp:lastModifiedBy>Windows 사용자</cp:lastModifiedBy>
  <cp:revision>12</cp:revision>
  <dcterms:modified xsi:type="dcterms:W3CDTF">2018-09-16T21:11:28Z</dcterms:modified>
</cp:coreProperties>
</file>