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15" r:id="rId4"/>
    <p:sldId id="316" r:id="rId5"/>
    <p:sldId id="258" r:id="rId6"/>
    <p:sldId id="317" r:id="rId7"/>
    <p:sldId id="318" r:id="rId8"/>
    <p:sldId id="267" r:id="rId9"/>
    <p:sldId id="268" r:id="rId10"/>
    <p:sldId id="273" r:id="rId11"/>
    <p:sldId id="319" r:id="rId12"/>
    <p:sldId id="320" r:id="rId13"/>
    <p:sldId id="321" r:id="rId14"/>
    <p:sldId id="276" r:id="rId15"/>
    <p:sldId id="277" r:id="rId16"/>
    <p:sldId id="283" r:id="rId17"/>
    <p:sldId id="284" r:id="rId18"/>
    <p:sldId id="287" r:id="rId19"/>
    <p:sldId id="300" r:id="rId20"/>
    <p:sldId id="305" r:id="rId21"/>
    <p:sldId id="307" r:id="rId22"/>
    <p:sldId id="308" r:id="rId23"/>
    <p:sldId id="311" r:id="rId24"/>
    <p:sldId id="312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/>
      <a:tcStyle>
        <a:tcBdr/>
        <a:fill>
          <a:solidFill>
            <a:srgbClr val="F0F1EC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/>
      <a:tcStyle>
        <a:tcBdr/>
        <a:fill>
          <a:solidFill>
            <a:srgbClr val="EEEDED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5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텍스트"/>
          <p:cNvSpPr txBox="1">
            <a:spLocks noGrp="1"/>
          </p:cNvSpPr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EBDDC3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272011" y="2563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0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0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텍스트"/>
          <p:cNvSpPr txBox="1">
            <a:spLocks noGrp="1"/>
          </p:cNvSpPr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1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16" name="직사각형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 rot="5400000">
            <a:off x="6108248" y="103976"/>
            <a:ext cx="296179" cy="32544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2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4" cy="16732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775F55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775F55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775F55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775F55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775F55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36" name="직사각형 6"/>
          <p:cNvSpPr/>
          <p:nvPr/>
        </p:nvSpPr>
        <p:spPr>
          <a:xfrm>
            <a:off x="0" y="2840831"/>
            <a:ext cx="9144000" cy="114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7"/>
          <p:cNvSpPr/>
          <p:nvPr/>
        </p:nvSpPr>
        <p:spPr>
          <a:xfrm>
            <a:off x="0" y="2492896"/>
            <a:ext cx="1295400" cy="14147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8"/>
          <p:cNvSpPr/>
          <p:nvPr/>
        </p:nvSpPr>
        <p:spPr>
          <a:xfrm>
            <a:off x="1371600" y="2492896"/>
            <a:ext cx="7772400" cy="141473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56994" y="2708919"/>
            <a:ext cx="7620001" cy="990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00202" y="2981325"/>
            <a:ext cx="491479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9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609600" y="1752599"/>
            <a:ext cx="3886200" cy="6400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0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4800600" y="1752599"/>
            <a:ext cx="3886200" cy="640082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>
              <a:defRPr/>
            </a:lvl1pPr>
          </a:lstStyle>
          <a:p>
            <a:pPr marL="0" indent="0">
              <a:buClrTx/>
              <a:buSzTx/>
              <a:buNone/>
              <a:defRPr sz="2000" b="1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6276176"/>
            <a:ext cx="296178" cy="32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8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캡션 있는 그림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92" name="직사각형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"/>
          <p:cNvSpPr/>
          <p:nvPr/>
        </p:nvSpPr>
        <p:spPr>
          <a:xfrm>
            <a:off x="1545335" y="4654296"/>
            <a:ext cx="7598666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96" name="직사각형 10"/>
          <p:cNvSpPr/>
          <p:nvPr/>
        </p:nvSpPr>
        <p:spPr>
          <a:xfrm>
            <a:off x="1447799" y="0"/>
            <a:ext cx="100586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9792" y="4719310"/>
            <a:ext cx="488216" cy="5594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8" name="그림 개체 틀 2"/>
          <p:cNvSpPr>
            <a:spLocks noGrp="1"/>
          </p:cNvSpPr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11" y="1231736"/>
            <a:ext cx="296178" cy="3254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75F55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Lucida Sans Unicode"/>
          <a:sym typeface="Lucida Sans Unicode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sz="29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 Unicode"/>
          <a:ea typeface="Lucida Sans Unicode"/>
          <a:cs typeface="Lucida Sans Unicode"/>
          <a:sym typeface="Lucida Sans Unicod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 Unicod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dirty="0"/>
              <a:t>Python</a:t>
            </a:r>
            <a:br>
              <a:rPr dirty="0"/>
            </a:br>
            <a:r>
              <a:rPr dirty="0" err="1"/>
              <a:t>완전정복</a:t>
            </a:r>
            <a:endParaRPr dirty="0"/>
          </a:p>
        </p:txBody>
      </p:sp>
      <p:sp>
        <p:nvSpPr>
          <p:cNvPr id="129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dirty="0"/>
              <a:t>Moon Yong </a:t>
            </a:r>
            <a:r>
              <a:rPr dirty="0" err="1"/>
              <a:t>Joon</a:t>
            </a:r>
            <a:endParaRPr dirty="0"/>
          </a:p>
        </p:txBody>
      </p:sp>
      <p:sp>
        <p:nvSpPr>
          <p:cNvPr id="13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27139" y="256376"/>
            <a:ext cx="185922" cy="325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객체</a:t>
            </a:r>
            <a:r>
              <a:rPr dirty="0"/>
              <a:t>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속성</a:t>
            </a:r>
            <a:r>
              <a:rPr dirty="0"/>
              <a:t> </a:t>
            </a:r>
            <a:r>
              <a:rPr dirty="0" err="1"/>
              <a:t>관리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ko-KR" altLang="en-US" dirty="0" smtClean="0"/>
              <a:t>객체 접근</a:t>
            </a:r>
            <a:endParaRPr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406908" defTabSz="813816">
              <a:spcBef>
                <a:spcPts val="400"/>
              </a:spcBef>
              <a:buSzTx/>
              <a:buFont typeface="Wingdings"/>
              <a:buNone/>
              <a:defRPr sz="2314"/>
            </a:pPr>
            <a:r>
              <a:rPr lang="ko-KR" altLang="en-US" dirty="0" err="1" smtClean="0"/>
              <a:t>점연산자를</a:t>
            </a:r>
            <a:r>
              <a:rPr lang="ko-KR" altLang="en-US" dirty="0" smtClean="0"/>
              <a:t> 처리하는 연산자</a:t>
            </a:r>
            <a:endParaRPr dirty="0"/>
          </a:p>
        </p:txBody>
      </p:sp>
      <p:grpSp>
        <p:nvGrpSpPr>
          <p:cNvPr id="260" name="직사각형 5"/>
          <p:cNvGrpSpPr/>
          <p:nvPr/>
        </p:nvGrpSpPr>
        <p:grpSpPr>
          <a:xfrm>
            <a:off x="2555776" y="2564904"/>
            <a:ext cx="4847022" cy="889145"/>
            <a:chOff x="0" y="-1"/>
            <a:chExt cx="4847021" cy="889144"/>
          </a:xfrm>
        </p:grpSpPr>
        <p:sp>
          <p:nvSpPr>
            <p:cNvPr id="25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9" name="object.__getitem__(self, key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attribute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3" name="직사각형 4"/>
          <p:cNvGrpSpPr/>
          <p:nvPr/>
        </p:nvGrpSpPr>
        <p:grpSpPr>
          <a:xfrm>
            <a:off x="2555776" y="4628087"/>
            <a:ext cx="4847022" cy="889145"/>
            <a:chOff x="0" y="-1"/>
            <a:chExt cx="4847021" cy="889144"/>
          </a:xfrm>
        </p:grpSpPr>
        <p:sp>
          <p:nvSpPr>
            <p:cNvPr id="26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object.__setitem__(self, key, value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6" name="직사각형 6"/>
          <p:cNvGrpSpPr/>
          <p:nvPr/>
        </p:nvGrpSpPr>
        <p:grpSpPr>
          <a:xfrm>
            <a:off x="2555776" y="5708207"/>
            <a:ext cx="4847022" cy="889145"/>
            <a:chOff x="0" y="-1"/>
            <a:chExt cx="4847021" cy="889144"/>
          </a:xfrm>
        </p:grpSpPr>
        <p:sp>
          <p:nvSpPr>
            <p:cNvPr id="26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5" name="object.__delitem__(self, key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267" name="TextBox 3"/>
          <p:cNvSpPr txBox="1"/>
          <p:nvPr/>
        </p:nvSpPr>
        <p:spPr>
          <a:xfrm>
            <a:off x="1187623" y="32693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7"/>
          <p:cNvSpPr txBox="1"/>
          <p:nvPr/>
        </p:nvSpPr>
        <p:spPr>
          <a:xfrm>
            <a:off x="1187623" y="4887994"/>
            <a:ext cx="11070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8"/>
          <p:cNvSpPr txBox="1"/>
          <p:nvPr/>
        </p:nvSpPr>
        <p:spPr>
          <a:xfrm>
            <a:off x="1303040" y="59681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직사각형 5"/>
          <p:cNvGrpSpPr/>
          <p:nvPr/>
        </p:nvGrpSpPr>
        <p:grpSpPr>
          <a:xfrm>
            <a:off x="2555776" y="3619975"/>
            <a:ext cx="4847022" cy="889145"/>
            <a:chOff x="0" y="-1"/>
            <a:chExt cx="4847021" cy="889144"/>
          </a:xfrm>
        </p:grpSpPr>
        <p:sp>
          <p:nvSpPr>
            <p:cNvPr id="1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object.__getitem__(self, key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attr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0197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Built-in </a:t>
            </a:r>
            <a:r>
              <a:rPr dirty="0" err="1"/>
              <a:t>내장함수</a:t>
            </a:r>
            <a:endParaRPr dirty="0"/>
          </a:p>
        </p:txBody>
      </p:sp>
      <p:sp>
        <p:nvSpPr>
          <p:cNvPr id="411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72208"/>
            <a:ext cx="8229600" cy="4061049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sz="2256"/>
            </a:pPr>
            <a:r>
              <a:rPr dirty="0" err="1"/>
              <a:t>내장함수를</a:t>
            </a:r>
            <a:r>
              <a:rPr dirty="0"/>
              <a:t> </a:t>
            </a:r>
            <a:r>
              <a:rPr dirty="0" err="1"/>
              <a:t>이용하여</a:t>
            </a:r>
            <a:r>
              <a:rPr dirty="0"/>
              <a:t> </a:t>
            </a:r>
            <a:r>
              <a:rPr dirty="0" err="1"/>
              <a:t>객체의</a:t>
            </a:r>
            <a:r>
              <a:rPr dirty="0"/>
              <a:t> </a:t>
            </a:r>
            <a:r>
              <a:rPr dirty="0" err="1"/>
              <a:t>속성에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접근</a:t>
            </a:r>
            <a:endParaRPr dirty="0"/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object.x</a:t>
            </a:r>
            <a:r>
              <a:rPr dirty="0"/>
              <a:t>             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dirty="0" err="1"/>
              <a:t>getattr</a:t>
            </a:r>
            <a:r>
              <a:rPr dirty="0"/>
              <a:t>()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object.x</a:t>
            </a:r>
            <a:r>
              <a:rPr dirty="0"/>
              <a:t> = value 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dirty="0" err="1"/>
              <a:t>setattr</a:t>
            </a:r>
            <a:r>
              <a:rPr dirty="0"/>
              <a:t>()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/>
              <a:t>del(</a:t>
            </a:r>
            <a:r>
              <a:rPr dirty="0" err="1"/>
              <a:t>object.x</a:t>
            </a:r>
            <a:r>
              <a:rPr dirty="0"/>
              <a:t>)       </a:t>
            </a:r>
            <a:r>
              <a:rPr dirty="0"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rPr dirty="0" err="1"/>
              <a:t>delattr</a:t>
            </a:r>
            <a:r>
              <a:rPr dirty="0"/>
              <a:t>()</a:t>
            </a:r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sz="2256"/>
            </a:pPr>
            <a:endParaRPr dirty="0"/>
          </a:p>
          <a:p>
            <a:pPr marL="0" indent="0" defTabSz="859536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sz="2256"/>
            </a:pPr>
            <a:r>
              <a:rPr dirty="0" err="1"/>
              <a:t>함수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getattr</a:t>
            </a:r>
            <a:r>
              <a:rPr dirty="0"/>
              <a:t>(object, name[, default])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setattr</a:t>
            </a:r>
            <a:r>
              <a:rPr dirty="0"/>
              <a:t>(object, name, value)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delattr</a:t>
            </a:r>
            <a:r>
              <a:rPr dirty="0"/>
              <a:t>(object, name)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 err="1"/>
              <a:t>hasattr</a:t>
            </a:r>
            <a:r>
              <a:rPr dirty="0"/>
              <a:t>(object, name)</a:t>
            </a:r>
          </a:p>
          <a:p>
            <a:pPr marL="0" lvl="1" indent="300837" defTabSz="859536">
              <a:lnSpc>
                <a:spcPct val="80000"/>
              </a:lnSpc>
              <a:spcBef>
                <a:spcPts val="400"/>
              </a:spcBef>
              <a:buSzTx/>
              <a:buFont typeface="Wingdings"/>
              <a:buNone/>
              <a:defRPr sz="2068"/>
            </a:pPr>
            <a:r>
              <a:rPr dirty="0"/>
              <a:t>callable(object)</a:t>
            </a:r>
          </a:p>
        </p:txBody>
      </p:sp>
      <p:sp>
        <p:nvSpPr>
          <p:cNvPr id="41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1751" y="1268794"/>
            <a:ext cx="269898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9053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무한루핑</a:t>
            </a:r>
            <a:r>
              <a:rPr dirty="0"/>
              <a:t> </a:t>
            </a:r>
            <a:r>
              <a:rPr dirty="0" err="1"/>
              <a:t>원인</a:t>
            </a:r>
            <a:endParaRPr dirty="0"/>
          </a:p>
        </p:txBody>
      </p:sp>
      <p:sp>
        <p:nvSpPr>
          <p:cNvPr id="38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72208"/>
            <a:ext cx="8229600" cy="1468760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spcBef>
                <a:spcPts val="600"/>
              </a:spcBef>
              <a:buSzTx/>
              <a:buFont typeface="Wingdings"/>
              <a:buNone/>
              <a:defRPr sz="2813"/>
            </a:pP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호출하고</a:t>
            </a:r>
            <a:r>
              <a:rPr dirty="0"/>
              <a:t> </a:t>
            </a:r>
            <a:r>
              <a:rPr dirty="0" err="1"/>
              <a:t>return에서도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메소드를</a:t>
            </a:r>
            <a:r>
              <a:rPr dirty="0"/>
              <a:t> </a:t>
            </a:r>
            <a:r>
              <a:rPr dirty="0" err="1"/>
              <a:t>호출하면</a:t>
            </a:r>
            <a:r>
              <a:rPr dirty="0"/>
              <a:t> </a:t>
            </a:r>
            <a:r>
              <a:rPr dirty="0" err="1"/>
              <a:t>재귀호출이</a:t>
            </a:r>
            <a:r>
              <a:rPr dirty="0"/>
              <a:t> </a:t>
            </a:r>
            <a:r>
              <a:rPr dirty="0" err="1"/>
              <a:t>발생해서</a:t>
            </a:r>
            <a:r>
              <a:rPr dirty="0"/>
              <a:t> </a:t>
            </a:r>
            <a:r>
              <a:rPr dirty="0" err="1"/>
              <a:t>종료가</a:t>
            </a:r>
            <a:r>
              <a:rPr dirty="0"/>
              <a:t> </a:t>
            </a:r>
            <a:r>
              <a:rPr dirty="0" err="1"/>
              <a:t>발생하지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무한루핑이</a:t>
            </a:r>
            <a:r>
              <a:rPr dirty="0"/>
              <a:t> </a:t>
            </a:r>
            <a:r>
              <a:rPr dirty="0" err="1"/>
              <a:t>처리됨</a:t>
            </a:r>
            <a:endParaRPr dirty="0"/>
          </a:p>
        </p:txBody>
      </p:sp>
      <p:grpSp>
        <p:nvGrpSpPr>
          <p:cNvPr id="388" name="직사각형 3"/>
          <p:cNvGrpSpPr/>
          <p:nvPr/>
        </p:nvGrpSpPr>
        <p:grpSpPr>
          <a:xfrm>
            <a:off x="2771800" y="4365103"/>
            <a:ext cx="2736305" cy="936107"/>
            <a:chOff x="0" y="-1"/>
            <a:chExt cx="2736304" cy="936106"/>
          </a:xfrm>
        </p:grpSpPr>
        <p:sp>
          <p:nvSpPr>
            <p:cNvPr id="386" name="직사각형"/>
            <p:cNvSpPr/>
            <p:nvPr/>
          </p:nvSpPr>
          <p:spPr>
            <a:xfrm>
              <a:off x="0" y="-1"/>
              <a:ext cx="2736304" cy="936106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7" name="메소드"/>
            <p:cNvSpPr txBox="1"/>
            <p:nvPr/>
          </p:nvSpPr>
          <p:spPr>
            <a:xfrm>
              <a:off x="0" y="283387"/>
              <a:ext cx="273630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메소드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89" name="꺾인 연결선 5"/>
          <p:cNvSpPr/>
          <p:nvPr/>
        </p:nvSpPr>
        <p:spPr>
          <a:xfrm flipH="1" flipV="1">
            <a:off x="4139951" y="3735289"/>
            <a:ext cx="1904674" cy="109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8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209"/>
                </a:lnTo>
              </a:path>
            </a:pathLst>
          </a:custGeom>
          <a:ln w="1000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0" name="TextBox 8"/>
          <p:cNvSpPr txBox="1"/>
          <p:nvPr/>
        </p:nvSpPr>
        <p:spPr>
          <a:xfrm>
            <a:off x="6372199" y="4599130"/>
            <a:ext cx="1944217" cy="948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재귀호출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처리가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무한루핑이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7177" y="1268794"/>
            <a:ext cx="259046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585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indexing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Container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/</a:t>
            </a:r>
            <a:r>
              <a:rPr dirty="0" err="1"/>
              <a:t>갱신</a:t>
            </a:r>
            <a:r>
              <a:rPr dirty="0"/>
              <a:t>/</a:t>
            </a:r>
            <a:r>
              <a:rPr dirty="0" err="1"/>
              <a:t>삭제</a:t>
            </a:r>
            <a:endParaRPr dirty="0"/>
          </a:p>
        </p:txBody>
      </p:sp>
      <p:sp>
        <p:nvSpPr>
          <p:cNvPr id="257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406908" defTabSz="813816">
              <a:spcBef>
                <a:spcPts val="400"/>
              </a:spcBef>
              <a:buSzTx/>
              <a:buFont typeface="Wingdings"/>
              <a:buNone/>
              <a:defRPr sz="2314"/>
            </a:pPr>
            <a:r>
              <a:rPr dirty="0" err="1"/>
              <a:t>List,dict</a:t>
            </a:r>
            <a:r>
              <a:rPr dirty="0"/>
              <a:t> 에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원소를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갱신</a:t>
            </a:r>
            <a:r>
              <a:rPr dirty="0"/>
              <a:t>, </a:t>
            </a:r>
            <a:r>
              <a:rPr dirty="0" err="1"/>
              <a:t>삭제를</a:t>
            </a:r>
            <a:r>
              <a:rPr dirty="0"/>
              <a:t> </a:t>
            </a:r>
            <a:r>
              <a:rPr dirty="0" err="1"/>
              <a:t>추가하는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, </a:t>
            </a:r>
            <a:r>
              <a:rPr dirty="0" err="1"/>
              <a:t>list는</a:t>
            </a:r>
            <a:r>
              <a:rPr dirty="0"/>
              <a:t> </a:t>
            </a:r>
            <a:r>
              <a:rPr dirty="0" err="1"/>
              <a:t>index에</a:t>
            </a:r>
            <a:r>
              <a:rPr dirty="0"/>
              <a:t> </a:t>
            </a:r>
            <a:r>
              <a:rPr dirty="0" err="1"/>
              <a:t>범위내에서만</a:t>
            </a:r>
            <a:r>
              <a:rPr dirty="0"/>
              <a:t> </a:t>
            </a:r>
            <a:r>
              <a:rPr dirty="0" err="1"/>
              <a:t>처리됨</a:t>
            </a:r>
            <a:r>
              <a:rPr dirty="0"/>
              <a:t>  </a:t>
            </a:r>
          </a:p>
        </p:txBody>
      </p:sp>
      <p:grpSp>
        <p:nvGrpSpPr>
          <p:cNvPr id="260" name="직사각형 5"/>
          <p:cNvGrpSpPr/>
          <p:nvPr/>
        </p:nvGrpSpPr>
        <p:grpSpPr>
          <a:xfrm>
            <a:off x="2555776" y="3009474"/>
            <a:ext cx="4847022" cy="889145"/>
            <a:chOff x="0" y="-1"/>
            <a:chExt cx="4847021" cy="889144"/>
          </a:xfrm>
        </p:grpSpPr>
        <p:sp>
          <p:nvSpPr>
            <p:cNvPr id="25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9" name="object.__getitem__(self, key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3" name="직사각형 4"/>
          <p:cNvGrpSpPr/>
          <p:nvPr/>
        </p:nvGrpSpPr>
        <p:grpSpPr>
          <a:xfrm>
            <a:off x="2555776" y="4233609"/>
            <a:ext cx="4847022" cy="889145"/>
            <a:chOff x="0" y="-1"/>
            <a:chExt cx="4847021" cy="889144"/>
          </a:xfrm>
        </p:grpSpPr>
        <p:sp>
          <p:nvSpPr>
            <p:cNvPr id="26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object.__setitem__(self, key, value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setitem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66" name="직사각형 6"/>
          <p:cNvGrpSpPr/>
          <p:nvPr/>
        </p:nvGrpSpPr>
        <p:grpSpPr>
          <a:xfrm>
            <a:off x="2555776" y="5457746"/>
            <a:ext cx="4847022" cy="889145"/>
            <a:chOff x="0" y="-1"/>
            <a:chExt cx="4847021" cy="889144"/>
          </a:xfrm>
        </p:grpSpPr>
        <p:sp>
          <p:nvSpPr>
            <p:cNvPr id="26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5" name="object.__delitem__(self, key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267" name="TextBox 3"/>
          <p:cNvSpPr txBox="1"/>
          <p:nvPr/>
        </p:nvSpPr>
        <p:spPr>
          <a:xfrm>
            <a:off x="1303040" y="326937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8" name="TextBox 7"/>
          <p:cNvSpPr txBox="1"/>
          <p:nvPr/>
        </p:nvSpPr>
        <p:spPr>
          <a:xfrm>
            <a:off x="1187623" y="4493516"/>
            <a:ext cx="11070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9" name="TextBox 8"/>
          <p:cNvSpPr txBox="1"/>
          <p:nvPr/>
        </p:nvSpPr>
        <p:spPr>
          <a:xfrm>
            <a:off x="1303040" y="5717652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반복자와</a:t>
            </a:r>
            <a:r>
              <a:rPr dirty="0"/>
              <a:t> </a:t>
            </a:r>
            <a:r>
              <a:rPr dirty="0" err="1"/>
              <a:t>포함여부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Container </a:t>
            </a:r>
            <a:r>
              <a:rPr dirty="0" err="1"/>
              <a:t>내부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 등</a:t>
            </a:r>
          </a:p>
        </p:txBody>
      </p:sp>
      <p:sp>
        <p:nvSpPr>
          <p:cNvPr id="296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List,dict</a:t>
            </a:r>
            <a:r>
              <a:rPr dirty="0"/>
              <a:t> </a:t>
            </a:r>
            <a:r>
              <a:rPr dirty="0" err="1"/>
              <a:t>포함관계</a:t>
            </a:r>
            <a:r>
              <a:rPr dirty="0"/>
              <a:t> </a:t>
            </a:r>
            <a:r>
              <a:rPr dirty="0" err="1"/>
              <a:t>처리를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메소드</a:t>
            </a:r>
            <a:endParaRPr dirty="0"/>
          </a:p>
        </p:txBody>
      </p:sp>
      <p:grpSp>
        <p:nvGrpSpPr>
          <p:cNvPr id="299" name="직사각형 5"/>
          <p:cNvGrpSpPr/>
          <p:nvPr/>
        </p:nvGrpSpPr>
        <p:grpSpPr>
          <a:xfrm>
            <a:off x="2555776" y="3009474"/>
            <a:ext cx="4847022" cy="889145"/>
            <a:chOff x="0" y="-1"/>
            <a:chExt cx="4847021" cy="889144"/>
          </a:xfrm>
        </p:grpSpPr>
        <p:sp>
          <p:nvSpPr>
            <p:cNvPr id="29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8" name="object.__contains__(self, item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object.__contains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02" name="직사각형 6"/>
          <p:cNvGrpSpPr/>
          <p:nvPr/>
        </p:nvGrpSpPr>
        <p:grpSpPr>
          <a:xfrm>
            <a:off x="2555776" y="4437111"/>
            <a:ext cx="4847022" cy="889145"/>
            <a:chOff x="0" y="-1"/>
            <a:chExt cx="4847021" cy="889144"/>
          </a:xfrm>
        </p:grpSpPr>
        <p:sp>
          <p:nvSpPr>
            <p:cNvPr id="300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object.__len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03" name="TextBox 3"/>
          <p:cNvSpPr txBox="1"/>
          <p:nvPr/>
        </p:nvSpPr>
        <p:spPr>
          <a:xfrm>
            <a:off x="1303040" y="326937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" name="TextBox 8"/>
          <p:cNvSpPr txBox="1"/>
          <p:nvPr/>
        </p:nvSpPr>
        <p:spPr>
          <a:xfrm>
            <a:off x="1303040" y="469701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Iterable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315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List,dict</a:t>
            </a:r>
            <a:r>
              <a:rPr dirty="0"/>
              <a:t> </a:t>
            </a:r>
            <a:r>
              <a:rPr dirty="0" err="1"/>
              <a:t>포함관계</a:t>
            </a:r>
            <a:r>
              <a:rPr dirty="0"/>
              <a:t> 및 </a:t>
            </a:r>
            <a:r>
              <a:rPr dirty="0" err="1"/>
              <a:t>iterable처리를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메소드처리</a:t>
            </a:r>
            <a:r>
              <a:rPr dirty="0"/>
              <a:t>  </a:t>
            </a:r>
          </a:p>
        </p:txBody>
      </p:sp>
      <p:grpSp>
        <p:nvGrpSpPr>
          <p:cNvPr id="318" name="직사각형 4"/>
          <p:cNvGrpSpPr/>
          <p:nvPr/>
        </p:nvGrpSpPr>
        <p:grpSpPr>
          <a:xfrm>
            <a:off x="2555776" y="3068958"/>
            <a:ext cx="4847022" cy="889145"/>
            <a:chOff x="0" y="-1"/>
            <a:chExt cx="4847021" cy="889144"/>
          </a:xfrm>
        </p:grpSpPr>
        <p:sp>
          <p:nvSpPr>
            <p:cNvPr id="316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7" name="object.__iter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iter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21" name="직사각형 6"/>
          <p:cNvGrpSpPr/>
          <p:nvPr/>
        </p:nvGrpSpPr>
        <p:grpSpPr>
          <a:xfrm>
            <a:off x="2555776" y="4293095"/>
            <a:ext cx="4847022" cy="889145"/>
            <a:chOff x="0" y="-1"/>
            <a:chExt cx="4847021" cy="889144"/>
          </a:xfrm>
        </p:grpSpPr>
        <p:sp>
          <p:nvSpPr>
            <p:cNvPr id="319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0" name="object.__next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object.__next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22" name="TextBox 7"/>
          <p:cNvSpPr txBox="1"/>
          <p:nvPr/>
        </p:nvSpPr>
        <p:spPr>
          <a:xfrm>
            <a:off x="1187624" y="3200452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3" name="TextBox 8"/>
          <p:cNvSpPr txBox="1"/>
          <p:nvPr/>
        </p:nvSpPr>
        <p:spPr>
          <a:xfrm>
            <a:off x="1303040" y="455300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6" name="직사각형 9"/>
          <p:cNvGrpSpPr/>
          <p:nvPr/>
        </p:nvGrpSpPr>
        <p:grpSpPr>
          <a:xfrm>
            <a:off x="2533291" y="5445222"/>
            <a:ext cx="4847022" cy="889145"/>
            <a:chOff x="0" y="-1"/>
            <a:chExt cx="4847021" cy="889144"/>
          </a:xfrm>
        </p:grpSpPr>
        <p:sp>
          <p:nvSpPr>
            <p:cNvPr id="324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5" name="object.__reversed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object.__reversed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327" name="TextBox 10"/>
          <p:cNvSpPr txBox="1"/>
          <p:nvPr/>
        </p:nvSpPr>
        <p:spPr>
          <a:xfrm>
            <a:off x="1165138" y="5576716"/>
            <a:ext cx="78482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</a:t>
            </a:r>
          </a:p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 smtClean="0"/>
              <a:t>Callable </a:t>
            </a:r>
            <a:r>
              <a:rPr lang="ko-KR" altLang="en-US" dirty="0" smtClean="0"/>
              <a:t>확인</a:t>
            </a:r>
            <a:endParaRPr dirty="0"/>
          </a:p>
        </p:txBody>
      </p:sp>
      <p:sp>
        <p:nvSpPr>
          <p:cNvPr id="40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79512" y="1412776"/>
            <a:ext cx="8659689" cy="4454624"/>
          </a:xfrm>
          <a:prstGeom prst="rect">
            <a:avLst/>
          </a:prstGeom>
        </p:spPr>
        <p:txBody>
          <a:bodyPr/>
          <a:lstStyle/>
          <a:p>
            <a:pPr algn="r">
              <a:defRPr sz="9600"/>
            </a:pPr>
            <a:r>
              <a:rPr lang="en-US" dirty="0" smtClean="0"/>
              <a:t>9</a:t>
            </a:r>
            <a:r>
              <a:rPr dirty="0" smtClean="0"/>
              <a:t>. </a:t>
            </a:r>
            <a:r>
              <a:rPr dirty="0" err="1" smtClean="0"/>
              <a:t>스페셜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err="1" smtClean="0"/>
              <a:t>메소드</a:t>
            </a:r>
            <a:endParaRPr dirty="0"/>
          </a:p>
        </p:txBody>
      </p:sp>
      <p:sp>
        <p:nvSpPr>
          <p:cNvPr id="133" name="부제목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endParaRPr dirty="0"/>
          </a:p>
        </p:txBody>
      </p:sp>
      <p:sp>
        <p:nvSpPr>
          <p:cNvPr id="13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316895" y="256376"/>
            <a:ext cx="206410" cy="3254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Callable types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구조</a:t>
            </a:r>
            <a:endParaRPr dirty="0"/>
          </a:p>
        </p:txBody>
      </p:sp>
      <p:sp>
        <p:nvSpPr>
          <p:cNvPr id="43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345321"/>
          </a:xfrm>
          <a:prstGeom prst="rect">
            <a:avLst/>
          </a:prstGeom>
        </p:spPr>
        <p:txBody>
          <a:bodyPr/>
          <a:lstStyle/>
          <a:p>
            <a:pPr marL="0" lvl="1" indent="452627" defTabSz="905255">
              <a:spcBef>
                <a:spcPts val="400"/>
              </a:spcBef>
              <a:buSzTx/>
              <a:buFont typeface="Wingdings"/>
              <a:buNone/>
              <a:defRPr sz="2574"/>
            </a:pPr>
            <a:r>
              <a:rPr dirty="0"/>
              <a:t> Callable types </a:t>
            </a:r>
            <a:r>
              <a:rPr dirty="0" err="1"/>
              <a:t>타입</a:t>
            </a:r>
            <a:r>
              <a:rPr dirty="0"/>
              <a:t> </a:t>
            </a:r>
            <a:r>
              <a:rPr dirty="0" err="1"/>
              <a:t>구조이며</a:t>
            </a:r>
            <a:r>
              <a:rPr dirty="0"/>
              <a:t> </a:t>
            </a:r>
            <a:r>
              <a:rPr dirty="0" err="1"/>
              <a:t>호출연산자에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호출이</a:t>
            </a:r>
            <a:r>
              <a:rPr dirty="0"/>
              <a:t> </a:t>
            </a:r>
            <a:r>
              <a:rPr dirty="0" err="1"/>
              <a:t>되어야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스페셜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__</a:t>
            </a:r>
            <a:r>
              <a:rPr dirty="0" err="1"/>
              <a:t>call__이</a:t>
            </a:r>
            <a:r>
              <a:rPr dirty="0"/>
              <a:t> </a:t>
            </a:r>
            <a:r>
              <a:rPr dirty="0" err="1"/>
              <a:t>구현되어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함 </a:t>
            </a:r>
          </a:p>
        </p:txBody>
      </p:sp>
      <p:sp>
        <p:nvSpPr>
          <p:cNvPr id="43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6681" y="1268794"/>
            <a:ext cx="260038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20</a:t>
            </a:fld>
            <a:endParaRPr dirty="0"/>
          </a:p>
        </p:txBody>
      </p:sp>
      <p:grpSp>
        <p:nvGrpSpPr>
          <p:cNvPr id="456" name="그룹 25"/>
          <p:cNvGrpSpPr/>
          <p:nvPr/>
        </p:nvGrpSpPr>
        <p:grpSpPr>
          <a:xfrm>
            <a:off x="1043606" y="3178995"/>
            <a:ext cx="3600405" cy="3320964"/>
            <a:chOff x="-2" y="-2"/>
            <a:chExt cx="3600404" cy="3320963"/>
          </a:xfrm>
        </p:grpSpPr>
        <p:grpSp>
          <p:nvGrpSpPr>
            <p:cNvPr id="434" name="직사각형 6"/>
            <p:cNvGrpSpPr/>
            <p:nvPr/>
          </p:nvGrpSpPr>
          <p:grpSpPr>
            <a:xfrm>
              <a:off x="-2" y="-2"/>
              <a:ext cx="3600404" cy="333537"/>
              <a:chOff x="-1" y="-1"/>
              <a:chExt cx="3600402" cy="333536"/>
            </a:xfrm>
          </p:grpSpPr>
          <p:sp>
            <p:nvSpPr>
              <p:cNvPr id="432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3" name="User-defined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User-defined functions</a:t>
                </a:r>
              </a:p>
            </p:txBody>
          </p:sp>
        </p:grpSp>
        <p:grpSp>
          <p:nvGrpSpPr>
            <p:cNvPr id="437" name="직사각형 7"/>
            <p:cNvGrpSpPr/>
            <p:nvPr/>
          </p:nvGrpSpPr>
          <p:grpSpPr>
            <a:xfrm>
              <a:off x="-2" y="426774"/>
              <a:ext cx="3600404" cy="333537"/>
              <a:chOff x="-1" y="-1"/>
              <a:chExt cx="3600402" cy="333536"/>
            </a:xfrm>
          </p:grpSpPr>
          <p:sp>
            <p:nvSpPr>
              <p:cNvPr id="435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6" name="Instance method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Instance methods</a:t>
                </a:r>
              </a:p>
            </p:txBody>
          </p:sp>
        </p:grpSp>
        <p:grpSp>
          <p:nvGrpSpPr>
            <p:cNvPr id="440" name="직사각형 23"/>
            <p:cNvGrpSpPr/>
            <p:nvPr/>
          </p:nvGrpSpPr>
          <p:grpSpPr>
            <a:xfrm>
              <a:off x="-2" y="853549"/>
              <a:ext cx="3600404" cy="333537"/>
              <a:chOff x="-1" y="-1"/>
              <a:chExt cx="3600402" cy="333536"/>
            </a:xfrm>
          </p:grpSpPr>
          <p:sp>
            <p:nvSpPr>
              <p:cNvPr id="438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9" name="Generator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Generator functions</a:t>
                </a:r>
              </a:p>
            </p:txBody>
          </p:sp>
        </p:grpSp>
        <p:grpSp>
          <p:nvGrpSpPr>
            <p:cNvPr id="443" name="직사각형 24"/>
            <p:cNvGrpSpPr/>
            <p:nvPr/>
          </p:nvGrpSpPr>
          <p:grpSpPr>
            <a:xfrm>
              <a:off x="-2" y="1280324"/>
              <a:ext cx="3600404" cy="333537"/>
              <a:chOff x="-1" y="-1"/>
              <a:chExt cx="3600402" cy="333536"/>
            </a:xfrm>
          </p:grpSpPr>
          <p:sp>
            <p:nvSpPr>
              <p:cNvPr id="441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2" name="Coroutine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Coroutine</a:t>
                </a:r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functions</a:t>
                </a:r>
              </a:p>
            </p:txBody>
          </p:sp>
        </p:grpSp>
        <p:grpSp>
          <p:nvGrpSpPr>
            <p:cNvPr id="446" name="직사각형 27"/>
            <p:cNvGrpSpPr/>
            <p:nvPr/>
          </p:nvGrpSpPr>
          <p:grpSpPr>
            <a:xfrm>
              <a:off x="-2" y="1707099"/>
              <a:ext cx="3600404" cy="333537"/>
              <a:chOff x="-1" y="-1"/>
              <a:chExt cx="3600402" cy="333536"/>
            </a:xfrm>
          </p:grpSpPr>
          <p:sp>
            <p:nvSpPr>
              <p:cNvPr id="444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5" name="Built-in function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Built-in functions</a:t>
                </a:r>
              </a:p>
            </p:txBody>
          </p:sp>
        </p:grpSp>
        <p:grpSp>
          <p:nvGrpSpPr>
            <p:cNvPr id="449" name="직사각형 29"/>
            <p:cNvGrpSpPr/>
            <p:nvPr/>
          </p:nvGrpSpPr>
          <p:grpSpPr>
            <a:xfrm>
              <a:off x="-2" y="2133875"/>
              <a:ext cx="3600404" cy="333537"/>
              <a:chOff x="-1" y="-1"/>
              <a:chExt cx="3600402" cy="333536"/>
            </a:xfrm>
          </p:grpSpPr>
          <p:sp>
            <p:nvSpPr>
              <p:cNvPr id="447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8" name="Built-in method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Built-in methods</a:t>
                </a:r>
              </a:p>
            </p:txBody>
          </p:sp>
        </p:grpSp>
        <p:grpSp>
          <p:nvGrpSpPr>
            <p:cNvPr id="452" name="직사각형 30"/>
            <p:cNvGrpSpPr/>
            <p:nvPr/>
          </p:nvGrpSpPr>
          <p:grpSpPr>
            <a:xfrm>
              <a:off x="-2" y="2560650"/>
              <a:ext cx="3600404" cy="333537"/>
              <a:chOff x="-1" y="-1"/>
              <a:chExt cx="3600402" cy="333536"/>
            </a:xfrm>
          </p:grpSpPr>
          <p:sp>
            <p:nvSpPr>
              <p:cNvPr id="450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1" name="Classe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Classes</a:t>
                </a:r>
              </a:p>
            </p:txBody>
          </p:sp>
        </p:grpSp>
        <p:grpSp>
          <p:nvGrpSpPr>
            <p:cNvPr id="455" name="직사각형 31"/>
            <p:cNvGrpSpPr/>
            <p:nvPr/>
          </p:nvGrpSpPr>
          <p:grpSpPr>
            <a:xfrm>
              <a:off x="-2" y="2987424"/>
              <a:ext cx="3600404" cy="333537"/>
              <a:chOff x="-1" y="-1"/>
              <a:chExt cx="3600402" cy="333536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1"/>
                <a:ext cx="3600402" cy="333536"/>
              </a:xfrm>
              <a:prstGeom prst="rect">
                <a:avLst/>
              </a:prstGeom>
              <a:solidFill>
                <a:srgbClr val="D4E2ED"/>
              </a:solidFill>
              <a:ln w="19050" cap="flat">
                <a:solidFill>
                  <a:srgbClr val="6C85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4" name="Class Instances"/>
              <p:cNvSpPr txBox="1"/>
              <p:nvPr/>
            </p:nvSpPr>
            <p:spPr>
              <a:xfrm>
                <a:off x="-1" y="28269"/>
                <a:ext cx="3600402" cy="276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r>
                  <a:rPr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 Instances</a:t>
                </a:r>
              </a:p>
            </p:txBody>
          </p:sp>
        </p:grpSp>
      </p:grpSp>
      <p:pic>
        <p:nvPicPr>
          <p:cNvPr id="4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4048" y="3071354"/>
            <a:ext cx="3240361" cy="3381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6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Context special method</a:t>
            </a:r>
          </a:p>
        </p:txBody>
      </p:sp>
      <p:sp>
        <p:nvSpPr>
          <p:cNvPr id="46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With Statement</a:t>
            </a:r>
          </a:p>
        </p:txBody>
      </p:sp>
      <p:sp>
        <p:nvSpPr>
          <p:cNvPr id="469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5407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with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별도의</a:t>
            </a:r>
            <a:r>
              <a:rPr dirty="0"/>
              <a:t> </a:t>
            </a:r>
            <a:r>
              <a:rPr dirty="0" err="1"/>
              <a:t>context를</a:t>
            </a:r>
            <a:r>
              <a:rPr dirty="0"/>
              <a:t> </a:t>
            </a:r>
            <a:r>
              <a:rPr dirty="0" err="1"/>
              <a:t>구성하므로</a:t>
            </a:r>
            <a:r>
              <a:rPr dirty="0"/>
              <a:t>  </a:t>
            </a:r>
            <a:r>
              <a:rPr dirty="0" err="1"/>
              <a:t>파일</a:t>
            </a:r>
            <a:r>
              <a:rPr dirty="0"/>
              <a:t>, 락 등 </a:t>
            </a:r>
            <a:r>
              <a:rPr dirty="0" err="1"/>
              <a:t>오픈하면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close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4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34231" y="1268794"/>
            <a:ext cx="264938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22</a:t>
            </a:fld>
            <a:endParaRPr dirty="0"/>
          </a:p>
        </p:txBody>
      </p:sp>
      <p:grpSp>
        <p:nvGrpSpPr>
          <p:cNvPr id="6" name="직사각형 4"/>
          <p:cNvGrpSpPr/>
          <p:nvPr/>
        </p:nvGrpSpPr>
        <p:grpSpPr>
          <a:xfrm>
            <a:off x="2555776" y="3068958"/>
            <a:ext cx="4847022" cy="889145"/>
            <a:chOff x="0" y="-1"/>
            <a:chExt cx="4847021" cy="889144"/>
          </a:xfrm>
        </p:grpSpPr>
        <p:sp>
          <p:nvSpPr>
            <p:cNvPr id="7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object.__iter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.__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enter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9" name="직사각형 6"/>
          <p:cNvGrpSpPr/>
          <p:nvPr/>
        </p:nvGrpSpPr>
        <p:grpSpPr>
          <a:xfrm>
            <a:off x="2555776" y="4293095"/>
            <a:ext cx="4847022" cy="889145"/>
            <a:chOff x="0" y="-1"/>
            <a:chExt cx="4847021" cy="889144"/>
          </a:xfrm>
        </p:grpSpPr>
        <p:sp>
          <p:nvSpPr>
            <p:cNvPr id="10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object.__next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  <a:r>
                <a:rPr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.__</a:t>
              </a:r>
              <a:r>
                <a:rPr lang="en-US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exit</a:t>
              </a:r>
              <a:r>
                <a:rPr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sp>
        <p:nvSpPr>
          <p:cNvPr id="12" name="TextBox 7"/>
          <p:cNvSpPr txBox="1"/>
          <p:nvPr/>
        </p:nvSpPr>
        <p:spPr>
          <a:xfrm>
            <a:off x="1187624" y="3200452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반복자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303040" y="455300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r>
              <a:rPr dirty="0"/>
              <a:t> sequence</a:t>
            </a:r>
          </a:p>
        </p:txBody>
      </p:sp>
      <p:sp>
        <p:nvSpPr>
          <p:cNvPr id="48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421842" y="2981325"/>
            <a:ext cx="448198" cy="4616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사용자</a:t>
            </a:r>
            <a:r>
              <a:rPr dirty="0"/>
              <a:t> Sequence  class </a:t>
            </a:r>
            <a:r>
              <a:rPr dirty="0" err="1"/>
              <a:t>정의</a:t>
            </a:r>
            <a:endParaRPr dirty="0"/>
          </a:p>
        </p:txBody>
      </p:sp>
      <p:sp>
        <p:nvSpPr>
          <p:cNvPr id="48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512170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spcBef>
                <a:spcPts val="600"/>
              </a:spcBef>
              <a:buSzTx/>
              <a:buFont typeface="Wingdings"/>
              <a:buNone/>
              <a:defRPr sz="2784"/>
            </a:pPr>
            <a:r>
              <a:rPr dirty="0"/>
              <a:t> 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sequence를</a:t>
            </a:r>
            <a:r>
              <a:rPr dirty="0"/>
              <a:t> </a:t>
            </a:r>
            <a:r>
              <a:rPr dirty="0" err="1"/>
              <a:t>만들때</a:t>
            </a:r>
            <a:r>
              <a:rPr dirty="0"/>
              <a:t> </a:t>
            </a:r>
            <a:r>
              <a:rPr dirty="0" err="1"/>
              <a:t>스페셜메소드로</a:t>
            </a:r>
            <a:r>
              <a:rPr dirty="0"/>
              <a:t> </a:t>
            </a:r>
            <a:r>
              <a:rPr dirty="0" err="1"/>
              <a:t>정의하면</a:t>
            </a:r>
            <a:r>
              <a:rPr dirty="0"/>
              <a:t> </a:t>
            </a:r>
            <a:r>
              <a:rPr dirty="0" err="1"/>
              <a:t>len</a:t>
            </a:r>
            <a:r>
              <a:rPr dirty="0"/>
              <a:t>()</a:t>
            </a:r>
            <a:r>
              <a:rPr dirty="0" err="1"/>
              <a:t>함수와</a:t>
            </a:r>
            <a:r>
              <a:rPr dirty="0"/>
              <a:t> [ ](</a:t>
            </a:r>
            <a:r>
              <a:rPr dirty="0" err="1"/>
              <a:t>인덱스와</a:t>
            </a:r>
            <a:r>
              <a:rPr dirty="0"/>
              <a:t> </a:t>
            </a:r>
            <a:r>
              <a:rPr dirty="0" err="1"/>
              <a:t>슬라이스</a:t>
            </a:r>
            <a:r>
              <a:rPr dirty="0"/>
              <a:t>)</a:t>
            </a:r>
            <a:r>
              <a:rPr dirty="0" err="1"/>
              <a:t>연산자를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수 </a:t>
            </a:r>
            <a:r>
              <a:rPr dirty="0" err="1"/>
              <a:t>있음</a:t>
            </a:r>
            <a:endParaRPr dirty="0"/>
          </a:p>
        </p:txBody>
      </p:sp>
      <p:grpSp>
        <p:nvGrpSpPr>
          <p:cNvPr id="492" name="직사각형 2"/>
          <p:cNvGrpSpPr/>
          <p:nvPr/>
        </p:nvGrpSpPr>
        <p:grpSpPr>
          <a:xfrm>
            <a:off x="4427984" y="3428998"/>
            <a:ext cx="2736305" cy="720084"/>
            <a:chOff x="0" y="-1"/>
            <a:chExt cx="2736304" cy="720082"/>
          </a:xfrm>
        </p:grpSpPr>
        <p:sp>
          <p:nvSpPr>
            <p:cNvPr id="490" name="직사각형"/>
            <p:cNvSpPr/>
            <p:nvPr/>
          </p:nvSpPr>
          <p:spPr>
            <a:xfrm>
              <a:off x="0" y="-1"/>
              <a:ext cx="2736304" cy="72008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1" name="__len__"/>
            <p:cNvSpPr txBox="1"/>
            <p:nvPr/>
          </p:nvSpPr>
          <p:spPr>
            <a:xfrm>
              <a:off x="0" y="175375"/>
              <a:ext cx="273630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len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grpSp>
        <p:nvGrpSpPr>
          <p:cNvPr id="495" name="직사각형 5"/>
          <p:cNvGrpSpPr/>
          <p:nvPr/>
        </p:nvGrpSpPr>
        <p:grpSpPr>
          <a:xfrm>
            <a:off x="4455976" y="4880191"/>
            <a:ext cx="2736305" cy="720083"/>
            <a:chOff x="0" y="-1"/>
            <a:chExt cx="2736304" cy="720082"/>
          </a:xfrm>
        </p:grpSpPr>
        <p:sp>
          <p:nvSpPr>
            <p:cNvPr id="493" name="직사각형"/>
            <p:cNvSpPr/>
            <p:nvPr/>
          </p:nvSpPr>
          <p:spPr>
            <a:xfrm>
              <a:off x="0" y="-1"/>
              <a:ext cx="2736304" cy="720082"/>
            </a:xfrm>
            <a:prstGeom prst="rect">
              <a:avLst/>
            </a:prstGeom>
            <a:solidFill>
              <a:srgbClr val="D4E2ED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4" name="__getitem__"/>
            <p:cNvSpPr txBox="1"/>
            <p:nvPr/>
          </p:nvSpPr>
          <p:spPr>
            <a:xfrm>
              <a:off x="0" y="175375"/>
              <a:ext cx="2736304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getitem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</a:t>
              </a:r>
            </a:p>
          </p:txBody>
        </p:sp>
      </p:grpSp>
      <p:sp>
        <p:nvSpPr>
          <p:cNvPr id="496" name="TextBox 3"/>
          <p:cNvSpPr txBox="1"/>
          <p:nvPr/>
        </p:nvSpPr>
        <p:spPr>
          <a:xfrm>
            <a:off x="1403648" y="3502748"/>
            <a:ext cx="259228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7" name="TextBox 7"/>
          <p:cNvSpPr txBox="1"/>
          <p:nvPr/>
        </p:nvSpPr>
        <p:spPr>
          <a:xfrm>
            <a:off x="1403648" y="4953942"/>
            <a:ext cx="259228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Sequence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index검색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slice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8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37487" y="1268794"/>
            <a:ext cx="258426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24</a:t>
            </a:fld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ko-KR" altLang="en-US" dirty="0" smtClean="0"/>
              <a:t>객체 초기화 및  정보 포맷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9289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초기화 및 객체 정보 확인</a:t>
            </a:r>
            <a:endParaRPr dirty="0"/>
          </a:p>
        </p:txBody>
      </p:sp>
      <p:sp>
        <p:nvSpPr>
          <p:cNvPr id="14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129297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lang="ko-KR" altLang="en-US" dirty="0" err="1" smtClean="0"/>
              <a:t>초기화처리와</a:t>
            </a:r>
            <a:r>
              <a:rPr lang="ko-KR" altLang="en-US" dirty="0" smtClean="0"/>
              <a:t> 내장함수 처리에 따른 기본 객체 정보 처리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dirty="0"/>
          </a:p>
        </p:txBody>
      </p:sp>
      <p:sp>
        <p:nvSpPr>
          <p:cNvPr id="14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3702" y="1268794"/>
            <a:ext cx="185996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4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1406"/>
            <a:ext cx="2447925" cy="295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02425" y="4211798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2425" y="4694948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02425" y="5178098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bytes()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2425" y="5661248"/>
            <a:ext cx="216024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format()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768597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 err="1"/>
              <a:t>수학</a:t>
            </a:r>
            <a:r>
              <a:rPr dirty="0"/>
              <a:t> </a:t>
            </a:r>
            <a:r>
              <a:rPr dirty="0" err="1"/>
              <a:t>연산자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lang="ko-KR" altLang="en-US" dirty="0" smtClean="0"/>
              <a:t>수학 연산에 대한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지원</a:t>
            </a:r>
            <a:endParaRPr dirty="0"/>
          </a:p>
        </p:txBody>
      </p:sp>
      <p:sp>
        <p:nvSpPr>
          <p:cNvPr id="140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112929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105508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lang="ko-KR" altLang="en-US" dirty="0" smtClean="0"/>
              <a:t>수학 연산에 대해 사용자 정의 클래스 내부에 </a:t>
            </a:r>
            <a:r>
              <a:rPr lang="ko-KR" altLang="en-US" dirty="0" err="1" smtClean="0"/>
              <a:t>스페셜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정의하면 실행되는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수학연산은 일단 내부에 정의된 것을 호출해서 처리한다</a:t>
            </a:r>
            <a:r>
              <a:rPr lang="en-US" altLang="ko-KR" dirty="0" smtClean="0"/>
              <a:t>. </a:t>
            </a:r>
            <a:endParaRPr dirty="0"/>
          </a:p>
        </p:txBody>
      </p:sp>
      <p:sp>
        <p:nvSpPr>
          <p:cNvPr id="141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73702" y="1268794"/>
            <a:ext cx="185996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lnSpc>
                <a:spcPct val="80000"/>
              </a:lnSpc>
              <a:defRPr sz="1000"/>
            </a:lvl1pPr>
          </a:lstStyle>
          <a:p>
            <a:fld id="{86CB4B4D-7CA3-9044-876B-883B54F8677D}" type="slidenum">
              <a:rPr/>
              <a:t>6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23042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237626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23042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15616" y="3046343"/>
            <a:ext cx="21240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일반 연산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37450" y="3046343"/>
            <a:ext cx="21600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55163" y="3046343"/>
            <a:ext cx="2160000" cy="36933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Lucida Sans Unicode"/>
              </a:rPr>
              <a:t> 연산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4395477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연산자</a:t>
            </a:r>
            <a:r>
              <a:rPr dirty="0"/>
              <a:t> </a:t>
            </a:r>
            <a:r>
              <a:rPr dirty="0" err="1"/>
              <a:t>우선순위</a:t>
            </a:r>
            <a:endParaRPr dirty="0"/>
          </a:p>
        </p:txBody>
      </p:sp>
      <p:graphicFrame>
        <p:nvGraphicFramePr>
          <p:cNvPr id="158" name="표 2"/>
          <p:cNvGraphicFramePr/>
          <p:nvPr/>
        </p:nvGraphicFramePr>
        <p:xfrm>
          <a:off x="611560" y="2420884"/>
          <a:ext cx="7848872" cy="412072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20280"/>
                <a:gridCol w="5328592"/>
              </a:tblGrid>
              <a:tr h="3208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27924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Exponentiation (raise to the power)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42203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+ -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Ccomplement</a:t>
                      </a: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unary plus and minus (method names for the last two are +@ and -@)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/ % //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Multiply, divide, modulo and floor division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-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Addition and subtraction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&gt;&gt; &lt;&lt;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 and left bitwise shift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Bitwise 'AND'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 |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Bitwise exclusive `OR' and regular `OR'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 &lt; &gt; &gt;=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Comparison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 == !=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Equality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%= /= //= -= += *= **=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Assignment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</a:t>
                      </a: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not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Identity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 not in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Membership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  <a:tr h="27727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or and</a:t>
                      </a:r>
                    </a:p>
                  </a:txBody>
                  <a:tcPr marL="21759" marR="21759" marT="21759" marB="21759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Logical operators</a:t>
                      </a:r>
                    </a:p>
                  </a:txBody>
                  <a:tcPr marL="21759" marR="21759" marT="21759" marB="21759" anchor="ctr" horzOverflow="overflow">
                    <a:lnL w="7620">
                      <a:solidFill>
                        <a:srgbClr val="DDDDDD"/>
                      </a:solidFill>
                    </a:lnL>
                    <a:lnR w="7620">
                      <a:solidFill>
                        <a:srgbClr val="DDDDDD"/>
                      </a:solidFill>
                    </a:lnR>
                    <a:lnT w="7620">
                      <a:solidFill>
                        <a:srgbClr val="DDDDDD"/>
                      </a:solidFill>
                    </a:lnT>
                    <a:lnB w="7620">
                      <a:solidFill>
                        <a:srgbClr val="DDDDD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57200" y="1628799"/>
            <a:ext cx="8229600" cy="11900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rPr dirty="0"/>
              <a:t> </a:t>
            </a:r>
            <a:r>
              <a:rPr dirty="0" err="1"/>
              <a:t>연산자에</a:t>
            </a:r>
            <a:r>
              <a:rPr dirty="0"/>
              <a:t> </a:t>
            </a:r>
            <a:r>
              <a:rPr dirty="0" err="1"/>
              <a:t>우선순위보다</a:t>
            </a:r>
            <a:r>
              <a:rPr dirty="0"/>
              <a:t> </a:t>
            </a:r>
            <a:r>
              <a:rPr dirty="0" err="1"/>
              <a:t>괄호가</a:t>
            </a:r>
            <a:r>
              <a:rPr dirty="0"/>
              <a:t> </a:t>
            </a:r>
            <a:r>
              <a:rPr dirty="0" err="1"/>
              <a:t>우선적으로</a:t>
            </a:r>
            <a:r>
              <a:rPr dirty="0"/>
              <a:t> </a:t>
            </a:r>
            <a:r>
              <a:rPr dirty="0" err="1"/>
              <a:t>처리</a:t>
            </a:r>
            <a:endParaRPr dirty="0"/>
          </a:p>
        </p:txBody>
      </p:sp>
      <p:sp>
        <p:nvSpPr>
          <p:cNvPr id="160" name="슬라이드 번호 개체 틀 4"/>
          <p:cNvSpPr txBox="1">
            <a:spLocks noGrp="1"/>
          </p:cNvSpPr>
          <p:nvPr>
            <p:ph type="sldNum" sz="quarter" idx="2"/>
          </p:nvPr>
        </p:nvSpPr>
        <p:spPr>
          <a:xfrm>
            <a:off x="168483" y="1256354"/>
            <a:ext cx="196434" cy="27621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100"/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007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1371600" y="4060030"/>
            <a:ext cx="7123113" cy="1673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object special method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객체생성</a:t>
            </a:r>
            <a:r>
              <a:rPr dirty="0"/>
              <a:t>/</a:t>
            </a:r>
            <a:r>
              <a:rPr dirty="0" err="1"/>
              <a:t>초기화</a:t>
            </a:r>
            <a:r>
              <a:rPr dirty="0"/>
              <a:t>/</a:t>
            </a:r>
            <a:r>
              <a:rPr dirty="0" err="1"/>
              <a:t>소멸</a:t>
            </a:r>
            <a:endParaRPr dirty="0"/>
          </a:p>
        </p:txBody>
      </p:sp>
      <p:sp>
        <p:nvSpPr>
          <p:cNvPr id="194" name="내용 개체 틀 2"/>
          <p:cNvSpPr txBox="1">
            <a:spLocks noGrp="1"/>
          </p:cNvSpPr>
          <p:nvPr>
            <p:ph type="body" sz="quarter" idx="1"/>
          </p:nvPr>
        </p:nvSpPr>
        <p:spPr>
          <a:xfrm>
            <a:off x="467543" y="1579624"/>
            <a:ext cx="8229601" cy="913272"/>
          </a:xfrm>
          <a:prstGeom prst="rect">
            <a:avLst/>
          </a:prstGeom>
        </p:spPr>
        <p:txBody>
          <a:bodyPr/>
          <a:lstStyle/>
          <a:p>
            <a:pPr marL="0" lvl="1" indent="457200"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rPr dirty="0" err="1"/>
              <a:t>Class의</a:t>
            </a:r>
            <a:r>
              <a:rPr dirty="0"/>
              <a:t> </a:t>
            </a:r>
            <a:r>
              <a:rPr dirty="0" err="1"/>
              <a:t>인스턴스를</a:t>
            </a:r>
            <a:r>
              <a:rPr dirty="0"/>
              <a:t> </a:t>
            </a:r>
            <a:r>
              <a:rPr dirty="0" err="1"/>
              <a:t>생성하는</a:t>
            </a:r>
            <a:r>
              <a:rPr dirty="0"/>
              <a:t> </a:t>
            </a:r>
            <a:r>
              <a:rPr dirty="0" err="1"/>
              <a:t>메소드</a:t>
            </a:r>
            <a:endParaRPr dirty="0"/>
          </a:p>
        </p:txBody>
      </p:sp>
      <p:grpSp>
        <p:nvGrpSpPr>
          <p:cNvPr id="197" name="직사각형 5"/>
          <p:cNvGrpSpPr/>
          <p:nvPr/>
        </p:nvGrpSpPr>
        <p:grpSpPr>
          <a:xfrm>
            <a:off x="2555776" y="2564902"/>
            <a:ext cx="4847022" cy="889145"/>
            <a:chOff x="0" y="-1"/>
            <a:chExt cx="4847021" cy="889144"/>
          </a:xfrm>
        </p:grpSpPr>
        <p:sp>
          <p:nvSpPr>
            <p:cNvPr id="195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object.__new__(cls[, ...]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object.__new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cls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])</a:t>
              </a:r>
            </a:p>
          </p:txBody>
        </p:sp>
      </p:grpSp>
      <p:grpSp>
        <p:nvGrpSpPr>
          <p:cNvPr id="200" name="직사각형 4"/>
          <p:cNvGrpSpPr/>
          <p:nvPr/>
        </p:nvGrpSpPr>
        <p:grpSpPr>
          <a:xfrm>
            <a:off x="2555776" y="3789039"/>
            <a:ext cx="4847022" cy="889145"/>
            <a:chOff x="0" y="-1"/>
            <a:chExt cx="4847021" cy="889144"/>
          </a:xfrm>
        </p:grpSpPr>
        <p:sp>
          <p:nvSpPr>
            <p:cNvPr id="198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object.__init__(self[, ...]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</a:t>
              </a:r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[, </a:t>
              </a:r>
              <a:r>
                <a:rPr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])</a:t>
              </a:r>
            </a:p>
          </p:txBody>
        </p:sp>
      </p:grpSp>
      <p:grpSp>
        <p:nvGrpSpPr>
          <p:cNvPr id="203" name="직사각형 6"/>
          <p:cNvGrpSpPr/>
          <p:nvPr/>
        </p:nvGrpSpPr>
        <p:grpSpPr>
          <a:xfrm>
            <a:off x="2555776" y="5013175"/>
            <a:ext cx="4847022" cy="889145"/>
            <a:chOff x="0" y="-1"/>
            <a:chExt cx="4847021" cy="889144"/>
          </a:xfrm>
        </p:grpSpPr>
        <p:sp>
          <p:nvSpPr>
            <p:cNvPr id="201" name="직사각형"/>
            <p:cNvSpPr/>
            <p:nvPr/>
          </p:nvSpPr>
          <p:spPr>
            <a:xfrm>
              <a:off x="0" y="-1"/>
              <a:ext cx="4847021" cy="889144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6C859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object.__del__(self)"/>
            <p:cNvSpPr txBox="1"/>
            <p:nvPr/>
          </p:nvSpPr>
          <p:spPr>
            <a:xfrm>
              <a:off x="0" y="259906"/>
              <a:ext cx="484702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object.__del</a:t>
              </a:r>
              <a:r>
                <a:rPr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__(self)</a:t>
              </a:r>
            </a:p>
          </p:txBody>
        </p:sp>
      </p:grpSp>
      <p:sp>
        <p:nvSpPr>
          <p:cNvPr id="204" name="TextBox 3"/>
          <p:cNvSpPr txBox="1"/>
          <p:nvPr/>
        </p:nvSpPr>
        <p:spPr>
          <a:xfrm>
            <a:off x="1515208" y="282480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TextBox 7"/>
          <p:cNvSpPr txBox="1"/>
          <p:nvPr/>
        </p:nvSpPr>
        <p:spPr>
          <a:xfrm>
            <a:off x="1399793" y="4048945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TextBox 8"/>
          <p:cNvSpPr txBox="1"/>
          <p:nvPr/>
        </p:nvSpPr>
        <p:spPr>
          <a:xfrm>
            <a:off x="1515208" y="5273080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소멸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가을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가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554</Words>
  <Application>Microsoft Office PowerPoint</Application>
  <PresentationFormat>화면 슬라이드 쇼(4:3)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가을</vt:lpstr>
      <vt:lpstr>Python 완전정복</vt:lpstr>
      <vt:lpstr>9. 스페셜 메소드</vt:lpstr>
      <vt:lpstr>객체 초기화 및  정보 포맷</vt:lpstr>
      <vt:lpstr> 초기화 및 객체 정보 확인</vt:lpstr>
      <vt:lpstr>수학 연산자</vt:lpstr>
      <vt:lpstr> 수학 연산에 대한 메소드 지원</vt:lpstr>
      <vt:lpstr>연산자 우선순위</vt:lpstr>
      <vt:lpstr>object special method</vt:lpstr>
      <vt:lpstr>객체생성/초기화/소멸</vt:lpstr>
      <vt:lpstr>객체 내부 속성 관리</vt:lpstr>
      <vt:lpstr>객체 접근</vt:lpstr>
      <vt:lpstr>Built-in 내장함수</vt:lpstr>
      <vt:lpstr>무한루핑 원인</vt:lpstr>
      <vt:lpstr>indexing</vt:lpstr>
      <vt:lpstr>Container 내부 조회/갱신/삭제</vt:lpstr>
      <vt:lpstr>반복자와 포함여부</vt:lpstr>
      <vt:lpstr>Container 내부 포함 등</vt:lpstr>
      <vt:lpstr>Iterable 처리</vt:lpstr>
      <vt:lpstr>Callable 확인</vt:lpstr>
      <vt:lpstr> Callable types 타입 구조</vt:lpstr>
      <vt:lpstr>Context special method</vt:lpstr>
      <vt:lpstr>With Statement</vt:lpstr>
      <vt:lpstr>사용자 정의 sequence</vt:lpstr>
      <vt:lpstr>사용자 Sequence  class 정의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완전정복</dc:title>
  <cp:lastModifiedBy>Windows 사용자</cp:lastModifiedBy>
  <cp:revision>9</cp:revision>
  <dcterms:modified xsi:type="dcterms:W3CDTF">2018-09-16T21:51:40Z</dcterms:modified>
</cp:coreProperties>
</file>