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9" r:id="rId10"/>
    <p:sldId id="274" r:id="rId11"/>
    <p:sldId id="281" r:id="rId12"/>
    <p:sldId id="283" r:id="rId13"/>
    <p:sldId id="284" r:id="rId14"/>
    <p:sldId id="288" r:id="rId15"/>
    <p:sldId id="289" r:id="rId16"/>
    <p:sldId id="291" r:id="rId17"/>
    <p:sldId id="292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9140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완전정복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추상메소드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</a:p>
        </p:txBody>
      </p:sp>
      <p:sp>
        <p:nvSpPr>
          <p:cNvPr id="28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417329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decorator를</a:t>
            </a:r>
            <a:r>
              <a:rPr dirty="0"/>
              <a:t> </a:t>
            </a:r>
            <a:r>
              <a:rPr dirty="0" err="1"/>
              <a:t>이용해서</a:t>
            </a:r>
            <a:r>
              <a:rPr dirty="0"/>
              <a:t> </a:t>
            </a:r>
            <a:r>
              <a:rPr dirty="0" err="1"/>
              <a:t>정의함</a:t>
            </a:r>
            <a:endParaRPr dirty="0"/>
          </a:p>
        </p:txBody>
      </p:sp>
      <p:sp>
        <p:nvSpPr>
          <p:cNvPr id="28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4215" y="1268794"/>
            <a:ext cx="244970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grpSp>
        <p:nvGrpSpPr>
          <p:cNvPr id="287" name="직사각형 3"/>
          <p:cNvGrpSpPr/>
          <p:nvPr/>
        </p:nvGrpSpPr>
        <p:grpSpPr>
          <a:xfrm>
            <a:off x="1691679" y="2780928"/>
            <a:ext cx="5544619" cy="3240363"/>
            <a:chOff x="0" y="58046"/>
            <a:chExt cx="5544617" cy="3240361"/>
          </a:xfrm>
        </p:grpSpPr>
        <p:sp>
          <p:nvSpPr>
            <p:cNvPr id="285" name="직사각형"/>
            <p:cNvSpPr/>
            <p:nvPr/>
          </p:nvSpPr>
          <p:spPr>
            <a:xfrm>
              <a:off x="0" y="58046"/>
              <a:ext cx="5544617" cy="3240361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6" name="@abstractmethod…"/>
            <p:cNvSpPr txBox="1"/>
            <p:nvPr/>
          </p:nvSpPr>
          <p:spPr>
            <a:xfrm>
              <a:off x="0" y="108568"/>
              <a:ext cx="5544617" cy="3139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@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abstractmethod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로직</a:t>
              </a:r>
              <a:endPara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lang="en-US" altLang="ko-KR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classmethod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@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abstractmethod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로직</a:t>
              </a:r>
              <a:endPara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lang="en-US" altLang="ko-KR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staticmethod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@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abstractmethod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로직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Abstract Class :</a:t>
            </a:r>
            <a:r>
              <a:rPr dirty="0" err="1"/>
              <a:t>abstractproperty</a:t>
            </a:r>
            <a:r>
              <a:rPr dirty="0"/>
              <a:t> </a:t>
            </a:r>
          </a:p>
        </p:txBody>
      </p:sp>
      <p:sp>
        <p:nvSpPr>
          <p:cNvPr id="32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964704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784"/>
            </a:pPr>
            <a:r>
              <a:rPr dirty="0"/>
              <a:t>Abstract </a:t>
            </a:r>
            <a:r>
              <a:rPr dirty="0" err="1"/>
              <a:t>Class에서</a:t>
            </a:r>
            <a:r>
              <a:rPr dirty="0"/>
              <a:t> </a:t>
            </a:r>
            <a:r>
              <a:rPr dirty="0" err="1"/>
              <a:t>abc.abstractproperty를</a:t>
            </a:r>
            <a:r>
              <a:rPr dirty="0"/>
              <a:t> </a:t>
            </a:r>
            <a:r>
              <a:rPr dirty="0" err="1"/>
              <a:t>사용해서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 </a:t>
            </a:r>
            <a:r>
              <a:rPr dirty="0" err="1"/>
              <a:t>구현클래스에도</a:t>
            </a:r>
            <a:r>
              <a:rPr dirty="0"/>
              <a:t> </a:t>
            </a:r>
            <a:r>
              <a:rPr dirty="0" err="1"/>
              <a:t>동일하게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grpSp>
        <p:nvGrpSpPr>
          <p:cNvPr id="323" name="직사각형 3"/>
          <p:cNvGrpSpPr/>
          <p:nvPr/>
        </p:nvGrpSpPr>
        <p:grpSpPr>
          <a:xfrm>
            <a:off x="4860031" y="3140966"/>
            <a:ext cx="3672411" cy="2952332"/>
            <a:chOff x="-1" y="-1"/>
            <a:chExt cx="3672410" cy="2952330"/>
          </a:xfrm>
        </p:grpSpPr>
        <p:sp>
          <p:nvSpPr>
            <p:cNvPr id="321" name="직사각형"/>
            <p:cNvSpPr/>
            <p:nvPr/>
          </p:nvSpPr>
          <p:spPr>
            <a:xfrm>
              <a:off x="-1" y="-1"/>
              <a:ext cx="3672410" cy="295233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2" name="class  구현클래스명() :…"/>
            <p:cNvSpPr txBox="1"/>
            <p:nvPr/>
          </p:nvSpPr>
          <p:spPr>
            <a:xfrm>
              <a:off x="-1" y="352781"/>
              <a:ext cx="3672410" cy="2246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구현클래스명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: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__(self, value) :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self.변수명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value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@property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변수명.setter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변수명.deleter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</p:txBody>
        </p:sp>
      </p:grpSp>
      <p:grpSp>
        <p:nvGrpSpPr>
          <p:cNvPr id="326" name="직사각형 10"/>
          <p:cNvGrpSpPr/>
          <p:nvPr/>
        </p:nvGrpSpPr>
        <p:grpSpPr>
          <a:xfrm>
            <a:off x="755576" y="3140966"/>
            <a:ext cx="3456386" cy="2952332"/>
            <a:chOff x="0" y="-1"/>
            <a:chExt cx="3456384" cy="2952330"/>
          </a:xfrm>
        </p:grpSpPr>
        <p:sp>
          <p:nvSpPr>
            <p:cNvPr id="324" name="직사각형"/>
            <p:cNvSpPr/>
            <p:nvPr/>
          </p:nvSpPr>
          <p:spPr>
            <a:xfrm>
              <a:off x="0" y="-1"/>
              <a:ext cx="3456384" cy="295233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5" name="import abc…"/>
            <p:cNvSpPr txBox="1"/>
            <p:nvPr/>
          </p:nvSpPr>
          <p:spPr>
            <a:xfrm>
              <a:off x="0" y="352781"/>
              <a:ext cx="3456384" cy="2246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추상클래스명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: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metaclass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abc.ABCMeta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abc.abstractproperty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변수명.setter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변수명.deleter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del메소드명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</p:txBody>
        </p:sp>
      </p:grpSp>
      <p:sp>
        <p:nvSpPr>
          <p:cNvPr id="327" name="직사각형 5"/>
          <p:cNvSpPr/>
          <p:nvPr/>
        </p:nvSpPr>
        <p:spPr>
          <a:xfrm>
            <a:off x="1187623" y="4221088"/>
            <a:ext cx="2520282" cy="1512169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직사각형 11"/>
          <p:cNvSpPr/>
          <p:nvPr/>
        </p:nvSpPr>
        <p:spPr>
          <a:xfrm>
            <a:off x="5148064" y="4221088"/>
            <a:ext cx="2520281" cy="1512169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1" name="왼쪽/오른쪽 화살표 7"/>
          <p:cNvGrpSpPr/>
          <p:nvPr/>
        </p:nvGrpSpPr>
        <p:grpSpPr>
          <a:xfrm>
            <a:off x="3779911" y="4617132"/>
            <a:ext cx="1328158" cy="828094"/>
            <a:chOff x="0" y="0"/>
            <a:chExt cx="1328157" cy="828092"/>
          </a:xfrm>
        </p:grpSpPr>
        <p:sp>
          <p:nvSpPr>
            <p:cNvPr id="329" name="양방향 화살표"/>
            <p:cNvSpPr/>
            <p:nvPr/>
          </p:nvSpPr>
          <p:spPr>
            <a:xfrm>
              <a:off x="0" y="0"/>
              <a:ext cx="1328157" cy="828092"/>
            </a:xfrm>
            <a:prstGeom prst="leftRightArrow">
              <a:avLst>
                <a:gd name="adj1" fmla="val 50000"/>
                <a:gd name="adj2" fmla="val 17324"/>
              </a:avLst>
            </a:prstGeom>
            <a:solidFill>
              <a:srgbClr val="FFC0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0" name="매칭"/>
            <p:cNvSpPr txBox="1"/>
            <p:nvPr/>
          </p:nvSpPr>
          <p:spPr>
            <a:xfrm>
              <a:off x="71728" y="229382"/>
              <a:ext cx="118470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매칭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6154" y="1268794"/>
            <a:ext cx="26109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추상클래스</a:t>
            </a:r>
            <a:r>
              <a:rPr dirty="0"/>
              <a:t> </a:t>
            </a:r>
            <a:r>
              <a:rPr dirty="0" err="1"/>
              <a:t>등록</a:t>
            </a:r>
            <a:endParaRPr dirty="0"/>
          </a:p>
        </p:txBody>
      </p:sp>
      <p:sp>
        <p:nvSpPr>
          <p:cNvPr id="34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 Class :register </a:t>
            </a:r>
          </a:p>
        </p:txBody>
      </p:sp>
      <p:sp>
        <p:nvSpPr>
          <p:cNvPr id="344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72208"/>
            <a:ext cx="8229600" cy="17567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클래스에</a:t>
            </a:r>
            <a:r>
              <a:rPr dirty="0"/>
              <a:t> </a:t>
            </a:r>
            <a:r>
              <a:rPr dirty="0" err="1"/>
              <a:t>상속관계를</a:t>
            </a:r>
            <a:r>
              <a:rPr dirty="0"/>
              <a:t> </a:t>
            </a:r>
            <a:r>
              <a:rPr dirty="0" err="1"/>
              <a:t>표현하기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등록처리하기</a:t>
            </a:r>
            <a:r>
              <a:rPr dirty="0"/>
              <a:t> </a:t>
            </a:r>
          </a:p>
        </p:txBody>
      </p:sp>
      <p:sp>
        <p:nvSpPr>
          <p:cNvPr id="345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136898" y="1268794"/>
            <a:ext cx="259604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547664" y="3501008"/>
            <a:ext cx="2304256" cy="15888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추상클래스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1680" y="4509120"/>
            <a:ext cx="201622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r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egister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1269" y="3501008"/>
            <a:ext cx="2304256" cy="15888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cxnSp>
        <p:nvCxnSpPr>
          <p:cNvPr id="5" name="꺾인 연결선 4"/>
          <p:cNvCxnSpPr>
            <a:stCxn id="3" idx="3"/>
            <a:endCxn id="7" idx="1"/>
          </p:cNvCxnSpPr>
          <p:nvPr/>
        </p:nvCxnSpPr>
        <p:spPr>
          <a:xfrm flipV="1">
            <a:off x="3707904" y="4295419"/>
            <a:ext cx="1483365" cy="398366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3707904" y="5373216"/>
            <a:ext cx="21602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ea"/>
                <a:ea typeface="+mj-ea"/>
              </a:rPr>
              <a:t>등록하면 상속관계를 유지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subclasshook</a:t>
            </a:r>
            <a:r>
              <a:rPr dirty="0"/>
              <a:t>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__</a:t>
            </a:r>
            <a:r>
              <a:rPr dirty="0" err="1"/>
              <a:t>subclasshook</a:t>
            </a:r>
            <a:r>
              <a:rPr dirty="0"/>
              <a:t>__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6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417329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 </a:t>
            </a:r>
            <a:r>
              <a:rPr dirty="0" err="1"/>
              <a:t>상속관계를</a:t>
            </a:r>
            <a:r>
              <a:rPr dirty="0"/>
              <a:t> </a:t>
            </a:r>
            <a:r>
              <a:rPr dirty="0" err="1"/>
              <a:t>처리하는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6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1875" y="1268794"/>
            <a:ext cx="269650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2880320" cy="15888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추상클래스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4509119"/>
            <a:ext cx="252028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__</a:t>
            </a:r>
            <a:r>
              <a:rPr lang="en-US" altLang="ko-KR" sz="1400" dirty="0" err="1">
                <a:latin typeface="+mj-ea"/>
                <a:ea typeface="+mj-ea"/>
              </a:rPr>
              <a:t>subclasshook</a:t>
            </a:r>
            <a:r>
              <a:rPr lang="en-US" altLang="ko-KR" sz="1400" dirty="0">
                <a:latin typeface="+mj-ea"/>
                <a:ea typeface="+mj-ea"/>
              </a:rPr>
              <a:t>__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메소드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1269" y="3501008"/>
            <a:ext cx="2304256" cy="15888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cxnSp>
        <p:nvCxnSpPr>
          <p:cNvPr id="8" name="꺾인 연결선 7"/>
          <p:cNvCxnSpPr>
            <a:stCxn id="6" idx="3"/>
            <a:endCxn id="7" idx="1"/>
          </p:cNvCxnSpPr>
          <p:nvPr/>
        </p:nvCxnSpPr>
        <p:spPr>
          <a:xfrm flipV="1">
            <a:off x="3707904" y="4295419"/>
            <a:ext cx="1483365" cy="398365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ysDot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3275856" y="5381330"/>
            <a:ext cx="252028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err="1" smtClean="0">
                <a:latin typeface="+mj-ea"/>
                <a:ea typeface="+mj-ea"/>
              </a:rPr>
              <a:t>issubclass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함수로 상속관계 확인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b="1"/>
            </a:pPr>
            <a:r>
              <a:rPr dirty="0" err="1"/>
              <a:t>instancecheck</a:t>
            </a:r>
            <a:r>
              <a:rPr b="0" dirty="0"/>
              <a:t> </a:t>
            </a:r>
            <a:r>
              <a:rPr b="0" dirty="0" err="1"/>
              <a:t>재정의</a:t>
            </a:r>
            <a:endParaRPr b="0" dirty="0"/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__</a:t>
            </a:r>
            <a:r>
              <a:rPr dirty="0" err="1"/>
              <a:t>instancecheck</a:t>
            </a:r>
            <a:r>
              <a:rPr dirty="0"/>
              <a:t>__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8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417329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dirty="0" err="1" smtClean="0"/>
              <a:t>관계를</a:t>
            </a:r>
            <a:r>
              <a:rPr dirty="0" smtClean="0"/>
              <a:t> </a:t>
            </a:r>
            <a:r>
              <a:rPr dirty="0" err="1"/>
              <a:t>처리하는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8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4231" y="1268794"/>
            <a:ext cx="264938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5" name="직사각형 4"/>
          <p:cNvSpPr/>
          <p:nvPr/>
        </p:nvSpPr>
        <p:spPr>
          <a:xfrm>
            <a:off x="971600" y="3501008"/>
            <a:ext cx="2880320" cy="15888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추상클래스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4509119"/>
            <a:ext cx="252028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instancecheck</a:t>
            </a:r>
            <a:r>
              <a:rPr lang="en-US" altLang="ko-KR" sz="1400" dirty="0"/>
              <a:t>__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메소드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1269" y="3501008"/>
            <a:ext cx="2304256" cy="15888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cxnSp>
        <p:nvCxnSpPr>
          <p:cNvPr id="8" name="꺾인 연결선 7"/>
          <p:cNvCxnSpPr>
            <a:stCxn id="6" idx="3"/>
            <a:endCxn id="7" idx="1"/>
          </p:cNvCxnSpPr>
          <p:nvPr/>
        </p:nvCxnSpPr>
        <p:spPr>
          <a:xfrm flipV="1">
            <a:off x="3707904" y="4295419"/>
            <a:ext cx="1483365" cy="398365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ysDot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3275856" y="5381330"/>
            <a:ext cx="27363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err="1" smtClean="0">
                <a:latin typeface="+mj-ea"/>
                <a:ea typeface="+mj-ea"/>
              </a:rPr>
              <a:t>is</a:t>
            </a:r>
            <a:r>
              <a:rPr lang="en-US" altLang="ko-KR" sz="1200" dirty="0" err="1" smtClean="0">
                <a:latin typeface="+mj-ea"/>
                <a:ea typeface="+mj-ea"/>
              </a:rPr>
              <a:t>instance</a:t>
            </a:r>
            <a:r>
              <a:rPr lang="ko-KR" altLang="en-US" sz="1200" dirty="0" smtClean="0">
                <a:latin typeface="+mj-ea"/>
                <a:ea typeface="+mj-ea"/>
              </a:rPr>
              <a:t>함수로 </a:t>
            </a:r>
            <a:r>
              <a:rPr lang="ko-KR" altLang="en-US" sz="1200" dirty="0" err="1" smtClean="0">
                <a:latin typeface="+mj-ea"/>
                <a:ea typeface="+mj-ea"/>
              </a:rPr>
              <a:t>인스턴스</a:t>
            </a:r>
            <a:r>
              <a:rPr lang="ko-KR" altLang="en-US" sz="1200" dirty="0" smtClean="0">
                <a:latin typeface="+mj-ea"/>
                <a:ea typeface="+mj-ea"/>
              </a:rPr>
              <a:t> 관계 확인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691679" y="1412776"/>
            <a:ext cx="7147522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 smtClean="0"/>
              <a:t>1</a:t>
            </a:r>
            <a:r>
              <a:rPr lang="en-US" dirty="0" smtClean="0"/>
              <a:t>1</a:t>
            </a:r>
            <a:r>
              <a:rPr dirty="0" smtClean="0"/>
              <a:t>. </a:t>
            </a:r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클래스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기본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 Class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72208"/>
            <a:ext cx="8229600" cy="17567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 err="1"/>
              <a:t>추상화</a:t>
            </a:r>
            <a:r>
              <a:rPr dirty="0"/>
              <a:t> </a:t>
            </a:r>
            <a:r>
              <a:rPr dirty="0" err="1"/>
              <a:t>클래스란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상속을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오버라이딩해서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</p:txBody>
      </p:sp>
      <p:grpSp>
        <p:nvGrpSpPr>
          <p:cNvPr id="144" name="직사각형 3"/>
          <p:cNvGrpSpPr/>
          <p:nvPr/>
        </p:nvGrpSpPr>
        <p:grpSpPr>
          <a:xfrm>
            <a:off x="1187622" y="3429000"/>
            <a:ext cx="2520284" cy="440275"/>
            <a:chOff x="-1" y="-1"/>
            <a:chExt cx="2520282" cy="440274"/>
          </a:xfrm>
        </p:grpSpPr>
        <p:sp>
          <p:nvSpPr>
            <p:cNvPr id="142" name="직사각형"/>
            <p:cNvSpPr/>
            <p:nvPr/>
          </p:nvSpPr>
          <p:spPr>
            <a:xfrm>
              <a:off x="-1" y="-1"/>
              <a:ext cx="2520282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Concrete Class"/>
            <p:cNvSpPr txBox="1"/>
            <p:nvPr/>
          </p:nvSpPr>
          <p:spPr>
            <a:xfrm>
              <a:off x="-1" y="6624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Concrete Class</a:t>
              </a:r>
            </a:p>
          </p:txBody>
        </p:sp>
      </p:grpSp>
      <p:grpSp>
        <p:nvGrpSpPr>
          <p:cNvPr id="147" name="직사각형 16"/>
          <p:cNvGrpSpPr/>
          <p:nvPr/>
        </p:nvGrpSpPr>
        <p:grpSpPr>
          <a:xfrm>
            <a:off x="5535587" y="3429000"/>
            <a:ext cx="2420791" cy="440275"/>
            <a:chOff x="-1" y="-1"/>
            <a:chExt cx="2420790" cy="440274"/>
          </a:xfrm>
        </p:grpSpPr>
        <p:sp>
          <p:nvSpPr>
            <p:cNvPr id="145" name="직사각형"/>
            <p:cNvSpPr/>
            <p:nvPr/>
          </p:nvSpPr>
          <p:spPr>
            <a:xfrm>
              <a:off x="-1" y="-1"/>
              <a:ext cx="2420790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instance"/>
            <p:cNvSpPr txBox="1"/>
            <p:nvPr/>
          </p:nvSpPr>
          <p:spPr>
            <a:xfrm>
              <a:off x="-1" y="66249"/>
              <a:ext cx="242079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sp>
        <p:nvSpPr>
          <p:cNvPr id="178" name="직선 화살표 연결선 5"/>
          <p:cNvSpPr/>
          <p:nvPr/>
        </p:nvSpPr>
        <p:spPr>
          <a:xfrm>
            <a:off x="3717305" y="3649137"/>
            <a:ext cx="1808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0"/>
                  <a:pt x="14400" y="-10800"/>
                  <a:pt x="21600" y="10800"/>
                </a:cubicBez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7"/>
          <p:cNvSpPr txBox="1"/>
          <p:nvPr/>
        </p:nvSpPr>
        <p:spPr>
          <a:xfrm>
            <a:off x="2923779" y="3426547"/>
            <a:ext cx="3223878" cy="25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ConcreteClass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150" name="TextBox 20"/>
          <p:cNvSpPr txBox="1"/>
          <p:nvPr/>
        </p:nvSpPr>
        <p:spPr>
          <a:xfrm>
            <a:off x="2923779" y="3733805"/>
            <a:ext cx="3223878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3" name="직사각형 24"/>
          <p:cNvGrpSpPr/>
          <p:nvPr/>
        </p:nvGrpSpPr>
        <p:grpSpPr>
          <a:xfrm>
            <a:off x="1179102" y="4106344"/>
            <a:ext cx="2520284" cy="440275"/>
            <a:chOff x="-1" y="-1"/>
            <a:chExt cx="2520282" cy="440274"/>
          </a:xfrm>
        </p:grpSpPr>
        <p:sp>
          <p:nvSpPr>
            <p:cNvPr id="151" name="직사각형"/>
            <p:cNvSpPr/>
            <p:nvPr/>
          </p:nvSpPr>
          <p:spPr>
            <a:xfrm>
              <a:off x="-1" y="-1"/>
              <a:ext cx="2520282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Abstract Class"/>
            <p:cNvSpPr txBox="1"/>
            <p:nvPr/>
          </p:nvSpPr>
          <p:spPr>
            <a:xfrm>
              <a:off x="-1" y="6624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 Class</a:t>
              </a:r>
            </a:p>
          </p:txBody>
        </p:sp>
      </p:grpSp>
      <p:grpSp>
        <p:nvGrpSpPr>
          <p:cNvPr id="156" name="직사각형 26"/>
          <p:cNvGrpSpPr/>
          <p:nvPr/>
        </p:nvGrpSpPr>
        <p:grpSpPr>
          <a:xfrm>
            <a:off x="5527067" y="4106344"/>
            <a:ext cx="2420791" cy="440275"/>
            <a:chOff x="-1" y="-1"/>
            <a:chExt cx="2420790" cy="440274"/>
          </a:xfrm>
        </p:grpSpPr>
        <p:sp>
          <p:nvSpPr>
            <p:cNvPr id="154" name="직사각형"/>
            <p:cNvSpPr/>
            <p:nvPr/>
          </p:nvSpPr>
          <p:spPr>
            <a:xfrm>
              <a:off x="-1" y="-1"/>
              <a:ext cx="2420790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instance"/>
            <p:cNvSpPr txBox="1"/>
            <p:nvPr/>
          </p:nvSpPr>
          <p:spPr>
            <a:xfrm>
              <a:off x="-1" y="66249"/>
              <a:ext cx="242079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sp>
        <p:nvSpPr>
          <p:cNvPr id="179" name="직선 화살표 연결선 27"/>
          <p:cNvSpPr/>
          <p:nvPr/>
        </p:nvSpPr>
        <p:spPr>
          <a:xfrm>
            <a:off x="3708785" y="4326481"/>
            <a:ext cx="1808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28"/>
          <p:cNvSpPr txBox="1"/>
          <p:nvPr/>
        </p:nvSpPr>
        <p:spPr>
          <a:xfrm>
            <a:off x="2915259" y="4103890"/>
            <a:ext cx="3223878" cy="25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ConcreteClass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159" name="TextBox 29"/>
          <p:cNvSpPr txBox="1"/>
          <p:nvPr/>
        </p:nvSpPr>
        <p:spPr>
          <a:xfrm>
            <a:off x="2915259" y="4411148"/>
            <a:ext cx="322387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30"/>
          <p:cNvSpPr txBox="1"/>
          <p:nvPr/>
        </p:nvSpPr>
        <p:spPr>
          <a:xfrm>
            <a:off x="4311289" y="4005064"/>
            <a:ext cx="69292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grpSp>
        <p:nvGrpSpPr>
          <p:cNvPr id="176" name="그룹 43"/>
          <p:cNvGrpSpPr/>
          <p:nvPr/>
        </p:nvGrpSpPr>
        <p:grpSpPr>
          <a:xfrm>
            <a:off x="1179102" y="5045102"/>
            <a:ext cx="6849284" cy="1080410"/>
            <a:chOff x="-1" y="0"/>
            <a:chExt cx="6849282" cy="1080409"/>
          </a:xfrm>
        </p:grpSpPr>
        <p:grpSp>
          <p:nvGrpSpPr>
            <p:cNvPr id="163" name="직사각형 32"/>
            <p:cNvGrpSpPr/>
            <p:nvPr/>
          </p:nvGrpSpPr>
          <p:grpSpPr>
            <a:xfrm>
              <a:off x="-1" y="12378"/>
              <a:ext cx="1183490" cy="1068031"/>
              <a:chOff x="-1" y="0"/>
              <a:chExt cx="1183489" cy="1068029"/>
            </a:xfrm>
          </p:grpSpPr>
          <p:sp>
            <p:nvSpPr>
              <p:cNvPr id="161" name="직사각형"/>
              <p:cNvSpPr/>
              <p:nvPr/>
            </p:nvSpPr>
            <p:spPr>
              <a:xfrm>
                <a:off x="-1" y="0"/>
                <a:ext cx="1183489" cy="1068029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Abstract Class"/>
              <p:cNvSpPr txBox="1"/>
              <p:nvPr/>
            </p:nvSpPr>
            <p:spPr>
              <a:xfrm>
                <a:off x="-1" y="272406"/>
                <a:ext cx="1183489" cy="523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Class</a:t>
                </a:r>
              </a:p>
            </p:txBody>
          </p:sp>
        </p:grpSp>
        <p:grpSp>
          <p:nvGrpSpPr>
            <p:cNvPr id="166" name="직사각형 33"/>
            <p:cNvGrpSpPr/>
            <p:nvPr/>
          </p:nvGrpSpPr>
          <p:grpSpPr>
            <a:xfrm>
              <a:off x="2832895" y="12378"/>
              <a:ext cx="1183490" cy="1068031"/>
              <a:chOff x="-1" y="0"/>
              <a:chExt cx="1183489" cy="1068029"/>
            </a:xfrm>
          </p:grpSpPr>
          <p:sp>
            <p:nvSpPr>
              <p:cNvPr id="164" name="직사각형"/>
              <p:cNvSpPr/>
              <p:nvPr/>
            </p:nvSpPr>
            <p:spPr>
              <a:xfrm>
                <a:off x="-1" y="0"/>
                <a:ext cx="1183489" cy="1068029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Concrete Class"/>
              <p:cNvSpPr txBox="1"/>
              <p:nvPr/>
            </p:nvSpPr>
            <p:spPr>
              <a:xfrm>
                <a:off x="-1" y="272406"/>
                <a:ext cx="1183489" cy="523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Concrete Class</a:t>
                </a:r>
              </a:p>
            </p:txBody>
          </p:sp>
        </p:grpSp>
        <p:grpSp>
          <p:nvGrpSpPr>
            <p:cNvPr id="169" name="직사각형 34"/>
            <p:cNvGrpSpPr/>
            <p:nvPr/>
          </p:nvGrpSpPr>
          <p:grpSpPr>
            <a:xfrm>
              <a:off x="5665791" y="12378"/>
              <a:ext cx="1183490" cy="1068031"/>
              <a:chOff x="-1" y="0"/>
              <a:chExt cx="1183489" cy="1068029"/>
            </a:xfrm>
          </p:grpSpPr>
          <p:sp>
            <p:nvSpPr>
              <p:cNvPr id="167" name="직사각형"/>
              <p:cNvSpPr/>
              <p:nvPr/>
            </p:nvSpPr>
            <p:spPr>
              <a:xfrm>
                <a:off x="-1" y="0"/>
                <a:ext cx="1183489" cy="1068029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instance"/>
              <p:cNvSpPr txBox="1"/>
              <p:nvPr/>
            </p:nvSpPr>
            <p:spPr>
              <a:xfrm>
                <a:off x="-1" y="380127"/>
                <a:ext cx="1183489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instance</a:t>
                </a:r>
              </a:p>
            </p:txBody>
          </p:sp>
        </p:grpSp>
        <p:sp>
          <p:nvSpPr>
            <p:cNvPr id="170" name="직선 화살표 연결선 35"/>
            <p:cNvSpPr/>
            <p:nvPr/>
          </p:nvSpPr>
          <p:spPr>
            <a:xfrm flipV="1">
              <a:off x="1183487" y="546394"/>
              <a:ext cx="1649409" cy="5808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36"/>
            <p:cNvSpPr txBox="1"/>
            <p:nvPr/>
          </p:nvSpPr>
          <p:spPr>
            <a:xfrm>
              <a:off x="1113610" y="0"/>
              <a:ext cx="1864094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000"/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ConcreteClass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 sz="10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(Abstract Class)</a:t>
              </a:r>
            </a:p>
          </p:txBody>
        </p:sp>
        <p:sp>
          <p:nvSpPr>
            <p:cNvPr id="172" name="TextBox 37"/>
            <p:cNvSpPr txBox="1"/>
            <p:nvPr/>
          </p:nvSpPr>
          <p:spPr>
            <a:xfrm>
              <a:off x="1113610" y="636498"/>
              <a:ext cx="186409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TextBox 39"/>
            <p:cNvSpPr txBox="1"/>
            <p:nvPr/>
          </p:nvSpPr>
          <p:spPr>
            <a:xfrm>
              <a:off x="3909749" y="6575"/>
              <a:ext cx="1864094" cy="2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ConcreteClass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</a:p>
          </p:txBody>
        </p:sp>
        <p:sp>
          <p:nvSpPr>
            <p:cNvPr id="174" name="TextBox 40"/>
            <p:cNvSpPr txBox="1"/>
            <p:nvPr/>
          </p:nvSpPr>
          <p:spPr>
            <a:xfrm>
              <a:off x="3909749" y="592793"/>
              <a:ext cx="1864094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직선 화살표 연결선 41"/>
            <p:cNvSpPr/>
            <p:nvPr/>
          </p:nvSpPr>
          <p:spPr>
            <a:xfrm flipV="1">
              <a:off x="3977809" y="561440"/>
              <a:ext cx="1649409" cy="5808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3702" y="1268794"/>
            <a:ext cx="185996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 Class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  <p:sp>
        <p:nvSpPr>
          <p:cNvPr id="18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3247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 err="1"/>
              <a:t>추상화</a:t>
            </a: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exception 및 </a:t>
            </a:r>
            <a:r>
              <a:rPr dirty="0" err="1"/>
              <a:t>abc</a:t>
            </a:r>
            <a:r>
              <a:rPr dirty="0"/>
              <a:t> </a:t>
            </a:r>
            <a:r>
              <a:rPr dirty="0" err="1"/>
              <a:t>모듈</a:t>
            </a:r>
            <a:r>
              <a:rPr dirty="0"/>
              <a:t> 2가지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방법으로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 </a:t>
            </a:r>
          </a:p>
        </p:txBody>
      </p:sp>
      <p:grpSp>
        <p:nvGrpSpPr>
          <p:cNvPr id="185" name="직사각형 4"/>
          <p:cNvGrpSpPr/>
          <p:nvPr/>
        </p:nvGrpSpPr>
        <p:grpSpPr>
          <a:xfrm>
            <a:off x="1403647" y="3212974"/>
            <a:ext cx="2088235" cy="648075"/>
            <a:chOff x="-1" y="-1"/>
            <a:chExt cx="2088234" cy="648074"/>
          </a:xfrm>
        </p:grpSpPr>
        <p:sp>
          <p:nvSpPr>
            <p:cNvPr id="183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exception 방식"/>
            <p:cNvSpPr txBox="1"/>
            <p:nvPr/>
          </p:nvSpPr>
          <p:spPr>
            <a:xfrm>
              <a:off x="-1" y="139371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exception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8" name="직사각형 25"/>
          <p:cNvGrpSpPr/>
          <p:nvPr/>
        </p:nvGrpSpPr>
        <p:grpSpPr>
          <a:xfrm>
            <a:off x="1403647" y="4869159"/>
            <a:ext cx="2088235" cy="648075"/>
            <a:chOff x="-1" y="-1"/>
            <a:chExt cx="2088234" cy="648074"/>
          </a:xfrm>
        </p:grpSpPr>
        <p:sp>
          <p:nvSpPr>
            <p:cNvPr id="186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abc 모듈 방식"/>
            <p:cNvSpPr txBox="1"/>
            <p:nvPr/>
          </p:nvSpPr>
          <p:spPr>
            <a:xfrm>
              <a:off x="-1" y="139371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9" name="TextBox 6"/>
          <p:cNvSpPr txBox="1"/>
          <p:nvPr/>
        </p:nvSpPr>
        <p:spPr>
          <a:xfrm>
            <a:off x="4139951" y="3068959"/>
            <a:ext cx="4104457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subclass에서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오류처리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NotImplementedError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31"/>
          <p:cNvSpPr txBox="1"/>
          <p:nvPr/>
        </p:nvSpPr>
        <p:spPr>
          <a:xfrm>
            <a:off x="4139951" y="4725144"/>
            <a:ext cx="4104457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subclass에서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정의해야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오류처리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TypeError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76058" y="1268794"/>
            <a:ext cx="181284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exception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20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8" y="2981325"/>
            <a:ext cx="270265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추상클래스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203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72208"/>
            <a:ext cx="8229600" cy="175679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SzTx/>
              <a:buFont typeface="Wingdings"/>
              <a:buNone/>
            </a:pPr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클래스에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 </a:t>
            </a:r>
            <a:r>
              <a:rPr dirty="0" err="1"/>
              <a:t>NotImplementedError로</a:t>
            </a:r>
            <a:r>
              <a:rPr dirty="0"/>
              <a:t> </a:t>
            </a:r>
            <a:r>
              <a:rPr dirty="0" err="1"/>
              <a:t>에러</a:t>
            </a:r>
            <a:r>
              <a:rPr dirty="0"/>
              <a:t> </a:t>
            </a:r>
            <a:r>
              <a:rPr dirty="0" err="1" smtClean="0"/>
              <a:t>처리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하면 전부 구현하지 않아도 되지만 실제 구현이 안된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호출할 때는 예외가 발생</a:t>
            </a:r>
            <a:endParaRPr dirty="0"/>
          </a:p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</a:p>
        </p:txBody>
      </p:sp>
      <p:sp>
        <p:nvSpPr>
          <p:cNvPr id="20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74229" y="1268794"/>
            <a:ext cx="18494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323528" y="4310806"/>
            <a:ext cx="342038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5" y="3451355"/>
            <a:ext cx="26966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사용자 정의 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7919" y="4043970"/>
            <a:ext cx="2260929" cy="830995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NotImplementedError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0072" y="4288451"/>
            <a:ext cx="349188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3428028"/>
            <a:ext cx="2174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3640" y="4113948"/>
            <a:ext cx="2570319" cy="6463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7" name="직선 화살표 연결선 6"/>
          <p:cNvCxnSpPr>
            <a:stCxn id="10" idx="1"/>
            <a:endCxn id="2" idx="3"/>
          </p:cNvCxnSpPr>
          <p:nvPr/>
        </p:nvCxnSpPr>
        <p:spPr>
          <a:xfrm flipH="1">
            <a:off x="3743908" y="4473116"/>
            <a:ext cx="1476164" cy="2235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3995936" y="4874965"/>
            <a:ext cx="8640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상속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추상화</a:t>
            </a:r>
            <a:r>
              <a:rPr dirty="0"/>
              <a:t> </a:t>
            </a:r>
            <a:r>
              <a:rPr dirty="0" err="1"/>
              <a:t>모듈</a:t>
            </a:r>
            <a:r>
              <a:rPr dirty="0"/>
              <a:t> import</a:t>
            </a:r>
          </a:p>
        </p:txBody>
      </p:sp>
      <p:sp>
        <p:nvSpPr>
          <p:cNvPr id="2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추상메타클래스란</a:t>
            </a:r>
            <a:endParaRPr dirty="0"/>
          </a:p>
        </p:txBody>
      </p:sp>
      <p:sp>
        <p:nvSpPr>
          <p:cNvPr id="23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345321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파이썬에서</a:t>
            </a:r>
            <a:r>
              <a:rPr dirty="0"/>
              <a:t> </a:t>
            </a:r>
            <a:r>
              <a:rPr dirty="0" err="1"/>
              <a:t>추상클래스로</a:t>
            </a:r>
            <a:r>
              <a:rPr dirty="0"/>
              <a:t> </a:t>
            </a:r>
            <a:r>
              <a:rPr dirty="0" err="1"/>
              <a:t>정의시</a:t>
            </a:r>
            <a:r>
              <a:rPr dirty="0"/>
              <a:t> </a:t>
            </a:r>
            <a:r>
              <a:rPr dirty="0" err="1"/>
              <a:t>abc.ABCMeta로</a:t>
            </a:r>
            <a:r>
              <a:rPr dirty="0"/>
              <a:t> </a:t>
            </a:r>
            <a:r>
              <a:rPr dirty="0" err="1"/>
              <a:t>메타클래스를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</a:p>
        </p:txBody>
      </p:sp>
      <p:sp>
        <p:nvSpPr>
          <p:cNvPr id="23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44494" y="1268794"/>
            <a:ext cx="244412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grpSp>
        <p:nvGrpSpPr>
          <p:cNvPr id="261" name="그룹 10"/>
          <p:cNvGrpSpPr/>
          <p:nvPr/>
        </p:nvGrpSpPr>
        <p:grpSpPr>
          <a:xfrm>
            <a:off x="845113" y="3761975"/>
            <a:ext cx="7704861" cy="1760461"/>
            <a:chOff x="-1" y="0"/>
            <a:chExt cx="7704859" cy="1760460"/>
          </a:xfrm>
        </p:grpSpPr>
        <p:grpSp>
          <p:nvGrpSpPr>
            <p:cNvPr id="236" name="직사각형 4"/>
            <p:cNvGrpSpPr/>
            <p:nvPr/>
          </p:nvGrpSpPr>
          <p:grpSpPr>
            <a:xfrm>
              <a:off x="2009962" y="968370"/>
              <a:ext cx="1730803" cy="792090"/>
              <a:chOff x="0" y="0"/>
              <a:chExt cx="1730801" cy="792088"/>
            </a:xfrm>
          </p:grpSpPr>
          <p:sp>
            <p:nvSpPr>
              <p:cNvPr id="234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5" name="구현클래스"/>
              <p:cNvSpPr txBox="1"/>
              <p:nvPr/>
            </p:nvSpPr>
            <p:spPr>
              <a:xfrm>
                <a:off x="0" y="226769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구현클래스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9" name="직사각형 6"/>
            <p:cNvGrpSpPr/>
            <p:nvPr/>
          </p:nvGrpSpPr>
          <p:grpSpPr>
            <a:xfrm>
              <a:off x="3964092" y="968370"/>
              <a:ext cx="1730803" cy="792090"/>
              <a:chOff x="0" y="0"/>
              <a:chExt cx="1730801" cy="792088"/>
            </a:xfrm>
          </p:grpSpPr>
          <p:sp>
            <p:nvSpPr>
              <p:cNvPr id="237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8" name="추상클래스"/>
              <p:cNvSpPr txBox="1"/>
              <p:nvPr/>
            </p:nvSpPr>
            <p:spPr>
              <a:xfrm>
                <a:off x="0" y="226769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추상클래스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2" name="직사각형 7"/>
            <p:cNvGrpSpPr/>
            <p:nvPr/>
          </p:nvGrpSpPr>
          <p:grpSpPr>
            <a:xfrm>
              <a:off x="5974055" y="968370"/>
              <a:ext cx="1730803" cy="792090"/>
              <a:chOff x="0" y="0"/>
              <a:chExt cx="1730801" cy="792088"/>
            </a:xfrm>
          </p:grpSpPr>
          <p:sp>
            <p:nvSpPr>
              <p:cNvPr id="240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" name="추상메타클래스"/>
              <p:cNvSpPr txBox="1"/>
              <p:nvPr/>
            </p:nvSpPr>
            <p:spPr>
              <a:xfrm>
                <a:off x="0" y="226769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추상메타클래스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6" name="오른쪽으로 구부러진 화살표 5"/>
            <p:cNvGrpSpPr/>
            <p:nvPr/>
          </p:nvGrpSpPr>
          <p:grpSpPr>
            <a:xfrm>
              <a:off x="1435693" y="356221"/>
              <a:ext cx="930989" cy="504138"/>
              <a:chOff x="0" y="0"/>
              <a:chExt cx="930988" cy="504136"/>
            </a:xfrm>
          </p:grpSpPr>
          <p:sp>
            <p:nvSpPr>
              <p:cNvPr id="243" name="도형"/>
              <p:cNvSpPr/>
              <p:nvPr/>
            </p:nvSpPr>
            <p:spPr>
              <a:xfrm rot="5400000">
                <a:off x="213425" y="-213426"/>
                <a:ext cx="504138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3" y="8746"/>
                    </a:moveTo>
                    <a:cubicBezTo>
                      <a:pt x="3" y="12734"/>
                      <a:pt x="6183" y="16217"/>
                      <a:pt x="15028" y="17215"/>
                    </a:cubicBezTo>
                    <a:lnTo>
                      <a:pt x="15028" y="15753"/>
                    </a:lnTo>
                    <a:lnTo>
                      <a:pt x="20036" y="18954"/>
                    </a:lnTo>
                    <a:lnTo>
                      <a:pt x="15028" y="21600"/>
                    </a:lnTo>
                    <a:lnTo>
                      <a:pt x="15028" y="20138"/>
                    </a:lnTo>
                    <a:cubicBezTo>
                      <a:pt x="6183" y="19141"/>
                      <a:pt x="3" y="15658"/>
                      <a:pt x="3" y="11670"/>
                    </a:cubicBezTo>
                    <a:close/>
                    <a:moveTo>
                      <a:pt x="20036" y="2924"/>
                    </a:moveTo>
                    <a:cubicBezTo>
                      <a:pt x="10264" y="2924"/>
                      <a:pt x="1918" y="6002"/>
                      <a:pt x="285" y="10208"/>
                    </a:cubicBezTo>
                    <a:cubicBezTo>
                      <a:pt x="-1564" y="5446"/>
                      <a:pt x="5780" y="930"/>
                      <a:pt x="16688" y="123"/>
                    </a:cubicBezTo>
                    <a:cubicBezTo>
                      <a:pt x="17794" y="41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D4E2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4" name="도형"/>
              <p:cNvSpPr/>
              <p:nvPr/>
            </p:nvSpPr>
            <p:spPr>
              <a:xfrm rot="5400000">
                <a:off x="458931" y="32080"/>
                <a:ext cx="504138" cy="43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20036" y="6186"/>
                    </a:moveTo>
                    <a:cubicBezTo>
                      <a:pt x="10264" y="6186"/>
                      <a:pt x="1918" y="12700"/>
                      <a:pt x="285" y="21600"/>
                    </a:cubicBezTo>
                    <a:cubicBezTo>
                      <a:pt x="-1564" y="11523"/>
                      <a:pt x="5780" y="1969"/>
                      <a:pt x="16688" y="260"/>
                    </a:cubicBezTo>
                    <a:cubicBezTo>
                      <a:pt x="17794" y="87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" name="선"/>
              <p:cNvSpPr/>
              <p:nvPr/>
            </p:nvSpPr>
            <p:spPr>
              <a:xfrm rot="5400000">
                <a:off x="213466" y="-213386"/>
                <a:ext cx="504057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46"/>
                    </a:moveTo>
                    <a:cubicBezTo>
                      <a:pt x="0" y="12734"/>
                      <a:pt x="6663" y="16217"/>
                      <a:pt x="16200" y="17215"/>
                    </a:cubicBezTo>
                    <a:lnTo>
                      <a:pt x="16200" y="15753"/>
                    </a:lnTo>
                    <a:lnTo>
                      <a:pt x="21600" y="18954"/>
                    </a:lnTo>
                    <a:lnTo>
                      <a:pt x="16200" y="21600"/>
                    </a:lnTo>
                    <a:lnTo>
                      <a:pt x="16200" y="20138"/>
                    </a:lnTo>
                    <a:cubicBezTo>
                      <a:pt x="6663" y="19141"/>
                      <a:pt x="0" y="15658"/>
                      <a:pt x="0" y="11670"/>
                    </a:cubicBezTo>
                    <a:lnTo>
                      <a:pt x="0" y="8746"/>
                    </a:lnTo>
                    <a:cubicBezTo>
                      <a:pt x="0" y="3916"/>
                      <a:pt x="9671" y="0"/>
                      <a:pt x="21600" y="0"/>
                    </a:cubicBezTo>
                    <a:lnTo>
                      <a:pt x="21600" y="2924"/>
                    </a:lnTo>
                    <a:cubicBezTo>
                      <a:pt x="11064" y="2924"/>
                      <a:pt x="2065" y="6002"/>
                      <a:pt x="304" y="10208"/>
                    </a:cubicBezTo>
                  </a:path>
                </a:pathLst>
              </a:custGeom>
              <a:noFill/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0" name="오른쪽으로 구부러진 화살표 9"/>
            <p:cNvGrpSpPr/>
            <p:nvPr/>
          </p:nvGrpSpPr>
          <p:grpSpPr>
            <a:xfrm>
              <a:off x="5316038" y="356221"/>
              <a:ext cx="930989" cy="504138"/>
              <a:chOff x="0" y="0"/>
              <a:chExt cx="930988" cy="504136"/>
            </a:xfrm>
          </p:grpSpPr>
          <p:sp>
            <p:nvSpPr>
              <p:cNvPr id="247" name="도형"/>
              <p:cNvSpPr/>
              <p:nvPr/>
            </p:nvSpPr>
            <p:spPr>
              <a:xfrm rot="5400000">
                <a:off x="213425" y="-213426"/>
                <a:ext cx="504138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3" y="8746"/>
                    </a:moveTo>
                    <a:cubicBezTo>
                      <a:pt x="3" y="12734"/>
                      <a:pt x="6183" y="16217"/>
                      <a:pt x="15028" y="17215"/>
                    </a:cubicBezTo>
                    <a:lnTo>
                      <a:pt x="15028" y="15753"/>
                    </a:lnTo>
                    <a:lnTo>
                      <a:pt x="20036" y="18954"/>
                    </a:lnTo>
                    <a:lnTo>
                      <a:pt x="15028" y="21600"/>
                    </a:lnTo>
                    <a:lnTo>
                      <a:pt x="15028" y="20138"/>
                    </a:lnTo>
                    <a:cubicBezTo>
                      <a:pt x="6183" y="19141"/>
                      <a:pt x="3" y="15658"/>
                      <a:pt x="3" y="11670"/>
                    </a:cubicBezTo>
                    <a:close/>
                    <a:moveTo>
                      <a:pt x="20036" y="2924"/>
                    </a:moveTo>
                    <a:cubicBezTo>
                      <a:pt x="10264" y="2924"/>
                      <a:pt x="1918" y="6002"/>
                      <a:pt x="285" y="10208"/>
                    </a:cubicBezTo>
                    <a:cubicBezTo>
                      <a:pt x="-1564" y="5446"/>
                      <a:pt x="5780" y="930"/>
                      <a:pt x="16688" y="123"/>
                    </a:cubicBezTo>
                    <a:cubicBezTo>
                      <a:pt x="17794" y="41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D4E2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8" name="도형"/>
              <p:cNvSpPr/>
              <p:nvPr/>
            </p:nvSpPr>
            <p:spPr>
              <a:xfrm rot="5400000">
                <a:off x="458931" y="32080"/>
                <a:ext cx="504138" cy="43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20036" y="6186"/>
                    </a:moveTo>
                    <a:cubicBezTo>
                      <a:pt x="10264" y="6186"/>
                      <a:pt x="1918" y="12700"/>
                      <a:pt x="285" y="21600"/>
                    </a:cubicBezTo>
                    <a:cubicBezTo>
                      <a:pt x="-1564" y="11523"/>
                      <a:pt x="5780" y="1969"/>
                      <a:pt x="16688" y="260"/>
                    </a:cubicBezTo>
                    <a:cubicBezTo>
                      <a:pt x="17794" y="87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" name="선"/>
              <p:cNvSpPr/>
              <p:nvPr/>
            </p:nvSpPr>
            <p:spPr>
              <a:xfrm rot="5400000">
                <a:off x="213466" y="-213386"/>
                <a:ext cx="504057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46"/>
                    </a:moveTo>
                    <a:cubicBezTo>
                      <a:pt x="0" y="12734"/>
                      <a:pt x="6663" y="16217"/>
                      <a:pt x="16200" y="17215"/>
                    </a:cubicBezTo>
                    <a:lnTo>
                      <a:pt x="16200" y="15753"/>
                    </a:lnTo>
                    <a:lnTo>
                      <a:pt x="21600" y="18954"/>
                    </a:lnTo>
                    <a:lnTo>
                      <a:pt x="16200" y="21600"/>
                    </a:lnTo>
                    <a:lnTo>
                      <a:pt x="16200" y="20138"/>
                    </a:lnTo>
                    <a:cubicBezTo>
                      <a:pt x="6663" y="19141"/>
                      <a:pt x="0" y="15658"/>
                      <a:pt x="0" y="11670"/>
                    </a:cubicBezTo>
                    <a:lnTo>
                      <a:pt x="0" y="8746"/>
                    </a:lnTo>
                    <a:cubicBezTo>
                      <a:pt x="0" y="3916"/>
                      <a:pt x="9671" y="0"/>
                      <a:pt x="21600" y="0"/>
                    </a:cubicBezTo>
                    <a:lnTo>
                      <a:pt x="21600" y="2924"/>
                    </a:lnTo>
                    <a:cubicBezTo>
                      <a:pt x="11064" y="2924"/>
                      <a:pt x="2065" y="6002"/>
                      <a:pt x="304" y="10208"/>
                    </a:cubicBezTo>
                  </a:path>
                </a:pathLst>
              </a:custGeom>
              <a:noFill/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1" name="TextBox 8"/>
            <p:cNvSpPr txBox="1"/>
            <p:nvPr/>
          </p:nvSpPr>
          <p:spPr>
            <a:xfrm>
              <a:off x="1224135" y="32266"/>
              <a:ext cx="1651227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 of</a:t>
              </a:r>
            </a:p>
          </p:txBody>
        </p:sp>
        <p:sp>
          <p:nvSpPr>
            <p:cNvPr id="252" name="TextBox 11"/>
            <p:cNvSpPr txBox="1"/>
            <p:nvPr/>
          </p:nvSpPr>
          <p:spPr>
            <a:xfrm>
              <a:off x="5189307" y="32266"/>
              <a:ext cx="143542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 of</a:t>
              </a:r>
            </a:p>
          </p:txBody>
        </p:sp>
        <p:grpSp>
          <p:nvGrpSpPr>
            <p:cNvPr id="255" name="직사각형 12"/>
            <p:cNvGrpSpPr/>
            <p:nvPr/>
          </p:nvGrpSpPr>
          <p:grpSpPr>
            <a:xfrm>
              <a:off x="-1" y="968370"/>
              <a:ext cx="1730803" cy="792090"/>
              <a:chOff x="0" y="0"/>
              <a:chExt cx="1730801" cy="792088"/>
            </a:xfrm>
          </p:grpSpPr>
          <p:sp>
            <p:nvSpPr>
              <p:cNvPr id="253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4" name="인스턴스"/>
              <p:cNvSpPr txBox="1"/>
              <p:nvPr/>
            </p:nvSpPr>
            <p:spPr>
              <a:xfrm>
                <a:off x="0" y="226769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9" name="오른쪽으로 구부러진 화살표 13"/>
            <p:cNvGrpSpPr/>
            <p:nvPr/>
          </p:nvGrpSpPr>
          <p:grpSpPr>
            <a:xfrm>
              <a:off x="3361907" y="356221"/>
              <a:ext cx="930989" cy="504138"/>
              <a:chOff x="0" y="0"/>
              <a:chExt cx="930988" cy="504136"/>
            </a:xfrm>
          </p:grpSpPr>
          <p:sp>
            <p:nvSpPr>
              <p:cNvPr id="256" name="도형"/>
              <p:cNvSpPr/>
              <p:nvPr/>
            </p:nvSpPr>
            <p:spPr>
              <a:xfrm rot="5400000">
                <a:off x="213425" y="-213426"/>
                <a:ext cx="504138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3" y="8746"/>
                    </a:moveTo>
                    <a:cubicBezTo>
                      <a:pt x="3" y="12734"/>
                      <a:pt x="6183" y="16217"/>
                      <a:pt x="15028" y="17215"/>
                    </a:cubicBezTo>
                    <a:lnTo>
                      <a:pt x="15028" y="15753"/>
                    </a:lnTo>
                    <a:lnTo>
                      <a:pt x="20036" y="18954"/>
                    </a:lnTo>
                    <a:lnTo>
                      <a:pt x="15028" y="21600"/>
                    </a:lnTo>
                    <a:lnTo>
                      <a:pt x="15028" y="20138"/>
                    </a:lnTo>
                    <a:cubicBezTo>
                      <a:pt x="6183" y="19141"/>
                      <a:pt x="3" y="15658"/>
                      <a:pt x="3" y="11670"/>
                    </a:cubicBezTo>
                    <a:close/>
                    <a:moveTo>
                      <a:pt x="20036" y="2924"/>
                    </a:moveTo>
                    <a:cubicBezTo>
                      <a:pt x="10264" y="2924"/>
                      <a:pt x="1918" y="6002"/>
                      <a:pt x="285" y="10208"/>
                    </a:cubicBezTo>
                    <a:cubicBezTo>
                      <a:pt x="-1564" y="5446"/>
                      <a:pt x="5780" y="930"/>
                      <a:pt x="16688" y="123"/>
                    </a:cubicBezTo>
                    <a:cubicBezTo>
                      <a:pt x="17794" y="41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D4E2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" name="도형"/>
              <p:cNvSpPr/>
              <p:nvPr/>
            </p:nvSpPr>
            <p:spPr>
              <a:xfrm rot="5400000">
                <a:off x="458931" y="32080"/>
                <a:ext cx="504138" cy="43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20036" y="6186"/>
                    </a:moveTo>
                    <a:cubicBezTo>
                      <a:pt x="10264" y="6186"/>
                      <a:pt x="1918" y="12700"/>
                      <a:pt x="285" y="21600"/>
                    </a:cubicBezTo>
                    <a:cubicBezTo>
                      <a:pt x="-1564" y="11523"/>
                      <a:pt x="5780" y="1969"/>
                      <a:pt x="16688" y="260"/>
                    </a:cubicBezTo>
                    <a:cubicBezTo>
                      <a:pt x="17794" y="87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" name="선"/>
              <p:cNvSpPr/>
              <p:nvPr/>
            </p:nvSpPr>
            <p:spPr>
              <a:xfrm rot="5400000">
                <a:off x="213466" y="-213386"/>
                <a:ext cx="504057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46"/>
                    </a:moveTo>
                    <a:cubicBezTo>
                      <a:pt x="0" y="12734"/>
                      <a:pt x="6663" y="16217"/>
                      <a:pt x="16200" y="17215"/>
                    </a:cubicBezTo>
                    <a:lnTo>
                      <a:pt x="16200" y="15753"/>
                    </a:lnTo>
                    <a:lnTo>
                      <a:pt x="21600" y="18954"/>
                    </a:lnTo>
                    <a:lnTo>
                      <a:pt x="16200" y="21600"/>
                    </a:lnTo>
                    <a:lnTo>
                      <a:pt x="16200" y="20138"/>
                    </a:lnTo>
                    <a:cubicBezTo>
                      <a:pt x="6663" y="19141"/>
                      <a:pt x="0" y="15658"/>
                      <a:pt x="0" y="11670"/>
                    </a:cubicBezTo>
                    <a:lnTo>
                      <a:pt x="0" y="8746"/>
                    </a:lnTo>
                    <a:cubicBezTo>
                      <a:pt x="0" y="3916"/>
                      <a:pt x="9671" y="0"/>
                      <a:pt x="21600" y="0"/>
                    </a:cubicBezTo>
                    <a:lnTo>
                      <a:pt x="21600" y="2924"/>
                    </a:lnTo>
                    <a:cubicBezTo>
                      <a:pt x="11064" y="2924"/>
                      <a:pt x="2065" y="6002"/>
                      <a:pt x="304" y="10208"/>
                    </a:cubicBezTo>
                  </a:path>
                </a:pathLst>
              </a:custGeom>
              <a:noFill/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0" name="TextBox 14"/>
            <p:cNvSpPr txBox="1"/>
            <p:nvPr/>
          </p:nvSpPr>
          <p:spPr>
            <a:xfrm>
              <a:off x="3235178" y="0"/>
              <a:ext cx="117247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408</Words>
  <Application>Microsoft Office PowerPoint</Application>
  <PresentationFormat>화면 슬라이드 쇼(4:3)</PresentationFormat>
  <Paragraphs>127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가을</vt:lpstr>
      <vt:lpstr>Python 완전정복</vt:lpstr>
      <vt:lpstr>11. 추상 클래스</vt:lpstr>
      <vt:lpstr>추상 클래스 기본</vt:lpstr>
      <vt:lpstr>Abstract Class</vt:lpstr>
      <vt:lpstr>Abstract Class 정의 방법</vt:lpstr>
      <vt:lpstr>exception 처리</vt:lpstr>
      <vt:lpstr>추상클래스 정의</vt:lpstr>
      <vt:lpstr>추상화 모듈 import</vt:lpstr>
      <vt:lpstr> 추상메타클래스란</vt:lpstr>
      <vt:lpstr>추상메소드 정의 </vt:lpstr>
      <vt:lpstr>Abstract Class :abstractproperty </vt:lpstr>
      <vt:lpstr>추상클래스 등록</vt:lpstr>
      <vt:lpstr>Abstract Class :register </vt:lpstr>
      <vt:lpstr>subclasshook 재정의</vt:lpstr>
      <vt:lpstr>__subclasshook__ 재정의</vt:lpstr>
      <vt:lpstr>instancecheck 재정의</vt:lpstr>
      <vt:lpstr>__instancecheck__ 재정의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완전정복</dc:title>
  <cp:lastModifiedBy>Windows 사용자</cp:lastModifiedBy>
  <cp:revision>4</cp:revision>
  <dcterms:modified xsi:type="dcterms:W3CDTF">2018-09-16T21:46:16Z</dcterms:modified>
</cp:coreProperties>
</file>